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5" r:id="rId6"/>
    <p:sldId id="260" r:id="rId7"/>
    <p:sldId id="261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22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90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43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7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20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63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36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2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5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94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29ED-FA21-4495-B7FB-D7C185F19D83}" type="datetimeFigureOut">
              <a:rPr kumimoji="1" lang="ja-JP" altLang="en-US" smtClean="0"/>
              <a:t>2014/12/5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7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RawData</a:t>
            </a:r>
            <a:r>
              <a:rPr kumimoji="1" lang="en-US" altLang="ja-JP" dirty="0" smtClean="0"/>
              <a:t> unpacker and packer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34896" y="4829577"/>
            <a:ext cx="486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Dec. 5</a:t>
            </a:r>
            <a:r>
              <a:rPr kumimoji="1" lang="en-US" altLang="ja-JP" sz="2400" dirty="0" smtClean="0"/>
              <a:t>, </a:t>
            </a:r>
            <a:r>
              <a:rPr kumimoji="1" lang="en-US" altLang="ja-JP" sz="2400" dirty="0" smtClean="0"/>
              <a:t>2014 </a:t>
            </a:r>
            <a:r>
              <a:rPr lang="en-US" altLang="ja-JP" sz="2400" dirty="0"/>
              <a:t>(SVN </a:t>
            </a:r>
            <a:r>
              <a:rPr lang="en-US" altLang="ja-JP" sz="2400" dirty="0" smtClean="0"/>
              <a:t>rev. </a:t>
            </a:r>
            <a:r>
              <a:rPr lang="en-US" altLang="ja-JP" sz="2400" dirty="0" smtClean="0"/>
              <a:t>14322)</a:t>
            </a:r>
            <a:endParaRPr lang="ja-JP" altLang="en-US" sz="2400" dirty="0"/>
          </a:p>
          <a:p>
            <a:endParaRPr kumimoji="1" lang="en-US" altLang="ja-JP" sz="2400" dirty="0" smtClean="0"/>
          </a:p>
          <a:p>
            <a:r>
              <a:rPr lang="en-US" altLang="ja-JP" sz="2400" dirty="0" smtClean="0"/>
              <a:t>Satoru Yamada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516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54132" y="1813708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78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2173" y="114300"/>
            <a:ext cx="10515600" cy="828243"/>
          </a:xfrm>
        </p:spPr>
        <p:txBody>
          <a:bodyPr/>
          <a:lstStyle/>
          <a:p>
            <a:r>
              <a:rPr kumimoji="1" lang="en-US" altLang="ja-JP" u="sng" dirty="0" smtClean="0"/>
              <a:t>Revision history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July 15, 2014 (rev.11616) : ver.1 </a:t>
            </a:r>
          </a:p>
          <a:p>
            <a:r>
              <a:rPr lang="en-US" altLang="ja-JP" dirty="0" smtClean="0"/>
              <a:t>Aug. 8, 2014 (rev. 12158) </a:t>
            </a:r>
          </a:p>
          <a:p>
            <a:pPr lvl="1"/>
            <a:r>
              <a:rPr kumimoji="1" lang="en-US" altLang="ja-JP" dirty="0" smtClean="0"/>
              <a:t>Add instruction about setting a buffer to Raw*** object</a:t>
            </a:r>
            <a:r>
              <a:rPr kumimoji="1" lang="en-US" altLang="ja-JP" dirty="0" smtClean="0"/>
              <a:t>.</a:t>
            </a:r>
          </a:p>
          <a:p>
            <a:r>
              <a:rPr kumimoji="1" lang="en-US" altLang="ja-JP" dirty="0" smtClean="0"/>
              <a:t>Dec. 5, 2014 (rev. 14322)</a:t>
            </a:r>
          </a:p>
          <a:p>
            <a:pPr lvl="1"/>
            <a:r>
              <a:rPr lang="en-US" altLang="ja-JP" dirty="0" smtClean="0"/>
              <a:t>Modify to produce multiple COPPER events</a:t>
            </a:r>
          </a:p>
          <a:p>
            <a:pPr lvl="1"/>
            <a:r>
              <a:rPr lang="en-US" altLang="ja-JP" dirty="0" smtClean="0"/>
              <a:t>Use </a:t>
            </a:r>
            <a:r>
              <a:rPr lang="en-US" altLang="ja-JP" dirty="0" err="1" smtClean="0"/>
              <a:t>RawSVD</a:t>
            </a:r>
            <a:r>
              <a:rPr lang="en-US" altLang="ja-JP" dirty="0" smtClean="0"/>
              <a:t> instead of </a:t>
            </a:r>
            <a:r>
              <a:rPr lang="en-US" altLang="ja-JP" dirty="0" err="1" smtClean="0"/>
              <a:t>RawCOPPER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As a result, </a:t>
            </a:r>
            <a:r>
              <a:rPr lang="en-US" altLang="ja-JP" dirty="0" err="1" smtClean="0"/>
              <a:t>m_nodeid</a:t>
            </a:r>
            <a:r>
              <a:rPr lang="en-US" altLang="ja-JP" dirty="0" smtClean="0"/>
              <a:t> in DummyDataPacker.cc should be hard-coded.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96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8831" y="2335593"/>
            <a:ext cx="4287592" cy="1325563"/>
          </a:xfrm>
        </p:spPr>
        <p:txBody>
          <a:bodyPr/>
          <a:lstStyle/>
          <a:p>
            <a:r>
              <a:rPr kumimoji="1" lang="en-US" altLang="ja-JP" dirty="0" smtClean="0"/>
              <a:t>1, Unpacker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48774" y="961277"/>
            <a:ext cx="9338416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>
                <a:latin typeface="Arial Unicode MS" panose="020B0604020202020204" pitchFamily="50" charset="-128"/>
              </a:rPr>
              <a:t>You can get event # info from </a:t>
            </a:r>
            <a:r>
              <a:rPr kumimoji="0" lang="en-US" altLang="ja-JP" sz="1600" dirty="0" err="1">
                <a:latin typeface="Arial Unicode MS" panose="020B0604020202020204" pitchFamily="50" charset="-128"/>
              </a:rPr>
              <a:t>RawCOPPER</a:t>
            </a:r>
            <a:r>
              <a:rPr kumimoji="0" lang="en-US" altLang="ja-JP" sz="1600" dirty="0">
                <a:latin typeface="Arial Unicode MS" panose="020B0604020202020204" pitchFamily="50" charset="-128"/>
              </a:rPr>
              <a:t> object like this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600" dirty="0" smtClean="0">
              <a:latin typeface="Arial Unicode MS" panose="020B0604020202020204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StoreArray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&lt;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RawCOPPER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&gt; 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; // </a:t>
            </a:r>
            <a:r>
              <a:rPr lang="en-US" altLang="ja-JP" sz="1600" i="1" dirty="0" smtClean="0">
                <a:solidFill>
                  <a:schemeClr val="accent6"/>
                </a:solidFill>
              </a:rPr>
              <a:t>When </a:t>
            </a:r>
            <a:r>
              <a:rPr lang="en-US" altLang="ja-JP" sz="1600" i="1" dirty="0" err="1" smtClean="0">
                <a:solidFill>
                  <a:schemeClr val="accent6"/>
                </a:solidFill>
              </a:rPr>
              <a:t>StoreArray</a:t>
            </a:r>
            <a:r>
              <a:rPr lang="en-US" altLang="ja-JP" sz="1600" i="1" dirty="0" smtClean="0">
                <a:solidFill>
                  <a:schemeClr val="accent6"/>
                </a:solidFill>
              </a:rPr>
              <a:t> is used</a:t>
            </a:r>
            <a:endParaRPr kumimoji="0" lang="en-US" altLang="ja-JP" sz="1600" dirty="0" smtClean="0">
              <a:solidFill>
                <a:schemeClr val="accent6"/>
              </a:solidFill>
              <a:latin typeface="Arial Unicode MS" panose="020B0604020202020204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  for (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 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 = 0; 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 &lt; 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raw_cprarray.getEntries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(); 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++) { //</a:t>
            </a:r>
            <a:r>
              <a:rPr lang="en-US" altLang="ja-JP" sz="1600" i="1" dirty="0" smtClean="0">
                <a:solidFill>
                  <a:schemeClr val="accent6"/>
                </a:solidFill>
              </a:rPr>
              <a:t>When </a:t>
            </a:r>
            <a:r>
              <a:rPr lang="en-US" altLang="ja-JP" sz="1600" i="1" dirty="0" err="1" smtClean="0">
                <a:solidFill>
                  <a:schemeClr val="accent6"/>
                </a:solidFill>
              </a:rPr>
              <a:t>StoreArray</a:t>
            </a:r>
            <a:r>
              <a:rPr lang="en-US" altLang="ja-JP" sz="1600" i="1" dirty="0" smtClean="0">
                <a:solidFill>
                  <a:schemeClr val="accent6"/>
                </a:solidFill>
              </a:rPr>
              <a:t> is used</a:t>
            </a:r>
            <a:endParaRPr kumimoji="0" lang="en-US" altLang="ja-JP" sz="1600" dirty="0" smtClean="0">
              <a:solidFill>
                <a:schemeClr val="accent6"/>
              </a:solidFill>
              <a:latin typeface="Arial Unicode MS" panose="020B0604020202020204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for (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j = 0; j &lt;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GetNumEntries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(); j++) {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     //	Get Event number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  unsigned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event_no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=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GetEveNo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 j 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600" dirty="0" smtClean="0">
              <a:latin typeface="Arial Unicode MS" panose="020B0604020202020204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     //	Get </a:t>
            </a:r>
            <a:r>
              <a:rPr kumimoji="0" lang="en-US" altLang="ja-JP" sz="1600" dirty="0" err="1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RawCOPPER</a:t>
            </a: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data block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 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*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buf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=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GetBuffer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 j 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     // 	See contents of a data block (from </a:t>
            </a:r>
            <a:r>
              <a:rPr kumimoji="0" lang="en-US" altLang="ja-JP" sz="1600" dirty="0" err="1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RawCOPPER</a:t>
            </a: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header to </a:t>
            </a:r>
            <a:r>
              <a:rPr kumimoji="0" lang="en-US" altLang="ja-JP" sz="1600" dirty="0" err="1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RawCOPPER</a:t>
            </a: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trailer)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  for(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k = 0; k &lt;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GetBlockNwords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 j ); k++ )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printf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("%.8x\n",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buf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k ] );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600" dirty="0" smtClean="0">
              <a:latin typeface="Arial Unicode MS" panose="020B0604020202020204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     //	Get Detector Buffer (raw data from detector electronics)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  for(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finesse_num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=0;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finesse_num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&lt; 4;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finesse_num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++)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	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* 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buf_slot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 = 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GetDetectorBuffer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( j, 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finesse_num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 ); 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	// 	See contents of raw data from detector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	for(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k = 0; k &lt;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GetDetectorNwords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 j,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finesse_num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); k++ 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	 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printf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("%.8x\n",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buf_slot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k ] );   	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}</a:t>
            </a:r>
            <a:endParaRPr kumimoji="0" lang="en-US" altLang="ja-JP" sz="1600" dirty="0">
              <a:latin typeface="Arial Unicode MS" panose="020B0604020202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6787"/>
            <a:ext cx="9051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u="sng" dirty="0" smtClean="0"/>
              <a:t>1-1</a:t>
            </a:r>
            <a:r>
              <a:rPr kumimoji="1" lang="en-US" altLang="ja-JP" sz="2800" u="sng" dirty="0" smtClean="0"/>
              <a:t>, Example : how to get information of </a:t>
            </a:r>
            <a:r>
              <a:rPr kumimoji="1" lang="en-US" altLang="ja-JP" sz="2800" u="sng" dirty="0" err="1" smtClean="0"/>
              <a:t>RawCOPPER</a:t>
            </a:r>
            <a:r>
              <a:rPr kumimoji="1" lang="en-US" altLang="ja-JP" sz="2800" u="sng" dirty="0" smtClean="0"/>
              <a:t> header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5499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242709"/>
            <a:ext cx="10515600" cy="914400"/>
          </a:xfrm>
        </p:spPr>
        <p:txBody>
          <a:bodyPr>
            <a:normAutofit/>
          </a:bodyPr>
          <a:lstStyle/>
          <a:p>
            <a:r>
              <a:rPr kumimoji="1" lang="en-US" altLang="ja-JP" sz="3200" u="sng" dirty="0" smtClean="0"/>
              <a:t>1-2, Test program to read </a:t>
            </a:r>
            <a:r>
              <a:rPr kumimoji="1" lang="en-US" altLang="ja-JP" sz="3200" u="sng" dirty="0" err="1" smtClean="0"/>
              <a:t>RawCOPPER</a:t>
            </a:r>
            <a:r>
              <a:rPr kumimoji="1" lang="en-US" altLang="ja-JP" sz="3200" u="sng" dirty="0" smtClean="0"/>
              <a:t>(</a:t>
            </a:r>
            <a:r>
              <a:rPr kumimoji="1" lang="en-US" altLang="ja-JP" sz="3200" u="sng" dirty="0" err="1" smtClean="0"/>
              <a:t>RawCDC</a:t>
            </a:r>
            <a:r>
              <a:rPr kumimoji="1" lang="en-US" altLang="ja-JP" sz="3200" u="sng" dirty="0" smtClean="0"/>
              <a:t>) data</a:t>
            </a:r>
            <a:endParaRPr kumimoji="1" lang="ja-JP" altLang="en-US" sz="32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180278" y="270301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200" dirty="0"/>
              <a:t>[INFO] Steering file: ReadStoreTemplate.py</a:t>
            </a:r>
          </a:p>
          <a:p>
            <a:r>
              <a:rPr lang="ja-JP" altLang="en-US" sz="1200" dirty="0"/>
              <a:t>&gt;&gt;&gt; basf2 Python environment set</a:t>
            </a:r>
          </a:p>
          <a:p>
            <a:r>
              <a:rPr lang="ja-JP" altLang="en-US" sz="1200" dirty="0"/>
              <a:t>&gt;&gt;&gt; Framework object created: fw</a:t>
            </a:r>
          </a:p>
          <a:p>
            <a:endParaRPr lang="ja-JP" altLang="en-US" sz="1200" dirty="0"/>
          </a:p>
          <a:p>
            <a:r>
              <a:rPr lang="ja-JP" altLang="en-US" sz="1200" dirty="0"/>
              <a:t>===== DataBlock(RawCDC) : Block # 0 : Event # </a:t>
            </a:r>
            <a:r>
              <a:rPr lang="ja-JP" altLang="en-US" sz="1200" dirty="0">
                <a:solidFill>
                  <a:srgbClr val="FF0000"/>
                </a:solidFill>
              </a:rPr>
              <a:t>0</a:t>
            </a:r>
            <a:r>
              <a:rPr lang="ja-JP" altLang="en-US" sz="1200" dirty="0"/>
              <a:t> : node ID 0x00000000 : block size 224 bytes</a:t>
            </a:r>
          </a:p>
          <a:p>
            <a:r>
              <a:rPr lang="ja-JP" altLang="en-US" sz="1200" dirty="0"/>
              <a:t>== Detector Buffer(FINESSE A)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0x0094c13a 0x91000001 </a:t>
            </a:r>
          </a:p>
          <a:p>
            <a:r>
              <a:rPr lang="ja-JP" altLang="en-US" sz="1200" dirty="0"/>
              <a:t>== Detector Buffer(FINESSE C)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0x0094c13a 0x91000001 </a:t>
            </a:r>
          </a:p>
          <a:p>
            <a:endParaRPr lang="ja-JP" altLang="en-US" sz="1200" dirty="0"/>
          </a:p>
          <a:p>
            <a:r>
              <a:rPr lang="ja-JP" altLang="en-US" sz="1200" dirty="0"/>
              <a:t>===== DataBlock(RawCDC) : Block # 1 : Event # </a:t>
            </a:r>
            <a:r>
              <a:rPr lang="ja-JP" altLang="en-US" sz="1200" dirty="0">
                <a:solidFill>
                  <a:srgbClr val="FF0000"/>
                </a:solidFill>
              </a:rPr>
              <a:t>1</a:t>
            </a:r>
            <a:r>
              <a:rPr lang="ja-JP" altLang="en-US" sz="1200" dirty="0"/>
              <a:t> : node ID 0x00000000 : block size 224 bytes</a:t>
            </a:r>
          </a:p>
          <a:p>
            <a:r>
              <a:rPr lang="ja-JP" altLang="en-US" sz="1200" dirty="0"/>
              <a:t>== Detector Buffer(FINESSE A)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0x0094c23f 0xf1000001 </a:t>
            </a:r>
          </a:p>
          <a:p>
            <a:r>
              <a:rPr lang="ja-JP" altLang="en-US" sz="1200" dirty="0"/>
              <a:t>== Detector Buffer(FINESSE C)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0x0094c23f 0xf1000001 </a:t>
            </a:r>
          </a:p>
          <a:p>
            <a:endParaRPr lang="ja-JP" altLang="en-US" sz="1200" dirty="0"/>
          </a:p>
          <a:p>
            <a:r>
              <a:rPr lang="ja-JP" altLang="en-US" sz="1200" dirty="0"/>
              <a:t>===== DataBlock(RawCDC) : Block # 2 : Event # </a:t>
            </a:r>
            <a:r>
              <a:rPr lang="ja-JP" altLang="en-US" sz="1200" dirty="0">
                <a:solidFill>
                  <a:srgbClr val="FF0000"/>
                </a:solidFill>
              </a:rPr>
              <a:t>2</a:t>
            </a:r>
            <a:r>
              <a:rPr lang="ja-JP" altLang="en-US" sz="1200" dirty="0"/>
              <a:t> : node ID 0x00000000 : block size 224 bytes</a:t>
            </a:r>
          </a:p>
          <a:p>
            <a:r>
              <a:rPr lang="ja-JP" altLang="en-US" sz="1200" dirty="0"/>
              <a:t>== Detector Buffer(FINESSE A)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0x0094c30d 0x69000001 </a:t>
            </a:r>
          </a:p>
          <a:p>
            <a:r>
              <a:rPr lang="ja-JP" altLang="en-US" sz="1200" dirty="0"/>
              <a:t>== Detector Buffer(FINESSE C)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0x0094c30d 0x69000001 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lang="en-US" altLang="ja-JP" sz="1200" dirty="0" smtClean="0"/>
              <a:t>….</a:t>
            </a:r>
            <a:endParaRPr lang="en-US" altLang="ja-JP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26519" y="557300"/>
            <a:ext cx="9056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1, Get dummy data file (data from two CDC FEE boards connected to FINESSE A and C.)</a:t>
            </a:r>
          </a:p>
          <a:p>
            <a:r>
              <a:rPr lang="en-US" altLang="ja-JP" dirty="0"/>
              <a:t>l</a:t>
            </a:r>
            <a:r>
              <a:rPr lang="en-US" altLang="ja-JP" dirty="0" smtClean="0"/>
              <a:t>ogin.cc.kek.jp : ~</a:t>
            </a:r>
            <a:r>
              <a:rPr lang="en-US" altLang="ja-JP" dirty="0" err="1" smtClean="0"/>
              <a:t>yamadas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root_output_RawCDC_rev7133.root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2, See contents of the data</a:t>
            </a:r>
            <a:endParaRPr lang="en-US" altLang="ja-JP" dirty="0"/>
          </a:p>
          <a:p>
            <a:r>
              <a:rPr lang="en-US" altLang="ja-JP" dirty="0" smtClean="0"/>
              <a:t>% </a:t>
            </a:r>
            <a:r>
              <a:rPr lang="en-US" altLang="ja-JP" dirty="0"/>
              <a:t>cd ${BELLE2_LOCAL_DIR}/</a:t>
            </a:r>
            <a:r>
              <a:rPr lang="en-US" altLang="ja-JP" dirty="0" err="1"/>
              <a:t>daq</a:t>
            </a:r>
            <a:r>
              <a:rPr lang="en-US" altLang="ja-JP" dirty="0" smtClean="0"/>
              <a:t>/; </a:t>
            </a:r>
            <a:r>
              <a:rPr lang="en-US" altLang="ja-JP" dirty="0" err="1" smtClean="0"/>
              <a:t>svn</a:t>
            </a:r>
            <a:r>
              <a:rPr lang="en-US" altLang="ja-JP" smtClean="0"/>
              <a:t> update</a:t>
            </a:r>
            <a:endParaRPr lang="en-US" altLang="ja-JP" dirty="0" smtClean="0"/>
          </a:p>
          <a:p>
            <a:r>
              <a:rPr lang="en-US" altLang="ja-JP" dirty="0" smtClean="0"/>
              <a:t>% cd 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/examples/</a:t>
            </a:r>
          </a:p>
          <a:p>
            <a:r>
              <a:rPr lang="en-US" altLang="ja-JP" dirty="0"/>
              <a:t>% basf2 </a:t>
            </a:r>
            <a:r>
              <a:rPr lang="en-US" altLang="ja-JP" b="1" dirty="0">
                <a:solidFill>
                  <a:srgbClr val="FF0000"/>
                </a:solidFill>
              </a:rPr>
              <a:t>ReadStoreTemplate.py</a:t>
            </a:r>
            <a:r>
              <a:rPr lang="en-US" altLang="ja-JP" dirty="0"/>
              <a:t> -</a:t>
            </a:r>
            <a:r>
              <a:rPr lang="en-US" altLang="ja-JP" dirty="0" err="1"/>
              <a:t>i</a:t>
            </a:r>
            <a:r>
              <a:rPr lang="en-US" altLang="ja-JP" dirty="0"/>
              <a:t>  </a:t>
            </a:r>
            <a:r>
              <a:rPr lang="en-US" altLang="ja-JP" dirty="0" smtClean="0"/>
              <a:t>./</a:t>
            </a:r>
            <a:r>
              <a:rPr lang="en-US" altLang="ja-JP" dirty="0" smtClean="0">
                <a:solidFill>
                  <a:srgbClr val="0000CC"/>
                </a:solidFill>
              </a:rPr>
              <a:t>root_output_RawCDC_rev7133.root</a:t>
            </a:r>
            <a:r>
              <a:rPr lang="en-US" altLang="ja-JP" dirty="0" smtClean="0"/>
              <a:t> | </a:t>
            </a:r>
            <a:r>
              <a:rPr lang="en-US" altLang="ja-JP" dirty="0"/>
              <a:t>less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 rot="3020588">
            <a:off x="4382427" y="2619381"/>
            <a:ext cx="780586" cy="858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54698" y="3155751"/>
            <a:ext cx="4546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this data, </a:t>
            </a:r>
          </a:p>
          <a:p>
            <a:r>
              <a:rPr kumimoji="1" lang="en-US" altLang="ja-JP" dirty="0" smtClean="0"/>
              <a:t>Detector buffer contains only 2words(=8bytes)</a:t>
            </a:r>
          </a:p>
          <a:p>
            <a:r>
              <a:rPr lang="en-US" altLang="ja-JP" dirty="0"/>
              <a:t>p</a:t>
            </a:r>
            <a:r>
              <a:rPr lang="en-US" altLang="ja-JP" dirty="0" smtClean="0"/>
              <a:t>er/FINESSE/event.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54698" y="4772678"/>
            <a:ext cx="509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Note that block # is a number used by DAQ software</a:t>
            </a:r>
          </a:p>
          <a:p>
            <a:r>
              <a:rPr lang="en-US" altLang="ja-JP" dirty="0"/>
              <a:t>f</a:t>
            </a:r>
            <a:r>
              <a:rPr lang="en-US" altLang="ja-JP" dirty="0" smtClean="0"/>
              <a:t>or handling data and not related with </a:t>
            </a:r>
            <a:r>
              <a:rPr kumimoji="1" lang="en-US" altLang="ja-JP" dirty="0" smtClean="0">
                <a:solidFill>
                  <a:srgbClr val="FF0000"/>
                </a:solidFill>
              </a:rPr>
              <a:t>Event #.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81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4363"/>
          </a:xfrm>
        </p:spPr>
        <p:txBody>
          <a:bodyPr>
            <a:normAutofit fontScale="90000"/>
          </a:bodyPr>
          <a:lstStyle/>
          <a:p>
            <a:r>
              <a:rPr kumimoji="1" lang="en-US" altLang="ja-JP" sz="3200" u="sng" dirty="0" smtClean="0"/>
              <a:t>1-3, How to assign a buffer to </a:t>
            </a:r>
            <a:r>
              <a:rPr kumimoji="1" lang="en-US" altLang="ja-JP" sz="3200" u="sng" dirty="0" err="1" smtClean="0"/>
              <a:t>RawDataBlock</a:t>
            </a:r>
            <a:r>
              <a:rPr kumimoji="1" lang="en-US" altLang="ja-JP" sz="3200" u="sng" dirty="0" smtClean="0"/>
              <a:t>, </a:t>
            </a:r>
            <a:r>
              <a:rPr kumimoji="1" lang="en-US" altLang="ja-JP" sz="3200" u="sng" dirty="0" err="1" smtClean="0"/>
              <a:t>RawCOPPER</a:t>
            </a:r>
            <a:r>
              <a:rPr kumimoji="1" lang="en-US" altLang="ja-JP" sz="3200" u="sng" dirty="0" smtClean="0"/>
              <a:t>, </a:t>
            </a:r>
            <a:r>
              <a:rPr kumimoji="1" lang="en-US" altLang="ja-JP" sz="3200" u="sng" dirty="0" err="1" smtClean="0"/>
              <a:t>RawSVD</a:t>
            </a:r>
            <a:r>
              <a:rPr kumimoji="1" lang="en-US" altLang="ja-JP" sz="3200" u="sng" dirty="0" smtClean="0"/>
              <a:t>… </a:t>
            </a:r>
            <a:endParaRPr kumimoji="1" lang="ja-JP" altLang="en-US" sz="32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4519" y="994351"/>
            <a:ext cx="10515600" cy="5094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400" dirty="0" err="1" smtClean="0"/>
              <a:t>int</a:t>
            </a:r>
            <a:r>
              <a:rPr lang="en-US" altLang="ja-JP" sz="1400" dirty="0" smtClean="0"/>
              <a:t>* buffer = new </a:t>
            </a:r>
            <a:r>
              <a:rPr lang="en-US" altLang="ja-JP" sz="1400" dirty="0" err="1" smtClean="0"/>
              <a:t>int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nwords</a:t>
            </a:r>
            <a:r>
              <a:rPr lang="en-US" altLang="ja-JP" sz="1400" dirty="0" smtClean="0"/>
              <a:t>];   // data </a:t>
            </a:r>
          </a:p>
          <a:p>
            <a:pPr marL="0" indent="0">
              <a:buNone/>
            </a:pPr>
            <a:r>
              <a:rPr lang="en-US" altLang="ja-JP" sz="1400" dirty="0" err="1" smtClean="0"/>
              <a:t>RawCOPPER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raw_copper</a:t>
            </a:r>
            <a:r>
              <a:rPr lang="en-US" altLang="ja-JP" sz="1400" dirty="0" smtClean="0"/>
              <a:t>; </a:t>
            </a:r>
          </a:p>
          <a:p>
            <a:pPr marL="0" indent="0">
              <a:buNone/>
            </a:pPr>
            <a:r>
              <a:rPr lang="en-US" altLang="ja-JP" sz="1400" dirty="0" err="1" smtClean="0"/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delete_flag</a:t>
            </a:r>
            <a:r>
              <a:rPr lang="en-US" altLang="ja-JP" sz="1400" dirty="0" smtClean="0"/>
              <a:t> = 1;  // if 1, </a:t>
            </a:r>
            <a:r>
              <a:rPr lang="en-US" altLang="ja-JP" sz="1400" dirty="0" err="1" smtClean="0"/>
              <a:t>raw_copper’s</a:t>
            </a:r>
            <a:r>
              <a:rPr lang="en-US" altLang="ja-JP" sz="1400" dirty="0" smtClean="0"/>
              <a:t> destructor will call “delete buffer;”</a:t>
            </a:r>
          </a:p>
          <a:p>
            <a:pPr marL="0" indent="0">
              <a:buNone/>
            </a:pPr>
            <a:r>
              <a:rPr lang="en-US" altLang="ja-JP" sz="1400" dirty="0" err="1" smtClean="0"/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num_event</a:t>
            </a:r>
            <a:r>
              <a:rPr lang="en-US" altLang="ja-JP" sz="1400" dirty="0" smtClean="0"/>
              <a:t> = 1, </a:t>
            </a:r>
            <a:r>
              <a:rPr lang="en-US" altLang="ja-JP" sz="1400" dirty="0" err="1" smtClean="0"/>
              <a:t>num_nodes</a:t>
            </a:r>
            <a:r>
              <a:rPr lang="en-US" altLang="ja-JP" sz="1400" dirty="0" smtClean="0"/>
              <a:t> = 1;  // If the buffer contains only 1 data block (usually so).</a:t>
            </a:r>
          </a:p>
          <a:p>
            <a:pPr marL="0" indent="0">
              <a:buNone/>
            </a:pPr>
            <a:r>
              <a:rPr lang="en-US" altLang="ja-JP" sz="1400" dirty="0" err="1" smtClean="0">
                <a:solidFill>
                  <a:srgbClr val="FF0000"/>
                </a:solidFill>
              </a:rPr>
              <a:t>raw_copper.SetBuffer</a:t>
            </a:r>
            <a:r>
              <a:rPr lang="en-US" altLang="ja-JP" sz="1400" dirty="0" smtClean="0">
                <a:solidFill>
                  <a:srgbClr val="FF0000"/>
                </a:solidFill>
              </a:rPr>
              <a:t>(buffer,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nwords</a:t>
            </a:r>
            <a:r>
              <a:rPr lang="en-US" altLang="ja-JP" sz="1400" dirty="0" smtClean="0">
                <a:solidFill>
                  <a:srgbClr val="FF0000"/>
                </a:solidFill>
              </a:rPr>
              <a:t>,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delete_flag</a:t>
            </a:r>
            <a:r>
              <a:rPr lang="en-US" altLang="ja-JP" sz="1400" dirty="0" smtClean="0">
                <a:solidFill>
                  <a:srgbClr val="FF0000"/>
                </a:solidFill>
              </a:rPr>
              <a:t>,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num_event</a:t>
            </a:r>
            <a:r>
              <a:rPr lang="en-US" altLang="ja-JP" sz="1400" dirty="0" smtClean="0">
                <a:solidFill>
                  <a:srgbClr val="FF0000"/>
                </a:solidFill>
              </a:rPr>
              <a:t>,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num_nodes</a:t>
            </a:r>
            <a:r>
              <a:rPr lang="en-US" altLang="ja-JP" sz="14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2400" dirty="0" smtClean="0">
                <a:solidFill>
                  <a:srgbClr val="0000CC"/>
                </a:solidFill>
              </a:rPr>
              <a:t>// When you want to convert a Raw*** type</a:t>
            </a:r>
          </a:p>
          <a:p>
            <a:pPr marL="0" indent="0">
              <a:buNone/>
            </a:pPr>
            <a:r>
              <a:rPr lang="en-US" altLang="ja-JP" sz="1400" dirty="0" smtClean="0"/>
              <a:t>{</a:t>
            </a:r>
          </a:p>
          <a:p>
            <a:pPr marL="0" indent="0">
              <a:buNone/>
            </a:pPr>
            <a:r>
              <a:rPr lang="en-US" altLang="ja-JP" sz="1400" dirty="0" smtClean="0"/>
              <a:t>	</a:t>
            </a:r>
            <a:r>
              <a:rPr lang="en-US" altLang="ja-JP" sz="1400" dirty="0" err="1" smtClean="0"/>
              <a:t>RawSVD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raw_svd</a:t>
            </a:r>
            <a:r>
              <a:rPr lang="en-US" altLang="ja-JP" sz="1400" dirty="0" smtClean="0"/>
              <a:t>;</a:t>
            </a:r>
          </a:p>
          <a:p>
            <a:pPr marL="0" indent="0">
              <a:buNone/>
            </a:pPr>
            <a:r>
              <a:rPr lang="en-US" altLang="ja-JP" sz="1400" dirty="0" smtClean="0"/>
              <a:t>	</a:t>
            </a:r>
            <a:r>
              <a:rPr lang="en-US" altLang="ja-JP" sz="1400" dirty="0" err="1" smtClean="0"/>
              <a:t>delete_flag</a:t>
            </a:r>
            <a:r>
              <a:rPr lang="en-US" altLang="ja-JP" sz="1400" dirty="0" smtClean="0"/>
              <a:t> = 0;  // in this case, </a:t>
            </a:r>
            <a:r>
              <a:rPr lang="en-US" altLang="ja-JP" sz="1400" dirty="0" err="1" smtClean="0"/>
              <a:t>raw_copper</a:t>
            </a:r>
            <a:r>
              <a:rPr lang="en-US" altLang="ja-JP" sz="1400" dirty="0" smtClean="0"/>
              <a:t> will delete buffer. So </a:t>
            </a:r>
            <a:r>
              <a:rPr lang="en-US" altLang="ja-JP" sz="1400" dirty="0" err="1" smtClean="0"/>
              <a:t>delete_flag</a:t>
            </a:r>
            <a:r>
              <a:rPr lang="en-US" altLang="ja-JP" sz="1400" dirty="0" smtClean="0"/>
              <a:t>=1 may cause double-free.</a:t>
            </a:r>
          </a:p>
          <a:p>
            <a:pPr marL="0" indent="0">
              <a:buNone/>
            </a:pPr>
            <a:r>
              <a:rPr lang="en-US" altLang="ja-JP" sz="1400" dirty="0" smtClean="0">
                <a:solidFill>
                  <a:srgbClr val="FF0000"/>
                </a:solidFill>
              </a:rPr>
              <a:t>	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raw_svd.SetBuffer</a:t>
            </a:r>
            <a:r>
              <a:rPr lang="en-US" altLang="ja-JP" sz="1400" dirty="0" smtClean="0">
                <a:solidFill>
                  <a:srgbClr val="FF0000"/>
                </a:solidFill>
              </a:rPr>
              <a:t>(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raw_copper.GetWholeBuffer</a:t>
            </a:r>
            <a:r>
              <a:rPr lang="en-US" altLang="ja-JP" sz="1400" dirty="0" smtClean="0">
                <a:solidFill>
                  <a:srgbClr val="FF0000"/>
                </a:solidFill>
              </a:rPr>
              <a:t>(), </a:t>
            </a:r>
            <a:r>
              <a:rPr lang="en-US" altLang="ja-JP" sz="1400" dirty="0" err="1">
                <a:solidFill>
                  <a:srgbClr val="FF0000"/>
                </a:solidFill>
              </a:rPr>
              <a:t>nwords</a:t>
            </a:r>
            <a:r>
              <a:rPr lang="en-US" altLang="ja-JP" sz="1400" dirty="0">
                <a:solidFill>
                  <a:srgbClr val="FF0000"/>
                </a:solidFill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</a:rPr>
              <a:t>delete_flag</a:t>
            </a:r>
            <a:r>
              <a:rPr lang="en-US" altLang="ja-JP" sz="1400" dirty="0">
                <a:solidFill>
                  <a:srgbClr val="FF0000"/>
                </a:solidFill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</a:rPr>
              <a:t>num_event</a:t>
            </a:r>
            <a:r>
              <a:rPr lang="en-US" altLang="ja-JP" sz="1400" dirty="0">
                <a:solidFill>
                  <a:srgbClr val="FF0000"/>
                </a:solidFill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</a:rPr>
              <a:t>num_nodes</a:t>
            </a:r>
            <a:r>
              <a:rPr lang="en-US" altLang="ja-JP" sz="1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ja-JP" sz="1400" dirty="0" smtClean="0"/>
              <a:t>	</a:t>
            </a:r>
            <a:r>
              <a:rPr lang="en-US" altLang="ja-JP" sz="1400" dirty="0" err="1" smtClean="0"/>
              <a:t>RawDataBlock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raw_datablock</a:t>
            </a:r>
            <a:r>
              <a:rPr lang="en-US" altLang="ja-JP" sz="1400" dirty="0" smtClean="0"/>
              <a:t>;</a:t>
            </a:r>
          </a:p>
          <a:p>
            <a:pPr marL="0" indent="0">
              <a:buNone/>
            </a:pPr>
            <a:r>
              <a:rPr lang="en-US" altLang="ja-JP" sz="1400" dirty="0" smtClean="0"/>
              <a:t>	</a:t>
            </a:r>
            <a:r>
              <a:rPr lang="en-US" altLang="ja-JP" sz="1400" dirty="0" err="1" smtClean="0"/>
              <a:t>delete_flag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= </a:t>
            </a:r>
            <a:r>
              <a:rPr lang="en-US" altLang="ja-JP" sz="1400" dirty="0" smtClean="0"/>
              <a:t>0;</a:t>
            </a:r>
            <a:r>
              <a:rPr lang="en-US" altLang="ja-JP" sz="1400" dirty="0"/>
              <a:t> // in this case, </a:t>
            </a:r>
            <a:r>
              <a:rPr lang="en-US" altLang="ja-JP" sz="1400" dirty="0" err="1"/>
              <a:t>raw_copper</a:t>
            </a:r>
            <a:r>
              <a:rPr lang="en-US" altLang="ja-JP" sz="1400" dirty="0"/>
              <a:t> will </a:t>
            </a:r>
            <a:r>
              <a:rPr lang="en-US" altLang="ja-JP" sz="1400" dirty="0" smtClean="0"/>
              <a:t>delete </a:t>
            </a:r>
            <a:r>
              <a:rPr lang="en-US" altLang="ja-JP" sz="1400" dirty="0"/>
              <a:t>buffer. So </a:t>
            </a:r>
            <a:r>
              <a:rPr lang="en-US" altLang="ja-JP" sz="1400" dirty="0" err="1"/>
              <a:t>delete_flag</a:t>
            </a:r>
            <a:r>
              <a:rPr lang="en-US" altLang="ja-JP" sz="1400" dirty="0"/>
              <a:t>=1 may cause double-free</a:t>
            </a:r>
            <a:r>
              <a:rPr lang="en-US" altLang="ja-JP" sz="1400" dirty="0" smtClean="0"/>
              <a:t>.</a:t>
            </a:r>
            <a:endParaRPr lang="en-US" altLang="ja-JP" sz="1400" dirty="0"/>
          </a:p>
          <a:p>
            <a:pPr marL="0" indent="0"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	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raw_datablock.SetBuffer</a:t>
            </a:r>
            <a:r>
              <a:rPr lang="en-US" altLang="ja-JP" sz="1400" dirty="0">
                <a:solidFill>
                  <a:srgbClr val="FF0000"/>
                </a:solidFill>
              </a:rPr>
              <a:t>( </a:t>
            </a:r>
            <a:r>
              <a:rPr lang="en-US" altLang="ja-JP" sz="1400" dirty="0" err="1">
                <a:solidFill>
                  <a:srgbClr val="FF0000"/>
                </a:solidFill>
              </a:rPr>
              <a:t>raw_copper.GetWholeBuffer</a:t>
            </a:r>
            <a:r>
              <a:rPr lang="en-US" altLang="ja-JP" sz="1400" dirty="0">
                <a:solidFill>
                  <a:srgbClr val="FF0000"/>
                </a:solidFill>
              </a:rPr>
              <a:t>(), </a:t>
            </a:r>
            <a:r>
              <a:rPr lang="en-US" altLang="ja-JP" sz="1400" dirty="0" err="1">
                <a:solidFill>
                  <a:srgbClr val="FF0000"/>
                </a:solidFill>
              </a:rPr>
              <a:t>nwords</a:t>
            </a:r>
            <a:r>
              <a:rPr lang="en-US" altLang="ja-JP" sz="1400" dirty="0">
                <a:solidFill>
                  <a:srgbClr val="FF0000"/>
                </a:solidFill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</a:rPr>
              <a:t>delete_flag</a:t>
            </a:r>
            <a:r>
              <a:rPr lang="en-US" altLang="ja-JP" sz="1400" dirty="0">
                <a:solidFill>
                  <a:srgbClr val="FF0000"/>
                </a:solidFill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</a:rPr>
              <a:t>num_event</a:t>
            </a:r>
            <a:r>
              <a:rPr lang="en-US" altLang="ja-JP" sz="1400" dirty="0">
                <a:solidFill>
                  <a:srgbClr val="FF0000"/>
                </a:solidFill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</a:rPr>
              <a:t>num_nodes</a:t>
            </a:r>
            <a:r>
              <a:rPr lang="en-US" altLang="ja-JP" sz="1400" dirty="0" smtClean="0">
                <a:solidFill>
                  <a:srgbClr val="FF0000"/>
                </a:solidFill>
              </a:rPr>
              <a:t>);</a:t>
            </a:r>
            <a:endParaRPr lang="en-US" altLang="ja-JP" sz="1400" dirty="0"/>
          </a:p>
          <a:p>
            <a:pPr marL="0" indent="0">
              <a:buNone/>
            </a:pPr>
            <a:r>
              <a:rPr lang="en-US" altLang="ja-JP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25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495801" y="2309835"/>
            <a:ext cx="3901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2</a:t>
            </a:r>
            <a:r>
              <a:rPr lang="en-US" altLang="ja-JP" dirty="0" smtClean="0"/>
              <a:t>, Packer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46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1" y="0"/>
            <a:ext cx="11891363" cy="771771"/>
          </a:xfrm>
        </p:spPr>
        <p:txBody>
          <a:bodyPr>
            <a:noAutofit/>
          </a:bodyPr>
          <a:lstStyle/>
          <a:p>
            <a:r>
              <a:rPr lang="en-US" altLang="ja-JP" sz="3200" u="sng" dirty="0" smtClean="0"/>
              <a:t>2-1, Function to store data in </a:t>
            </a:r>
            <a:r>
              <a:rPr lang="en-US" altLang="ja-JP" sz="3200" u="sng" dirty="0" err="1" smtClean="0"/>
              <a:t>RawSVD</a:t>
            </a:r>
            <a:r>
              <a:rPr lang="en-US" altLang="ja-JP" sz="3200" u="sng" dirty="0" smtClean="0"/>
              <a:t>(or other </a:t>
            </a:r>
            <a:r>
              <a:rPr lang="en-US" altLang="ja-JP" sz="3200" u="sng" dirty="0" err="1" smtClean="0"/>
              <a:t>RawDetector</a:t>
            </a:r>
            <a:r>
              <a:rPr lang="en-US" altLang="ja-JP" sz="3200" u="sng" dirty="0" smtClean="0"/>
              <a:t> ) </a:t>
            </a:r>
            <a:r>
              <a:rPr lang="en-US" altLang="ja-JP" sz="3200" u="sng" dirty="0" smtClean="0"/>
              <a:t>object</a:t>
            </a:r>
            <a:endParaRPr kumimoji="1" lang="ja-JP" altLang="en-US" sz="32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1" y="1890465"/>
            <a:ext cx="6391923" cy="2011834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 smtClean="0"/>
              <a:t>Input variables :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600" dirty="0" smtClean="0">
                <a:solidFill>
                  <a:srgbClr val="FF0000"/>
                </a:solidFill>
              </a:rPr>
              <a:t>*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detector_buf</a:t>
            </a:r>
            <a:r>
              <a:rPr lang="en-US" altLang="ja-JP" sz="1600" dirty="0" smtClean="0">
                <a:solidFill>
                  <a:srgbClr val="FF0000"/>
                </a:solidFill>
              </a:rPr>
              <a:t>_*** </a:t>
            </a:r>
            <a:r>
              <a:rPr lang="en-US" altLang="ja-JP" sz="1600" dirty="0" smtClean="0"/>
              <a:t>: pointer to the detector buffer that you want to store as ***</a:t>
            </a:r>
            <a:r>
              <a:rPr lang="en-US" altLang="ja-JP" sz="1600" dirty="0" err="1" smtClean="0"/>
              <a:t>th</a:t>
            </a:r>
            <a:r>
              <a:rPr lang="en-US" altLang="ja-JP" sz="1600" dirty="0" smtClean="0"/>
              <a:t> FINESSE data.</a:t>
            </a:r>
          </a:p>
          <a:p>
            <a:pPr marL="0" indent="0">
              <a:buNone/>
            </a:pPr>
            <a:r>
              <a:rPr lang="en-US" altLang="ja-JP" sz="1600" dirty="0" err="1">
                <a:solidFill>
                  <a:srgbClr val="FF0000"/>
                </a:solidFill>
              </a:rPr>
              <a:t>i</a:t>
            </a:r>
            <a:r>
              <a:rPr kumimoji="1" lang="en-US" altLang="ja-JP" sz="1600" dirty="0" err="1" smtClean="0">
                <a:solidFill>
                  <a:srgbClr val="FF0000"/>
                </a:solidFill>
              </a:rPr>
              <a:t>nt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 err="1" smtClean="0">
                <a:solidFill>
                  <a:srgbClr val="FF0000"/>
                </a:solidFill>
              </a:rPr>
              <a:t>nwords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_*** </a:t>
            </a:r>
            <a:r>
              <a:rPr kumimoji="1" lang="en-US" altLang="ja-JP" sz="1600" dirty="0" smtClean="0"/>
              <a:t>: length of the </a:t>
            </a:r>
            <a:r>
              <a:rPr kumimoji="1" lang="en-US" altLang="ja-JP" sz="1600" dirty="0" err="1" smtClean="0"/>
              <a:t>detector_buf</a:t>
            </a:r>
            <a:r>
              <a:rPr kumimoji="1" lang="en-US" altLang="ja-JP" sz="1600" dirty="0" smtClean="0"/>
              <a:t>_***  (unit -&gt; word = 4bytes )</a:t>
            </a:r>
          </a:p>
          <a:p>
            <a:pPr marL="0" indent="0">
              <a:buNone/>
            </a:pPr>
            <a:r>
              <a:rPr lang="en-US" altLang="ja-JP" sz="1600" dirty="0" err="1" smtClean="0">
                <a:solidFill>
                  <a:srgbClr val="FF0000"/>
                </a:solidFill>
              </a:rPr>
              <a:t>RawCOPPERPackerInfo</a:t>
            </a:r>
            <a:r>
              <a:rPr lang="en-US" altLang="ja-JP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rawcprpacker_info</a:t>
            </a:r>
            <a:r>
              <a:rPr lang="en-US" altLang="ja-JP" sz="1600" dirty="0" smtClean="0"/>
              <a:t> : Information to</a:t>
            </a:r>
          </a:p>
          <a:p>
            <a:pPr marL="0" indent="0">
              <a:buNone/>
            </a:pPr>
            <a:r>
              <a:rPr lang="en-US" altLang="ja-JP" sz="1600" dirty="0"/>
              <a:t> fill </a:t>
            </a:r>
            <a:r>
              <a:rPr lang="en-US" altLang="ja-JP" sz="1600" dirty="0" err="1" smtClean="0"/>
              <a:t>RawHeader</a:t>
            </a:r>
            <a:endParaRPr lang="en-US" altLang="ja-JP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91371" y="771771"/>
            <a:ext cx="120675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B050"/>
                </a:solidFill>
              </a:rPr>
              <a:t>void </a:t>
            </a:r>
            <a:r>
              <a:rPr lang="en-US" altLang="ja-JP" sz="2000" dirty="0" err="1">
                <a:solidFill>
                  <a:srgbClr val="00B050"/>
                </a:solidFill>
              </a:rPr>
              <a:t>RawCOPPER</a:t>
            </a:r>
            <a:r>
              <a:rPr lang="en-US" altLang="ja-JP" sz="2000" dirty="0">
                <a:solidFill>
                  <a:srgbClr val="00B050"/>
                </a:solidFill>
              </a:rPr>
              <a:t>::</a:t>
            </a:r>
            <a:r>
              <a:rPr lang="en-US" altLang="ja-JP" sz="2000" dirty="0" err="1">
                <a:solidFill>
                  <a:srgbClr val="00B050"/>
                </a:solidFill>
              </a:rPr>
              <a:t>PackDetectorBuf</a:t>
            </a:r>
            <a:r>
              <a:rPr lang="en-US" altLang="ja-JP" sz="2000" dirty="0">
                <a:solidFill>
                  <a:srgbClr val="00B050"/>
                </a:solidFill>
              </a:rPr>
              <a:t>( 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* detector_buf_1st,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nwords_1st, 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* detector_buf_2nd,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nwords_2nd</a:t>
            </a:r>
            <a:r>
              <a:rPr lang="en-US" altLang="ja-JP" sz="2000" dirty="0" smtClean="0"/>
              <a:t>, 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* detector_buf_3rd,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nwords_3rd, 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* detector_buf_4th,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nwords_4th,   </a:t>
            </a:r>
            <a:r>
              <a:rPr lang="en-US" altLang="ja-JP" sz="2000" dirty="0" err="1"/>
              <a:t>RawCOPPERPackerInfo</a:t>
            </a:r>
            <a:r>
              <a:rPr lang="en-US" altLang="ja-JP" sz="2000" dirty="0"/>
              <a:t>  </a:t>
            </a:r>
            <a:r>
              <a:rPr lang="en-US" altLang="ja-JP" sz="2000" dirty="0" err="1"/>
              <a:t>rawcprpacker_info</a:t>
            </a:r>
            <a:r>
              <a:rPr lang="en-US" altLang="ja-JP" sz="2000" dirty="0"/>
              <a:t> </a:t>
            </a:r>
            <a:r>
              <a:rPr lang="en-US" altLang="ja-JP" sz="2000" dirty="0">
                <a:solidFill>
                  <a:srgbClr val="00B050"/>
                </a:solidFill>
              </a:rPr>
              <a:t>){}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50953" y="2949238"/>
            <a:ext cx="6096000" cy="353943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struct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RawCOPPERPackerInfo</a:t>
            </a:r>
            <a:r>
              <a:rPr lang="en-US" altLang="ja-JP" sz="1400" dirty="0">
                <a:solidFill>
                  <a:srgbClr val="00B0F0"/>
                </a:solidFill>
              </a:rPr>
              <a:t> {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exp_num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/>
              <a:t>// 10bit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run_subrun_num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/>
              <a:t>// 22bit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eve_num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/>
              <a:t>// 32bit</a:t>
            </a:r>
          </a:p>
          <a:p>
            <a:r>
              <a:rPr lang="en-US" altLang="ja-JP" sz="1400" dirty="0" smtClean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 smtClean="0">
                <a:solidFill>
                  <a:srgbClr val="00B0F0"/>
                </a:solidFill>
              </a:rPr>
              <a:t>int</a:t>
            </a:r>
            <a:r>
              <a:rPr lang="en-US" altLang="ja-JP" sz="1400" dirty="0" smtClean="0">
                <a:solidFill>
                  <a:srgbClr val="00B0F0"/>
                </a:solidFill>
              </a:rPr>
              <a:t> </a:t>
            </a:r>
            <a:r>
              <a:rPr lang="en-US" altLang="ja-JP" sz="1400" dirty="0" err="1" smtClean="0">
                <a:solidFill>
                  <a:srgbClr val="00B0F0"/>
                </a:solidFill>
              </a:rPr>
              <a:t>node_id</a:t>
            </a:r>
            <a:r>
              <a:rPr lang="en-US" altLang="ja-JP" sz="1400" dirty="0" smtClean="0">
                <a:solidFill>
                  <a:srgbClr val="00B0F0"/>
                </a:solidFill>
              </a:rPr>
              <a:t>; </a:t>
            </a:r>
            <a:r>
              <a:rPr lang="en-US" altLang="ja-JP" sz="1400" dirty="0" smtClean="0"/>
              <a:t>// 32bit</a:t>
            </a:r>
          </a:p>
          <a:p>
            <a:r>
              <a:rPr lang="en-US" altLang="ja-JP" sz="1400" dirty="0" smtClean="0">
                <a:solidFill>
                  <a:srgbClr val="00B0F0"/>
                </a:solidFill>
              </a:rPr>
              <a:t>    </a:t>
            </a:r>
            <a:r>
              <a:rPr lang="en-US" altLang="ja-JP" sz="1400" dirty="0">
                <a:solidFill>
                  <a:srgbClr val="00B0F0"/>
                </a:solidFill>
              </a:rPr>
              <a:t>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tt_ctime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 smtClean="0"/>
              <a:t>// 27bit clock ticks at trigger timing distributed by FTSW. For details, see </a:t>
            </a:r>
            <a:r>
              <a:rPr lang="en-US" altLang="ja-JP" sz="1400" dirty="0" err="1" smtClean="0"/>
              <a:t>Nakao</a:t>
            </a:r>
            <a:r>
              <a:rPr lang="en-US" altLang="ja-JP" sz="1400" dirty="0" smtClean="0"/>
              <a:t>-san's belle2link user guide</a:t>
            </a:r>
          </a:p>
          <a:p>
            <a:r>
              <a:rPr lang="en-US" altLang="ja-JP" sz="1400" dirty="0" smtClean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 smtClean="0">
                <a:solidFill>
                  <a:srgbClr val="00B0F0"/>
                </a:solidFill>
              </a:rPr>
              <a:t>int</a:t>
            </a:r>
            <a:r>
              <a:rPr lang="en-US" altLang="ja-JP" sz="1400" dirty="0" smtClean="0">
                <a:solidFill>
                  <a:srgbClr val="00B0F0"/>
                </a:solidFill>
              </a:rPr>
              <a:t> </a:t>
            </a:r>
            <a:r>
              <a:rPr lang="en-US" altLang="ja-JP" sz="1400" dirty="0" err="1" smtClean="0">
                <a:solidFill>
                  <a:srgbClr val="00B0F0"/>
                </a:solidFill>
              </a:rPr>
              <a:t>tt_utime</a:t>
            </a:r>
            <a:r>
              <a:rPr lang="en-US" altLang="ja-JP" sz="1400" dirty="0" smtClean="0">
                <a:solidFill>
                  <a:srgbClr val="00B0F0"/>
                </a:solidFill>
              </a:rPr>
              <a:t>; </a:t>
            </a:r>
            <a:r>
              <a:rPr lang="en-US" altLang="ja-JP" sz="1400" dirty="0" smtClean="0"/>
              <a:t>// 32bit </a:t>
            </a:r>
            <a:r>
              <a:rPr lang="en-US" altLang="ja-JP" sz="1400" dirty="0" err="1" smtClean="0"/>
              <a:t>unitx</a:t>
            </a:r>
            <a:r>
              <a:rPr lang="en-US" altLang="ja-JP" sz="1400" dirty="0" smtClean="0"/>
              <a:t> time at trigger timing distributed by FTSW. For details, see </a:t>
            </a:r>
            <a:r>
              <a:rPr lang="en-US" altLang="ja-JP" sz="1400" dirty="0" err="1" smtClean="0"/>
              <a:t>Nakao</a:t>
            </a:r>
            <a:r>
              <a:rPr lang="en-US" altLang="ja-JP" sz="1400" dirty="0" smtClean="0"/>
              <a:t>-san's belle2link user guide</a:t>
            </a:r>
          </a:p>
          <a:p>
            <a:r>
              <a:rPr lang="en-US" altLang="ja-JP" sz="1400" dirty="0" smtClean="0">
                <a:solidFill>
                  <a:srgbClr val="00B0F0"/>
                </a:solidFill>
              </a:rPr>
              <a:t>    </a:t>
            </a:r>
            <a:r>
              <a:rPr lang="en-US" altLang="ja-JP" sz="1400" dirty="0">
                <a:solidFill>
                  <a:srgbClr val="00B0F0"/>
                </a:solidFill>
              </a:rPr>
              <a:t>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b2l_ctime; </a:t>
            </a:r>
            <a:r>
              <a:rPr lang="en-US" altLang="ja-JP" sz="1400" dirty="0"/>
              <a:t>// 27bit clock ticks at trigger timing measured by HSLB on COPPER. For details, see </a:t>
            </a:r>
            <a:r>
              <a:rPr lang="en-US" altLang="ja-JP" sz="1400" dirty="0" err="1"/>
              <a:t>Nakao</a:t>
            </a:r>
            <a:r>
              <a:rPr lang="en-US" altLang="ja-JP" sz="1400" dirty="0"/>
              <a:t>-san's belle2link user guide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hslb_crc16_error_bit; </a:t>
            </a:r>
            <a:r>
              <a:rPr lang="en-US" altLang="ja-JP" sz="1400" dirty="0"/>
              <a:t>// 4bit </a:t>
            </a:r>
            <a:r>
              <a:rPr lang="en-US" altLang="ja-JP" sz="1400" dirty="0" err="1"/>
              <a:t>errorflag</a:t>
            </a:r>
            <a:r>
              <a:rPr lang="en-US" altLang="ja-JP" sz="1400" dirty="0"/>
              <a:t> for CRC errors in data transfer via b2link. ( bit0,1,2,3 -&gt; finesse slot </a:t>
            </a:r>
            <a:r>
              <a:rPr lang="en-US" altLang="ja-JP" sz="1400" dirty="0" err="1"/>
              <a:t>a,b,c,d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truncation_mask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/>
              <a:t>// Not defined yet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type_of_data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/>
              <a:t>// Not defined yet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};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451245" y="6488668"/>
            <a:ext cx="5395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(#include &lt;</a:t>
            </a:r>
            <a:r>
              <a:rPr lang="en-US" altLang="ja-JP" dirty="0" err="1"/>
              <a:t>rawdata</a:t>
            </a:r>
            <a:r>
              <a:rPr lang="en-US" altLang="ja-JP" dirty="0"/>
              <a:t>/include/</a:t>
            </a:r>
            <a:r>
              <a:rPr lang="en-US" altLang="ja-JP" dirty="0" err="1"/>
              <a:t>RawCOPPERPackerInfo.h</a:t>
            </a:r>
            <a:r>
              <a:rPr lang="en-US" altLang="ja-JP" dirty="0"/>
              <a:t>&gt; )</a:t>
            </a:r>
          </a:p>
        </p:txBody>
      </p:sp>
    </p:spTree>
    <p:extLst>
      <p:ext uri="{BB962C8B-B14F-4D97-AF65-F5344CB8AC3E}">
        <p14:creationId xmlns:p14="http://schemas.microsoft.com/office/powerpoint/2010/main" val="12798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3153" y="105289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ja-JP" dirty="0" smtClean="0"/>
              <a:t> Module to fill dummy data in </a:t>
            </a:r>
            <a:r>
              <a:rPr lang="en-US" altLang="ja-JP" dirty="0" err="1" smtClean="0"/>
              <a:t>RawSVD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- rawdata/modules/src/DummyDataPacker.cc</a:t>
            </a:r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 smtClean="0"/>
              <a:t> Script to run the above module</a:t>
            </a:r>
          </a:p>
          <a:p>
            <a:pPr marL="0" indent="0">
              <a:buNone/>
            </a:pPr>
            <a:r>
              <a:rPr lang="en-US" altLang="ja-JP" dirty="0" smtClean="0"/>
              <a:t>- $ </a:t>
            </a:r>
            <a:r>
              <a:rPr lang="en-US" altLang="ja-JP" dirty="0"/>
              <a:t>rawdata/scripts/DummyDataPacker.py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91371" y="0"/>
            <a:ext cx="11795829" cy="771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2-2, test program to store data in </a:t>
            </a:r>
            <a:r>
              <a:rPr lang="en-US" altLang="ja-JP" u="sng" dirty="0" err="1"/>
              <a:t>RawSVD</a:t>
            </a:r>
            <a:r>
              <a:rPr lang="en-US" altLang="ja-JP" u="sng" dirty="0"/>
              <a:t>(or other </a:t>
            </a:r>
            <a:r>
              <a:rPr lang="en-US" altLang="ja-JP" u="sng" dirty="0" err="1"/>
              <a:t>RawDetector</a:t>
            </a:r>
            <a:r>
              <a:rPr lang="en-US" altLang="ja-JP" u="sng" dirty="0"/>
              <a:t> ) </a:t>
            </a:r>
            <a:r>
              <a:rPr lang="en-US" altLang="ja-JP" u="sng" dirty="0" smtClean="0"/>
              <a:t>object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51058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8516" y="-33645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Example of packed data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838200" y="1477526"/>
            <a:ext cx="879825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/>
              <a:t>===== </a:t>
            </a:r>
            <a:r>
              <a:rPr lang="en-US" altLang="ja-JP" sz="1400" dirty="0" err="1"/>
              <a:t>DataBlock</a:t>
            </a:r>
            <a:r>
              <a:rPr lang="en-US" altLang="ja-JP" sz="1400" dirty="0"/>
              <a:t>(</a:t>
            </a:r>
            <a:r>
              <a:rPr lang="en-US" altLang="ja-JP" sz="1400" dirty="0" err="1"/>
              <a:t>RawSVD</a:t>
            </a:r>
            <a:r>
              <a:rPr lang="en-US" altLang="ja-JP" sz="1400" dirty="0"/>
              <a:t>) : Block # 38</a:t>
            </a:r>
          </a:p>
          <a:p>
            <a:r>
              <a:rPr lang="en-US" altLang="ja-JP" sz="1400" dirty="0"/>
              <a:t>: Event # 3 : node ID 0x0100040e : block size 168 bytes</a:t>
            </a:r>
          </a:p>
          <a:p>
            <a:r>
              <a:rPr lang="en-US" altLang="ja-JP" sz="1400" dirty="0"/>
              <a:t> 0000002a 7f7f010c 00400002 00000003 71234560 f1234567 0100040e 00000000 0000000c 00000012</a:t>
            </a:r>
          </a:p>
          <a:p>
            <a:r>
              <a:rPr lang="en-US" altLang="ja-JP" sz="1400" dirty="0"/>
              <a:t> 00000019 00000021 ffaa0003 16543210 00000000 00000001 00000002 00030000 ffaa0003 16543210</a:t>
            </a:r>
          </a:p>
          <a:p>
            <a:r>
              <a:rPr lang="en-US" altLang="ja-JP" sz="1400" dirty="0"/>
              <a:t> 00000001 00000002 00000003 00000004 00030000 ffaa0003 16543210 00000002 00000003 00000004</a:t>
            </a:r>
          </a:p>
          <a:p>
            <a:r>
              <a:rPr lang="en-US" altLang="ja-JP" sz="1400" dirty="0"/>
              <a:t> 00000005 00000006 00030000 ffaa0003 16543210 00000003 00000004 00000005 00000006 00030000</a:t>
            </a:r>
          </a:p>
          <a:p>
            <a:r>
              <a:rPr lang="en-US" altLang="ja-JP" sz="1400" dirty="0"/>
              <a:t> 00000000 7fff0006</a:t>
            </a:r>
          </a:p>
          <a:p>
            <a:r>
              <a:rPr lang="en-US" altLang="ja-JP" sz="1400" dirty="0"/>
              <a:t>===== FINESSE Buffer(FINESSE A) 0x3 words </a:t>
            </a:r>
          </a:p>
          <a:p>
            <a:r>
              <a:rPr lang="en-US" altLang="ja-JP" sz="1400" dirty="0"/>
              <a:t> ffaa0003 16543210 00000000 00000001 00000002 00030000</a:t>
            </a:r>
          </a:p>
          <a:p>
            <a:r>
              <a:rPr lang="en-US" altLang="ja-JP" sz="1400" dirty="0"/>
              <a:t>===== Detector Buffer(FINESSE A) 0x3 words 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>
                <a:solidFill>
                  <a:srgbClr val="FF0000"/>
                </a:solidFill>
              </a:rPr>
              <a:t>00000000 00000001 00000002</a:t>
            </a:r>
          </a:p>
          <a:p>
            <a:r>
              <a:rPr lang="en-US" altLang="ja-JP" sz="1400" dirty="0"/>
              <a:t>===== FINESSE Buffer(FINESSE B) 0x3 words </a:t>
            </a:r>
          </a:p>
          <a:p>
            <a:r>
              <a:rPr lang="en-US" altLang="ja-JP" sz="1400" dirty="0"/>
              <a:t> ffaa0003 16543210 00000001 00000002 00000003 00000004 00030000</a:t>
            </a:r>
          </a:p>
          <a:p>
            <a:r>
              <a:rPr lang="en-US" altLang="ja-JP" sz="1400" dirty="0"/>
              <a:t>===== Detector Buffer(FINESSE B) 0x4 words 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 00000001 00000002 00000003 00000004</a:t>
            </a:r>
          </a:p>
          <a:p>
            <a:r>
              <a:rPr lang="en-US" altLang="ja-JP" sz="1400" dirty="0"/>
              <a:t>===== FINESSE Buffer(FINESSE C) 0x3 words </a:t>
            </a:r>
          </a:p>
          <a:p>
            <a:r>
              <a:rPr lang="en-US" altLang="ja-JP" sz="1400" dirty="0"/>
              <a:t> ffaa0003 16543210 00000002 00000003 00000004 00000005 00000006 00030000</a:t>
            </a:r>
          </a:p>
          <a:p>
            <a:r>
              <a:rPr lang="en-US" altLang="ja-JP" sz="1400" dirty="0"/>
              <a:t>===== Detector Buffer(FINESSE C) 0x5 words 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 00000002 00000003 00000004 00000005 00000006</a:t>
            </a:r>
          </a:p>
          <a:p>
            <a:r>
              <a:rPr lang="en-US" altLang="ja-JP" sz="1400" dirty="0"/>
              <a:t>===== FINESSE Buffer(FINESSE D) 0x3 words </a:t>
            </a:r>
          </a:p>
          <a:p>
            <a:r>
              <a:rPr lang="en-US" altLang="ja-JP" sz="1400" dirty="0"/>
              <a:t> ffaa0003 16543210 00000003 00000004 00000005 00000006 00030000</a:t>
            </a:r>
          </a:p>
          <a:p>
            <a:r>
              <a:rPr lang="en-US" altLang="ja-JP" sz="1400" dirty="0"/>
              <a:t>===== Detector Buffer(FINESSE D) 0x4 words 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 00000003 00000004 00000005 00000006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60860" y="736979"/>
            <a:ext cx="227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Red : detector buffers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975</Words>
  <Application>Microsoft Office PowerPoint</Application>
  <PresentationFormat>ワイド画面</PresentationFormat>
  <Paragraphs>140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RawData unpacker and packer</vt:lpstr>
      <vt:lpstr>1, Unpacker</vt:lpstr>
      <vt:lpstr>PowerPoint プレゼンテーション</vt:lpstr>
      <vt:lpstr>1-2, Test program to read RawCOPPER(RawCDC) data</vt:lpstr>
      <vt:lpstr>1-3, How to assign a buffer to RawDataBlock, RawCOPPER, RawSVD… </vt:lpstr>
      <vt:lpstr>PowerPoint プレゼンテーション</vt:lpstr>
      <vt:lpstr>2-1, Function to store data in RawSVD(or other RawDetector ) object</vt:lpstr>
      <vt:lpstr>PowerPoint プレゼンテーション</vt:lpstr>
      <vt:lpstr>Example of packed data</vt:lpstr>
      <vt:lpstr>end</vt:lpstr>
      <vt:lpstr>Revision history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RawData unpacker and packer</dc:title>
  <dc:creator>yamada</dc:creator>
  <cp:lastModifiedBy>yamada</cp:lastModifiedBy>
  <cp:revision>17</cp:revision>
  <dcterms:created xsi:type="dcterms:W3CDTF">2014-07-15T01:37:35Z</dcterms:created>
  <dcterms:modified xsi:type="dcterms:W3CDTF">2014-12-05T05:35:35Z</dcterms:modified>
</cp:coreProperties>
</file>