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256" r:id="rId5"/>
    <p:sldId id="260" r:id="rId6"/>
    <p:sldId id="261" r:id="rId7"/>
    <p:sldId id="262" r:id="rId8"/>
    <p:sldId id="263" r:id="rId9"/>
    <p:sldId id="267" r:id="rId10"/>
    <p:sldId id="269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960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547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1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302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30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9648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81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703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6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3903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440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173A2-992D-4C10-B15F-B6CEAE468778}" type="datetimeFigureOut">
              <a:rPr kumimoji="1" lang="ja-JP" altLang="en-US" smtClean="0"/>
              <a:t>2016/7/8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4BFC9-87EF-45D7-B286-60B92B7DE00D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800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browse/viewvc.cgi/svn/trunk/software/framewor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elle2.cc.kek.jp/browse/viewvc.cgi/svn/trunk/software/framework/dataobjects/include/EventMetaData.h?view=log" TargetMode="External"/><Relationship Id="rId5" Type="http://schemas.openxmlformats.org/officeDocument/2006/relationships/hyperlink" Target="https://belle2.cc.kek.jp/browse/viewvc.cgi/svn/trunk/software/framework/dataobjects/include/" TargetMode="External"/><Relationship Id="rId4" Type="http://schemas.openxmlformats.org/officeDocument/2006/relationships/hyperlink" Target="https://belle2.cc.kek.jp/browse/viewvc.cgi/svn/trunk/software/framework/dataobject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76706" y="26950"/>
            <a:ext cx="7772400" cy="2387600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/>
              <a:t/>
            </a:r>
            <a:br>
              <a:rPr kumimoji="1" lang="en-US" altLang="ja-JP" sz="4800" dirty="0" smtClean="0"/>
            </a:br>
            <a:r>
              <a:rPr kumimoji="1" lang="en-US" altLang="ja-JP" sz="4800" dirty="0" smtClean="0"/>
              <a:t>Information in </a:t>
            </a:r>
            <a:r>
              <a:rPr kumimoji="1" lang="en-US" altLang="ja-JP" sz="4800" dirty="0" err="1" smtClean="0"/>
              <a:t>EventMetaData</a:t>
            </a:r>
            <a:r>
              <a:rPr kumimoji="1" lang="en-US" altLang="ja-JP" sz="4800" dirty="0" smtClean="0"/>
              <a:t> </a:t>
            </a:r>
            <a:r>
              <a:rPr lang="en-US" altLang="ja-JP" sz="4800" dirty="0"/>
              <a:t/>
            </a:r>
            <a:br>
              <a:rPr lang="en-US" altLang="ja-JP" sz="4800" dirty="0"/>
            </a:br>
            <a:r>
              <a:rPr lang="en-US" altLang="ja-JP" sz="4800" dirty="0" smtClean="0"/>
              <a:t>and ‘Error </a:t>
            </a:r>
            <a:r>
              <a:rPr lang="en-US" altLang="ja-JP" sz="4800" dirty="0"/>
              <a:t>event</a:t>
            </a:r>
            <a:r>
              <a:rPr lang="en-US" altLang="ja-JP" sz="4800" dirty="0" smtClean="0"/>
              <a:t>’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32397" y="5568763"/>
            <a:ext cx="6858000" cy="1655762"/>
          </a:xfrm>
        </p:spPr>
        <p:txBody>
          <a:bodyPr/>
          <a:lstStyle/>
          <a:p>
            <a:r>
              <a:rPr kumimoji="1" lang="en-US" altLang="ja-JP" dirty="0" smtClean="0"/>
              <a:t>S. Yamada (KEK)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0716" y="6027312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Jul. 1, 2016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7505" y="3391492"/>
            <a:ext cx="7752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1,  Storing data in </a:t>
            </a:r>
            <a:r>
              <a:rPr kumimoji="1" lang="en-US" altLang="ja-JP" sz="2400" dirty="0" err="1" smtClean="0"/>
              <a:t>EventMetaData</a:t>
            </a:r>
            <a:r>
              <a:rPr kumimoji="1" lang="en-US" altLang="ja-JP" sz="2400" dirty="0" smtClean="0"/>
              <a:t> object by online DAQ </a:t>
            </a:r>
          </a:p>
          <a:p>
            <a:r>
              <a:rPr lang="en-US" altLang="ja-JP" sz="2400" dirty="0" smtClean="0"/>
              <a:t>2</a:t>
            </a:r>
            <a:r>
              <a:rPr lang="en-US" altLang="ja-JP" sz="2400" dirty="0"/>
              <a:t>,  Definition of ‘Error event’ and how to avoid the </a:t>
            </a:r>
            <a:r>
              <a:rPr lang="en-US" altLang="ja-JP" sz="2400" dirty="0" smtClean="0"/>
              <a:t>event</a:t>
            </a:r>
          </a:p>
          <a:p>
            <a:r>
              <a:rPr lang="en-US" altLang="ja-JP" sz="2400" dirty="0" smtClean="0"/>
              <a:t>2-1,  </a:t>
            </a:r>
            <a:r>
              <a:rPr lang="en-US" altLang="ja-JP" sz="2400" dirty="0"/>
              <a:t>Pocket DAQ </a:t>
            </a:r>
            <a:r>
              <a:rPr lang="en-US" altLang="ja-JP" sz="2400" dirty="0" smtClean="0"/>
              <a:t>case</a:t>
            </a:r>
          </a:p>
        </p:txBody>
      </p:sp>
    </p:spTree>
    <p:extLst>
      <p:ext uri="{BB962C8B-B14F-4D97-AF65-F5344CB8AC3E}">
        <p14:creationId xmlns:p14="http://schemas.microsoft.com/office/powerpoint/2010/main" val="1623913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1174" y="2463749"/>
            <a:ext cx="7886700" cy="1325563"/>
          </a:xfrm>
        </p:spPr>
        <p:txBody>
          <a:bodyPr/>
          <a:lstStyle/>
          <a:p>
            <a:pPr algn="ctr"/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530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23683" y="2189285"/>
            <a:ext cx="707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u="sng" dirty="0" smtClean="0"/>
              <a:t>1,  Storing data in </a:t>
            </a:r>
            <a:r>
              <a:rPr kumimoji="1" lang="en-US" altLang="ja-JP" sz="3600" u="sng" dirty="0" err="1" smtClean="0"/>
              <a:t>EventMetaData</a:t>
            </a:r>
            <a:r>
              <a:rPr kumimoji="1" lang="en-US" altLang="ja-JP" sz="3600" u="sng" dirty="0" smtClean="0"/>
              <a:t> object by online DAQ 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300329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504066" y="3161670"/>
            <a:ext cx="773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smtClean="0"/>
              <a:t>Red variables are supposed to be stored in </a:t>
            </a:r>
            <a:r>
              <a:rPr lang="en-US" altLang="ja-JP" sz="1600" dirty="0" err="1" smtClean="0"/>
              <a:t>EventMetadata</a:t>
            </a:r>
            <a:r>
              <a:rPr lang="en-US" altLang="ja-JP" sz="1600" dirty="0" smtClean="0"/>
              <a:t> </a:t>
            </a:r>
            <a:r>
              <a:rPr lang="en-US" altLang="ja-JP" sz="1600" dirty="0"/>
              <a:t>by </a:t>
            </a:r>
            <a:r>
              <a:rPr lang="en-US" altLang="ja-JP" sz="1600" dirty="0">
                <a:solidFill>
                  <a:srgbClr val="0070C0"/>
                </a:solidFill>
              </a:rPr>
              <a:t>Raw2DsModule.cc </a:t>
            </a:r>
            <a:r>
              <a:rPr lang="en-US" altLang="ja-JP" sz="1600" dirty="0" smtClean="0"/>
              <a:t>of</a:t>
            </a:r>
            <a:r>
              <a:rPr kumimoji="1" lang="en-US" altLang="ja-JP" sz="1600" dirty="0" smtClean="0"/>
              <a:t> online DAQ program at </a:t>
            </a:r>
            <a:r>
              <a:rPr kumimoji="1" lang="en-US" altLang="ja-JP" sz="1600" dirty="0" smtClean="0">
                <a:solidFill>
                  <a:srgbClr val="0070C0"/>
                </a:solidFill>
              </a:rPr>
              <a:t>an HLT input server</a:t>
            </a:r>
            <a:r>
              <a:rPr lang="en-US" altLang="ja-JP" sz="1600" dirty="0" smtClean="0">
                <a:solidFill>
                  <a:srgbClr val="0070C0"/>
                </a:solidFill>
              </a:rPr>
              <a:t>. </a:t>
            </a:r>
            <a:r>
              <a:rPr lang="en-US" altLang="ja-JP" sz="1600" dirty="0" smtClean="0"/>
              <a:t>Currently </a:t>
            </a:r>
            <a:r>
              <a:rPr lang="en-US" altLang="ja-JP" sz="1600" dirty="0" err="1" smtClean="0"/>
              <a:t>m_time</a:t>
            </a:r>
            <a:r>
              <a:rPr lang="en-US" altLang="ja-JP" sz="1600" dirty="0" smtClean="0"/>
              <a:t> and </a:t>
            </a:r>
            <a:r>
              <a:rPr lang="en-US" altLang="ja-JP" sz="1600" dirty="0" err="1" smtClean="0"/>
              <a:t>m_production</a:t>
            </a:r>
            <a:r>
              <a:rPr lang="en-US" altLang="ja-JP" sz="1600" dirty="0" smtClean="0"/>
              <a:t> are not filled yet.</a:t>
            </a:r>
            <a:endParaRPr kumimoji="1" lang="ja-JP" altLang="en-US" sz="160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426" y="3826305"/>
            <a:ext cx="5597338" cy="2908082"/>
          </a:xfrm>
          <a:prstGeom prst="rect">
            <a:avLst/>
          </a:prstGeom>
        </p:spPr>
      </p:pic>
      <p:sp>
        <p:nvSpPr>
          <p:cNvPr id="9" name="円/楕円 8"/>
          <p:cNvSpPr/>
          <p:nvPr/>
        </p:nvSpPr>
        <p:spPr>
          <a:xfrm>
            <a:off x="4373095" y="4930588"/>
            <a:ext cx="530599" cy="17667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/>
          <p:cNvCxnSpPr>
            <a:stCxn id="9" idx="0"/>
          </p:cNvCxnSpPr>
          <p:nvPr/>
        </p:nvCxnSpPr>
        <p:spPr>
          <a:xfrm flipH="1" flipV="1">
            <a:off x="1880315" y="3746445"/>
            <a:ext cx="2758080" cy="118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393789" y="543284"/>
            <a:ext cx="8229602" cy="25367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 dirty="0" smtClean="0">
                <a:solidFill>
                  <a:schemeClr val="tx1"/>
                </a:solidFill>
              </a:rPr>
              <a:t>Rev. 28703 (</a:t>
            </a:r>
            <a:r>
              <a:rPr lang="en-US" altLang="ja-JP" sz="1200" dirty="0" smtClean="0">
                <a:solidFill>
                  <a:schemeClr val="tx1"/>
                </a:solidFill>
                <a:hlinkClick r:id="rId3"/>
              </a:rPr>
              <a:t>framework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  <a:hlinkClick r:id="rId4"/>
              </a:rPr>
              <a:t>dataobjects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smtClean="0">
                <a:solidFill>
                  <a:schemeClr val="tx1"/>
                </a:solidFill>
                <a:hlinkClick r:id="rId5"/>
              </a:rPr>
              <a:t>include</a:t>
            </a:r>
            <a:r>
              <a:rPr lang="en-US" altLang="ja-JP" sz="1200" dirty="0" smtClean="0">
                <a:solidFill>
                  <a:schemeClr val="tx1"/>
                </a:solidFill>
              </a:rPr>
              <a:t>/</a:t>
            </a:r>
            <a:r>
              <a:rPr lang="en-US" altLang="ja-JP" sz="1200" dirty="0" err="1" smtClean="0">
                <a:solidFill>
                  <a:schemeClr val="tx1"/>
                </a:solidFill>
                <a:hlinkClick r:id="rId6"/>
              </a:rPr>
              <a:t>EventMetaData.h</a:t>
            </a:r>
            <a:r>
              <a:rPr lang="en-US" altLang="ja-JP" sz="1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private: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unsigned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m_event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Event number ('normal' data has values &gt; 0).  */</a:t>
            </a: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m_run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Run number (usually &gt; 0, run-independent MC has run == 0).  */</a:t>
            </a: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m_subrun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Sub-run number, increases indicate recovery from DAQ-internal trouble without change to detector constants. Not supposed to be used by offline analysis.  */</a:t>
            </a: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m_experiment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Experiment number. (valid values: [0, 1023], run-independent MC has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exp</a:t>
            </a:r>
            <a:r>
              <a:rPr lang="en-US" altLang="ja-JP" sz="1200" dirty="0" smtClean="0">
                <a:solidFill>
                  <a:schemeClr val="tx1"/>
                </a:solidFill>
              </a:rPr>
              <a:t> == 0)  */</a:t>
            </a:r>
          </a:p>
          <a:p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m_production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Unique identifier of the production of the event.  */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unsigned long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long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m_time</a:t>
            </a:r>
            <a:r>
              <a:rPr lang="en-US" altLang="ja-JP" sz="1200" dirty="0" smtClean="0">
                <a:solidFill>
                  <a:srgbClr val="FF0000"/>
                </a:solidFill>
              </a:rPr>
              <a:t>;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Time in ns since epoch (1970-01-01).  */</a:t>
            </a:r>
          </a:p>
          <a:p>
            <a:r>
              <a:rPr lang="en-US" altLang="ja-JP" sz="1200" dirty="0" err="1" smtClean="0">
                <a:solidFill>
                  <a:schemeClr val="tx1"/>
                </a:solidFill>
              </a:rPr>
              <a:t>std</a:t>
            </a:r>
            <a:r>
              <a:rPr lang="en-US" altLang="ja-JP" sz="1200" dirty="0" smtClean="0">
                <a:solidFill>
                  <a:schemeClr val="tx1"/>
                </a:solidFill>
              </a:rPr>
              <a:t>::string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m_parentLfn</a:t>
            </a:r>
            <a:r>
              <a:rPr lang="en-US" altLang="ja-JP" sz="1200" dirty="0" smtClean="0">
                <a:solidFill>
                  <a:schemeClr val="tx1"/>
                </a:solidFill>
              </a:rPr>
              <a:t>;  /**&lt;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LFN</a:t>
            </a:r>
            <a:r>
              <a:rPr lang="en-US" altLang="ja-JP" sz="1200" dirty="0" smtClean="0">
                <a:solidFill>
                  <a:schemeClr val="tx1"/>
                </a:solidFill>
              </a:rPr>
              <a:t> of the parent file */</a:t>
            </a:r>
          </a:p>
          <a:p>
            <a:r>
              <a:rPr lang="en-US" altLang="ja-JP" sz="1200" dirty="0" smtClean="0">
                <a:solidFill>
                  <a:schemeClr val="tx1"/>
                </a:solidFill>
              </a:rPr>
              <a:t>double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m_generatedWeight</a:t>
            </a:r>
            <a:r>
              <a:rPr lang="en-US" altLang="ja-JP" sz="1200" dirty="0" smtClean="0">
                <a:solidFill>
                  <a:schemeClr val="tx1"/>
                </a:solidFill>
              </a:rPr>
              <a:t>; /**&lt; Generated weight.  */</a:t>
            </a:r>
          </a:p>
          <a:p>
            <a:r>
              <a:rPr lang="en-US" altLang="ja-JP" sz="1200" dirty="0" smtClean="0">
                <a:solidFill>
                  <a:srgbClr val="FF0000"/>
                </a:solidFill>
              </a:rPr>
              <a:t>unsigned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200" dirty="0" smtClean="0">
                <a:solidFill>
                  <a:srgbClr val="FF0000"/>
                </a:solidFill>
              </a:rPr>
              <a:t> </a:t>
            </a:r>
            <a:r>
              <a:rPr lang="en-US" altLang="ja-JP" sz="1200" dirty="0" err="1" smtClean="0">
                <a:solidFill>
                  <a:srgbClr val="FF0000"/>
                </a:solidFill>
              </a:rPr>
              <a:t>m_errorFlag</a:t>
            </a:r>
            <a:r>
              <a:rPr lang="en-US" altLang="ja-JP" sz="1200" dirty="0" smtClean="0">
                <a:solidFill>
                  <a:srgbClr val="FF0000"/>
                </a:solidFill>
              </a:rPr>
              <a:t>;  </a:t>
            </a:r>
            <a:r>
              <a:rPr lang="en-US" altLang="ja-JP" sz="1200" dirty="0" smtClean="0">
                <a:solidFill>
                  <a:schemeClr val="tx1"/>
                </a:solidFill>
              </a:rPr>
              <a:t>/**&lt; Indicator of error conditions during data taking,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ORed</a:t>
            </a:r>
            <a:r>
              <a:rPr lang="en-US" altLang="ja-JP" sz="1200" dirty="0" smtClean="0">
                <a:solidFill>
                  <a:schemeClr val="tx1"/>
                </a:solidFill>
              </a:rPr>
              <a:t> combination of </a:t>
            </a:r>
            <a:r>
              <a:rPr lang="en-US" altLang="ja-JP" sz="1200" dirty="0" err="1" smtClean="0">
                <a:solidFill>
                  <a:schemeClr val="tx1"/>
                </a:solidFill>
              </a:rPr>
              <a:t>EventErrorFlag</a:t>
            </a:r>
            <a:r>
              <a:rPr lang="en-US" altLang="ja-JP" sz="1200" dirty="0" smtClean="0">
                <a:solidFill>
                  <a:schemeClr val="tx1"/>
                </a:solidFill>
              </a:rPr>
              <a:t> values.  */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31885" y="92333"/>
            <a:ext cx="363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 smtClean="0"/>
              <a:t>Member variables of </a:t>
            </a:r>
            <a:r>
              <a:rPr kumimoji="1" lang="en-US" altLang="ja-JP" u="sng" dirty="0" err="1" smtClean="0"/>
              <a:t>EventMetaData</a:t>
            </a:r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3860179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正方形/長方形 239"/>
          <p:cNvSpPr/>
          <p:nvPr/>
        </p:nvSpPr>
        <p:spPr>
          <a:xfrm>
            <a:off x="63220" y="0"/>
            <a:ext cx="70233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u="sng" dirty="0" smtClean="0"/>
              <a:t>What daq/rfarm/event/modules/src/Raw2DsModule.cc is doing : </a:t>
            </a:r>
            <a:endParaRPr lang="ja-JP" altLang="en-US" sz="2000" u="sng" dirty="0"/>
          </a:p>
        </p:txBody>
      </p:sp>
      <p:sp>
        <p:nvSpPr>
          <p:cNvPr id="241" name="正方形/長方形 240"/>
          <p:cNvSpPr/>
          <p:nvPr/>
        </p:nvSpPr>
        <p:spPr>
          <a:xfrm>
            <a:off x="170797" y="914047"/>
            <a:ext cx="8668403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Experiment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sndhdr.GetExpNum</a:t>
            </a:r>
            <a:r>
              <a:rPr lang="en-US" altLang="ja-JP" sz="1600" dirty="0" smtClean="0"/>
              <a:t>());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smtClean="0"/>
              <a:t>// -&gt; 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 8338</a:t>
            </a:r>
            <a:endParaRPr lang="en-US" altLang="ja-JP" sz="1600" dirty="0" smtClean="0"/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Run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sndhdr.GetRunNum</a:t>
            </a:r>
            <a:r>
              <a:rPr lang="en-US" altLang="ja-JP" sz="1600" dirty="0" smtClean="0"/>
              <a:t>()); // -&gt; </a:t>
            </a:r>
            <a:r>
              <a:rPr lang="en-US" altLang="ja-JP" sz="1600" dirty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 8701</a:t>
            </a:r>
            <a:endParaRPr lang="en-US" altLang="ja-JP" sz="1600" dirty="0" smtClean="0"/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Subrun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sndhdr.GetSubRunNum</a:t>
            </a:r>
            <a:r>
              <a:rPr lang="en-US" altLang="ja-JP" sz="1600" dirty="0" smtClean="0"/>
              <a:t>());   // -&gt; </a:t>
            </a:r>
            <a:r>
              <a:rPr lang="en-US" altLang="ja-JP" sz="1600" dirty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 28343</a:t>
            </a:r>
          </a:p>
          <a:p>
            <a:r>
              <a:rPr lang="en-US" altLang="ja-JP" sz="1600" dirty="0" smtClean="0"/>
              <a:t> 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set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Event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sndhdr.GetEventNumber</a:t>
            </a:r>
            <a:r>
              <a:rPr lang="en-US" altLang="ja-JP" sz="1600" dirty="0" smtClean="0"/>
              <a:t>());  // -&gt; </a:t>
            </a:r>
            <a:r>
              <a:rPr lang="en-US" altLang="ja-JP" sz="1600" dirty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 8338</a:t>
            </a:r>
            <a:endParaRPr lang="en-US" altLang="ja-JP" sz="1600" dirty="0" smtClean="0"/>
          </a:p>
          <a:p>
            <a:r>
              <a:rPr lang="en-US" altLang="ja-JP" sz="1600" dirty="0" smtClean="0"/>
              <a:t>  if (</a:t>
            </a:r>
            <a:r>
              <a:rPr lang="en-US" altLang="ja-JP" sz="1600" dirty="0" err="1" smtClean="0"/>
              <a:t>error_flag</a:t>
            </a:r>
            <a:r>
              <a:rPr lang="en-US" altLang="ja-JP" sz="1600" dirty="0" smtClean="0"/>
              <a:t>) </a:t>
            </a:r>
            <a:r>
              <a:rPr lang="en-US" altLang="ja-JP" sz="1600" dirty="0" err="1" smtClean="0"/>
              <a:t>evtmetadata</a:t>
            </a:r>
            <a:r>
              <a:rPr lang="en-US" altLang="ja-JP" sz="1600" dirty="0" smtClean="0"/>
              <a:t>-&gt;</a:t>
            </a:r>
            <a:r>
              <a:rPr lang="en-US" altLang="ja-JP" sz="1600" dirty="0" err="1" smtClean="0"/>
              <a:t>add</a:t>
            </a:r>
            <a:r>
              <a:rPr lang="en-US" altLang="ja-JP" sz="1600" dirty="0" err="1" smtClean="0">
                <a:solidFill>
                  <a:srgbClr val="00B0F0"/>
                </a:solidFill>
              </a:rPr>
              <a:t>ErrorFlag</a:t>
            </a:r>
            <a:r>
              <a:rPr lang="en-US" altLang="ja-JP" sz="1600" dirty="0" smtClean="0"/>
              <a:t>(</a:t>
            </a:r>
            <a:r>
              <a:rPr lang="en-US" altLang="ja-JP" sz="1600" dirty="0" err="1" smtClean="0"/>
              <a:t>EventMetaData</a:t>
            </a:r>
            <a:r>
              <a:rPr lang="en-US" altLang="ja-JP" sz="1600" dirty="0" smtClean="0"/>
              <a:t>::c_B2LinkCRCError); // </a:t>
            </a:r>
            <a:r>
              <a:rPr lang="en-US" altLang="ja-JP" sz="1600" dirty="0"/>
              <a:t>Added at </a:t>
            </a:r>
            <a:r>
              <a:rPr lang="en-US" altLang="ja-JP" sz="1600" dirty="0" smtClean="0">
                <a:solidFill>
                  <a:srgbClr val="FF0000"/>
                </a:solidFill>
              </a:rPr>
              <a:t>rev.18569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170797" y="513582"/>
            <a:ext cx="370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Fill values in each variable as follows :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70797" y="2384164"/>
            <a:ext cx="831360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u="sng" dirty="0" smtClean="0"/>
              <a:t>Pocket DAQ case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There is no HLT input </a:t>
            </a:r>
            <a:r>
              <a:rPr lang="en-US" altLang="ja-JP" dirty="0" smtClean="0"/>
              <a:t>server and filling </a:t>
            </a:r>
            <a:r>
              <a:rPr lang="en-US" altLang="ja-JP" dirty="0" err="1" smtClean="0"/>
              <a:t>EventMetaData</a:t>
            </a:r>
            <a:r>
              <a:rPr lang="en-US" altLang="ja-JP" dirty="0" smtClean="0"/>
              <a:t> is done by </a:t>
            </a:r>
            <a:r>
              <a:rPr lang="en-US" altLang="ja-JP" dirty="0" smtClean="0">
                <a:solidFill>
                  <a:srgbClr val="00B0F0"/>
                </a:solidFill>
              </a:rPr>
              <a:t>DeSerializerPC.cc</a:t>
            </a:r>
            <a:r>
              <a:rPr lang="en-US" altLang="ja-JP" dirty="0" smtClean="0"/>
              <a:t> not Raw2DsModule.cc</a:t>
            </a:r>
            <a:r>
              <a:rPr lang="en-US" altLang="ja-JP" dirty="0" smtClean="0">
                <a:solidFill>
                  <a:srgbClr val="0070C0"/>
                </a:solidFill>
              </a:rPr>
              <a:t>.</a:t>
            </a:r>
            <a:endParaRPr lang="en-US" altLang="ja-JP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err="1" smtClean="0"/>
              <a:t>EventMetaData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getErrorFlag</a:t>
            </a:r>
            <a:r>
              <a:rPr lang="en-US" altLang="ja-JP" dirty="0" smtClean="0"/>
              <a:t>()  can work if you use the DAQ program for data-taking after </a:t>
            </a:r>
            <a:r>
              <a:rPr lang="en-US" altLang="ja-JP" dirty="0" smtClean="0">
                <a:solidFill>
                  <a:srgbClr val="FF0000"/>
                </a:solidFill>
              </a:rPr>
              <a:t>rev. 29676</a:t>
            </a:r>
            <a:r>
              <a:rPr lang="en-US" altLang="ja-JP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26038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223683" y="2277208"/>
            <a:ext cx="7076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u="sng" dirty="0"/>
              <a:t>2</a:t>
            </a:r>
            <a:r>
              <a:rPr kumimoji="1" lang="en-US" altLang="ja-JP" sz="3600" u="sng" dirty="0" smtClean="0"/>
              <a:t>,  Definition of ‘Error event’ and how to avoid the event</a:t>
            </a:r>
            <a:endParaRPr kumimoji="1" lang="ja-JP" altLang="en-US" sz="3600" u="sng" dirty="0"/>
          </a:p>
        </p:txBody>
      </p:sp>
    </p:spTree>
    <p:extLst>
      <p:ext uri="{BB962C8B-B14F-4D97-AF65-F5344CB8AC3E}">
        <p14:creationId xmlns:p14="http://schemas.microsoft.com/office/powerpoint/2010/main" val="4079476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25508" y="615435"/>
            <a:ext cx="7781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00B0F0"/>
                </a:solidFill>
              </a:rPr>
              <a:t>‘Error event</a:t>
            </a:r>
            <a:r>
              <a:rPr lang="en-US" altLang="ja-JP" dirty="0" smtClean="0">
                <a:solidFill>
                  <a:srgbClr val="00B0F0"/>
                </a:solidFill>
              </a:rPr>
              <a:t>’ in this slides means that its </a:t>
            </a:r>
            <a:r>
              <a:rPr lang="en-US" altLang="ja-JP" dirty="0" err="1" smtClean="0">
                <a:solidFill>
                  <a:srgbClr val="00B0F0"/>
                </a:solidFill>
              </a:rPr>
              <a:t>EventMetaData.</a:t>
            </a:r>
            <a:r>
              <a:rPr lang="en-US" altLang="ja-JP" dirty="0" err="1" smtClean="0">
                <a:solidFill>
                  <a:srgbClr val="FF0000"/>
                </a:solidFill>
              </a:rPr>
              <a:t>m_errorFlag</a:t>
            </a:r>
            <a:r>
              <a:rPr lang="en-US" altLang="ja-JP" dirty="0" smtClean="0">
                <a:solidFill>
                  <a:srgbClr val="00B0F0"/>
                </a:solidFill>
              </a:rPr>
              <a:t> is nonzero. </a:t>
            </a:r>
            <a:endParaRPr lang="ja-JP" altLang="en-US" dirty="0">
              <a:solidFill>
                <a:srgbClr val="00B0F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24254" y="1459578"/>
            <a:ext cx="8009793" cy="1477328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 smtClean="0"/>
              <a:t>/** bit-flag format of </a:t>
            </a:r>
            <a:r>
              <a:rPr lang="en-US" altLang="ja-JP" dirty="0" err="1" smtClean="0"/>
              <a:t>m_error_flag</a:t>
            </a:r>
            <a:r>
              <a:rPr lang="en-US" altLang="ja-JP" dirty="0" smtClean="0"/>
              <a:t>  */</a:t>
            </a:r>
          </a:p>
          <a:p>
            <a:r>
              <a:rPr lang="en-US" altLang="ja-JP" dirty="0" err="1" smtClean="0"/>
              <a:t>enum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EventErrorFlag</a:t>
            </a:r>
            <a:r>
              <a:rPr lang="en-US" altLang="ja-JP" dirty="0" smtClean="0"/>
              <a:t> {</a:t>
            </a:r>
          </a:p>
          <a:p>
            <a:r>
              <a:rPr lang="en-US" altLang="ja-JP" dirty="0" smtClean="0"/>
              <a:t>   </a:t>
            </a:r>
            <a:r>
              <a:rPr lang="en-US" altLang="ja-JP" dirty="0" smtClean="0">
                <a:solidFill>
                  <a:srgbClr val="FF0000"/>
                </a:solidFill>
              </a:rPr>
              <a:t>c_B2LinkCRCError</a:t>
            </a:r>
            <a:r>
              <a:rPr lang="en-US" altLang="ja-JP" dirty="0" smtClean="0"/>
              <a:t> = 0x1, /**&lt; Belle2link CRC error  is detected in the event */</a:t>
            </a:r>
          </a:p>
          <a:p>
            <a:r>
              <a:rPr lang="en-US" altLang="ja-JP" dirty="0" smtClean="0"/>
              <a:t>   </a:t>
            </a:r>
            <a:r>
              <a:rPr lang="en-US" altLang="ja-JP" dirty="0" err="1" smtClean="0">
                <a:solidFill>
                  <a:srgbClr val="FF0000"/>
                </a:solidFill>
              </a:rPr>
              <a:t>c_HLTError</a:t>
            </a:r>
            <a:r>
              <a:rPr lang="en-US" altLang="ja-JP" dirty="0" smtClean="0"/>
              <a:t>       = 0x2  /**&lt; Error is returned from HLT modules. */</a:t>
            </a:r>
          </a:p>
          <a:p>
            <a:r>
              <a:rPr lang="en-US" altLang="ja-JP" dirty="0" smtClean="0"/>
              <a:t>};</a:t>
            </a: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4254" y="1090246"/>
            <a:ext cx="2107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</a:t>
            </a:r>
            <a:r>
              <a:rPr kumimoji="1" lang="en-US" altLang="ja-JP" dirty="0" err="1" smtClean="0"/>
              <a:t>EventMetaData.h</a:t>
            </a:r>
            <a:r>
              <a:rPr kumimoji="1" lang="en-US" altLang="ja-JP" dirty="0" smtClean="0"/>
              <a:t>,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5316" y="3042385"/>
            <a:ext cx="786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As of Jun. 2016, only </a:t>
            </a:r>
            <a:r>
              <a:rPr lang="en-US" altLang="ja-JP" dirty="0" smtClean="0"/>
              <a:t>c_B2LinkCRCError is implemented if using rev. 18569 or later.</a:t>
            </a:r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546" y="68010"/>
            <a:ext cx="1918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 smtClean="0"/>
              <a:t>Type of errors</a:t>
            </a:r>
            <a:endParaRPr kumimoji="1" lang="ja-JP" altLang="en-US" sz="2400" u="sng" dirty="0"/>
          </a:p>
        </p:txBody>
      </p:sp>
    </p:spTree>
    <p:extLst>
      <p:ext uri="{BB962C8B-B14F-4D97-AF65-F5344CB8AC3E}">
        <p14:creationId xmlns:p14="http://schemas.microsoft.com/office/powerpoint/2010/main" val="326987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60730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u="sng" dirty="0" smtClean="0"/>
              <a:t>What is ‘</a:t>
            </a:r>
            <a:r>
              <a:rPr lang="en-US" altLang="ja-JP" sz="2400" u="sng" dirty="0" err="1" smtClean="0"/>
              <a:t>m_errorFlag</a:t>
            </a:r>
            <a:r>
              <a:rPr lang="en-US" altLang="ja-JP" sz="2400" u="sng" dirty="0" smtClean="0"/>
              <a:t>= c_B2LinkCRCError = 0x1’</a:t>
            </a:r>
            <a:endParaRPr lang="ja-JP" altLang="en-US" sz="24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1691" y="545122"/>
            <a:ext cx="7869116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 smtClean="0"/>
              <a:t>Data-corruption during B2link data transfer is detected by CRC check.</a:t>
            </a:r>
          </a:p>
          <a:p>
            <a:r>
              <a:rPr kumimoji="1" lang="en-US" altLang="ja-JP" dirty="0" smtClean="0"/>
              <a:t> -&gt; </a:t>
            </a:r>
            <a:r>
              <a:rPr lang="en-US" altLang="ja-JP" dirty="0" err="1" smtClean="0"/>
              <a:t>m_errorFlag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 smtClean="0"/>
              <a:t>Data-corruption during B2link data transfer is not detected by CRC check.</a:t>
            </a:r>
          </a:p>
          <a:p>
            <a:r>
              <a:rPr lang="en-US" altLang="ja-JP" dirty="0" smtClean="0"/>
              <a:t> </a:t>
            </a:r>
            <a:r>
              <a:rPr lang="en-US" altLang="ja-JP" dirty="0"/>
              <a:t>-&gt; </a:t>
            </a:r>
            <a:r>
              <a:rPr lang="en-US" altLang="ja-JP" dirty="0" err="1" smtClean="0"/>
              <a:t>m_errorFlag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0</a:t>
            </a:r>
            <a:r>
              <a:rPr kumimoji="1" lang="en-US" altLang="ja-JP" dirty="0" smtClean="0"/>
              <a:t>  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81354" y="2057400"/>
            <a:ext cx="2259623" cy="2127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87" y="4409166"/>
            <a:ext cx="4343400" cy="2028336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1776046" y="2461846"/>
            <a:ext cx="764931" cy="10902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B2link</a:t>
            </a:r>
          </a:p>
          <a:p>
            <a:pPr algn="ctr"/>
            <a:r>
              <a:rPr lang="en-US" altLang="ja-JP" dirty="0" smtClean="0"/>
              <a:t>core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3499338" y="2338755"/>
            <a:ext cx="1925515" cy="147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6295292" y="2338754"/>
            <a:ext cx="1573823" cy="1477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ROPC</a:t>
            </a:r>
            <a:endParaRPr kumimoji="1" lang="ja-JP" altLang="en-US" dirty="0"/>
          </a:p>
        </p:txBody>
      </p:sp>
      <p:sp>
        <p:nvSpPr>
          <p:cNvPr id="11" name="右矢印 10"/>
          <p:cNvSpPr/>
          <p:nvPr/>
        </p:nvSpPr>
        <p:spPr>
          <a:xfrm>
            <a:off x="2540977" y="2769577"/>
            <a:ext cx="958361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矢印 11"/>
          <p:cNvSpPr/>
          <p:nvPr/>
        </p:nvSpPr>
        <p:spPr>
          <a:xfrm>
            <a:off x="5416061" y="2769577"/>
            <a:ext cx="879231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矢印 12"/>
          <p:cNvSpPr/>
          <p:nvPr/>
        </p:nvSpPr>
        <p:spPr>
          <a:xfrm>
            <a:off x="7860323" y="2751992"/>
            <a:ext cx="1017709" cy="509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/>
          <p:cNvCxnSpPr>
            <a:stCxn id="8" idx="2"/>
            <a:endCxn id="16" idx="0"/>
          </p:cNvCxnSpPr>
          <p:nvPr/>
        </p:nvCxnSpPr>
        <p:spPr>
          <a:xfrm>
            <a:off x="2158512" y="3552092"/>
            <a:ext cx="285750" cy="25058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/>
        </p:nvSpPr>
        <p:spPr>
          <a:xfrm>
            <a:off x="1954090" y="6057900"/>
            <a:ext cx="980343" cy="14946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26783" y="3773873"/>
            <a:ext cx="2072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Calculate CRC value </a:t>
            </a:r>
          </a:p>
          <a:p>
            <a:r>
              <a:rPr lang="en-US" altLang="ja-JP" dirty="0"/>
              <a:t>a</a:t>
            </a:r>
            <a:r>
              <a:rPr lang="en-US" altLang="ja-JP" dirty="0" smtClean="0"/>
              <a:t>nd stores it.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671008" y="3962906"/>
            <a:ext cx="33234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ROPC re-calculates </a:t>
            </a:r>
            <a:r>
              <a:rPr lang="en-US" altLang="ja-JP" dirty="0" smtClean="0"/>
              <a:t>the</a:t>
            </a:r>
            <a:r>
              <a:rPr kumimoji="1" lang="en-US" altLang="ja-JP" dirty="0" smtClean="0"/>
              <a:t> CRC value</a:t>
            </a:r>
          </a:p>
          <a:p>
            <a:r>
              <a:rPr lang="en-US" altLang="ja-JP" dirty="0" smtClean="0"/>
              <a:t>and compare it with the CRC value in a trailer.  </a:t>
            </a:r>
          </a:p>
          <a:p>
            <a:r>
              <a:rPr kumimoji="1" lang="en-US" altLang="ja-JP" dirty="0" smtClean="0"/>
              <a:t>If they don’t coincide, error bit </a:t>
            </a:r>
            <a:r>
              <a:rPr lang="en-US" altLang="ja-JP" dirty="0" smtClean="0"/>
              <a:t>in </a:t>
            </a: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RawCOPPER</a:t>
            </a:r>
            <a:r>
              <a:rPr kumimoji="1" lang="en-US" altLang="ja-JP" dirty="0" smtClean="0"/>
              <a:t> header(not </a:t>
            </a:r>
            <a:r>
              <a:rPr kumimoji="1" lang="en-US" altLang="ja-JP" dirty="0" err="1" smtClean="0"/>
              <a:t>EventMetaData</a:t>
            </a:r>
            <a:r>
              <a:rPr kumimoji="1" lang="en-US" altLang="ja-JP" dirty="0" smtClean="0"/>
              <a:t>) </a:t>
            </a:r>
            <a:r>
              <a:rPr lang="en-US" altLang="ja-JP" dirty="0" smtClean="0"/>
              <a:t>is set. </a:t>
            </a:r>
          </a:p>
          <a:p>
            <a:r>
              <a:rPr kumimoji="1" lang="en-US" altLang="ja-JP" dirty="0" smtClean="0"/>
              <a:t>Later, the header is checked by Raw2DsModule on HLT and </a:t>
            </a:r>
            <a:r>
              <a:rPr lang="en-US" altLang="ja-JP" dirty="0" err="1" smtClean="0"/>
              <a:t>m_errorFlag</a:t>
            </a:r>
            <a:r>
              <a:rPr lang="en-US" altLang="ja-JP" u="sng" dirty="0" smtClean="0"/>
              <a:t> </a:t>
            </a:r>
            <a:r>
              <a:rPr kumimoji="1" lang="en-US" altLang="ja-JP" dirty="0" smtClean="0"/>
              <a:t>is set to 1.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 rot="5400000">
            <a:off x="8600291" y="2839888"/>
            <a:ext cx="78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 HLT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4218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44836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u="sng" dirty="0" smtClean="0"/>
              <a:t>How to avoid CRC ‘error events’   :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54977" y="385393"/>
            <a:ext cx="3311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call </a:t>
            </a:r>
            <a:r>
              <a:rPr lang="en-US" altLang="ja-JP" sz="1600" dirty="0" err="1" smtClean="0"/>
              <a:t>getErrorFlag</a:t>
            </a:r>
            <a:r>
              <a:rPr lang="en-US" altLang="ja-JP" sz="1600" dirty="0" smtClean="0"/>
              <a:t>() of </a:t>
            </a:r>
            <a:r>
              <a:rPr lang="en-US" altLang="ja-JP" sz="1600" dirty="0" err="1" smtClean="0"/>
              <a:t>EventMetaData</a:t>
            </a:r>
            <a:r>
              <a:rPr lang="en-US" altLang="ja-JP" sz="1600" dirty="0" smtClean="0"/>
              <a:t>: </a:t>
            </a:r>
          </a:p>
          <a:p>
            <a:endParaRPr lang="en-US" altLang="ja-JP" sz="16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524800" y="718594"/>
            <a:ext cx="4139966" cy="1702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event(){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if( </a:t>
            </a:r>
            <a:r>
              <a:rPr lang="en-US" altLang="ja-JP" sz="1400" dirty="0" err="1">
                <a:solidFill>
                  <a:srgbClr val="FF0000"/>
                </a:solidFill>
              </a:rPr>
              <a:t>EventMetaData</a:t>
            </a:r>
            <a:r>
              <a:rPr lang="en-US" altLang="ja-JP" sz="1400" dirty="0">
                <a:solidFill>
                  <a:srgbClr val="FF0000"/>
                </a:solidFill>
              </a:rPr>
              <a:t>-&gt;</a:t>
            </a:r>
            <a:r>
              <a:rPr lang="en-US" altLang="ja-JP" sz="1400" dirty="0" err="1">
                <a:solidFill>
                  <a:srgbClr val="FF0000"/>
                </a:solidFill>
              </a:rPr>
              <a:t>getErrorFlag</a:t>
            </a:r>
            <a:r>
              <a:rPr lang="en-US" altLang="ja-JP" sz="1400" dirty="0">
                <a:solidFill>
                  <a:srgbClr val="FF0000"/>
                </a:solidFill>
              </a:rPr>
              <a:t>() </a:t>
            </a:r>
            <a:r>
              <a:rPr lang="en-US" altLang="ja-JP" sz="1400" dirty="0">
                <a:solidFill>
                  <a:schemeClr val="tx1"/>
                </a:solidFill>
              </a:rPr>
              <a:t>== 0 </a:t>
            </a:r>
            <a:r>
              <a:rPr lang="en-US" altLang="ja-JP" sz="1400" dirty="0" smtClean="0">
                <a:solidFill>
                  <a:schemeClr val="tx1"/>
                </a:solidFill>
              </a:rPr>
              <a:t>){  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</a:t>
            </a:r>
            <a:r>
              <a:rPr lang="en-US" altLang="ja-JP" sz="1400" dirty="0" smtClean="0">
                <a:solidFill>
                  <a:schemeClr val="tx1"/>
                </a:solidFill>
              </a:rPr>
              <a:t>// </a:t>
            </a:r>
            <a:r>
              <a:rPr lang="en-US" altLang="ja-JP" sz="1400" dirty="0">
                <a:solidFill>
                  <a:schemeClr val="tx1"/>
                </a:solidFill>
              </a:rPr>
              <a:t>No CRC </a:t>
            </a:r>
            <a:r>
              <a:rPr lang="en-US" altLang="ja-JP" sz="1400" dirty="0" smtClean="0">
                <a:solidFill>
                  <a:schemeClr val="tx1"/>
                </a:solidFill>
              </a:rPr>
              <a:t>error 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}</a:t>
            </a:r>
            <a:r>
              <a:rPr lang="en-US" altLang="ja-JP" sz="1400" dirty="0" smtClean="0">
                <a:solidFill>
                  <a:schemeClr val="tx1"/>
                </a:solidFill>
              </a:rPr>
              <a:t>else{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	  // </a:t>
            </a:r>
            <a:r>
              <a:rPr lang="en-US" altLang="ja-JP" sz="1400" dirty="0">
                <a:solidFill>
                  <a:schemeClr val="tx1"/>
                </a:solidFill>
              </a:rPr>
              <a:t>CRC error </a:t>
            </a:r>
            <a:r>
              <a:rPr lang="en-US" altLang="ja-JP" sz="1400" dirty="0" smtClean="0">
                <a:solidFill>
                  <a:schemeClr val="tx1"/>
                </a:solidFill>
              </a:rPr>
              <a:t>event  }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… }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90075" y="3436934"/>
            <a:ext cx="5134110" cy="3089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solidFill>
                  <a:schemeClr val="tx1"/>
                </a:solidFill>
              </a:rPr>
              <a:t>For </a:t>
            </a:r>
            <a:r>
              <a:rPr lang="en-US" altLang="ja-JP" sz="1400" dirty="0">
                <a:solidFill>
                  <a:schemeClr val="tx1"/>
                </a:solidFill>
              </a:rPr>
              <a:t>data taken with older DAQ program, you need to check each Raw*** object like the following;  (*** is COPPER/SVD/CDC/TOP/ARICH/KLM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</a:rPr>
              <a:t>StoreArray</a:t>
            </a:r>
            <a:r>
              <a:rPr lang="en-US" altLang="ja-JP" sz="1400" dirty="0">
                <a:solidFill>
                  <a:schemeClr val="tx1"/>
                </a:solidFill>
              </a:rPr>
              <a:t>&lt;Raw***&gt; raw_ ***array;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for (</a:t>
            </a:r>
            <a:r>
              <a:rPr lang="en-US" altLang="ja-JP" sz="1400" dirty="0" err="1">
                <a:solidFill>
                  <a:schemeClr val="tx1"/>
                </a:solidFill>
              </a:rPr>
              <a:t>int</a:t>
            </a:r>
            <a:r>
              <a:rPr lang="en-US" altLang="ja-JP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= 0;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&lt; raw_ *** </a:t>
            </a:r>
            <a:r>
              <a:rPr lang="en-US" altLang="ja-JP" sz="1400" dirty="0" err="1">
                <a:solidFill>
                  <a:schemeClr val="tx1"/>
                </a:solidFill>
              </a:rPr>
              <a:t>array.getEntries</a:t>
            </a:r>
            <a:r>
              <a:rPr lang="en-US" altLang="ja-JP" sz="1400" dirty="0">
                <a:solidFill>
                  <a:schemeClr val="tx1"/>
                </a:solidFill>
              </a:rPr>
              <a:t>();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++) 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for (</a:t>
            </a:r>
            <a:r>
              <a:rPr lang="en-US" altLang="ja-JP" sz="1400" dirty="0" err="1">
                <a:solidFill>
                  <a:schemeClr val="tx1"/>
                </a:solidFill>
              </a:rPr>
              <a:t>int</a:t>
            </a:r>
            <a:r>
              <a:rPr lang="en-US" altLang="ja-JP" sz="1400" dirty="0">
                <a:solidFill>
                  <a:schemeClr val="tx1"/>
                </a:solidFill>
              </a:rPr>
              <a:t> k = 0; k &lt; raw_ *** array[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]-&gt;</a:t>
            </a:r>
            <a:r>
              <a:rPr lang="en-US" altLang="ja-JP" sz="1400" dirty="0" err="1">
                <a:solidFill>
                  <a:schemeClr val="tx1"/>
                </a:solidFill>
              </a:rPr>
              <a:t>GetNumEntries</a:t>
            </a:r>
            <a:r>
              <a:rPr lang="en-US" altLang="ja-JP" sz="1400" dirty="0">
                <a:solidFill>
                  <a:schemeClr val="tx1"/>
                </a:solidFill>
              </a:rPr>
              <a:t>(); </a:t>
            </a:r>
            <a:r>
              <a:rPr lang="en-US" altLang="ja-JP" sz="1400" dirty="0" err="1">
                <a:solidFill>
                  <a:schemeClr val="tx1"/>
                </a:solidFill>
              </a:rPr>
              <a:t>j++</a:t>
            </a:r>
            <a:r>
              <a:rPr lang="en-US" altLang="ja-JP" sz="1400" dirty="0">
                <a:solidFill>
                  <a:schemeClr val="tx1"/>
                </a:solidFill>
              </a:rPr>
              <a:t>) 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  if (raw_***array[ </a:t>
            </a:r>
            <a:r>
              <a:rPr lang="en-US" altLang="ja-JP" sz="1400" dirty="0" err="1">
                <a:solidFill>
                  <a:schemeClr val="tx1"/>
                </a:solidFill>
              </a:rPr>
              <a:t>i</a:t>
            </a:r>
            <a:r>
              <a:rPr lang="en-US" altLang="ja-JP" sz="1400" dirty="0">
                <a:solidFill>
                  <a:schemeClr val="tx1"/>
                </a:solidFill>
              </a:rPr>
              <a:t> ]-&gt;</a:t>
            </a:r>
            <a:r>
              <a:rPr lang="en-US" altLang="ja-JP" sz="1400" dirty="0" err="1">
                <a:solidFill>
                  <a:srgbClr val="FF0000"/>
                </a:solidFill>
              </a:rPr>
              <a:t>GetEventCRCError</a:t>
            </a:r>
            <a:r>
              <a:rPr lang="en-US" altLang="ja-JP" sz="1400" dirty="0">
                <a:solidFill>
                  <a:srgbClr val="FF0000"/>
                </a:solidFill>
              </a:rPr>
              <a:t>(k) </a:t>
            </a:r>
            <a:r>
              <a:rPr lang="en-US" altLang="ja-JP" sz="1400" dirty="0">
                <a:solidFill>
                  <a:schemeClr val="tx1"/>
                </a:solidFill>
              </a:rPr>
              <a:t>!= 0 ){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	// CRC Error event !!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 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  }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  }</a:t>
            </a: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96279" y="2677657"/>
            <a:ext cx="81828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u="sng" dirty="0" smtClean="0"/>
              <a:t>If the ver. of your DAQ program is old: (</a:t>
            </a:r>
            <a:r>
              <a:rPr lang="en-US" altLang="ja-JP" sz="1600" u="sng" dirty="0" err="1" smtClean="0"/>
              <a:t>PocketDAQ</a:t>
            </a:r>
            <a:r>
              <a:rPr lang="en-US" altLang="ja-JP" sz="1600" u="sng" dirty="0" smtClean="0"/>
              <a:t> before 29676, Belle2DAQ before rev. 18569  )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90075" y="3098380"/>
            <a:ext cx="522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smtClean="0"/>
              <a:t>You need to check every Raw*** objects except for </a:t>
            </a:r>
            <a:r>
              <a:rPr kumimoji="1" lang="en-US" altLang="ja-JP" sz="1600" dirty="0" err="1" smtClean="0"/>
              <a:t>RawPXD</a:t>
            </a:r>
            <a:r>
              <a:rPr kumimoji="1" lang="en-US" altLang="ja-JP" sz="1600" dirty="0" smtClean="0"/>
              <a:t>.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94827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-119922" y="292308"/>
            <a:ext cx="6100997" cy="50385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ja-JP" sz="3200" u="sng" dirty="0"/>
              <a:t>Test program to </a:t>
            </a:r>
            <a:r>
              <a:rPr lang="en-US" altLang="ja-JP" sz="3200" u="sng" dirty="0" smtClean="0"/>
              <a:t>check error flag in </a:t>
            </a:r>
            <a:r>
              <a:rPr lang="en-US" altLang="ja-JP" sz="3200" u="sng" dirty="0" err="1" smtClean="0"/>
              <a:t>EventMetaData</a:t>
            </a:r>
            <a:r>
              <a:rPr lang="en-US" altLang="ja-JP" sz="3200" u="sng" dirty="0" smtClean="0"/>
              <a:t> </a:t>
            </a:r>
            <a:r>
              <a:rPr lang="en-US" altLang="ja-JP" sz="3200" u="sng" dirty="0"/>
              <a:t>in .(s)root files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43056" y="1478978"/>
            <a:ext cx="7626768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$ cd ${BELLE2_LOCAL_DIR}/</a:t>
            </a:r>
            <a:r>
              <a:rPr lang="en-US" altLang="ja-JP" sz="2000" dirty="0" err="1" smtClean="0"/>
              <a:t>daq</a:t>
            </a:r>
            <a:r>
              <a:rPr lang="en-US" altLang="ja-JP" sz="2000" dirty="0" smtClean="0"/>
              <a:t>/</a:t>
            </a:r>
            <a:r>
              <a:rPr lang="en-US" altLang="ja-JP" sz="2000" dirty="0" err="1" smtClean="0"/>
              <a:t>rawdata</a:t>
            </a:r>
            <a:r>
              <a:rPr lang="en-US" altLang="ja-JP" sz="2000" dirty="0" smtClean="0"/>
              <a:t>/examples</a:t>
            </a:r>
          </a:p>
          <a:p>
            <a:r>
              <a:rPr lang="en-US" altLang="ja-JP" sz="2000" dirty="0" smtClean="0"/>
              <a:t>$ </a:t>
            </a:r>
            <a:r>
              <a:rPr lang="en-US" altLang="ja-JP" sz="2000" dirty="0"/>
              <a:t>basf2 CheckErrorEvent.py </a:t>
            </a:r>
            <a:r>
              <a:rPr lang="en-US" altLang="ja-JP" sz="2000" dirty="0" smtClean="0"/>
              <a:t>–</a:t>
            </a:r>
            <a:r>
              <a:rPr lang="en-US" altLang="ja-JP" sz="2000" dirty="0" err="1" smtClean="0"/>
              <a:t>i</a:t>
            </a:r>
            <a:r>
              <a:rPr lang="en-US" altLang="ja-JP" sz="2000" dirty="0" smtClean="0"/>
              <a:t> &lt;.</a:t>
            </a:r>
            <a:r>
              <a:rPr lang="en-US" altLang="ja-JP" sz="2000" dirty="0" err="1" smtClean="0"/>
              <a:t>sroot</a:t>
            </a:r>
            <a:r>
              <a:rPr lang="en-US" altLang="ja-JP" sz="2000" dirty="0" smtClean="0"/>
              <a:t> file&gt;</a:t>
            </a:r>
          </a:p>
          <a:p>
            <a:r>
              <a:rPr lang="en-US" altLang="ja-JP" sz="1200" dirty="0" smtClean="0"/>
              <a:t>…</a:t>
            </a:r>
          </a:p>
          <a:p>
            <a:r>
              <a:rPr lang="en-US" altLang="ja-JP" sz="1200" dirty="0" smtClean="0"/>
              <a:t>[</a:t>
            </a:r>
            <a:r>
              <a:rPr lang="en-US" altLang="ja-JP" sz="1200" dirty="0"/>
              <a:t>INFO] Reading </a:t>
            </a:r>
            <a:r>
              <a:rPr lang="en-US" altLang="ja-JP" sz="1200" dirty="0" err="1"/>
              <a:t>StreamerInfo</a:t>
            </a:r>
            <a:endParaRPr lang="en-US" altLang="ja-JP" sz="1200" dirty="0"/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initialized.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CheckErrorEvent</a:t>
            </a:r>
            <a:r>
              <a:rPr lang="en-US" altLang="ja-JP" sz="1200" dirty="0"/>
              <a:t>: initialize() started.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CheckErrorEvent</a:t>
            </a:r>
            <a:r>
              <a:rPr lang="en-US" altLang="ja-JP" sz="1200" dirty="0"/>
              <a:t>: initialize() done.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beginRun</a:t>
            </a:r>
            <a:r>
              <a:rPr lang="en-US" altLang="ja-JP" sz="1200" dirty="0"/>
              <a:t> called.</a:t>
            </a:r>
          </a:p>
          <a:p>
            <a:r>
              <a:rPr lang="en-US" altLang="ja-JP" sz="1200" dirty="0"/>
              <a:t>[INFO] Begin of new run</a:t>
            </a:r>
          </a:p>
          <a:p>
            <a:r>
              <a:rPr lang="en-US" altLang="ja-JP" sz="1200" dirty="0"/>
              <a:t>[INFO] Processed:   1 runs,      1 events</a:t>
            </a:r>
          </a:p>
          <a:p>
            <a:r>
              <a:rPr lang="en-US" altLang="ja-JP" sz="1200" dirty="0"/>
              <a:t>[INFO] Processed:   1 runs,      2 </a:t>
            </a:r>
            <a:r>
              <a:rPr lang="en-US" altLang="ja-JP" sz="1200" dirty="0" smtClean="0"/>
              <a:t>events</a:t>
            </a:r>
          </a:p>
          <a:p>
            <a:r>
              <a:rPr lang="en-US" altLang="ja-JP" sz="1200" dirty="0" smtClean="0"/>
              <a:t>…</a:t>
            </a:r>
            <a:endParaRPr lang="en-US" altLang="ja-JP" sz="1200" dirty="0"/>
          </a:p>
          <a:p>
            <a:r>
              <a:rPr lang="en-US" altLang="ja-JP" sz="1200" dirty="0" smtClean="0"/>
              <a:t> [</a:t>
            </a:r>
            <a:r>
              <a:rPr lang="en-US" altLang="ja-JP" sz="1200" dirty="0"/>
              <a:t>INFO] Processed:   1 runs,   7000 events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</a:t>
            </a:r>
            <a:r>
              <a:rPr lang="en-US" altLang="ja-JP" sz="1200" dirty="0"/>
              <a:t> File 1 closed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 7984 events read with total bytes of 113506 kB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event rate = 10.2758 (KHz)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flow rate = 146.088 (MB/s)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 : event size = 14.2167 +- 1.26828 (kB)</a:t>
            </a:r>
          </a:p>
          <a:p>
            <a:r>
              <a:rPr lang="en-US" altLang="ja-JP" sz="1200" dirty="0"/>
              <a:t>[INFO] </a:t>
            </a:r>
            <a:r>
              <a:rPr lang="en-US" altLang="ja-JP" sz="1200" dirty="0" err="1"/>
              <a:t>SeqRootInput</a:t>
            </a:r>
            <a:r>
              <a:rPr lang="en-US" altLang="ja-JP" sz="1200" dirty="0"/>
              <a:t>: </a:t>
            </a:r>
            <a:r>
              <a:rPr lang="en-US" altLang="ja-JP" sz="1200" dirty="0" err="1"/>
              <a:t>endRun</a:t>
            </a:r>
            <a:r>
              <a:rPr lang="en-US" altLang="ja-JP" sz="1200" dirty="0"/>
              <a:t> done.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Event  CRC error 0 </a:t>
            </a:r>
            <a:r>
              <a:rPr lang="en-US" altLang="ja-JP" b="1" dirty="0" err="1">
                <a:solidFill>
                  <a:srgbClr val="FF0000"/>
                </a:solidFill>
              </a:rPr>
              <a:t>CPRs</a:t>
            </a:r>
            <a:r>
              <a:rPr lang="en-US" altLang="ja-JP" b="1" dirty="0">
                <a:solidFill>
                  <a:srgbClr val="FF0000"/>
                </a:solidFill>
              </a:rPr>
              <a:t> 0 Events </a:t>
            </a:r>
            <a:r>
              <a:rPr lang="en-US" altLang="ja-JP" sz="1200" b="1" dirty="0"/>
              <a:t>(obtained by checking each Raw*** header)</a:t>
            </a:r>
          </a:p>
          <a:p>
            <a:r>
              <a:rPr lang="en-US" altLang="ja-JP" b="1" dirty="0">
                <a:solidFill>
                  <a:srgbClr val="FF0000"/>
                </a:solidFill>
              </a:rPr>
              <a:t>Event  CRC error 0 Events </a:t>
            </a:r>
            <a:r>
              <a:rPr lang="en-US" altLang="ja-JP" sz="1200" b="1" dirty="0"/>
              <a:t>(obtained by checking </a:t>
            </a:r>
            <a:r>
              <a:rPr lang="en-US" altLang="ja-JP" sz="1200" b="1" dirty="0" err="1"/>
              <a:t>EventMetaData</a:t>
            </a:r>
            <a:r>
              <a:rPr lang="en-US" altLang="ja-JP" sz="1200" b="1" dirty="0"/>
              <a:t>. it should be equal to the above value. )</a:t>
            </a:r>
          </a:p>
          <a:p>
            <a:r>
              <a:rPr lang="en-US" altLang="ja-JP" sz="1400" b="1" dirty="0" smtClean="0"/>
              <a:t>-&gt; </a:t>
            </a:r>
            <a:r>
              <a:rPr lang="en-US" altLang="ja-JP" sz="1400" b="1" dirty="0" smtClean="0"/>
              <a:t>In this case, No CRC ‘error events’ </a:t>
            </a:r>
            <a:r>
              <a:rPr lang="en-US" altLang="ja-JP" sz="1400" b="1" dirty="0" smtClean="0">
                <a:solidFill>
                  <a:srgbClr val="00B0F0"/>
                </a:solidFill>
              </a:rPr>
              <a:t>stored in </a:t>
            </a:r>
            <a:r>
              <a:rPr lang="en-US" altLang="ja-JP" sz="1400" b="1" dirty="0" err="1" smtClean="0">
                <a:solidFill>
                  <a:srgbClr val="00B0F0"/>
                </a:solidFill>
              </a:rPr>
              <a:t>EventMetaData</a:t>
            </a:r>
            <a:r>
              <a:rPr lang="en-US" altLang="ja-JP" sz="1400" b="1" dirty="0" smtClean="0">
                <a:solidFill>
                  <a:srgbClr val="00B0F0"/>
                </a:solidFill>
              </a:rPr>
              <a:t> </a:t>
            </a:r>
            <a:r>
              <a:rPr lang="en-US" altLang="ja-JP" sz="1400" b="1" dirty="0" smtClean="0"/>
              <a:t>are detected.</a:t>
            </a:r>
            <a:endParaRPr kumimoji="1" lang="en-US" altLang="ja-JP" sz="1400" b="1" dirty="0"/>
          </a:p>
        </p:txBody>
      </p:sp>
    </p:spTree>
    <p:extLst>
      <p:ext uri="{BB962C8B-B14F-4D97-AF65-F5344CB8AC3E}">
        <p14:creationId xmlns:p14="http://schemas.microsoft.com/office/powerpoint/2010/main" val="243074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BFBFB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927</Words>
  <Application>Microsoft Office PowerPoint</Application>
  <PresentationFormat>画面に合わせる (4:3)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Wingdings</vt:lpstr>
      <vt:lpstr>Office テーマ</vt:lpstr>
      <vt:lpstr> Information in EventMetaData  and ‘Error event’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Test program to check error flag in EventMetaData in .(s)root files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event and information in EventMetaData</dc:title>
  <dc:creator>yamada</dc:creator>
  <cp:lastModifiedBy>yamada</cp:lastModifiedBy>
  <cp:revision>126</cp:revision>
  <dcterms:created xsi:type="dcterms:W3CDTF">2016-07-01T11:16:02Z</dcterms:created>
  <dcterms:modified xsi:type="dcterms:W3CDTF">2016-07-08T10:39:49Z</dcterms:modified>
</cp:coreProperties>
</file>