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9" r:id="rId3"/>
    <p:sldId id="264" r:id="rId4"/>
    <p:sldId id="265" r:id="rId5"/>
    <p:sldId id="274" r:id="rId6"/>
    <p:sldId id="266" r:id="rId7"/>
    <p:sldId id="269" r:id="rId8"/>
    <p:sldId id="270" r:id="rId9"/>
    <p:sldId id="273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D83236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1C47-3A26-484B-9C7C-DCD8671FF69A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B38F-76D8-40AB-A2FF-7481314068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8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2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34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Big image (Mobile)">
    <p:bg>
      <p:bgPr>
        <a:blipFill dpi="0" rotWithShape="1">
          <a:blip r:embed="rId2">
            <a:lum/>
          </a:blip>
          <a:srcRect/>
          <a:stretch>
            <a:fillRect t="-2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prstGeom prst="rect">
            <a:avLst/>
          </a:prstGeo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4233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9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44EB-4401-41DA-A614-886A85F0BE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6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275364" y="342899"/>
            <a:ext cx="2997425" cy="5885217"/>
            <a:chOff x="6275364" y="342899"/>
            <a:chExt cx="2997425" cy="5885217"/>
          </a:xfrm>
          <a:solidFill>
            <a:schemeClr val="bg1">
              <a:lumMod val="95000"/>
            </a:schemeClr>
          </a:solidFill>
        </p:grpSpPr>
        <p:grpSp>
          <p:nvGrpSpPr>
            <p:cNvPr id="18" name="그룹 17"/>
            <p:cNvGrpSpPr/>
            <p:nvPr/>
          </p:nvGrpSpPr>
          <p:grpSpPr>
            <a:xfrm>
              <a:off x="6275364" y="342899"/>
              <a:ext cx="2997425" cy="5885217"/>
              <a:chOff x="6275364" y="342899"/>
              <a:chExt cx="2997425" cy="5885217"/>
            </a:xfrm>
            <a:grpFill/>
          </p:grpSpPr>
          <p:grpSp>
            <p:nvGrpSpPr>
              <p:cNvPr id="8" name="그룹 7"/>
              <p:cNvGrpSpPr/>
              <p:nvPr/>
            </p:nvGrpSpPr>
            <p:grpSpPr>
              <a:xfrm>
                <a:off x="6275364" y="417195"/>
                <a:ext cx="2997425" cy="5810921"/>
                <a:chOff x="6275364" y="417195"/>
                <a:chExt cx="2997425" cy="5810921"/>
              </a:xfrm>
              <a:grpFill/>
            </p:grpSpPr>
            <p:sp>
              <p:nvSpPr>
                <p:cNvPr id="2" name="이등변 삼각형 1"/>
                <p:cNvSpPr/>
                <p:nvPr/>
              </p:nvSpPr>
              <p:spPr>
                <a:xfrm>
                  <a:off x="6275364" y="4745832"/>
                  <a:ext cx="750997" cy="1445058"/>
                </a:xfrm>
                <a:prstGeom prst="triangle">
                  <a:avLst>
                    <a:gd name="adj" fmla="val 128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직사각형 2"/>
                <p:cNvSpPr/>
                <p:nvPr/>
              </p:nvSpPr>
              <p:spPr>
                <a:xfrm>
                  <a:off x="6426557" y="417195"/>
                  <a:ext cx="2691685" cy="575940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/>
              </p:nvSpPr>
              <p:spPr>
                <a:xfrm>
                  <a:off x="8590209" y="1488691"/>
                  <a:ext cx="682580" cy="4739425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rot="16200000" flipH="1">
                  <a:off x="6304209" y="3851964"/>
                  <a:ext cx="2794715" cy="1957589"/>
                </a:xfrm>
                <a:prstGeom prst="triangle">
                  <a:avLst>
                    <a:gd name="adj" fmla="val 9861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이등변 삼각형 10"/>
              <p:cNvSpPr/>
              <p:nvPr/>
            </p:nvSpPr>
            <p:spPr>
              <a:xfrm rot="5400000" flipH="1" flipV="1">
                <a:off x="6437023" y="332435"/>
                <a:ext cx="2825301" cy="2846230"/>
              </a:xfrm>
              <a:prstGeom prst="triangle">
                <a:avLst>
                  <a:gd name="adj" fmla="val 989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>
                <a:off x="6284889" y="979652"/>
                <a:ext cx="695459" cy="3785532"/>
              </a:xfrm>
              <a:prstGeom prst="triangle">
                <a:avLst>
                  <a:gd name="adj" fmla="val 1686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>
                <a:off x="6407508" y="857249"/>
                <a:ext cx="399246" cy="380999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6409051" y="409575"/>
                <a:ext cx="399246" cy="48705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407508" y="372029"/>
                <a:ext cx="276225" cy="5333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284888" y="4745832"/>
              <a:ext cx="362287" cy="3126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2" b="14384"/>
          <a:stretch/>
        </p:blipFill>
        <p:spPr>
          <a:xfrm>
            <a:off x="6757366" y="2612571"/>
            <a:ext cx="2184614" cy="1567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23953" y="5027787"/>
            <a:ext cx="327846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모바일</a:t>
            </a:r>
            <a:r>
              <a:rPr lang="ko-KR" altLang="en-US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학생증</a:t>
            </a:r>
            <a:r>
              <a:rPr lang="en-US" altLang="ko-KR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r>
              <a:rPr lang="en-US" altLang="ko-KR" sz="3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6903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69285" y="2882390"/>
            <a:ext cx="4827973" cy="1099177"/>
            <a:chOff x="362857" y="1291771"/>
            <a:chExt cx="4827973" cy="1099177"/>
          </a:xfrm>
        </p:grpSpPr>
        <p:sp>
          <p:nvSpPr>
            <p:cNvPr id="3" name="TextBox 2"/>
            <p:cNvSpPr txBox="1"/>
            <p:nvPr/>
          </p:nvSpPr>
          <p:spPr>
            <a:xfrm>
              <a:off x="435426" y="1375285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THANK YOU</a:t>
              </a:r>
              <a:endParaRPr lang="ko-KR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857" y="1291771"/>
              <a:ext cx="47554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latin typeface="+mj-lt"/>
                </a:rPr>
                <a:t>THANK YOU</a:t>
              </a:r>
              <a:endParaRPr lang="ko-KR" altLang="en-US" sz="60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6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25743" y="1489023"/>
            <a:ext cx="2365482" cy="992330"/>
            <a:chOff x="362857" y="1291771"/>
            <a:chExt cx="2365482" cy="992330"/>
          </a:xfrm>
        </p:grpSpPr>
        <p:sp>
          <p:nvSpPr>
            <p:cNvPr id="28" name="TextBox 27"/>
            <p:cNvSpPr txBox="1"/>
            <p:nvPr/>
          </p:nvSpPr>
          <p:spPr>
            <a:xfrm>
              <a:off x="420912" y="1360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INDEX</a:t>
              </a:r>
              <a:endParaRPr lang="ko-KR" alt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857" y="1291771"/>
              <a:ext cx="2307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atin typeface="+mj-lt"/>
                </a:rPr>
                <a:t>INDEX</a:t>
              </a:r>
              <a:endParaRPr lang="ko-KR" altLang="en-US" sz="5400" b="1" dirty="0">
                <a:latin typeface="+mj-l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505777" y="1355188"/>
            <a:ext cx="3277508" cy="4200936"/>
            <a:chOff x="4505777" y="1355188"/>
            <a:chExt cx="3277508" cy="4200936"/>
          </a:xfrm>
        </p:grpSpPr>
        <p:sp>
          <p:nvSpPr>
            <p:cNvPr id="34" name="직사각형 33"/>
            <p:cNvSpPr/>
            <p:nvPr/>
          </p:nvSpPr>
          <p:spPr>
            <a:xfrm>
              <a:off x="6306909" y="1551130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06910" y="2930884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16233" y="2930884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16234" y="4296124"/>
              <a:ext cx="1476375" cy="12600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96453" y="1355188"/>
              <a:ext cx="1476375" cy="12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개요</a:t>
              </a:r>
              <a:r>
                <a:rPr lang="en-US" altLang="ko-KR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의도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096454" y="2734942"/>
              <a:ext cx="1476375" cy="12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기술동향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05777" y="2734942"/>
              <a:ext cx="1476375" cy="12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사용기술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505778" y="4100182"/>
              <a:ext cx="1476375" cy="12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고려사항</a:t>
              </a:r>
              <a:endPara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6458857"/>
            <a:ext cx="12192000" cy="3991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01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개요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의도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290009" y="3316936"/>
            <a:ext cx="2252971" cy="1905321"/>
            <a:chOff x="2507719" y="3316936"/>
            <a:chExt cx="2252971" cy="1905321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62" b="14384"/>
            <a:stretch/>
          </p:blipFill>
          <p:spPr>
            <a:xfrm>
              <a:off x="2507719" y="3461301"/>
              <a:ext cx="2252971" cy="16165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9" name="그룹 18"/>
            <p:cNvGrpSpPr/>
            <p:nvPr/>
          </p:nvGrpSpPr>
          <p:grpSpPr>
            <a:xfrm>
              <a:off x="2681543" y="3316936"/>
              <a:ext cx="1905321" cy="1905321"/>
              <a:chOff x="5853941" y="3700469"/>
              <a:chExt cx="1364343" cy="1364343"/>
            </a:xfrm>
            <a:solidFill>
              <a:schemeClr val="bg1">
                <a:alpha val="50000"/>
              </a:schemeClr>
            </a:solidFill>
          </p:grpSpPr>
          <p:sp>
            <p:nvSpPr>
              <p:cNvPr id="11" name="타원 10"/>
              <p:cNvSpPr/>
              <p:nvPr/>
            </p:nvSpPr>
            <p:spPr>
              <a:xfrm>
                <a:off x="5853941" y="3700469"/>
                <a:ext cx="1364343" cy="1364343"/>
              </a:xfrm>
              <a:prstGeom prst="ellipse">
                <a:avLst/>
              </a:prstGeom>
              <a:grp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>
                <a:stCxn id="11" idx="1"/>
                <a:endCxn id="11" idx="5"/>
              </p:cNvCxnSpPr>
              <p:nvPr/>
            </p:nvCxnSpPr>
            <p:spPr>
              <a:xfrm>
                <a:off x="6053744" y="3900272"/>
                <a:ext cx="964737" cy="964737"/>
              </a:xfrm>
              <a:prstGeom prst="line">
                <a:avLst/>
              </a:prstGeom>
              <a:grpFill/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그룹 21"/>
          <p:cNvGrpSpPr/>
          <p:nvPr/>
        </p:nvGrpSpPr>
        <p:grpSpPr>
          <a:xfrm>
            <a:off x="5580744" y="4082941"/>
            <a:ext cx="1008740" cy="493175"/>
            <a:chOff x="3650345" y="4006254"/>
            <a:chExt cx="1008740" cy="493175"/>
          </a:xfrm>
        </p:grpSpPr>
        <p:sp>
          <p:nvSpPr>
            <p:cNvPr id="21" name="갈매기형 수장 20"/>
            <p:cNvSpPr/>
            <p:nvPr/>
          </p:nvSpPr>
          <p:spPr>
            <a:xfrm>
              <a:off x="3650345" y="4006254"/>
              <a:ext cx="580571" cy="493175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갈매기형 수장 101"/>
            <p:cNvSpPr/>
            <p:nvPr/>
          </p:nvSpPr>
          <p:spPr>
            <a:xfrm>
              <a:off x="4078514" y="4006254"/>
              <a:ext cx="580571" cy="493175"/>
            </a:xfrm>
            <a:prstGeom prst="chevron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73" y="3107370"/>
            <a:ext cx="2266395" cy="2266395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5053400" y="3528943"/>
            <a:ext cx="1990852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소비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51359" y="1682999"/>
            <a:ext cx="1153584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학교를 다니다 보면 학생들이 학생증을 소지하지않아 불편함을 겪거나 분실을 하는 경우가 자주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따라서 스마트 폰으로 쉽게 학생증을 발급받아 어디서든 사용할 수 있게 하고자 합니다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8125978" y="4738554"/>
            <a:ext cx="1123784" cy="4542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26019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02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기술동향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259" y="5088370"/>
            <a:ext cx="11535841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최근 많은 기업들이 출입 보안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정보 보안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보안 등 보안환경 개선의 필요성을 느끼고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 중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관리가 핵심적인 역할을 하는 추세에 따라 대학들 역시 스마트 폰 등을 활용한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학생증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서비스를 빠르게 확산시키고 있습니다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5"/>
            <a:ext cx="12192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02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시스템 구성도</a:t>
            </a:r>
            <a:endParaRPr lang="ko-KR" altLang="en-US" sz="2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3173" y="2572148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Client  </a:t>
            </a:r>
            <a:r>
              <a:rPr lang="ko-KR" altLang="en-US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부분</a:t>
            </a:r>
            <a:endParaRPr lang="en-US" altLang="ko-KR" dirty="0" smtClean="0">
              <a:ea typeface="Noto Sans CJK KR Regula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9369" y="5477757"/>
            <a:ext cx="15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Server </a:t>
            </a:r>
            <a:r>
              <a:rPr lang="ko-KR" altLang="en-US" sz="2000" b="1" dirty="0" smtClean="0">
                <a:solidFill>
                  <a:srgbClr val="0070C0"/>
                </a:solidFill>
                <a:ea typeface="Noto Sans CJK KR Regular" panose="020B0500000000000000" pitchFamily="34" charset="-127"/>
              </a:rPr>
              <a:t>부분</a:t>
            </a:r>
            <a:endParaRPr lang="en-US" altLang="ko-KR" sz="2000" b="1" dirty="0" smtClean="0">
              <a:solidFill>
                <a:srgbClr val="0070C0"/>
              </a:solidFill>
              <a:ea typeface="Noto Sans CJK KR Regular" panose="020B0500000000000000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3026" y="1665033"/>
            <a:ext cx="1062460" cy="106246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143694" y="217852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Noto Sans CJK KR DemiLight" panose="020B0400000000000000" pitchFamily="34" charset="-127"/>
              </a:rPr>
              <a:t>NFC tagging</a:t>
            </a:r>
            <a:endParaRPr lang="ko-KR" altLang="en-US" dirty="0">
              <a:ea typeface="Noto Sans CJK KR DemiLight" panose="020B0400000000000000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09369" y="4980381"/>
            <a:ext cx="10174075" cy="1"/>
          </a:xfrm>
          <a:prstGeom prst="line">
            <a:avLst/>
          </a:prstGeom>
          <a:ln w="28575">
            <a:solidFill>
              <a:srgbClr val="4454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15522" y="2791382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</a:t>
            </a:r>
            <a:r>
              <a:rPr lang="ko-KR" altLang="en-US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이용자</a:t>
            </a:r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931546" y="3376406"/>
            <a:ext cx="2976614" cy="1310766"/>
          </a:xfrm>
          <a:prstGeom prst="roundRect">
            <a:avLst/>
          </a:prstGeom>
          <a:solidFill>
            <a:srgbClr val="F0DDD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cxnSp>
        <p:nvCxnSpPr>
          <p:cNvPr id="46" name="꺾인 연결선 45"/>
          <p:cNvCxnSpPr>
            <a:stCxn id="37" idx="2"/>
            <a:endCxn id="40" idx="1"/>
          </p:cNvCxnSpPr>
          <p:nvPr/>
        </p:nvCxnSpPr>
        <p:spPr>
          <a:xfrm rot="16200000" flipH="1">
            <a:off x="5294798" y="3395040"/>
            <a:ext cx="901853" cy="371644"/>
          </a:xfrm>
          <a:prstGeom prst="bentConnector2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15918" y="3462683"/>
            <a:ext cx="253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D83236"/>
                </a:solidFill>
                <a:ea typeface="Noto Sans CJK KR DemiLight" panose="020B0400000000000000" pitchFamily="34" charset="-127"/>
              </a:rPr>
              <a:t>Client request / response</a:t>
            </a:r>
            <a:endParaRPr lang="ko-KR" altLang="en-US" sz="1600" dirty="0">
              <a:solidFill>
                <a:srgbClr val="D83236"/>
              </a:solidFill>
              <a:ea typeface="Noto Sans CJK KR DemiLight" panose="020B0400000000000000" pitchFamily="34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76" y="5393455"/>
            <a:ext cx="1091895" cy="10918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059594" y="6466835"/>
            <a:ext cx="1422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</a:t>
            </a:r>
            <a:r>
              <a:rPr lang="en-US" altLang="ko-KR" sz="1600" b="1" dirty="0" err="1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Orcle</a:t>
            </a:r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 10g&gt;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59" name="직선 화살표 연결선 67"/>
          <p:cNvCxnSpPr>
            <a:stCxn id="40" idx="3"/>
          </p:cNvCxnSpPr>
          <p:nvPr/>
        </p:nvCxnSpPr>
        <p:spPr>
          <a:xfrm>
            <a:off x="8908160" y="4031789"/>
            <a:ext cx="469252" cy="1229836"/>
          </a:xfrm>
          <a:prstGeom prst="bentConnector2">
            <a:avLst/>
          </a:prstGeom>
          <a:ln w="38100">
            <a:solidFill>
              <a:srgbClr val="D8323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flipV="1">
            <a:off x="6327339" y="5709465"/>
            <a:ext cx="197160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17622" y="575374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Noto Sans CJK KR DemiLight" panose="020B0400000000000000" pitchFamily="34" charset="-127"/>
              </a:rPr>
              <a:t>JDBC</a:t>
            </a:r>
            <a:endParaRPr lang="ko-KR" altLang="en-US" dirty="0">
              <a:ea typeface="Noto Sans CJK KR DemiLight" panose="020B04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4424" y="395675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a typeface="Noto Sans CJK KR DemiLight" panose="020B0400000000000000" pitchFamily="34" charset="-127"/>
              </a:rPr>
              <a:t>HttpUrlConnection</a:t>
            </a:r>
            <a:endParaRPr lang="ko-KR" altLang="en-US" dirty="0">
              <a:ea typeface="Noto Sans CJK KR DemiLight" panose="020B0400000000000000" pitchFamily="34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821958" y="2074958"/>
            <a:ext cx="4217693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23" y="1411025"/>
            <a:ext cx="1280140" cy="1315962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8410163" y="5281347"/>
            <a:ext cx="1939203" cy="5483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439498" y="6466835"/>
            <a:ext cx="1163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&lt;tomcat&gt;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271610" y="6164859"/>
            <a:ext cx="1971606" cy="0"/>
          </a:xfrm>
          <a:prstGeom prst="straightConnector1">
            <a:avLst/>
          </a:prstGeom>
          <a:ln w="38100">
            <a:solidFill>
              <a:srgbClr val="D832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8410163" y="6027413"/>
            <a:ext cx="1939203" cy="5483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099257" y="53913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D83236"/>
                </a:solidFill>
                <a:ea typeface="Noto Sans CJK KR DemiLight" panose="020B0400000000000000" pitchFamily="34" charset="-127"/>
              </a:rPr>
              <a:t>통합</a:t>
            </a:r>
            <a:endParaRPr lang="ko-KR" altLang="en-US" sz="1600" dirty="0">
              <a:solidFill>
                <a:srgbClr val="D83236"/>
              </a:solidFill>
              <a:ea typeface="Noto Sans CJK KR DemiLight" panose="020B04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77302" y="61494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D83236"/>
                </a:solidFill>
                <a:ea typeface="Noto Sans CJK KR DemiLight" panose="020B0400000000000000" pitchFamily="34" charset="-127"/>
              </a:rPr>
              <a:t>도서관</a:t>
            </a:r>
            <a:endParaRPr lang="ko-KR" altLang="en-US" sz="1600" dirty="0">
              <a:solidFill>
                <a:srgbClr val="D83236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30" name="직선 연결선 29"/>
          <p:cNvCxnSpPr>
            <a:stCxn id="49" idx="2"/>
            <a:endCxn id="68" idx="0"/>
          </p:cNvCxnSpPr>
          <p:nvPr/>
        </p:nvCxnSpPr>
        <p:spPr>
          <a:xfrm rot="5400000">
            <a:off x="9280914" y="5928562"/>
            <a:ext cx="197702" cy="1588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75" y="1411025"/>
            <a:ext cx="1280140" cy="131596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4927" y="2791382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&lt;</a:t>
            </a:r>
            <a:r>
              <a:rPr lang="ko-KR" altLang="en-US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관리자</a:t>
            </a:r>
            <a:r>
              <a:rPr lang="en-US" altLang="ko-KR" sz="1600" b="1" dirty="0" smtClean="0">
                <a:solidFill>
                  <a:srgbClr val="44546A"/>
                </a:solidFill>
                <a:ea typeface="Noto Sans CJK KR DemiLight" panose="020B0400000000000000" pitchFamily="34" charset="-127"/>
              </a:rPr>
              <a:t>&gt;</a:t>
            </a:r>
            <a:endParaRPr lang="ko-KR" altLang="en-US" sz="1600" b="1" dirty="0">
              <a:solidFill>
                <a:srgbClr val="44546A"/>
              </a:solidFill>
              <a:ea typeface="Noto Sans CJK KR DemiLight" panose="020B0400000000000000" pitchFamily="34" charset="-127"/>
            </a:endParaRPr>
          </a:p>
        </p:txBody>
      </p:sp>
      <p:cxnSp>
        <p:nvCxnSpPr>
          <p:cNvPr id="45" name="직선 연결선 44"/>
          <p:cNvCxnSpPr>
            <a:stCxn id="39" idx="2"/>
          </p:cNvCxnSpPr>
          <p:nvPr/>
        </p:nvCxnSpPr>
        <p:spPr>
          <a:xfrm rot="16200000" flipH="1">
            <a:off x="3873401" y="3585842"/>
            <a:ext cx="918261" cy="6448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0800000" flipV="1">
            <a:off x="4318664" y="4039647"/>
            <a:ext cx="1256232" cy="3"/>
          </a:xfrm>
          <a:prstGeom prst="line">
            <a:avLst/>
          </a:prstGeom>
          <a:ln w="38100">
            <a:solidFill>
              <a:srgbClr val="D83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9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출석 및 관리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학과 알림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0458"/>
            <a:ext cx="11535841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학생증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실행 후 로그인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학생증 화면으로 이동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기능을 이용하여 출석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별도의 관리자 시스템을 따로 구현하여 현재 출석한 인원 조회 가능 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NFC, DB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구축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현 인원 테이블 및 관리자가 확인 가능한 출석한 인원 테이블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서버구축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학과에 대한 새로운 정보가 있을 시 학생들에게 알림으로 공지</a:t>
            </a:r>
          </a:p>
        </p:txBody>
      </p:sp>
    </p:spTree>
    <p:extLst>
      <p:ext uri="{BB962C8B-B14F-4D97-AF65-F5344CB8AC3E}">
        <p14:creationId xmlns:p14="http://schemas.microsoft.com/office/powerpoint/2010/main" val="1159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건물 출입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0458"/>
            <a:ext cx="11535841" cy="12852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NFC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태그를 하면 서버로 데이터가 전송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저장되어 있는 학생정보와 비교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학생정보가 일치하면 문이 열려 출입이 가능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03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사용기술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_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도서관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2009450"/>
            <a:ext cx="11535841" cy="21698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도서관 서버와 연결해 기능 구현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열람실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좌석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예약 기능 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좌석을 확인해서 원하는 </a:t>
            </a:r>
            <a:r>
              <a:rPr lang="ko-KR" altLang="en-US" b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좌석 예약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책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정보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확인 기능 </a:t>
            </a:r>
            <a:r>
              <a:rPr lang="en-US" altLang="ko-KR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책을 검색하여 대출예약을 할 것인지 반납할 것인지 선택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도서 대출 예약 기능 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대출 현황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endParaRPr lang="en-US" altLang="ko-KR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>
                <a:latin typeface="+mj-lt"/>
              </a:rPr>
              <a:t>04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9" y="4126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고려사항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359" y="4932341"/>
            <a:ext cx="11535841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학교 측 지원의 문제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 Application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의 기능 모두 학교와 관련이 있어 지원이 필요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대학 보안의 문제 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학생증을 대여해 도서관을 이용하는 등</a:t>
            </a:r>
            <a:r>
              <a:rPr lang="en-US" altLang="ko-KR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기숙사 침입 등 범죄 위험</a:t>
            </a:r>
            <a:endParaRPr lang="en-US" altLang="ko-KR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모바일 학생증 전산 오류로 인한 출입 시스템 문제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13057" y="1787653"/>
            <a:ext cx="9580110" cy="2862500"/>
            <a:chOff x="1512300" y="1700568"/>
            <a:chExt cx="9580110" cy="28625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371" y="1779333"/>
              <a:ext cx="2783735" cy="278373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145" y="1778335"/>
              <a:ext cx="2741265" cy="27412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00" y="1700568"/>
              <a:ext cx="2819032" cy="281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7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285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CJK KR DemiLight</vt:lpstr>
      <vt:lpstr>Noto Sans CJK KR Regular</vt:lpstr>
      <vt:lpstr>나눔고딕</vt:lpstr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오진영</dc:creator>
  <cp:lastModifiedBy>오진영</cp:lastModifiedBy>
  <cp:revision>67</cp:revision>
  <dcterms:created xsi:type="dcterms:W3CDTF">2016-07-30T11:25:16Z</dcterms:created>
  <dcterms:modified xsi:type="dcterms:W3CDTF">2016-08-18T13:53:33Z</dcterms:modified>
</cp:coreProperties>
</file>