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9" r:id="rId3"/>
    <p:sldId id="264" r:id="rId4"/>
    <p:sldId id="265" r:id="rId5"/>
    <p:sldId id="274" r:id="rId6"/>
    <p:sldId id="266" r:id="rId7"/>
    <p:sldId id="269" r:id="rId8"/>
    <p:sldId id="270" r:id="rId9"/>
    <p:sldId id="273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83236"/>
    <a:srgbClr val="44546A"/>
    <a:srgbClr val="CC66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1C47-3A26-484B-9C7C-DCD8671FF69A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B38F-76D8-40AB-A2FF-748131406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498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27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503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862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634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prstGeom prst="rect">
            <a:avLst/>
          </a:prstGeo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xmlns="" val="374233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79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26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0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49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88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31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84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70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236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275364" y="342899"/>
            <a:ext cx="2997425" cy="5885217"/>
            <a:chOff x="6275364" y="342899"/>
            <a:chExt cx="2997425" cy="5885217"/>
          </a:xfrm>
          <a:solidFill>
            <a:schemeClr val="bg1">
              <a:lumMod val="95000"/>
            </a:schemeClr>
          </a:solidFill>
        </p:grpSpPr>
        <p:grpSp>
          <p:nvGrpSpPr>
            <p:cNvPr id="18" name="그룹 17"/>
            <p:cNvGrpSpPr/>
            <p:nvPr/>
          </p:nvGrpSpPr>
          <p:grpSpPr>
            <a:xfrm>
              <a:off x="6275364" y="342899"/>
              <a:ext cx="2997425" cy="5885217"/>
              <a:chOff x="6275364" y="342899"/>
              <a:chExt cx="2997425" cy="5885217"/>
            </a:xfrm>
            <a:grpFill/>
          </p:grpSpPr>
          <p:grpSp>
            <p:nvGrpSpPr>
              <p:cNvPr id="8" name="그룹 7"/>
              <p:cNvGrpSpPr/>
              <p:nvPr/>
            </p:nvGrpSpPr>
            <p:grpSpPr>
              <a:xfrm>
                <a:off x="6275364" y="417195"/>
                <a:ext cx="2997425" cy="5810921"/>
                <a:chOff x="6275364" y="417195"/>
                <a:chExt cx="2997425" cy="5810921"/>
              </a:xfrm>
              <a:grpFill/>
            </p:grpSpPr>
            <p:sp>
              <p:nvSpPr>
                <p:cNvPr id="2" name="이등변 삼각형 1"/>
                <p:cNvSpPr/>
                <p:nvPr/>
              </p:nvSpPr>
              <p:spPr>
                <a:xfrm>
                  <a:off x="6275364" y="4745832"/>
                  <a:ext cx="750997" cy="1445058"/>
                </a:xfrm>
                <a:prstGeom prst="triangle">
                  <a:avLst>
                    <a:gd name="adj" fmla="val 128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6426557" y="417195"/>
                  <a:ext cx="2691685" cy="575940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/>
              </p:nvSpPr>
              <p:spPr>
                <a:xfrm>
                  <a:off x="8590209" y="1488691"/>
                  <a:ext cx="682580" cy="473942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rot="16200000" flipH="1">
                  <a:off x="6304209" y="3851964"/>
                  <a:ext cx="2794715" cy="1957589"/>
                </a:xfrm>
                <a:prstGeom prst="triangle">
                  <a:avLst>
                    <a:gd name="adj" fmla="val 986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이등변 삼각형 10"/>
              <p:cNvSpPr/>
              <p:nvPr/>
            </p:nvSpPr>
            <p:spPr>
              <a:xfrm rot="5400000" flipH="1" flipV="1">
                <a:off x="6437023" y="332435"/>
                <a:ext cx="2825301" cy="2846230"/>
              </a:xfrm>
              <a:prstGeom prst="triangle">
                <a:avLst>
                  <a:gd name="adj" fmla="val 989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>
                <a:off x="6284889" y="979652"/>
                <a:ext cx="695459" cy="3785532"/>
              </a:xfrm>
              <a:prstGeom prst="triangle">
                <a:avLst>
                  <a:gd name="adj" fmla="val 168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>
                <a:off x="6407508" y="857249"/>
                <a:ext cx="399246" cy="38099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6409051" y="409575"/>
                <a:ext cx="399246" cy="48705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407508" y="372029"/>
                <a:ext cx="276225" cy="5333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84888" y="4745832"/>
              <a:ext cx="362287" cy="312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862" b="14384"/>
          <a:stretch/>
        </p:blipFill>
        <p:spPr>
          <a:xfrm>
            <a:off x="6757366" y="2612571"/>
            <a:ext cx="2184614" cy="1567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3953" y="5027787"/>
            <a:ext cx="327846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모바일</a:t>
            </a:r>
            <a:r>
              <a:rPr lang="ko-KR" altLang="en-US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학생증</a:t>
            </a:r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9031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69285" y="2882390"/>
            <a:ext cx="4827973" cy="1099177"/>
            <a:chOff x="362857" y="1291771"/>
            <a:chExt cx="4827973" cy="1099177"/>
          </a:xfrm>
        </p:grpSpPr>
        <p:sp>
          <p:nvSpPr>
            <p:cNvPr id="3" name="TextBox 2"/>
            <p:cNvSpPr txBox="1"/>
            <p:nvPr/>
          </p:nvSpPr>
          <p:spPr>
            <a:xfrm>
              <a:off x="435426" y="1375285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THANK YOU</a:t>
              </a:r>
              <a:endParaRPr lang="ko-KR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857" y="1291771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latin typeface="+mj-lt"/>
                </a:rPr>
                <a:t>THANK YOU</a:t>
              </a:r>
              <a:endParaRPr lang="ko-KR" altLang="en-US" sz="60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076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25743" y="1489023"/>
            <a:ext cx="2365482" cy="992330"/>
            <a:chOff x="362857" y="1291771"/>
            <a:chExt cx="2365482" cy="992330"/>
          </a:xfrm>
        </p:grpSpPr>
        <p:sp>
          <p:nvSpPr>
            <p:cNvPr id="28" name="TextBox 27"/>
            <p:cNvSpPr txBox="1"/>
            <p:nvPr/>
          </p:nvSpPr>
          <p:spPr>
            <a:xfrm>
              <a:off x="420912" y="1360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INDEX</a:t>
              </a:r>
              <a:endParaRPr lang="ko-KR" alt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857" y="1291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atin typeface="+mj-lt"/>
                </a:rPr>
                <a:t>INDEX</a:t>
              </a:r>
              <a:endParaRPr lang="ko-KR" altLang="en-US" sz="5400" b="1" dirty="0">
                <a:latin typeface="+mj-l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505777" y="1355188"/>
            <a:ext cx="3277508" cy="4200936"/>
            <a:chOff x="4505777" y="1355188"/>
            <a:chExt cx="3277508" cy="4200936"/>
          </a:xfrm>
        </p:grpSpPr>
        <p:sp>
          <p:nvSpPr>
            <p:cNvPr id="34" name="직사각형 33"/>
            <p:cNvSpPr/>
            <p:nvPr/>
          </p:nvSpPr>
          <p:spPr>
            <a:xfrm>
              <a:off x="6306909" y="1551130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06910" y="293088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16233" y="293088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16234" y="429612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96453" y="1355188"/>
              <a:ext cx="1476375" cy="12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개요</a:t>
              </a:r>
              <a:r>
                <a:rPr lang="en-US" altLang="ko-KR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의도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96454" y="2734942"/>
              <a:ext cx="1476375" cy="12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기술동향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05777" y="2734942"/>
              <a:ext cx="1476375" cy="12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사용기술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505778" y="4100182"/>
              <a:ext cx="1476375" cy="12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고려사항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6458857"/>
            <a:ext cx="12192000" cy="3991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345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01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개요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의도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290009" y="3316936"/>
            <a:ext cx="2252971" cy="1905321"/>
            <a:chOff x="2507719" y="3316936"/>
            <a:chExt cx="2252971" cy="190532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3862" b="14384"/>
            <a:stretch/>
          </p:blipFill>
          <p:spPr>
            <a:xfrm>
              <a:off x="2507719" y="3461301"/>
              <a:ext cx="2252971" cy="16165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9" name="그룹 18"/>
            <p:cNvGrpSpPr/>
            <p:nvPr/>
          </p:nvGrpSpPr>
          <p:grpSpPr>
            <a:xfrm>
              <a:off x="2681543" y="3316936"/>
              <a:ext cx="1905321" cy="1905321"/>
              <a:chOff x="5853941" y="3700469"/>
              <a:chExt cx="1364343" cy="1364343"/>
            </a:xfrm>
            <a:solidFill>
              <a:schemeClr val="bg1">
                <a:alpha val="50000"/>
              </a:schemeClr>
            </a:solidFill>
          </p:grpSpPr>
          <p:sp>
            <p:nvSpPr>
              <p:cNvPr id="11" name="타원 10"/>
              <p:cNvSpPr/>
              <p:nvPr/>
            </p:nvSpPr>
            <p:spPr>
              <a:xfrm>
                <a:off x="5853941" y="3700469"/>
                <a:ext cx="1364343" cy="1364343"/>
              </a:xfrm>
              <a:prstGeom prst="ellips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>
                <a:stCxn id="11" idx="1"/>
                <a:endCxn id="11" idx="5"/>
              </p:cNvCxnSpPr>
              <p:nvPr/>
            </p:nvCxnSpPr>
            <p:spPr>
              <a:xfrm>
                <a:off x="6053744" y="3900272"/>
                <a:ext cx="964737" cy="964737"/>
              </a:xfrm>
              <a:prstGeom prst="lin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5580744" y="4082941"/>
            <a:ext cx="1008740" cy="493175"/>
            <a:chOff x="3650345" y="4006254"/>
            <a:chExt cx="1008740" cy="493175"/>
          </a:xfrm>
        </p:grpSpPr>
        <p:sp>
          <p:nvSpPr>
            <p:cNvPr id="21" name="갈매기형 수장 20"/>
            <p:cNvSpPr/>
            <p:nvPr/>
          </p:nvSpPr>
          <p:spPr>
            <a:xfrm>
              <a:off x="3650345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갈매기형 수장 101"/>
            <p:cNvSpPr/>
            <p:nvPr/>
          </p:nvSpPr>
          <p:spPr>
            <a:xfrm>
              <a:off x="4078514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4673" y="3107370"/>
            <a:ext cx="2266395" cy="2266395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5053400" y="3528943"/>
            <a:ext cx="199085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소비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51359" y="1682999"/>
            <a:ext cx="1153584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학교를 다니다 보면 학생들이 학생증을 소지하지않아 불편함을 겪거나 분실을 하는 경우가 자주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따라서 스마트 폰으로 쉽게 학생증을 발급받아 어디서든 사용할 수 있게 하고자 합니다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8125978" y="4738554"/>
            <a:ext cx="1123784" cy="4542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xmlns="" val="260193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02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기술동향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259" y="5088370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최근 많은 기업들이 출입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정보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보안 등 보안환경 개선의 필요성을 느끼고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 중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관리가 핵심적인 역할을 하는 추세에 따라 대학들 역시 스마트 폰 등을 활용한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서비스를 빠르게 확산시키고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5"/>
            <a:ext cx="1219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327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02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시스템 구성도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3627" y="118526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ea typeface="Noto Sans CJK KR DemiLight" panose="020B0400000000000000" pitchFamily="34" charset="-127"/>
              </a:rPr>
              <a:t>BLE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ea typeface="Noto Sans CJK KR DemiLight" panose="020B0400000000000000" pitchFamily="34" charset="-127"/>
              </a:rPr>
              <a:t>통신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ea typeface="Noto Sans CJK KR DemiLight" panose="020B04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13239" y="1372716"/>
            <a:ext cx="10174075" cy="5458431"/>
            <a:chOff x="813239" y="1372716"/>
            <a:chExt cx="10174075" cy="5458431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6766915" y="5348171"/>
              <a:ext cx="3554185" cy="1203369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098142" y="3462952"/>
              <a:ext cx="2976614" cy="1310766"/>
            </a:xfrm>
            <a:prstGeom prst="roundRect">
              <a:avLst/>
            </a:prstGeom>
            <a:solidFill>
              <a:srgbClr val="F0DDD6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813239" y="3135612"/>
              <a:ext cx="10174075" cy="1"/>
            </a:xfrm>
            <a:prstGeom prst="line">
              <a:avLst/>
            </a:prstGeom>
            <a:ln w="28575">
              <a:solidFill>
                <a:srgbClr val="4454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13239" y="1827864"/>
              <a:ext cx="15568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물리적 구성</a:t>
              </a:r>
              <a:endPara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endParaRPr>
            </a:p>
            <a:p>
              <a:r>
                <a:rPr lang="en-US" altLang="ko-KR" dirty="0" smtClean="0">
                  <a:ea typeface="Noto Sans CJK KR Regular" panose="020B0500000000000000" pitchFamily="34" charset="-127"/>
                </a:rPr>
                <a:t>Smartphone,</a:t>
              </a:r>
            </a:p>
            <a:p>
              <a:r>
                <a:rPr lang="en-US" altLang="ko-KR" dirty="0" smtClean="0">
                  <a:ea typeface="Noto Sans CJK KR Regular" panose="020B0500000000000000" pitchFamily="34" charset="-127"/>
                </a:rPr>
                <a:t>NFC</a:t>
              </a:r>
              <a:endParaRPr lang="ko-KR" altLang="en-US" dirty="0">
                <a:ea typeface="Noto Sans CJK KR Regular" panose="020B0500000000000000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7043" y="3482932"/>
              <a:ext cx="18501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Client  </a:t>
              </a:r>
              <a:r>
                <a:rPr lang="ko-KR" altLang="en-US" sz="2000" b="1" dirty="0" smtClean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부분</a:t>
              </a:r>
              <a:endPara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endParaRPr>
            </a:p>
            <a:p>
              <a:r>
                <a:rPr lang="en-US" altLang="ko-KR" dirty="0" smtClean="0">
                  <a:ea typeface="Noto Sans CJK KR Regular" panose="020B0500000000000000" pitchFamily="34" charset="-127"/>
                </a:rPr>
                <a:t>tomcat Java </a:t>
              </a:r>
              <a:r>
                <a:rPr lang="en-US" altLang="ko-KR" dirty="0" err="1" smtClean="0">
                  <a:ea typeface="Noto Sans CJK KR Regular" panose="020B0500000000000000" pitchFamily="34" charset="-127"/>
                </a:rPr>
                <a:t>jsp</a:t>
              </a:r>
              <a:r>
                <a:rPr lang="en-US" altLang="ko-KR" dirty="0" smtClean="0">
                  <a:ea typeface="Noto Sans CJK KR Regular" panose="020B0500000000000000" pitchFamily="34" charset="-127"/>
                </a:rPr>
                <a:t>,</a:t>
              </a:r>
            </a:p>
            <a:p>
              <a:r>
                <a:rPr lang="en-US" altLang="ko-KR" dirty="0" smtClean="0">
                  <a:ea typeface="Noto Sans CJK KR Regular" panose="020B0500000000000000" pitchFamily="34" charset="-127"/>
                </a:rPr>
                <a:t>Servlet eclipse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3239" y="5411903"/>
              <a:ext cx="250228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Server </a:t>
              </a:r>
              <a:r>
                <a:rPr lang="ko-KR" altLang="en-US" sz="2000" b="1" dirty="0" smtClean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부분</a:t>
              </a:r>
              <a:endPara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endParaRPr>
            </a:p>
            <a:p>
              <a:r>
                <a:rPr lang="en-US" altLang="ko-KR" dirty="0" smtClean="0">
                  <a:ea typeface="Noto Sans CJK KR Regular" panose="020B0500000000000000" pitchFamily="34" charset="-127"/>
                </a:rPr>
                <a:t>Oracle, tomcat eclipse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047222" y="1599179"/>
              <a:ext cx="1062460" cy="106246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80319" y="1372716"/>
              <a:ext cx="1280140" cy="131596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157890" y="211266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a typeface="Noto Sans CJK KR DemiLight" panose="020B0400000000000000" pitchFamily="34" charset="-127"/>
                </a:rPr>
                <a:t>NFC tagging</a:t>
              </a:r>
              <a:endParaRPr lang="ko-KR" altLang="en-US" dirty="0"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813239" y="5059809"/>
              <a:ext cx="10174075" cy="1"/>
            </a:xfrm>
            <a:prstGeom prst="line">
              <a:avLst/>
            </a:prstGeom>
            <a:ln w="28575">
              <a:solidFill>
                <a:srgbClr val="4454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09723" y="2695808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a typeface="Noto Sans CJK KR DemiLight" panose="020B0400000000000000" pitchFamily="34" charset="-127"/>
                </a:rPr>
                <a:t>&lt;</a:t>
              </a:r>
              <a:r>
                <a:rPr lang="ko-KR" altLang="en-US" sz="1600" dirty="0" smtClean="0">
                  <a:ea typeface="Noto Sans CJK KR DemiLight" panose="020B0400000000000000" pitchFamily="34" charset="-127"/>
                </a:rPr>
                <a:t>이용자</a:t>
              </a:r>
              <a:r>
                <a:rPr lang="en-US" altLang="ko-KR" sz="1600" dirty="0" smtClean="0">
                  <a:ea typeface="Noto Sans CJK KR DemiLight" panose="020B0400000000000000" pitchFamily="34" charset="-127"/>
                </a:rPr>
                <a:t>, </a:t>
              </a:r>
              <a:r>
                <a:rPr lang="ko-KR" altLang="en-US" sz="1600" dirty="0" smtClean="0">
                  <a:ea typeface="Noto Sans CJK KR DemiLight" panose="020B0400000000000000" pitchFamily="34" charset="-127"/>
                </a:rPr>
                <a:t>관리자</a:t>
              </a:r>
              <a:r>
                <a:rPr lang="en-US" altLang="ko-KR" sz="1600" dirty="0" smtClean="0">
                  <a:ea typeface="Noto Sans CJK KR DemiLight" panose="020B0400000000000000" pitchFamily="34" charset="-127"/>
                </a:rPr>
                <a:t>&gt;</a:t>
              </a:r>
              <a:endParaRPr lang="ko-KR" altLang="en-US" sz="1600" dirty="0">
                <a:ea typeface="Noto Sans CJK KR DemiLight" panose="020B0400000000000000" pitchFamily="34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945742" y="3310552"/>
              <a:ext cx="2976614" cy="1310766"/>
            </a:xfrm>
            <a:prstGeom prst="roundRect">
              <a:avLst/>
            </a:prstGeom>
            <a:solidFill>
              <a:srgbClr val="F0DDD6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</p:txBody>
        </p:sp>
        <p:cxnSp>
          <p:nvCxnSpPr>
            <p:cNvPr id="46" name="꺾인 연결선 45"/>
            <p:cNvCxnSpPr>
              <a:stCxn id="37" idx="2"/>
              <a:endCxn id="40" idx="1"/>
            </p:cNvCxnSpPr>
            <p:nvPr/>
          </p:nvCxnSpPr>
          <p:spPr>
            <a:xfrm rot="16200000" flipH="1">
              <a:off x="4217279" y="3237471"/>
              <a:ext cx="931573" cy="525353"/>
            </a:xfrm>
            <a:prstGeom prst="bentConnector2">
              <a:avLst/>
            </a:prstGeom>
            <a:ln w="38100">
              <a:solidFill>
                <a:srgbClr val="D832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37780" y="3396829"/>
              <a:ext cx="150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D83236"/>
                  </a:solidFill>
                  <a:ea typeface="Noto Sans CJK KR DemiLight" panose="020B0400000000000000" pitchFamily="34" charset="-127"/>
                </a:rPr>
                <a:t>Client request</a:t>
              </a:r>
              <a:endParaRPr lang="ko-KR" altLang="en-US" sz="1600" dirty="0">
                <a:solidFill>
                  <a:srgbClr val="D83236"/>
                </a:solidFill>
                <a:ea typeface="Noto Sans CJK KR DemiLight" panose="020B0400000000000000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3964" y="4221444"/>
              <a:ext cx="1055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D83236"/>
                  </a:solidFill>
                  <a:ea typeface="Noto Sans CJK KR DemiLight" panose="020B0400000000000000" pitchFamily="34" charset="-127"/>
                </a:rPr>
                <a:t>NFC data</a:t>
              </a:r>
              <a:endParaRPr lang="ko-KR" altLang="en-US" sz="1600" dirty="0">
                <a:solidFill>
                  <a:srgbClr val="D83236"/>
                </a:solidFill>
                <a:ea typeface="Noto Sans CJK KR DemiLight" panose="020B0400000000000000" pitchFamily="34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60624" y="4718897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a typeface="Noto Sans CJK KR DemiLight" panose="020B0400000000000000" pitchFamily="34" charset="-127"/>
                </a:rPr>
                <a:t>&lt;App&gt;</a:t>
              </a:r>
              <a:endParaRPr lang="ko-KR" altLang="en-US" sz="1600" dirty="0">
                <a:ea typeface="Noto Sans CJK KR DemiLight" panose="020B0400000000000000" pitchFamily="34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0456" y="5281295"/>
              <a:ext cx="1091895" cy="1091895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807006" y="6402440"/>
              <a:ext cx="138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a typeface="Noto Sans CJK KR DemiLight" panose="020B0400000000000000" pitchFamily="34" charset="-127"/>
                </a:rPr>
                <a:t>&lt;</a:t>
              </a:r>
              <a:r>
                <a:rPr lang="en-US" altLang="ko-KR" sz="1600" dirty="0" err="1" smtClean="0">
                  <a:ea typeface="Noto Sans CJK KR DemiLight" panose="020B0400000000000000" pitchFamily="34" charset="-127"/>
                </a:rPr>
                <a:t>Orcle</a:t>
              </a:r>
              <a:r>
                <a:rPr lang="en-US" altLang="ko-KR" sz="1600" dirty="0" smtClean="0">
                  <a:ea typeface="Noto Sans CJK KR DemiLight" panose="020B0400000000000000" pitchFamily="34" charset="-127"/>
                </a:rPr>
                <a:t> 10g&gt;</a:t>
              </a:r>
              <a:endParaRPr lang="ko-KR" altLang="en-US" sz="1600" dirty="0">
                <a:ea typeface="Noto Sans CJK KR DemiLight" panose="020B04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614515" y="5195771"/>
              <a:ext cx="3554185" cy="1203369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6702039" y="5295814"/>
              <a:ext cx="728455" cy="728455"/>
              <a:chOff x="6859757" y="2537807"/>
              <a:chExt cx="728455" cy="728455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164557" y="2842607"/>
                <a:ext cx="423655" cy="423655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012157" y="2690207"/>
                <a:ext cx="423655" cy="4236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859757" y="2537807"/>
                <a:ext cx="423655" cy="4236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57" name="TextBox 56"/>
            <p:cNvSpPr txBox="1"/>
            <p:nvPr/>
          </p:nvSpPr>
          <p:spPr>
            <a:xfrm>
              <a:off x="7309361" y="5256907"/>
              <a:ext cx="15353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D83236"/>
                  </a:solidFill>
                  <a:ea typeface="Noto Sans CJK KR DemiLight" panose="020B0400000000000000" pitchFamily="34" charset="-127"/>
                </a:rPr>
                <a:t>Client </a:t>
              </a:r>
              <a:r>
                <a:rPr lang="en-US" altLang="ko-KR" sz="1600" dirty="0" err="1" smtClean="0">
                  <a:solidFill>
                    <a:srgbClr val="D83236"/>
                  </a:solidFill>
                  <a:ea typeface="Noto Sans CJK KR DemiLight" panose="020B0400000000000000" pitchFamily="34" charset="-127"/>
                </a:rPr>
                <a:t>respons</a:t>
              </a:r>
              <a:endParaRPr lang="ko-KR" altLang="en-US" sz="1600" dirty="0">
                <a:solidFill>
                  <a:srgbClr val="D83236"/>
                </a:solidFill>
                <a:ea typeface="Noto Sans CJK KR DemiLight" panose="020B0400000000000000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89878" y="5946074"/>
              <a:ext cx="1349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D83236"/>
                  </a:solidFill>
                  <a:ea typeface="Noto Sans CJK KR DemiLight" panose="020B0400000000000000" pitchFamily="34" charset="-127"/>
                </a:rPr>
                <a:t>JSP / Servlet</a:t>
              </a:r>
              <a:endParaRPr lang="ko-KR" altLang="en-US" sz="1600" dirty="0">
                <a:solidFill>
                  <a:srgbClr val="D83236"/>
                </a:solidFill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59" name="직선 화살표 연결선 67"/>
            <p:cNvCxnSpPr>
              <a:stCxn id="40" idx="3"/>
              <a:endCxn id="53" idx="0"/>
            </p:cNvCxnSpPr>
            <p:nvPr/>
          </p:nvCxnSpPr>
          <p:spPr>
            <a:xfrm>
              <a:off x="7922356" y="3965935"/>
              <a:ext cx="469252" cy="1229836"/>
            </a:xfrm>
            <a:prstGeom prst="bentConnector2">
              <a:avLst/>
            </a:prstGeom>
            <a:ln w="38100">
              <a:solidFill>
                <a:srgbClr val="D8323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/>
            <p:nvPr/>
          </p:nvCxnSpPr>
          <p:spPr>
            <a:xfrm flipV="1">
              <a:off x="5452753" y="5607798"/>
              <a:ext cx="1132734" cy="162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2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/>
            <p:nvPr/>
          </p:nvCxnSpPr>
          <p:spPr>
            <a:xfrm flipH="1" flipV="1">
              <a:off x="5438239" y="6093889"/>
              <a:ext cx="1132734" cy="162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2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671473" y="5668386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a typeface="Noto Sans CJK KR DemiLight" panose="020B0400000000000000" pitchFamily="34" charset="-127"/>
                </a:rPr>
                <a:t>JDBC</a:t>
              </a:r>
              <a:endParaRPr lang="ko-KR" altLang="en-US" dirty="0">
                <a:ea typeface="Noto Sans CJK KR DemiLight" panose="020B0400000000000000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447709" y="4256130"/>
              <a:ext cx="213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ea typeface="Noto Sans CJK KR DemiLight" panose="020B0400000000000000" pitchFamily="34" charset="-127"/>
                </a:rPr>
                <a:t>HttpUrlConnection</a:t>
              </a:r>
              <a:endParaRPr lang="ko-KR" altLang="en-US" dirty="0">
                <a:ea typeface="Noto Sans CJK KR DemiLight" panose="020B0400000000000000" pitchFamily="34" charset="-127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15831" y="5281295"/>
              <a:ext cx="1091895" cy="1091895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4836154" y="2009104"/>
              <a:ext cx="4217693" cy="0"/>
            </a:xfrm>
            <a:prstGeom prst="straightConnector1">
              <a:avLst/>
            </a:prstGeom>
            <a:ln w="38100">
              <a:solidFill>
                <a:srgbClr val="D832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6967531" y="4016902"/>
              <a:ext cx="480196" cy="45804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7140270" y="3852133"/>
              <a:ext cx="480196" cy="4580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7313010" y="3687363"/>
              <a:ext cx="480196" cy="4580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6" name="TextBox 55"/>
            <p:cNvSpPr txBox="1"/>
            <p:nvPr/>
          </p:nvSpPr>
          <p:spPr>
            <a:xfrm>
              <a:off x="7849824" y="6492593"/>
              <a:ext cx="1122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a typeface="Noto Sans CJK KR DemiLight" panose="020B0400000000000000" pitchFamily="34" charset="-127"/>
                </a:rPr>
                <a:t>&lt;tomcat&gt;</a:t>
              </a:r>
              <a:endParaRPr lang="ko-KR" altLang="en-US" sz="1600" dirty="0">
                <a:ea typeface="Noto Sans CJK KR DemiLight" panose="020B04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379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출석 및 관리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학과 알림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실행 후 로그인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화면으로 이동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기능을 이용하여 출석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별도의 관리자 시스템을 따로 구현하여 현재 출석한 인원 조회 가능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NFC, 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현 인원 테이블 및 관리자가 확인 가능한 출석한 인원 테이블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서버구축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학과에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대한 새로운 정보가 있을 시 학생들에게 알림으로 공지</a:t>
            </a:r>
          </a:p>
        </p:txBody>
      </p:sp>
    </p:spTree>
    <p:extLst>
      <p:ext uri="{BB962C8B-B14F-4D97-AF65-F5344CB8AC3E}">
        <p14:creationId xmlns:p14="http://schemas.microsoft.com/office/powerpoint/2010/main" xmlns="" val="11590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건물 출입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1285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태그를 하면 서버로 데이터가 전송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저장되어 있는 학생정보와 비교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학생정보가 일치하면 문이 열려 출입이 가능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22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도서관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9450"/>
            <a:ext cx="11535841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도서관 서버와 연결해 기능 구현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열람실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예약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좌석을 확인해서 원하는 좌석 예약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책을 검색하여 대출예약을 할 것인지 반납할 것인지 선택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 대출 예약 기능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대출 현황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27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04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고려사항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4932341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 측 지원의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기능 모두 학교와 관련이 있어 지원이 필요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대학 보안의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학생증을 대여해 도서관을 이용하는 등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기숙사 침입 등 범죄 위험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 학생증 전산 오류로 인한 출입 시스템 문제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13057" y="1787653"/>
            <a:ext cx="9580110" cy="2862500"/>
            <a:chOff x="1512300" y="1700568"/>
            <a:chExt cx="9580110" cy="28625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49371" y="1779333"/>
              <a:ext cx="2783735" cy="278373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51145" y="1778335"/>
              <a:ext cx="2741265" cy="27412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12300" y="1700568"/>
              <a:ext cx="2819032" cy="281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4571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307</Words>
  <Application>Microsoft Office PowerPoint</Application>
  <PresentationFormat>사용자 지정</PresentationFormat>
  <Paragraphs>68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오진영</dc:creator>
  <cp:lastModifiedBy>301-12</cp:lastModifiedBy>
  <cp:revision>56</cp:revision>
  <dcterms:created xsi:type="dcterms:W3CDTF">2016-07-30T11:25:16Z</dcterms:created>
  <dcterms:modified xsi:type="dcterms:W3CDTF">2016-08-02T04:01:39Z</dcterms:modified>
</cp:coreProperties>
</file>