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9" r:id="rId3"/>
    <p:sldId id="264" r:id="rId4"/>
    <p:sldId id="265" r:id="rId5"/>
    <p:sldId id="274" r:id="rId6"/>
    <p:sldId id="266" r:id="rId7"/>
    <p:sldId id="269" r:id="rId8"/>
    <p:sldId id="270" r:id="rId9"/>
    <p:sldId id="289" r:id="rId10"/>
    <p:sldId id="292" r:id="rId11"/>
    <p:sldId id="283" r:id="rId12"/>
    <p:sldId id="293" r:id="rId13"/>
    <p:sldId id="288" r:id="rId14"/>
    <p:sldId id="294" r:id="rId15"/>
    <p:sldId id="287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83236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1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1C47-3A26-484B-9C7C-DCD8671FF69A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B38F-76D8-40AB-A2FF-748131406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B38F-76D8-40AB-A2FF-7481314068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prstGeom prst="rect">
            <a:avLst/>
          </a:prstGeo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423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275364" y="342899"/>
            <a:ext cx="2997425" cy="5885217"/>
            <a:chOff x="6275364" y="342899"/>
            <a:chExt cx="2997425" cy="5885217"/>
          </a:xfrm>
          <a:solidFill>
            <a:schemeClr val="bg1">
              <a:lumMod val="95000"/>
            </a:schemeClr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6275364" y="342899"/>
              <a:ext cx="2997425" cy="5885217"/>
              <a:chOff x="6275364" y="342899"/>
              <a:chExt cx="2997425" cy="5885217"/>
            </a:xfrm>
            <a:grpFill/>
          </p:grpSpPr>
          <p:grpSp>
            <p:nvGrpSpPr>
              <p:cNvPr id="8" name="그룹 7"/>
              <p:cNvGrpSpPr/>
              <p:nvPr/>
            </p:nvGrpSpPr>
            <p:grpSpPr>
              <a:xfrm>
                <a:off x="6275364" y="417195"/>
                <a:ext cx="2997425" cy="5810921"/>
                <a:chOff x="6275364" y="417195"/>
                <a:chExt cx="2997425" cy="5810921"/>
              </a:xfrm>
              <a:grpFill/>
            </p:grpSpPr>
            <p:sp>
              <p:nvSpPr>
                <p:cNvPr id="2" name="이등변 삼각형 1"/>
                <p:cNvSpPr/>
                <p:nvPr/>
              </p:nvSpPr>
              <p:spPr>
                <a:xfrm>
                  <a:off x="6275364" y="4745832"/>
                  <a:ext cx="750997" cy="1445058"/>
                </a:xfrm>
                <a:prstGeom prst="triangle">
                  <a:avLst>
                    <a:gd name="adj" fmla="val 128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6426557" y="417195"/>
                  <a:ext cx="2691685" cy="575940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8590209" y="1488691"/>
                  <a:ext cx="682580" cy="473942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rot="16200000" flipH="1">
                  <a:off x="6304209" y="3851964"/>
                  <a:ext cx="2794715" cy="1957589"/>
                </a:xfrm>
                <a:prstGeom prst="triangle">
                  <a:avLst>
                    <a:gd name="adj" fmla="val 986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이등변 삼각형 10"/>
              <p:cNvSpPr/>
              <p:nvPr/>
            </p:nvSpPr>
            <p:spPr>
              <a:xfrm rot="5400000" flipH="1" flipV="1">
                <a:off x="6437023" y="332435"/>
                <a:ext cx="2825301" cy="2846230"/>
              </a:xfrm>
              <a:prstGeom prst="triangle">
                <a:avLst>
                  <a:gd name="adj" fmla="val 989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6284889" y="979652"/>
                <a:ext cx="695459" cy="3785532"/>
              </a:xfrm>
              <a:prstGeom prst="triangle">
                <a:avLst>
                  <a:gd name="adj" fmla="val 168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6407508" y="857249"/>
                <a:ext cx="399246" cy="38099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6409051" y="409575"/>
                <a:ext cx="399246" cy="48705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07508" y="372029"/>
                <a:ext cx="276225" cy="533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84888" y="4745832"/>
              <a:ext cx="362287" cy="312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14384"/>
          <a:stretch/>
        </p:blipFill>
        <p:spPr>
          <a:xfrm>
            <a:off x="6757366" y="2612571"/>
            <a:ext cx="2184614" cy="1567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3953" y="5027787"/>
            <a:ext cx="32784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모바일</a:t>
            </a:r>
            <a:r>
              <a:rPr lang="ko-KR" altLang="en-US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학생증</a:t>
            </a:r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903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05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화면흐름도</a:t>
            </a:r>
            <a:r>
              <a:rPr lang="en-US" altLang="ko-KR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4853" y="3406177"/>
            <a:ext cx="5381556" cy="8162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학생으로 로그인 할 경우</a:t>
            </a:r>
            <a:endParaRPr lang="ko-KR" altLang="en-US" sz="36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30316" y="475546"/>
            <a:ext cx="1279525" cy="2601185"/>
            <a:chOff x="780670" y="1535654"/>
            <a:chExt cx="1279525" cy="2601185"/>
          </a:xfrm>
        </p:grpSpPr>
        <p:grpSp>
          <p:nvGrpSpPr>
            <p:cNvPr id="22" name="그룹 21"/>
            <p:cNvGrpSpPr/>
            <p:nvPr/>
          </p:nvGrpSpPr>
          <p:grpSpPr>
            <a:xfrm>
              <a:off x="780670" y="1535654"/>
              <a:ext cx="1279525" cy="2601185"/>
              <a:chOff x="-1275691" y="2006555"/>
              <a:chExt cx="1279525" cy="260118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-1231714" y="2293705"/>
                <a:ext cx="1179397" cy="1949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1" r="25349"/>
              <a:stretch/>
            </p:blipFill>
            <p:spPr>
              <a:xfrm>
                <a:off x="-1275691" y="2006555"/>
                <a:ext cx="1279525" cy="2601185"/>
              </a:xfrm>
              <a:prstGeom prst="rect">
                <a:avLst/>
              </a:prstGeom>
            </p:spPr>
          </p:pic>
        </p:grpSp>
        <p:sp>
          <p:nvSpPr>
            <p:cNvPr id="10" name="모서리가 둥근 직사각형 9"/>
            <p:cNvSpPr/>
            <p:nvPr/>
          </p:nvSpPr>
          <p:spPr>
            <a:xfrm>
              <a:off x="901238" y="2535930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03300" y="2852644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77198" y="471115"/>
            <a:ext cx="1279525" cy="2601185"/>
            <a:chOff x="-1275691" y="2006555"/>
            <a:chExt cx="1279525" cy="2601185"/>
          </a:xfrm>
        </p:grpSpPr>
        <p:sp>
          <p:nvSpPr>
            <p:cNvPr id="82" name="직사각형 81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14020" y="3028012"/>
            <a:ext cx="1288302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메인 화면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11086" y="2958076"/>
            <a:ext cx="155884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로그인 성공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98778" y="1588501"/>
            <a:ext cx="1064713" cy="3336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학생증 화면</a:t>
            </a:r>
            <a:endParaRPr lang="en-US" altLang="ko-KR" sz="12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stCxn id="10" idx="3"/>
          </p:cNvCxnSpPr>
          <p:nvPr/>
        </p:nvCxnSpPr>
        <p:spPr>
          <a:xfrm>
            <a:off x="1289150" y="1582381"/>
            <a:ext cx="788048" cy="612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910457" y="471115"/>
            <a:ext cx="1279525" cy="2601185"/>
            <a:chOff x="-1275691" y="2006555"/>
            <a:chExt cx="1279525" cy="2601185"/>
          </a:xfrm>
        </p:grpSpPr>
        <p:sp>
          <p:nvSpPr>
            <p:cNvPr id="93" name="직사각형 92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>
          <a:xfrm>
            <a:off x="3899980" y="2974473"/>
            <a:ext cx="1288302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메뉴 목록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040598" y="1471391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042660" y="1788105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도서관리</a:t>
            </a:r>
            <a:endParaRPr lang="ko-KR" altLang="en-US" sz="10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040598" y="1157114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출입</a:t>
            </a:r>
            <a:endParaRPr lang="ko-KR" altLang="en-US" sz="10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42660" y="2099666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85" idx="3"/>
            <a:endCxn id="95" idx="1"/>
          </p:cNvCxnSpPr>
          <p:nvPr/>
        </p:nvCxnSpPr>
        <p:spPr>
          <a:xfrm>
            <a:off x="3356723" y="1771708"/>
            <a:ext cx="553734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2092723" y="3715952"/>
            <a:ext cx="1279525" cy="2601185"/>
            <a:chOff x="-1275691" y="2006555"/>
            <a:chExt cx="1279525" cy="2601185"/>
          </a:xfrm>
        </p:grpSpPr>
        <p:sp>
          <p:nvSpPr>
            <p:cNvPr id="122" name="직사각형 121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41" name="직사각형 140"/>
          <p:cNvSpPr/>
          <p:nvPr/>
        </p:nvSpPr>
        <p:spPr>
          <a:xfrm>
            <a:off x="2104916" y="6240018"/>
            <a:ext cx="117118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3" name="꺾인 연결선 142"/>
          <p:cNvCxnSpPr>
            <a:stCxn id="11" idx="3"/>
            <a:endCxn id="123" idx="1"/>
          </p:cNvCxnSpPr>
          <p:nvPr/>
        </p:nvCxnSpPr>
        <p:spPr>
          <a:xfrm>
            <a:off x="1291212" y="1899095"/>
            <a:ext cx="801511" cy="3117450"/>
          </a:xfrm>
          <a:prstGeom prst="bentConnector3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2176431" y="5634288"/>
            <a:ext cx="53279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761249" y="5634288"/>
            <a:ext cx="53279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2087970" y="4155914"/>
            <a:ext cx="879929" cy="11310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아이디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학과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직업</a:t>
            </a:r>
            <a:r>
              <a:rPr lang="en-US" altLang="ko-KR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3297241" y="1402375"/>
            <a:ext cx="661104" cy="3336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Swipe</a:t>
            </a:r>
            <a:endParaRPr lang="en-US" altLang="ko-KR" sz="12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5800744" y="37864"/>
            <a:ext cx="964226" cy="1960204"/>
            <a:chOff x="-1275691" y="2006555"/>
            <a:chExt cx="1279525" cy="2601185"/>
          </a:xfrm>
        </p:grpSpPr>
        <p:sp>
          <p:nvSpPr>
            <p:cNvPr id="153" name="직사각형 152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55" name="직사각형 154"/>
          <p:cNvSpPr/>
          <p:nvPr/>
        </p:nvSpPr>
        <p:spPr>
          <a:xfrm>
            <a:off x="5947717" y="1899625"/>
            <a:ext cx="66110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출입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6" name="직선 화살표 연결선 155"/>
          <p:cNvCxnSpPr>
            <a:stCxn id="95" idx="3"/>
          </p:cNvCxnSpPr>
          <p:nvPr/>
        </p:nvCxnSpPr>
        <p:spPr>
          <a:xfrm>
            <a:off x="5189982" y="1771708"/>
            <a:ext cx="391952" cy="7165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54" idx="3"/>
            <a:endCxn id="266" idx="1"/>
          </p:cNvCxnSpPr>
          <p:nvPr/>
        </p:nvCxnSpPr>
        <p:spPr>
          <a:xfrm flipV="1">
            <a:off x="6764970" y="1012546"/>
            <a:ext cx="660265" cy="542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154" idx="1"/>
            <a:endCxn id="228" idx="1"/>
          </p:cNvCxnSpPr>
          <p:nvPr/>
        </p:nvCxnSpPr>
        <p:spPr>
          <a:xfrm rot="10800000" flipH="1" flipV="1">
            <a:off x="5800744" y="1017966"/>
            <a:ext cx="17006" cy="2268566"/>
          </a:xfrm>
          <a:prstGeom prst="bentConnector3">
            <a:avLst>
              <a:gd name="adj1" fmla="val -1344231"/>
            </a:avLst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947717" y="886215"/>
            <a:ext cx="661104" cy="3462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OPEN</a:t>
            </a:r>
            <a:endParaRPr lang="en-US" altLang="ko-KR" sz="11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16" name="직선 화살표 연결선 215"/>
          <p:cNvCxnSpPr>
            <a:stCxn id="228" idx="3"/>
            <a:endCxn id="259" idx="1"/>
          </p:cNvCxnSpPr>
          <p:nvPr/>
        </p:nvCxnSpPr>
        <p:spPr>
          <a:xfrm>
            <a:off x="6781976" y="3286532"/>
            <a:ext cx="658507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6760882" y="2905491"/>
            <a:ext cx="661104" cy="3336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Swipe</a:t>
            </a:r>
            <a:endParaRPr lang="en-US" altLang="ko-KR" sz="12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5817750" y="2306430"/>
            <a:ext cx="964226" cy="1960204"/>
            <a:chOff x="-1275691" y="2006555"/>
            <a:chExt cx="1279525" cy="2601185"/>
          </a:xfrm>
        </p:grpSpPr>
        <p:sp>
          <p:nvSpPr>
            <p:cNvPr id="227" name="직사각형 226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28" name="그림 2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29" name="직사각형 228"/>
          <p:cNvSpPr/>
          <p:nvPr/>
        </p:nvSpPr>
        <p:spPr>
          <a:xfrm>
            <a:off x="5964723" y="4168191"/>
            <a:ext cx="66110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출석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5817750" y="4589232"/>
            <a:ext cx="964226" cy="1960204"/>
            <a:chOff x="-1275691" y="2006555"/>
            <a:chExt cx="1279525" cy="2601185"/>
          </a:xfrm>
        </p:grpSpPr>
        <p:sp>
          <p:nvSpPr>
            <p:cNvPr id="235" name="직사각형 234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36" name="그림 2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37" name="직사각형 236"/>
          <p:cNvSpPr/>
          <p:nvPr/>
        </p:nvSpPr>
        <p:spPr>
          <a:xfrm>
            <a:off x="5855311" y="6450993"/>
            <a:ext cx="87992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도서관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39" name="꺾인 연결선 238"/>
          <p:cNvCxnSpPr>
            <a:stCxn id="228" idx="1"/>
            <a:endCxn id="236" idx="1"/>
          </p:cNvCxnSpPr>
          <p:nvPr/>
        </p:nvCxnSpPr>
        <p:spPr>
          <a:xfrm rot="10800000" flipV="1">
            <a:off x="5817750" y="3286532"/>
            <a:ext cx="12700" cy="2282802"/>
          </a:xfrm>
          <a:prstGeom prst="bentConnector3">
            <a:avLst>
              <a:gd name="adj1" fmla="val 2031260"/>
            </a:avLst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그룹 256"/>
          <p:cNvGrpSpPr/>
          <p:nvPr/>
        </p:nvGrpSpPr>
        <p:grpSpPr>
          <a:xfrm>
            <a:off x="7440483" y="2306430"/>
            <a:ext cx="964226" cy="1960204"/>
            <a:chOff x="-1275691" y="2006555"/>
            <a:chExt cx="1279525" cy="2601185"/>
          </a:xfrm>
        </p:grpSpPr>
        <p:sp>
          <p:nvSpPr>
            <p:cNvPr id="258" name="직사각형 257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59" name="그림 25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60" name="직사각형 259"/>
          <p:cNvSpPr/>
          <p:nvPr/>
        </p:nvSpPr>
        <p:spPr>
          <a:xfrm>
            <a:off x="7478044" y="4168191"/>
            <a:ext cx="87992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7556986" y="2708031"/>
            <a:ext cx="695815" cy="10999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en-US" altLang="ko-KR" sz="11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리스트 </a:t>
            </a:r>
            <a:r>
              <a:rPr lang="ko-KR" altLang="en-US" sz="1100" b="1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뷰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7425235" y="32444"/>
            <a:ext cx="964226" cy="1960204"/>
            <a:chOff x="-1275691" y="2006555"/>
            <a:chExt cx="1279525" cy="2601185"/>
          </a:xfrm>
        </p:grpSpPr>
        <p:sp>
          <p:nvSpPr>
            <p:cNvPr id="265" name="직사각형 264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66" name="그림 26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67" name="직사각형 266"/>
          <p:cNvSpPr/>
          <p:nvPr/>
        </p:nvSpPr>
        <p:spPr>
          <a:xfrm>
            <a:off x="7462796" y="1884891"/>
            <a:ext cx="87992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설정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7098097" y="4589232"/>
            <a:ext cx="964226" cy="1960204"/>
            <a:chOff x="-1275691" y="2006555"/>
            <a:chExt cx="1279525" cy="2601185"/>
          </a:xfrm>
        </p:grpSpPr>
        <p:sp>
          <p:nvSpPr>
            <p:cNvPr id="270" name="직사각형 269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72" name="직사각형 271"/>
          <p:cNvSpPr/>
          <p:nvPr/>
        </p:nvSpPr>
        <p:spPr>
          <a:xfrm>
            <a:off x="6931470" y="6450993"/>
            <a:ext cx="1288304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대출예약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</a:p>
        </p:txBody>
      </p:sp>
      <p:grpSp>
        <p:nvGrpSpPr>
          <p:cNvPr id="273" name="그룹 272"/>
          <p:cNvGrpSpPr/>
          <p:nvPr/>
        </p:nvGrpSpPr>
        <p:grpSpPr>
          <a:xfrm>
            <a:off x="8396961" y="4589232"/>
            <a:ext cx="964226" cy="1960204"/>
            <a:chOff x="-1275691" y="2006555"/>
            <a:chExt cx="1279525" cy="2601185"/>
          </a:xfrm>
        </p:grpSpPr>
        <p:sp>
          <p:nvSpPr>
            <p:cNvPr id="274" name="직사각형 273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75" name="그림 27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76" name="직사각형 275"/>
          <p:cNvSpPr/>
          <p:nvPr/>
        </p:nvSpPr>
        <p:spPr>
          <a:xfrm>
            <a:off x="8230334" y="6450993"/>
            <a:ext cx="128830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대출예약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2</a:t>
            </a:r>
          </a:p>
        </p:txBody>
      </p:sp>
      <p:grpSp>
        <p:nvGrpSpPr>
          <p:cNvPr id="277" name="그룹 276"/>
          <p:cNvGrpSpPr/>
          <p:nvPr/>
        </p:nvGrpSpPr>
        <p:grpSpPr>
          <a:xfrm>
            <a:off x="9644576" y="4589232"/>
            <a:ext cx="964226" cy="1960204"/>
            <a:chOff x="-1275691" y="2006555"/>
            <a:chExt cx="1279525" cy="2601185"/>
          </a:xfrm>
        </p:grpSpPr>
        <p:sp>
          <p:nvSpPr>
            <p:cNvPr id="278" name="직사각형 277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79" name="그림 27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80" name="직사각형 279"/>
          <p:cNvSpPr/>
          <p:nvPr/>
        </p:nvSpPr>
        <p:spPr>
          <a:xfrm>
            <a:off x="9536509" y="6450993"/>
            <a:ext cx="117118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좌석예약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10883016" y="4589232"/>
            <a:ext cx="964226" cy="1960204"/>
            <a:chOff x="-1275691" y="2006555"/>
            <a:chExt cx="1279525" cy="2601185"/>
          </a:xfrm>
        </p:grpSpPr>
        <p:sp>
          <p:nvSpPr>
            <p:cNvPr id="285" name="직사각형 284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286" name="그림 2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287" name="직사각형 286"/>
          <p:cNvSpPr/>
          <p:nvPr/>
        </p:nvSpPr>
        <p:spPr>
          <a:xfrm>
            <a:off x="10774949" y="6450993"/>
            <a:ext cx="1171185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대출현황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5905543" y="5423036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좌석예약</a:t>
            </a:r>
            <a:endParaRPr lang="ko-KR" altLang="en-US" sz="1000" dirty="0"/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5907605" y="5739750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대출현황</a:t>
            </a:r>
            <a:endParaRPr lang="ko-KR" altLang="en-US" sz="1000" dirty="0"/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5905543" y="5108759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대출예약</a:t>
            </a:r>
            <a:endParaRPr lang="ko-KR" altLang="en-US" sz="1000" dirty="0"/>
          </a:p>
        </p:txBody>
      </p:sp>
      <p:cxnSp>
        <p:nvCxnSpPr>
          <p:cNvPr id="293" name="직선 화살표 연결선 292"/>
          <p:cNvCxnSpPr>
            <a:stCxn id="236" idx="3"/>
            <a:endCxn id="271" idx="1"/>
          </p:cNvCxnSpPr>
          <p:nvPr/>
        </p:nvCxnSpPr>
        <p:spPr>
          <a:xfrm>
            <a:off x="6781976" y="5569334"/>
            <a:ext cx="316121" cy="0"/>
          </a:xfrm>
          <a:prstGeom prst="straightConnector1">
            <a:avLst/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>
            <a:stCxn id="271" idx="3"/>
            <a:endCxn id="275" idx="1"/>
          </p:cNvCxnSpPr>
          <p:nvPr/>
        </p:nvCxnSpPr>
        <p:spPr>
          <a:xfrm>
            <a:off x="8062323" y="5569334"/>
            <a:ext cx="334638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75" idx="3"/>
            <a:endCxn id="279" idx="1"/>
          </p:cNvCxnSpPr>
          <p:nvPr/>
        </p:nvCxnSpPr>
        <p:spPr>
          <a:xfrm>
            <a:off x="9361187" y="5569334"/>
            <a:ext cx="283389" cy="0"/>
          </a:xfrm>
          <a:prstGeom prst="straightConnector1">
            <a:avLst/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279" idx="3"/>
            <a:endCxn id="286" idx="1"/>
          </p:cNvCxnSpPr>
          <p:nvPr/>
        </p:nvCxnSpPr>
        <p:spPr>
          <a:xfrm>
            <a:off x="10608802" y="5569334"/>
            <a:ext cx="274214" cy="0"/>
          </a:xfrm>
          <a:prstGeom prst="straightConnector1">
            <a:avLst/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그룹 321"/>
          <p:cNvGrpSpPr/>
          <p:nvPr/>
        </p:nvGrpSpPr>
        <p:grpSpPr>
          <a:xfrm>
            <a:off x="8726878" y="32444"/>
            <a:ext cx="964226" cy="1960204"/>
            <a:chOff x="-1275691" y="2006555"/>
            <a:chExt cx="1279525" cy="2601185"/>
          </a:xfrm>
        </p:grpSpPr>
        <p:sp>
          <p:nvSpPr>
            <p:cNvPr id="323" name="직사각형 322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324" name="그림 3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325" name="직사각형 324"/>
          <p:cNvSpPr/>
          <p:nvPr/>
        </p:nvSpPr>
        <p:spPr>
          <a:xfrm>
            <a:off x="8618811" y="1884891"/>
            <a:ext cx="117118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정보변경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26" name="그룹 325"/>
          <p:cNvGrpSpPr/>
          <p:nvPr/>
        </p:nvGrpSpPr>
        <p:grpSpPr>
          <a:xfrm>
            <a:off x="10066082" y="32444"/>
            <a:ext cx="964226" cy="1960204"/>
            <a:chOff x="-1275691" y="2006555"/>
            <a:chExt cx="1279525" cy="2601185"/>
          </a:xfrm>
        </p:grpSpPr>
        <p:sp>
          <p:nvSpPr>
            <p:cNvPr id="327" name="직사각형 326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329" name="직사각형 328"/>
          <p:cNvSpPr/>
          <p:nvPr/>
        </p:nvSpPr>
        <p:spPr>
          <a:xfrm>
            <a:off x="9958015" y="1884891"/>
            <a:ext cx="117118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회원탈퇴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7510244" y="865489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7512306" y="1182203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7510244" y="551212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정보변경</a:t>
            </a:r>
            <a:endParaRPr lang="ko-KR" altLang="en-US" sz="1000" dirty="0"/>
          </a:p>
        </p:txBody>
      </p:sp>
      <p:cxnSp>
        <p:nvCxnSpPr>
          <p:cNvPr id="334" name="직선 연결선 333"/>
          <p:cNvCxnSpPr>
            <a:stCxn id="266" idx="3"/>
            <a:endCxn id="324" idx="1"/>
          </p:cNvCxnSpPr>
          <p:nvPr/>
        </p:nvCxnSpPr>
        <p:spPr>
          <a:xfrm>
            <a:off x="8389461" y="1012546"/>
            <a:ext cx="337417" cy="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324" idx="3"/>
            <a:endCxn id="328" idx="1"/>
          </p:cNvCxnSpPr>
          <p:nvPr/>
        </p:nvCxnSpPr>
        <p:spPr>
          <a:xfrm>
            <a:off x="9691104" y="1012546"/>
            <a:ext cx="374978" cy="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/>
          <p:cNvSpPr/>
          <p:nvPr/>
        </p:nvSpPr>
        <p:spPr>
          <a:xfrm>
            <a:off x="8735155" y="379404"/>
            <a:ext cx="87992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아이디</a:t>
            </a:r>
            <a:r>
              <a:rPr lang="en-US" altLang="ko-KR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</a:t>
            </a:r>
            <a:r>
              <a:rPr lang="en-US" altLang="ko-KR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학과</a:t>
            </a:r>
            <a:r>
              <a:rPr lang="en-US" altLang="ko-KR" sz="7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340" name="모서리가 둥근 직사각형 339"/>
          <p:cNvSpPr/>
          <p:nvPr/>
        </p:nvSpPr>
        <p:spPr>
          <a:xfrm>
            <a:off x="8797171" y="1440666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자징</a:t>
            </a:r>
            <a:endParaRPr lang="ko-KR" altLang="en-US" sz="700" dirty="0"/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9216889" y="1440666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343" name="직사각형 342"/>
          <p:cNvSpPr/>
          <p:nvPr/>
        </p:nvSpPr>
        <p:spPr>
          <a:xfrm>
            <a:off x="10161717" y="688532"/>
            <a:ext cx="763779" cy="27800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44546A"/>
                </a:solidFill>
              </a:rPr>
              <a:t>회원탈퇴</a:t>
            </a:r>
            <a:r>
              <a:rPr lang="en-US" altLang="ko-KR" sz="900" dirty="0" smtClean="0">
                <a:solidFill>
                  <a:srgbClr val="44546A"/>
                </a:solidFill>
              </a:rPr>
              <a:t>?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10161717" y="964400"/>
            <a:ext cx="381027" cy="18988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44546A"/>
                </a:solidFill>
              </a:rPr>
              <a:t>Y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10542744" y="964400"/>
            <a:ext cx="381320" cy="18988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44546A"/>
                </a:solidFill>
              </a:rPr>
              <a:t>N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947717" y="2939026"/>
            <a:ext cx="661104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출석 </a:t>
            </a:r>
            <a:r>
              <a:rPr lang="en-US" altLang="ko-KR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OK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7241234" y="5229513"/>
            <a:ext cx="661104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도서</a:t>
            </a:r>
            <a:endParaRPr lang="en-US" altLang="ko-KR" sz="11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검색</a:t>
            </a:r>
            <a:endParaRPr lang="en-US" altLang="ko-KR" sz="11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8529516" y="4939167"/>
            <a:ext cx="695815" cy="79357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책 정보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8491049" y="6026920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대출예약</a:t>
            </a:r>
            <a:endParaRPr lang="ko-KR" altLang="en-US" sz="1000" dirty="0"/>
          </a:p>
        </p:txBody>
      </p:sp>
      <p:pic>
        <p:nvPicPr>
          <p:cNvPr id="358" name="그림 3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26" y="4903390"/>
            <a:ext cx="753350" cy="665943"/>
          </a:xfrm>
          <a:prstGeom prst="rect">
            <a:avLst/>
          </a:prstGeom>
        </p:spPr>
      </p:pic>
      <p:sp>
        <p:nvSpPr>
          <p:cNvPr id="359" name="직사각형 358"/>
          <p:cNvSpPr/>
          <p:nvPr/>
        </p:nvSpPr>
        <p:spPr>
          <a:xfrm>
            <a:off x="9745426" y="5710756"/>
            <a:ext cx="753350" cy="19077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번호 입력</a:t>
            </a:r>
            <a:endParaRPr lang="en-US" altLang="ko-KR" sz="9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0" name="모서리가 둥근 직사각형 359"/>
          <p:cNvSpPr/>
          <p:nvPr/>
        </p:nvSpPr>
        <p:spPr>
          <a:xfrm>
            <a:off x="9732068" y="6026920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좌석예약</a:t>
            </a:r>
            <a:endParaRPr lang="ko-KR" altLang="en-US" sz="1000" dirty="0"/>
          </a:p>
        </p:txBody>
      </p:sp>
      <p:sp>
        <p:nvSpPr>
          <p:cNvPr id="361" name="직사각형 360"/>
          <p:cNvSpPr/>
          <p:nvPr/>
        </p:nvSpPr>
        <p:spPr>
          <a:xfrm>
            <a:off x="11012633" y="5047832"/>
            <a:ext cx="695815" cy="10999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대출한 책</a:t>
            </a:r>
            <a:endParaRPr lang="en-US" altLang="ko-KR" sz="9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리스트</a:t>
            </a:r>
            <a:endParaRPr lang="en-US" altLang="ko-KR" sz="9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뷰</a:t>
            </a:r>
            <a:endParaRPr lang="en-US" altLang="ko-KR" sz="9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94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05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화면흐름도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4206" y="3406177"/>
            <a:ext cx="7162851" cy="8162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교수나 학과로 로그인 할 경우</a:t>
            </a:r>
            <a:endParaRPr lang="en-US" altLang="ko-KR" sz="36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130316" y="475546"/>
            <a:ext cx="1279525" cy="2601185"/>
            <a:chOff x="780670" y="1535654"/>
            <a:chExt cx="1279525" cy="2601185"/>
          </a:xfrm>
        </p:grpSpPr>
        <p:grpSp>
          <p:nvGrpSpPr>
            <p:cNvPr id="78" name="그룹 77"/>
            <p:cNvGrpSpPr/>
            <p:nvPr/>
          </p:nvGrpSpPr>
          <p:grpSpPr>
            <a:xfrm>
              <a:off x="780670" y="1535654"/>
              <a:ext cx="1279525" cy="2601185"/>
              <a:chOff x="-1275691" y="2006555"/>
              <a:chExt cx="1279525" cy="2601185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-1231714" y="2293705"/>
                <a:ext cx="1179397" cy="1949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1" r="25349"/>
              <a:stretch/>
            </p:blipFill>
            <p:spPr>
              <a:xfrm>
                <a:off x="-1275691" y="2006555"/>
                <a:ext cx="1279525" cy="2601185"/>
              </a:xfrm>
              <a:prstGeom prst="rect">
                <a:avLst/>
              </a:prstGeom>
            </p:spPr>
          </p:pic>
        </p:grpSp>
        <p:sp>
          <p:nvSpPr>
            <p:cNvPr id="79" name="모서리가 둥근 직사각형 78"/>
            <p:cNvSpPr/>
            <p:nvPr/>
          </p:nvSpPr>
          <p:spPr>
            <a:xfrm>
              <a:off x="901238" y="2535930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로그인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03300" y="2852644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회원가입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77198" y="471115"/>
            <a:ext cx="1279525" cy="2601185"/>
            <a:chOff x="-1275691" y="2006555"/>
            <a:chExt cx="1279525" cy="2601185"/>
          </a:xfrm>
        </p:grpSpPr>
        <p:sp>
          <p:nvSpPr>
            <p:cNvPr id="86" name="직사각형 85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114020" y="3028012"/>
            <a:ext cx="1288302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메인 화면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911086" y="2958076"/>
            <a:ext cx="155884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로그인 성공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79" idx="3"/>
          </p:cNvCxnSpPr>
          <p:nvPr/>
        </p:nvCxnSpPr>
        <p:spPr>
          <a:xfrm>
            <a:off x="1289150" y="1582381"/>
            <a:ext cx="788048" cy="612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2194929" y="1637722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출결관리</a:t>
            </a:r>
            <a:endParaRPr lang="ko-KR" altLang="en-US" sz="10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196991" y="1954436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94929" y="1323445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게시판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092723" y="3715952"/>
            <a:ext cx="1279525" cy="2601185"/>
            <a:chOff x="-1275691" y="2006555"/>
            <a:chExt cx="1279525" cy="2601185"/>
          </a:xfrm>
        </p:grpSpPr>
        <p:sp>
          <p:nvSpPr>
            <p:cNvPr id="101" name="직사각형 100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03" name="직사각형 102"/>
          <p:cNvSpPr/>
          <p:nvPr/>
        </p:nvSpPr>
        <p:spPr>
          <a:xfrm>
            <a:off x="2104916" y="6240018"/>
            <a:ext cx="117118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6" name="꺾인 연결선 105"/>
          <p:cNvCxnSpPr>
            <a:stCxn id="80" idx="3"/>
            <a:endCxn id="102" idx="1"/>
          </p:cNvCxnSpPr>
          <p:nvPr/>
        </p:nvCxnSpPr>
        <p:spPr>
          <a:xfrm>
            <a:off x="1291212" y="1899095"/>
            <a:ext cx="801511" cy="3117450"/>
          </a:xfrm>
          <a:prstGeom prst="bentConnector3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176431" y="5634288"/>
            <a:ext cx="53279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761249" y="5634288"/>
            <a:ext cx="53279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87970" y="4155914"/>
            <a:ext cx="879929" cy="11310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아이디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학과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직업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4667494" y="2337533"/>
            <a:ext cx="964226" cy="1960204"/>
            <a:chOff x="-1275691" y="2006555"/>
            <a:chExt cx="1279525" cy="2601185"/>
          </a:xfrm>
        </p:grpSpPr>
        <p:sp>
          <p:nvSpPr>
            <p:cNvPr id="112" name="직사각형 111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18" name="직사각형 117"/>
          <p:cNvSpPr/>
          <p:nvPr/>
        </p:nvSpPr>
        <p:spPr>
          <a:xfrm>
            <a:off x="5996957" y="1876304"/>
            <a:ext cx="1713472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게시글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작성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676553" y="39206"/>
            <a:ext cx="964226" cy="1960204"/>
            <a:chOff x="-1275691" y="2006555"/>
            <a:chExt cx="1279525" cy="2601185"/>
          </a:xfrm>
        </p:grpSpPr>
        <p:sp>
          <p:nvSpPr>
            <p:cNvPr id="121" name="직사각형 120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6338968" y="39206"/>
            <a:ext cx="964226" cy="1960204"/>
            <a:chOff x="-1275691" y="2006555"/>
            <a:chExt cx="1279525" cy="2601185"/>
          </a:xfrm>
        </p:grpSpPr>
        <p:sp>
          <p:nvSpPr>
            <p:cNvPr id="126" name="직사각형 125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28" name="직사각형 127"/>
          <p:cNvSpPr/>
          <p:nvPr/>
        </p:nvSpPr>
        <p:spPr>
          <a:xfrm>
            <a:off x="4714031" y="1872187"/>
            <a:ext cx="87992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4790197" y="362747"/>
            <a:ext cx="741571" cy="1356351"/>
            <a:chOff x="4087171" y="1014489"/>
            <a:chExt cx="914166" cy="1672031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4162245" y="2475370"/>
              <a:ext cx="760590" cy="2111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글쓰기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087171" y="1014489"/>
              <a:ext cx="914166" cy="1378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게시판</a:t>
              </a:r>
              <a:endPara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리스트 </a:t>
              </a:r>
              <a:r>
                <a:rPr lang="ko-KR" altLang="en-US" sz="1100" b="1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뷰</a:t>
              </a:r>
              <a:endPara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679029" y="4422652"/>
            <a:ext cx="964226" cy="1960204"/>
            <a:chOff x="-1275691" y="2006555"/>
            <a:chExt cx="1279525" cy="2601185"/>
          </a:xfrm>
        </p:grpSpPr>
        <p:sp>
          <p:nvSpPr>
            <p:cNvPr id="133" name="직사각형 132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35" name="직사각형 134"/>
          <p:cNvSpPr/>
          <p:nvPr/>
        </p:nvSpPr>
        <p:spPr>
          <a:xfrm>
            <a:off x="7522593" y="6440261"/>
            <a:ext cx="117118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정보변경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9018233" y="4422652"/>
            <a:ext cx="964226" cy="1960204"/>
            <a:chOff x="-1275691" y="2006555"/>
            <a:chExt cx="1279525" cy="2601185"/>
          </a:xfrm>
        </p:grpSpPr>
        <p:sp>
          <p:nvSpPr>
            <p:cNvPr id="137" name="직사각형 136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39" name="직사각형 138"/>
          <p:cNvSpPr/>
          <p:nvPr/>
        </p:nvSpPr>
        <p:spPr>
          <a:xfrm>
            <a:off x="8861797" y="6440261"/>
            <a:ext cx="117118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회원탈퇴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>
            <a:endCxn id="134" idx="1"/>
          </p:cNvCxnSpPr>
          <p:nvPr/>
        </p:nvCxnSpPr>
        <p:spPr>
          <a:xfrm>
            <a:off x="7341612" y="5402754"/>
            <a:ext cx="337417" cy="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4" idx="3"/>
            <a:endCxn id="138" idx="1"/>
          </p:cNvCxnSpPr>
          <p:nvPr/>
        </p:nvCxnSpPr>
        <p:spPr>
          <a:xfrm>
            <a:off x="8643255" y="5402754"/>
            <a:ext cx="374978" cy="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7687306" y="4769612"/>
            <a:ext cx="87992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학과</a:t>
            </a:r>
            <a:r>
              <a:rPr lang="en-US" altLang="ko-KR" sz="7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749322" y="5830874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자징</a:t>
            </a:r>
            <a:endParaRPr lang="ko-KR" altLang="en-US" sz="7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8169040" y="5830874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9113868" y="5078740"/>
            <a:ext cx="763779" cy="27800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44546A"/>
                </a:solidFill>
              </a:rPr>
              <a:t>회원탈퇴</a:t>
            </a:r>
            <a:r>
              <a:rPr lang="en-US" altLang="ko-KR" sz="900" dirty="0">
                <a:solidFill>
                  <a:srgbClr val="44546A"/>
                </a:solidFill>
              </a:rPr>
              <a:t>?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113868" y="5354608"/>
            <a:ext cx="381027" cy="18988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44546A"/>
                </a:solidFill>
              </a:rPr>
              <a:t>Y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494895" y="5354608"/>
            <a:ext cx="381320" cy="18988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44546A"/>
                </a:solidFill>
              </a:rPr>
              <a:t>N</a:t>
            </a:r>
            <a:endParaRPr lang="ko-KR" altLang="en-US" sz="900" dirty="0">
              <a:solidFill>
                <a:srgbClr val="44546A"/>
              </a:solidFill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10800000" flipH="1" flipV="1">
            <a:off x="4643130" y="851386"/>
            <a:ext cx="17006" cy="2268566"/>
          </a:xfrm>
          <a:prstGeom prst="bentConnector3">
            <a:avLst>
              <a:gd name="adj1" fmla="val -1344231"/>
            </a:avLst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endCxn id="174" idx="1"/>
          </p:cNvCxnSpPr>
          <p:nvPr/>
        </p:nvCxnSpPr>
        <p:spPr>
          <a:xfrm rot="16200000" flipH="1">
            <a:off x="4267797" y="3244865"/>
            <a:ext cx="2300714" cy="2015064"/>
          </a:xfrm>
          <a:prstGeom prst="bentConnector2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24" idx="3"/>
            <a:endCxn id="127" idx="1"/>
          </p:cNvCxnSpPr>
          <p:nvPr/>
        </p:nvCxnSpPr>
        <p:spPr>
          <a:xfrm>
            <a:off x="5640779" y="1019308"/>
            <a:ext cx="698189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6456249" y="627347"/>
            <a:ext cx="708347" cy="84410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내용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6414878" y="1498765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자징</a:t>
            </a:r>
            <a:endParaRPr lang="ko-KR" altLang="en-US" sz="7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834596" y="1498765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6453642" y="374047"/>
            <a:ext cx="719192" cy="2155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제목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94324" y="2697776"/>
            <a:ext cx="741957" cy="1331634"/>
            <a:chOff x="4087171" y="1014489"/>
            <a:chExt cx="914645" cy="1641563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4091156" y="2434048"/>
              <a:ext cx="910660" cy="2220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새로고침</a:t>
              </a:r>
              <a:endParaRPr lang="ko-KR" altLang="en-US" sz="10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87171" y="1014489"/>
              <a:ext cx="914166" cy="1378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결석자</a:t>
              </a:r>
              <a:endParaRPr lang="en-US" altLang="ko-KR" sz="105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정보 </a:t>
              </a:r>
              <a:endParaRPr lang="en-US" altLang="ko-KR" sz="105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리스트 뷰</a:t>
              </a:r>
              <a:endParaRPr lang="en-US" altLang="ko-KR" sz="105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71" name="직사각형 170"/>
          <p:cNvSpPr/>
          <p:nvPr/>
        </p:nvSpPr>
        <p:spPr>
          <a:xfrm>
            <a:off x="4326840" y="4290960"/>
            <a:ext cx="1713472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출결 관리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6425686" y="4422652"/>
            <a:ext cx="964226" cy="1960204"/>
            <a:chOff x="-1275691" y="2006555"/>
            <a:chExt cx="1279525" cy="2601185"/>
          </a:xfrm>
        </p:grpSpPr>
        <p:sp>
          <p:nvSpPr>
            <p:cNvPr id="173" name="직사각형 172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75" name="직사각형 174"/>
          <p:cNvSpPr/>
          <p:nvPr/>
        </p:nvSpPr>
        <p:spPr>
          <a:xfrm>
            <a:off x="6414878" y="6440261"/>
            <a:ext cx="87992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설정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6510695" y="5255697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512757" y="5572411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510695" y="4941420"/>
            <a:ext cx="780065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정보변경</a:t>
            </a:r>
          </a:p>
        </p:txBody>
      </p:sp>
      <p:cxnSp>
        <p:nvCxnSpPr>
          <p:cNvPr id="180" name="직선 연결선 179"/>
          <p:cNvCxnSpPr/>
          <p:nvPr/>
        </p:nvCxnSpPr>
        <p:spPr>
          <a:xfrm>
            <a:off x="3356723" y="1724904"/>
            <a:ext cx="374978" cy="0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737417" y="1713604"/>
            <a:ext cx="17309" cy="140634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3750937" y="3128586"/>
            <a:ext cx="659685" cy="2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05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화면흐름도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4206" y="3406177"/>
            <a:ext cx="716285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관리자로 로그인 할 경우</a:t>
            </a:r>
            <a:endParaRPr lang="en-US" altLang="ko-KR" sz="36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130316" y="475546"/>
            <a:ext cx="1279525" cy="2601185"/>
            <a:chOff x="780670" y="1535654"/>
            <a:chExt cx="1279525" cy="2601185"/>
          </a:xfrm>
        </p:grpSpPr>
        <p:grpSp>
          <p:nvGrpSpPr>
            <p:cNvPr id="79" name="그룹 78"/>
            <p:cNvGrpSpPr/>
            <p:nvPr/>
          </p:nvGrpSpPr>
          <p:grpSpPr>
            <a:xfrm>
              <a:off x="780670" y="1535654"/>
              <a:ext cx="1279525" cy="2601185"/>
              <a:chOff x="-1275691" y="2006555"/>
              <a:chExt cx="1279525" cy="260118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-1231714" y="2293705"/>
                <a:ext cx="1179397" cy="1949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1" r="25349"/>
              <a:stretch/>
            </p:blipFill>
            <p:spPr>
              <a:xfrm>
                <a:off x="-1275691" y="2006555"/>
                <a:ext cx="1279525" cy="2601185"/>
              </a:xfrm>
              <a:prstGeom prst="rect">
                <a:avLst/>
              </a:prstGeom>
            </p:spPr>
          </p:pic>
        </p:grpSp>
        <p:sp>
          <p:nvSpPr>
            <p:cNvPr id="80" name="모서리가 둥근 직사각형 79"/>
            <p:cNvSpPr/>
            <p:nvPr/>
          </p:nvSpPr>
          <p:spPr>
            <a:xfrm>
              <a:off x="901238" y="2535930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로그인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903300" y="2852644"/>
              <a:ext cx="1038266" cy="2131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회원가입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077198" y="471115"/>
            <a:ext cx="1279525" cy="2601185"/>
            <a:chOff x="-1275691" y="2006555"/>
            <a:chExt cx="1279525" cy="2601185"/>
          </a:xfrm>
        </p:grpSpPr>
        <p:sp>
          <p:nvSpPr>
            <p:cNvPr id="88" name="직사각형 87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114020" y="3028012"/>
            <a:ext cx="1288302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메인 화면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11086" y="2958076"/>
            <a:ext cx="155884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로그인 성공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7" name="직선 화살표 연결선 96"/>
          <p:cNvCxnSpPr>
            <a:stCxn id="80" idx="3"/>
          </p:cNvCxnSpPr>
          <p:nvPr/>
        </p:nvCxnSpPr>
        <p:spPr>
          <a:xfrm>
            <a:off x="1289150" y="1582381"/>
            <a:ext cx="788048" cy="612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3910457" y="471115"/>
            <a:ext cx="1279525" cy="2601185"/>
            <a:chOff x="-1275691" y="2006555"/>
            <a:chExt cx="1279525" cy="2601185"/>
          </a:xfrm>
        </p:grpSpPr>
        <p:sp>
          <p:nvSpPr>
            <p:cNvPr id="99" name="직사각형 98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3899980" y="2974473"/>
            <a:ext cx="1288302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계정관리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024080" y="1819301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024080" y="1505024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전체조회</a:t>
            </a:r>
            <a:endParaRPr lang="ko-KR" altLang="en-US" sz="1000" dirty="0"/>
          </a:p>
        </p:txBody>
      </p:sp>
      <p:cxnSp>
        <p:nvCxnSpPr>
          <p:cNvPr id="107" name="직선 화살표 연결선 106"/>
          <p:cNvCxnSpPr>
            <a:stCxn id="90" idx="3"/>
            <a:endCxn id="100" idx="1"/>
          </p:cNvCxnSpPr>
          <p:nvPr/>
        </p:nvCxnSpPr>
        <p:spPr>
          <a:xfrm>
            <a:off x="3356723" y="1771708"/>
            <a:ext cx="553734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3908757" y="3715952"/>
            <a:ext cx="1279525" cy="2601185"/>
            <a:chOff x="-1275691" y="2006555"/>
            <a:chExt cx="1279525" cy="2601185"/>
          </a:xfrm>
        </p:grpSpPr>
        <p:sp>
          <p:nvSpPr>
            <p:cNvPr id="110" name="직사각형 109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3920950" y="6240018"/>
            <a:ext cx="1171184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NFC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7" name="꺾인 연결선 116"/>
          <p:cNvCxnSpPr>
            <a:stCxn id="90" idx="3"/>
            <a:endCxn id="111" idx="1"/>
          </p:cNvCxnSpPr>
          <p:nvPr/>
        </p:nvCxnSpPr>
        <p:spPr>
          <a:xfrm>
            <a:off x="3356723" y="1771708"/>
            <a:ext cx="552034" cy="3244837"/>
          </a:xfrm>
          <a:prstGeom prst="bentConnector3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6748065" y="94494"/>
            <a:ext cx="964226" cy="1960204"/>
            <a:chOff x="-1275691" y="2006555"/>
            <a:chExt cx="1279525" cy="2601185"/>
          </a:xfrm>
        </p:grpSpPr>
        <p:sp>
          <p:nvSpPr>
            <p:cNvPr id="120" name="직사각형 119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24" name="직사각형 123"/>
          <p:cNvSpPr/>
          <p:nvPr/>
        </p:nvSpPr>
        <p:spPr>
          <a:xfrm>
            <a:off x="6514576" y="1996583"/>
            <a:ext cx="150427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전체 리스트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5" name="꺾인 연결선 124"/>
          <p:cNvCxnSpPr>
            <a:stCxn id="121" idx="1"/>
            <a:endCxn id="100" idx="3"/>
          </p:cNvCxnSpPr>
          <p:nvPr/>
        </p:nvCxnSpPr>
        <p:spPr>
          <a:xfrm rot="10800000" flipV="1">
            <a:off x="5189983" y="1074596"/>
            <a:ext cx="1558083" cy="697112"/>
          </a:xfrm>
          <a:prstGeom prst="bentConnector3">
            <a:avLst>
              <a:gd name="adj1" fmla="val 50000"/>
            </a:avLst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6735412" y="2502202"/>
            <a:ext cx="964226" cy="1960204"/>
            <a:chOff x="-1275691" y="2006555"/>
            <a:chExt cx="1279525" cy="2601185"/>
          </a:xfrm>
        </p:grpSpPr>
        <p:sp>
          <p:nvSpPr>
            <p:cNvPr id="127" name="직사각형 126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8447082" y="2502202"/>
            <a:ext cx="964226" cy="1960204"/>
            <a:chOff x="-1275691" y="2006555"/>
            <a:chExt cx="1279525" cy="2601185"/>
          </a:xfrm>
        </p:grpSpPr>
        <p:sp>
          <p:nvSpPr>
            <p:cNvPr id="130" name="직사각형 129"/>
            <p:cNvSpPr/>
            <p:nvPr/>
          </p:nvSpPr>
          <p:spPr>
            <a:xfrm>
              <a:off x="-1231714" y="2293705"/>
              <a:ext cx="1179397" cy="194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r="25349"/>
            <a:stretch/>
          </p:blipFill>
          <p:spPr>
            <a:xfrm>
              <a:off x="-1275691" y="2006555"/>
              <a:ext cx="1279525" cy="2601185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2193992" y="1505024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계정관리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193992" y="1816585"/>
            <a:ext cx="103826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기기관리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4084428" y="4293794"/>
            <a:ext cx="941248" cy="15155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NFC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리스트 </a:t>
            </a:r>
            <a:r>
              <a:rPr lang="ko-KR" altLang="en-US" sz="11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뷰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47103" y="487869"/>
            <a:ext cx="775580" cy="11912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계정정보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리스트 </a:t>
            </a:r>
            <a:r>
              <a:rPr lang="ko-KR" altLang="en-US" sz="11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뷰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8" name="꺾인 연결선 137"/>
          <p:cNvCxnSpPr>
            <a:stCxn id="128" idx="1"/>
            <a:endCxn id="100" idx="3"/>
          </p:cNvCxnSpPr>
          <p:nvPr/>
        </p:nvCxnSpPr>
        <p:spPr>
          <a:xfrm rot="10800000">
            <a:off x="5189982" y="1771708"/>
            <a:ext cx="1545430" cy="1710596"/>
          </a:xfrm>
          <a:prstGeom prst="bentConnector3">
            <a:avLst>
              <a:gd name="adj1" fmla="val 49692"/>
            </a:avLst>
          </a:prstGeom>
          <a:ln w="38100">
            <a:solidFill>
              <a:srgbClr val="D8323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36539" y="2803807"/>
            <a:ext cx="769366" cy="2684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학번검색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831064" y="3125054"/>
            <a:ext cx="774841" cy="10431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검색결과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리스트 뷰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185497" y="4444843"/>
            <a:ext cx="1924749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조회결과 리스트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9" name="직선 화살표 연결선 148"/>
          <p:cNvCxnSpPr>
            <a:stCxn id="128" idx="3"/>
            <a:endCxn id="131" idx="1"/>
          </p:cNvCxnSpPr>
          <p:nvPr/>
        </p:nvCxnSpPr>
        <p:spPr>
          <a:xfrm>
            <a:off x="7699638" y="3482304"/>
            <a:ext cx="747444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8461177" y="2755971"/>
            <a:ext cx="879929" cy="11310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아이디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학번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학과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직업</a:t>
            </a:r>
            <a:r>
              <a:rPr lang="en-US" altLang="ko-KR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8509489" y="3924427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자징</a:t>
            </a:r>
            <a:endParaRPr lang="ko-KR" altLang="en-US" sz="700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8929207" y="3924427"/>
            <a:ext cx="400296" cy="213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삭제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7999412" y="4451651"/>
            <a:ext cx="1924749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 권한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8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06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고려사항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4932341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 측 지원의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기능 모두 학교와 관련이 있어 지원이 필요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대학 보안의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학생증을 대여해 도서관을 이용하는 등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기숙사 침입 등 범죄 위험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 학생증 전산 오류로 인한 출입 시스템 문제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13057" y="1787653"/>
            <a:ext cx="9580110" cy="2862500"/>
            <a:chOff x="1512300" y="1700568"/>
            <a:chExt cx="9580110" cy="2862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371" y="1779333"/>
              <a:ext cx="2783735" cy="278373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145" y="1778335"/>
              <a:ext cx="2741265" cy="27412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00" y="1700568"/>
              <a:ext cx="2819032" cy="28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7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9285" y="2882390"/>
            <a:ext cx="4827973" cy="1099177"/>
            <a:chOff x="362857" y="1291771"/>
            <a:chExt cx="4827973" cy="1099177"/>
          </a:xfrm>
        </p:grpSpPr>
        <p:sp>
          <p:nvSpPr>
            <p:cNvPr id="3" name="TextBox 2"/>
            <p:cNvSpPr txBox="1"/>
            <p:nvPr/>
          </p:nvSpPr>
          <p:spPr>
            <a:xfrm>
              <a:off x="435426" y="1375285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THANK YOU</a:t>
              </a:r>
              <a:endParaRPr lang="ko-KR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857" y="1291771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atin typeface="+mj-lt"/>
                </a:rPr>
                <a:t>THANK YOU</a:t>
              </a:r>
              <a:endParaRPr lang="ko-KR" altLang="en-US" sz="6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4695569" y="915896"/>
            <a:ext cx="5000098" cy="5042224"/>
            <a:chOff x="4498072" y="821547"/>
            <a:chExt cx="5000098" cy="5042224"/>
          </a:xfrm>
          <a:solidFill>
            <a:schemeClr val="tx1">
              <a:lumMod val="65000"/>
              <a:lumOff val="35000"/>
              <a:alpha val="30000"/>
            </a:schemeClr>
          </a:solidFill>
        </p:grpSpPr>
        <p:sp>
          <p:nvSpPr>
            <p:cNvPr id="52" name="육각형 51"/>
            <p:cNvSpPr/>
            <p:nvPr/>
          </p:nvSpPr>
          <p:spPr>
            <a:xfrm>
              <a:off x="6092827" y="821547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육각형 52"/>
            <p:cNvSpPr/>
            <p:nvPr/>
          </p:nvSpPr>
          <p:spPr>
            <a:xfrm>
              <a:off x="7747166" y="1576290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육각형 53"/>
            <p:cNvSpPr/>
            <p:nvPr/>
          </p:nvSpPr>
          <p:spPr>
            <a:xfrm>
              <a:off x="6111986" y="2587916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육각형 54"/>
            <p:cNvSpPr/>
            <p:nvPr/>
          </p:nvSpPr>
          <p:spPr>
            <a:xfrm>
              <a:off x="7747166" y="3413838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육각형 55"/>
            <p:cNvSpPr/>
            <p:nvPr/>
          </p:nvSpPr>
          <p:spPr>
            <a:xfrm>
              <a:off x="6111986" y="4354285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육각형 56"/>
            <p:cNvSpPr/>
            <p:nvPr/>
          </p:nvSpPr>
          <p:spPr>
            <a:xfrm>
              <a:off x="4498072" y="3471101"/>
              <a:ext cx="1751004" cy="1509486"/>
            </a:xfrm>
            <a:prstGeom prst="hexagon">
              <a:avLst/>
            </a:prstGeom>
            <a:grpFill/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85400" y="2084108"/>
            <a:ext cx="2365482" cy="992330"/>
            <a:chOff x="362857" y="1291771"/>
            <a:chExt cx="2365482" cy="992330"/>
          </a:xfrm>
        </p:grpSpPr>
        <p:sp>
          <p:nvSpPr>
            <p:cNvPr id="28" name="TextBox 27"/>
            <p:cNvSpPr txBox="1"/>
            <p:nvPr/>
          </p:nvSpPr>
          <p:spPr>
            <a:xfrm>
              <a:off x="420912" y="1360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INDEX</a:t>
              </a:r>
              <a:endParaRPr lang="ko-KR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57" y="1291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atin typeface="+mj-lt"/>
                </a:rPr>
                <a:t>INDEX</a:t>
              </a:r>
              <a:endParaRPr lang="ko-KR" altLang="en-US" sz="5400" b="1" dirty="0">
                <a:latin typeface="+mj-lt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6458857"/>
            <a:ext cx="12192000" cy="3991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98072" y="763491"/>
            <a:ext cx="5000098" cy="5042224"/>
            <a:chOff x="4498072" y="821547"/>
            <a:chExt cx="5000098" cy="5042224"/>
          </a:xfrm>
        </p:grpSpPr>
        <p:sp>
          <p:nvSpPr>
            <p:cNvPr id="19" name="육각형 18"/>
            <p:cNvSpPr/>
            <p:nvPr/>
          </p:nvSpPr>
          <p:spPr>
            <a:xfrm>
              <a:off x="6092827" y="821547"/>
              <a:ext cx="1751004" cy="1509486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r>
                <a:rPr lang="en-US" altLang="ko-KR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기술동향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>
              <a:off x="7747166" y="1576290"/>
              <a:ext cx="1751004" cy="1509486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시스템</a:t>
              </a:r>
              <a:endPara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구성도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6111986" y="2587916"/>
              <a:ext cx="1751004" cy="1509486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고려사항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육각형 21"/>
            <p:cNvSpPr/>
            <p:nvPr/>
          </p:nvSpPr>
          <p:spPr>
            <a:xfrm>
              <a:off x="7747166" y="3413838"/>
              <a:ext cx="1751004" cy="1509486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사용기술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육각형 24"/>
            <p:cNvSpPr/>
            <p:nvPr/>
          </p:nvSpPr>
          <p:spPr>
            <a:xfrm>
              <a:off x="6111986" y="4354285"/>
              <a:ext cx="1751004" cy="150948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상세</a:t>
              </a:r>
              <a:endPara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기능도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육각형 26"/>
            <p:cNvSpPr/>
            <p:nvPr/>
          </p:nvSpPr>
          <p:spPr>
            <a:xfrm>
              <a:off x="4498072" y="3471101"/>
              <a:ext cx="1751004" cy="1509486"/>
            </a:xfrm>
            <a:prstGeom prst="hexag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화면</a:t>
              </a:r>
              <a:endPara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흐름도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4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01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개요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의도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290009" y="3316936"/>
            <a:ext cx="2252971" cy="1905321"/>
            <a:chOff x="2507719" y="3316936"/>
            <a:chExt cx="2252971" cy="190532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62" b="14384"/>
            <a:stretch/>
          </p:blipFill>
          <p:spPr>
            <a:xfrm>
              <a:off x="2507719" y="3461301"/>
              <a:ext cx="2252971" cy="16165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" name="그룹 18"/>
            <p:cNvGrpSpPr/>
            <p:nvPr/>
          </p:nvGrpSpPr>
          <p:grpSpPr>
            <a:xfrm>
              <a:off x="2681543" y="3316936"/>
              <a:ext cx="1905321" cy="1905321"/>
              <a:chOff x="5853941" y="3700469"/>
              <a:chExt cx="1364343" cy="1364343"/>
            </a:xfrm>
            <a:solidFill>
              <a:schemeClr val="bg1">
                <a:alpha val="50000"/>
              </a:schemeClr>
            </a:solidFill>
          </p:grpSpPr>
          <p:sp>
            <p:nvSpPr>
              <p:cNvPr id="11" name="타원 10"/>
              <p:cNvSpPr/>
              <p:nvPr/>
            </p:nvSpPr>
            <p:spPr>
              <a:xfrm>
                <a:off x="5853941" y="3700469"/>
                <a:ext cx="1364343" cy="1364343"/>
              </a:xfrm>
              <a:prstGeom prst="ellips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1" idx="1"/>
                <a:endCxn id="11" idx="5"/>
              </p:cNvCxnSpPr>
              <p:nvPr/>
            </p:nvCxnSpPr>
            <p:spPr>
              <a:xfrm>
                <a:off x="6053744" y="3900272"/>
                <a:ext cx="964737" cy="964737"/>
              </a:xfrm>
              <a:prstGeom prst="lin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5580744" y="4082941"/>
            <a:ext cx="1008740" cy="493175"/>
            <a:chOff x="3650345" y="4006254"/>
            <a:chExt cx="1008740" cy="493175"/>
          </a:xfrm>
        </p:grpSpPr>
        <p:sp>
          <p:nvSpPr>
            <p:cNvPr id="21" name="갈매기형 수장 20"/>
            <p:cNvSpPr/>
            <p:nvPr/>
          </p:nvSpPr>
          <p:spPr>
            <a:xfrm>
              <a:off x="3650345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4078514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73" y="3107370"/>
            <a:ext cx="2266395" cy="2266395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5053400" y="3528943"/>
            <a:ext cx="199085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소비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1359" y="1682999"/>
            <a:ext cx="1153584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학교를 다니다 보면 학생들이 학생증을 소지하지않아 불편함을 겪거나 분실을 하는 경우가 자주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따라서 스마트 폰으로 쉽게 학생증을 발급받아 어디서든 사용할 수 있게 하고자 합니다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25978" y="4738554"/>
            <a:ext cx="1123784" cy="4542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26019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01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기술 동향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59" y="5088370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최근 많은 기업들이 출입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정보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보안 등 보안환경 개선의 필요성을 느끼고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 중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관리가 핵심적인 역할을 하는 추세에 따라 대학들 역시 스마트 폰 등을 활용한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서비스를 빠르게 확산시키고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5"/>
            <a:ext cx="1219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시스템 구성도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627" y="118526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BLE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ea typeface="Noto Sans CJK KR DemiLight" panose="020B0400000000000000" pitchFamily="34" charset="-127"/>
              </a:rPr>
              <a:t>통신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043" y="2506294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Client 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dirty="0" smtClean="0"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239" y="5411903"/>
            <a:ext cx="15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Server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sz="2000" b="1" dirty="0" smtClean="0">
              <a:solidFill>
                <a:srgbClr val="0070C0"/>
              </a:solidFill>
              <a:ea typeface="Noto Sans CJK KR Regula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6896" y="1599179"/>
            <a:ext cx="1062460" cy="10624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747564" y="211266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NFC tagging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813239" y="4914527"/>
            <a:ext cx="10174075" cy="1"/>
          </a:xfrm>
          <a:prstGeom prst="line">
            <a:avLst/>
          </a:prstGeom>
          <a:ln w="28575"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19392" y="272552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이용자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35416" y="3310552"/>
            <a:ext cx="2976614" cy="1310766"/>
          </a:xfrm>
          <a:prstGeom prst="roundRect">
            <a:avLst/>
          </a:prstGeom>
          <a:solidFill>
            <a:srgbClr val="F0DDD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cxnSp>
        <p:nvCxnSpPr>
          <p:cNvPr id="46" name="꺾인 연결선 45"/>
          <p:cNvCxnSpPr>
            <a:stCxn id="37" idx="2"/>
            <a:endCxn id="40" idx="1"/>
          </p:cNvCxnSpPr>
          <p:nvPr/>
        </p:nvCxnSpPr>
        <p:spPr>
          <a:xfrm rot="16200000" flipH="1">
            <a:off x="4898668" y="3329186"/>
            <a:ext cx="901853" cy="371644"/>
          </a:xfrm>
          <a:prstGeom prst="bentConnector2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19788" y="3396829"/>
            <a:ext cx="253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Client request / response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46" y="5327601"/>
            <a:ext cx="1091895" cy="10918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63464" y="6400981"/>
            <a:ext cx="1422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en-US" altLang="ko-KR" sz="1600" b="1" dirty="0" err="1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Orcle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 10g&gt;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59" name="직선 화살표 연결선 67"/>
          <p:cNvCxnSpPr>
            <a:stCxn id="40" idx="3"/>
          </p:cNvCxnSpPr>
          <p:nvPr/>
        </p:nvCxnSpPr>
        <p:spPr>
          <a:xfrm>
            <a:off x="8512030" y="3965935"/>
            <a:ext cx="469252" cy="1229836"/>
          </a:xfrm>
          <a:prstGeom prst="bentConnector2">
            <a:avLst/>
          </a:prstGeom>
          <a:ln w="38100">
            <a:solidFill>
              <a:srgbClr val="D832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flipV="1">
            <a:off x="5931209" y="5643611"/>
            <a:ext cx="197160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21492" y="568788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JDBC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08294" y="389090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Noto Sans CJK KR DemiLight" panose="020B0400000000000000" pitchFamily="34" charset="-127"/>
              </a:rPr>
              <a:t>HttpUrlConnection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25828" y="2009104"/>
            <a:ext cx="4217693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93" y="1345171"/>
            <a:ext cx="1280140" cy="1315962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8014033" y="5215493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439498" y="6466835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&lt;tomcat&gt;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875480" y="6099005"/>
            <a:ext cx="1971606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014033" y="5961559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703127" y="53255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통합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81172" y="60835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도서관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30" name="직선 연결선 29"/>
          <p:cNvCxnSpPr>
            <a:stCxn id="49" idx="2"/>
            <a:endCxn id="68" idx="0"/>
          </p:cNvCxnSpPr>
          <p:nvPr/>
        </p:nvCxnSpPr>
        <p:spPr>
          <a:xfrm rot="5400000">
            <a:off x="8884784" y="5862708"/>
            <a:ext cx="197702" cy="158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45" y="1345171"/>
            <a:ext cx="1280140" cy="13159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388797" y="2725528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관리자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45" name="직선 연결선 44"/>
          <p:cNvCxnSpPr>
            <a:stCxn id="39" idx="2"/>
          </p:cNvCxnSpPr>
          <p:nvPr/>
        </p:nvCxnSpPr>
        <p:spPr>
          <a:xfrm rot="16200000" flipH="1">
            <a:off x="3477271" y="3519988"/>
            <a:ext cx="918261" cy="644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0800000" flipV="1">
            <a:off x="3922534" y="3973793"/>
            <a:ext cx="1256232" cy="3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9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출석 및 관리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학과 알림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실행 후 로그인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화면으로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출석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별도의 관리자 시스템을 따로 구현하여 현재 출석한 인원 조회 가능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NFC, 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현 인원 테이블 및 관리자가 확인 가능한 출석한 인원 테이블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서버구축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학과에 대한 새로운 정보가 있을 시 학생들에게 알림으로 공지</a:t>
            </a:r>
          </a:p>
        </p:txBody>
      </p:sp>
    </p:spTree>
    <p:extLst>
      <p:ext uri="{BB962C8B-B14F-4D97-AF65-F5344CB8AC3E}">
        <p14:creationId xmlns:p14="http://schemas.microsoft.com/office/powerpoint/2010/main" val="1159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건물 출입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1285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태그를 하면 서버로 데이터가 전송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저장되어 있는 학생정보와 비교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학생정보가 일치하면 문이 열려 출입이 가능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도서관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9450"/>
            <a:ext cx="1153584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도서관 서버와 연결해 기능 구현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열람실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예약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좌석을 확인해서 원하는 좌석 예약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책을 검색하여 대출예약을 할 것인지 반납할 것인지 선택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 대출 예약 기능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대출 현황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04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상세기능도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601" t="8162" r="2098" b="2827"/>
          <a:stretch/>
        </p:blipFill>
        <p:spPr>
          <a:xfrm>
            <a:off x="177218" y="1531076"/>
            <a:ext cx="11849054" cy="5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511</Words>
  <Application>Microsoft Office PowerPoint</Application>
  <PresentationFormat>와이드스크린</PresentationFormat>
  <Paragraphs>209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CJK KR DemiLight</vt:lpstr>
      <vt:lpstr>Noto Sans CJK KR Regular</vt:lpstr>
      <vt:lpstr>나눔고딕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오진영</dc:creator>
  <cp:lastModifiedBy>오진영</cp:lastModifiedBy>
  <cp:revision>97</cp:revision>
  <dcterms:created xsi:type="dcterms:W3CDTF">2016-07-30T11:25:16Z</dcterms:created>
  <dcterms:modified xsi:type="dcterms:W3CDTF">2016-08-04T14:06:58Z</dcterms:modified>
</cp:coreProperties>
</file>