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84" r:id="rId2"/>
    <p:sldId id="282" r:id="rId3"/>
    <p:sldId id="288" r:id="rId4"/>
    <p:sldId id="289" r:id="rId5"/>
    <p:sldId id="290" r:id="rId6"/>
    <p:sldId id="256" r:id="rId7"/>
    <p:sldId id="279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74" r:id="rId21"/>
    <p:sldId id="269" r:id="rId22"/>
    <p:sldId id="271" r:id="rId23"/>
    <p:sldId id="272" r:id="rId24"/>
    <p:sldId id="286" r:id="rId25"/>
    <p:sldId id="273" r:id="rId26"/>
    <p:sldId id="275" r:id="rId27"/>
    <p:sldId id="277" r:id="rId28"/>
    <p:sldId id="278" r:id="rId29"/>
    <p:sldId id="281" r:id="rId30"/>
    <p:sldId id="276" r:id="rId31"/>
    <p:sldId id="28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C66FF"/>
    <a:srgbClr val="CC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02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EA70-DB44-4B54-A49C-750CA598C65D}" type="datetimeFigureOut">
              <a:rPr lang="ko-KR" altLang="en-US" smtClean="0"/>
              <a:pPr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B06-D2E7-4AC2-9A40-81252BBA8D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9738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EA70-DB44-4B54-A49C-750CA598C65D}" type="datetimeFigureOut">
              <a:rPr lang="ko-KR" altLang="en-US" smtClean="0"/>
              <a:pPr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B06-D2E7-4AC2-9A40-81252BBA8D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769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EA70-DB44-4B54-A49C-750CA598C65D}" type="datetimeFigureOut">
              <a:rPr lang="ko-KR" altLang="en-US" smtClean="0"/>
              <a:pPr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B06-D2E7-4AC2-9A40-81252BBA8D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3461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EA70-DB44-4B54-A49C-750CA598C65D}" type="datetimeFigureOut">
              <a:rPr lang="ko-KR" altLang="en-US" smtClean="0"/>
              <a:pPr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B06-D2E7-4AC2-9A40-81252BBA8D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7440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EA70-DB44-4B54-A49C-750CA598C65D}" type="datetimeFigureOut">
              <a:rPr lang="ko-KR" altLang="en-US" smtClean="0"/>
              <a:pPr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B06-D2E7-4AC2-9A40-81252BBA8D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1847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EA70-DB44-4B54-A49C-750CA598C65D}" type="datetimeFigureOut">
              <a:rPr lang="ko-KR" altLang="en-US" smtClean="0"/>
              <a:pPr/>
              <a:t>2016-08-10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B06-D2E7-4AC2-9A40-81252BBA8D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2763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EA70-DB44-4B54-A49C-750CA598C65D}" type="datetimeFigureOut">
              <a:rPr lang="ko-KR" altLang="en-US" smtClean="0"/>
              <a:pPr/>
              <a:t>2016-08-10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B06-D2E7-4AC2-9A40-81252BBA8D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3019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EA70-DB44-4B54-A49C-750CA598C65D}" type="datetimeFigureOut">
              <a:rPr lang="ko-KR" altLang="en-US" smtClean="0"/>
              <a:pPr/>
              <a:t>2016-08-10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B06-D2E7-4AC2-9A40-81252BBA8D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7352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EA70-DB44-4B54-A49C-750CA598C65D}" type="datetimeFigureOut">
              <a:rPr lang="ko-KR" altLang="en-US" smtClean="0"/>
              <a:pPr/>
              <a:t>2016-08-10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B06-D2E7-4AC2-9A40-81252BBA8D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1348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EA70-DB44-4B54-A49C-750CA598C65D}" type="datetimeFigureOut">
              <a:rPr lang="ko-KR" altLang="en-US" smtClean="0"/>
              <a:pPr/>
              <a:t>2016-08-10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B06-D2E7-4AC2-9A40-81252BBA8D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5015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EA70-DB44-4B54-A49C-750CA598C65D}" type="datetimeFigureOut">
              <a:rPr lang="ko-KR" altLang="en-US" smtClean="0"/>
              <a:pPr/>
              <a:t>2016-08-10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B06-D2E7-4AC2-9A40-81252BBA8D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1738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4EA70-DB44-4B54-A49C-750CA598C65D}" type="datetimeFigureOut">
              <a:rPr lang="ko-KR" altLang="en-US" smtClean="0"/>
              <a:pPr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BB06-D2E7-4AC2-9A40-81252BBA8D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1359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5.png"/><Relationship Id="rId10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ostfiles8.naver.net/20160528_23/cheekyhodori_1464405746985sh5oA_PNG/16053017.png?type=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" y="13162"/>
            <a:ext cx="12177103" cy="6844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92822"/>
            <a:ext cx="9144000" cy="2387600"/>
          </a:xfrm>
        </p:spPr>
        <p:txBody>
          <a:bodyPr/>
          <a:lstStyle/>
          <a:p>
            <a:r>
              <a:rPr lang="ko-KR" altLang="en-US" b="1" dirty="0" smtClean="0"/>
              <a:t>화면정의서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72497"/>
            <a:ext cx="9144000" cy="1655762"/>
          </a:xfrm>
        </p:spPr>
        <p:txBody>
          <a:bodyPr/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조 </a:t>
            </a:r>
            <a:r>
              <a:rPr lang="ko-KR" altLang="en-US" b="1" dirty="0" err="1" smtClean="0"/>
              <a:t>모바일</a:t>
            </a:r>
            <a:r>
              <a:rPr lang="ko-KR" altLang="en-US" b="1" dirty="0" smtClean="0"/>
              <a:t> 학생증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05804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37" y="31407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student_menu.xml 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학생메뉴 화면</a:t>
            </a:r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91" y="1241804"/>
            <a:ext cx="2657475" cy="4657725"/>
          </a:xfrm>
          <a:prstGeom prst="rect">
            <a:avLst/>
          </a:prstGeom>
        </p:spPr>
      </p:pic>
      <p:graphicFrame>
        <p:nvGraphicFramePr>
          <p:cNvPr id="15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10042704"/>
              </p:ext>
            </p:extLst>
          </p:nvPr>
        </p:nvGraphicFramePr>
        <p:xfrm>
          <a:off x="5641636" y="314073"/>
          <a:ext cx="4777372" cy="6176880"/>
        </p:xfrm>
        <a:graphic>
          <a:graphicData uri="http://schemas.openxmlformats.org/drawingml/2006/table">
            <a:tbl>
              <a:tblPr/>
              <a:tblGrid>
                <a:gridCol w="4777372"/>
              </a:tblGrid>
              <a:tr h="387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화면설명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</a:tr>
              <a:tr h="5789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개요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학생의 메뉴를 보여주는 화면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버튼이벤트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</a:txBody>
                  <a:tcPr marL="71425" marR="71425" marT="40516" marB="40516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3438283"/>
              </p:ext>
            </p:extLst>
          </p:nvPr>
        </p:nvGraphicFramePr>
        <p:xfrm>
          <a:off x="5641635" y="2083980"/>
          <a:ext cx="4777372" cy="33928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8786"/>
                <a:gridCol w="1656528"/>
                <a:gridCol w="2272058"/>
              </a:tblGrid>
              <a:tr h="296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onClick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61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studentID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학생증 탭 클릭 시 학생증 화면으로 이동한다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</a:tr>
              <a:tr h="61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accessCheck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출입 확인 화면으로 이동한다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  <a:tr h="61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majorInfoCheck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출석확인 화면과 게시판 화면으로 이동한다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  <a:tr h="61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도서관 메뉴로 이동한다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  <a:tr h="61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 메뉴로 이동한다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301783" y="1349387"/>
            <a:ext cx="612215" cy="334388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175783" y="1185583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49453" y="2476055"/>
            <a:ext cx="2288451" cy="395130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427441" y="2397633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2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49453" y="2927406"/>
            <a:ext cx="2288451" cy="395130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427441" y="2848984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3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49453" y="3388417"/>
            <a:ext cx="2288451" cy="395130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427441" y="3309995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4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49453" y="3822184"/>
            <a:ext cx="2288451" cy="395130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427441" y="3743762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5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33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37" y="31407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access_check.xml 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츨입확인</a:t>
            </a:r>
            <a:r>
              <a:rPr lang="ko-KR" altLang="en-US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화면</a:t>
            </a:r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941" y="1256093"/>
            <a:ext cx="2619375" cy="4629150"/>
          </a:xfrm>
          <a:prstGeom prst="rect">
            <a:avLst/>
          </a:prstGeom>
        </p:spPr>
      </p:pic>
      <p:graphicFrame>
        <p:nvGraphicFramePr>
          <p:cNvPr id="17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53857856"/>
              </p:ext>
            </p:extLst>
          </p:nvPr>
        </p:nvGraphicFramePr>
        <p:xfrm>
          <a:off x="5641636" y="314073"/>
          <a:ext cx="4777372" cy="6176880"/>
        </p:xfrm>
        <a:graphic>
          <a:graphicData uri="http://schemas.openxmlformats.org/drawingml/2006/table">
            <a:tbl>
              <a:tblPr/>
              <a:tblGrid>
                <a:gridCol w="4777372"/>
              </a:tblGrid>
              <a:tr h="387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화면설명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</a:tr>
              <a:tr h="5789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개요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NFC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를 이용하여 출입을 하였을 때의 화면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출력데이터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Gill Sans"/>
                      </a:endParaRPr>
                    </a:p>
                  </a:txBody>
                  <a:tcPr marL="71425" marR="71425" marT="40516" marB="40516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7877705"/>
              </p:ext>
            </p:extLst>
          </p:nvPr>
        </p:nvGraphicFramePr>
        <p:xfrm>
          <a:off x="5641635" y="2113481"/>
          <a:ext cx="4777372" cy="772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48786"/>
                <a:gridCol w="1656528"/>
                <a:gridCol w="2272058"/>
              </a:tblGrid>
              <a:tr h="202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영문명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accessCheckTv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NFC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태깅에</a:t>
                      </a:r>
                      <a:r>
                        <a:rPr lang="ko-KR" altLang="en-US" sz="1200" baseline="0" dirty="0" smtClean="0"/>
                        <a:t> 대한 출입 </a:t>
                      </a:r>
                      <a:r>
                        <a:rPr lang="ko-KR" altLang="en-US" sz="1200" dirty="0" smtClean="0"/>
                        <a:t>결과를</a:t>
                      </a:r>
                      <a:r>
                        <a:rPr lang="ko-KR" altLang="en-US" sz="1200" baseline="0" dirty="0" smtClean="0"/>
                        <a:t> 출력한</a:t>
                      </a:r>
                      <a:r>
                        <a:rPr lang="ko-KR" altLang="en-US" sz="1200" dirty="0" smtClean="0"/>
                        <a:t>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TextView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891020" y="3400021"/>
            <a:ext cx="1612032" cy="44444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829415" y="3299780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640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37" y="31407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attendance_check.xml 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출석확인 화면</a:t>
            </a:r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179" y="1243213"/>
            <a:ext cx="2628900" cy="462915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738692" y="1389083"/>
            <a:ext cx="491450" cy="288526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566557" y="1243213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82817747"/>
              </p:ext>
            </p:extLst>
          </p:nvPr>
        </p:nvGraphicFramePr>
        <p:xfrm>
          <a:off x="5641636" y="314073"/>
          <a:ext cx="4777372" cy="6176880"/>
        </p:xfrm>
        <a:graphic>
          <a:graphicData uri="http://schemas.openxmlformats.org/drawingml/2006/table">
            <a:tbl>
              <a:tblPr/>
              <a:tblGrid>
                <a:gridCol w="4777372"/>
              </a:tblGrid>
              <a:tr h="387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화면설명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</a:tr>
              <a:tr h="5789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개요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Gill Sans"/>
                        </a:rPr>
                        <a:t>NFC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Gill Sans"/>
                        </a:rPr>
                        <a:t>를 이용하여 출석을 하였을 때의 화면</a:t>
                      </a:r>
                      <a:endParaRPr kumimoji="0" lang="en-US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출력데이터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버튼이벤트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</a:txBody>
                  <a:tcPr marL="71425" marR="71425" marT="40516" marB="40516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95289095"/>
              </p:ext>
            </p:extLst>
          </p:nvPr>
        </p:nvGraphicFramePr>
        <p:xfrm>
          <a:off x="5641635" y="3644719"/>
          <a:ext cx="4777372" cy="7620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8786"/>
                <a:gridCol w="1656528"/>
                <a:gridCol w="2272058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onClick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게시판</a:t>
                      </a:r>
                      <a:r>
                        <a:rPr lang="ko-KR" altLang="en-US" sz="1200" baseline="0" dirty="0" smtClean="0"/>
                        <a:t> 탭을 클릭 시 게시판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3059753"/>
              </p:ext>
            </p:extLst>
          </p:nvPr>
        </p:nvGraphicFramePr>
        <p:xfrm>
          <a:off x="5641635" y="2072911"/>
          <a:ext cx="4777372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48786"/>
                <a:gridCol w="1656528"/>
                <a:gridCol w="2272058"/>
              </a:tblGrid>
              <a:tr h="202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영문명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/>
                </a:tc>
              </a:tr>
              <a:tr h="445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attendanceCheckTv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NFC</a:t>
                      </a:r>
                      <a:r>
                        <a:rPr lang="ko-KR" altLang="en-US" sz="1200" dirty="0" err="1" smtClean="0"/>
                        <a:t>태깅에</a:t>
                      </a:r>
                      <a:r>
                        <a:rPr lang="ko-KR" altLang="en-US" sz="1200" dirty="0" smtClean="0"/>
                        <a:t> 대한 출석</a:t>
                      </a:r>
                      <a:r>
                        <a:rPr lang="ko-KR" altLang="en-US" sz="1200" baseline="0" dirty="0" smtClean="0"/>
                        <a:t> 결과를 출력한다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TextView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891020" y="3400021"/>
            <a:ext cx="1612032" cy="44444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829415" y="3299780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532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37" y="31407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board.xml 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게시판 화면</a:t>
            </a:r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33345" y="1260891"/>
            <a:ext cx="2502568" cy="4379496"/>
            <a:chOff x="1491916" y="1844842"/>
            <a:chExt cx="2502568" cy="437949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350" t="8853" r="5269" b="8129"/>
            <a:stretch/>
          </p:blipFill>
          <p:spPr>
            <a:xfrm>
              <a:off x="1491916" y="1844842"/>
              <a:ext cx="2502568" cy="4379496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998341" y="5370022"/>
              <a:ext cx="653420" cy="191193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876328" y="5224942"/>
              <a:ext cx="201854" cy="21989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81277" y="5370022"/>
              <a:ext cx="585130" cy="187604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785400" y="5224942"/>
              <a:ext cx="191753" cy="16699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726789" y="2114420"/>
              <a:ext cx="2080440" cy="3110522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1661989" y="2011893"/>
              <a:ext cx="252000" cy="25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18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23944835"/>
              </p:ext>
            </p:extLst>
          </p:nvPr>
        </p:nvGraphicFramePr>
        <p:xfrm>
          <a:off x="5641636" y="314073"/>
          <a:ext cx="4777372" cy="6176880"/>
        </p:xfrm>
        <a:graphic>
          <a:graphicData uri="http://schemas.openxmlformats.org/drawingml/2006/table">
            <a:tbl>
              <a:tblPr/>
              <a:tblGrid>
                <a:gridCol w="4777372"/>
              </a:tblGrid>
              <a:tr h="387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화면설명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</a:tr>
              <a:tr h="5789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개요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학과 게시판 화면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출력데이터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버튼이벤트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</a:txBody>
                  <a:tcPr marL="71425" marR="71425" marT="40516" marB="40516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08839226"/>
              </p:ext>
            </p:extLst>
          </p:nvPr>
        </p:nvGraphicFramePr>
        <p:xfrm>
          <a:off x="5641635" y="3631643"/>
          <a:ext cx="4777372" cy="12408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8786"/>
                <a:gridCol w="1656528"/>
                <a:gridCol w="2272058"/>
              </a:tblGrid>
              <a:tr h="296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onClick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writePage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작성 페이지로 이동한다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학생 메뉴화면으로 돌아간다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51909833"/>
              </p:ext>
            </p:extLst>
          </p:nvPr>
        </p:nvGraphicFramePr>
        <p:xfrm>
          <a:off x="5641635" y="2006589"/>
          <a:ext cx="4777372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48786"/>
                <a:gridCol w="1656528"/>
                <a:gridCol w="2272058"/>
              </a:tblGrid>
              <a:tr h="202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영문명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445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boardList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학과에서 등록한 </a:t>
                      </a:r>
                      <a:r>
                        <a:rPr lang="ko-KR" altLang="en-US" sz="1200" dirty="0" err="1" smtClean="0"/>
                        <a:t>게시글을</a:t>
                      </a:r>
                      <a:r>
                        <a:rPr lang="ko-KR" altLang="en-US" sz="1200" dirty="0" smtClean="0"/>
                        <a:t> 출력한다</a:t>
                      </a:r>
                      <a:r>
                        <a:rPr lang="en-US" altLang="ko-KR" sz="1200" dirty="0" smtClean="0"/>
                        <a:t>. (</a:t>
                      </a:r>
                      <a:r>
                        <a:rPr lang="en-US" altLang="ko-KR" sz="1200" dirty="0" err="1" smtClean="0"/>
                        <a:t>ListView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528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37" y="31407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board_write.xml 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게시글작성</a:t>
            </a:r>
            <a:r>
              <a:rPr lang="ko-KR" altLang="en-US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화면</a:t>
            </a:r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143" t="8546" r="6299" b="8084"/>
          <a:stretch/>
        </p:blipFill>
        <p:spPr>
          <a:xfrm>
            <a:off x="1537618" y="1258723"/>
            <a:ext cx="2294022" cy="399448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06770" y="1736048"/>
            <a:ext cx="1975240" cy="207818"/>
          </a:xfrm>
          <a:prstGeom prst="rect">
            <a:avLst/>
          </a:prstGeom>
          <a:solidFill>
            <a:srgbClr val="CC0000">
              <a:alpha val="30000"/>
            </a:srgbClr>
          </a:solidFill>
          <a:ln w="127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614286" y="1589285"/>
            <a:ext cx="237764" cy="20495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06770" y="2048856"/>
            <a:ext cx="1975240" cy="2363890"/>
          </a:xfrm>
          <a:prstGeom prst="rect">
            <a:avLst/>
          </a:prstGeom>
          <a:solidFill>
            <a:srgbClr val="CC0000">
              <a:alpha val="30000"/>
            </a:srgbClr>
          </a:solidFill>
          <a:ln w="127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614286" y="1963607"/>
            <a:ext cx="237764" cy="22945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2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74063" y="4497995"/>
            <a:ext cx="618980" cy="200638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852050" y="4349120"/>
            <a:ext cx="208978" cy="1686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07540" y="4497995"/>
            <a:ext cx="618980" cy="200638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685527" y="4349120"/>
            <a:ext cx="208978" cy="1686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2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22429429"/>
              </p:ext>
            </p:extLst>
          </p:nvPr>
        </p:nvGraphicFramePr>
        <p:xfrm>
          <a:off x="5641636" y="314073"/>
          <a:ext cx="4777372" cy="6176880"/>
        </p:xfrm>
        <a:graphic>
          <a:graphicData uri="http://schemas.openxmlformats.org/drawingml/2006/table">
            <a:tbl>
              <a:tblPr/>
              <a:tblGrid>
                <a:gridCol w="4777372"/>
              </a:tblGrid>
              <a:tr h="387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화면설명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</a:tr>
              <a:tr h="5789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개요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학과에서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게시글을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 작성하는 화면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입력데이터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버튼이벤트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</a:txBody>
                  <a:tcPr marL="71425" marR="71425" marT="40516" marB="40516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59208631"/>
              </p:ext>
            </p:extLst>
          </p:nvPr>
        </p:nvGraphicFramePr>
        <p:xfrm>
          <a:off x="5641635" y="3304091"/>
          <a:ext cx="4777372" cy="13128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8786"/>
                <a:gridCol w="1656528"/>
                <a:gridCol w="2272058"/>
              </a:tblGrid>
              <a:tr h="296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onClick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내용 저장 후 게시판 화면으로 돌아간다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내용을 저장하지 않고 게시판 화면으로 돌아간다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9066380"/>
              </p:ext>
            </p:extLst>
          </p:nvPr>
        </p:nvGraphicFramePr>
        <p:xfrm>
          <a:off x="5641636" y="1769859"/>
          <a:ext cx="4777372" cy="880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48786"/>
                <a:gridCol w="1592982"/>
                <a:gridCol w="2335604"/>
              </a:tblGrid>
              <a:tr h="240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영문명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0000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 입력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EditText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글 내용 입력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EditText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255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37" y="31407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library_menu.xml 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도서관메뉴 화면</a:t>
            </a:r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91" y="1254684"/>
            <a:ext cx="2657475" cy="465772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519446" y="2713515"/>
            <a:ext cx="2305579" cy="428930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42036" y="2559564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19446" y="3181082"/>
            <a:ext cx="2305579" cy="428930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442036" y="3027131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2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19446" y="3622297"/>
            <a:ext cx="2305579" cy="428930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442036" y="3468346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3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7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79996092"/>
              </p:ext>
            </p:extLst>
          </p:nvPr>
        </p:nvGraphicFramePr>
        <p:xfrm>
          <a:off x="5641636" y="314073"/>
          <a:ext cx="4777372" cy="6176880"/>
        </p:xfrm>
        <a:graphic>
          <a:graphicData uri="http://schemas.openxmlformats.org/drawingml/2006/table">
            <a:tbl>
              <a:tblPr/>
              <a:tblGrid>
                <a:gridCol w="4777372"/>
              </a:tblGrid>
              <a:tr h="387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화면설명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</a:tr>
              <a:tr h="5789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개요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도서관메뉴를 보여주는 화면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버튼이벤트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</a:txBody>
                  <a:tcPr marL="71425" marR="71425" marT="40516" marB="40516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25592909"/>
              </p:ext>
            </p:extLst>
          </p:nvPr>
        </p:nvGraphicFramePr>
        <p:xfrm>
          <a:off x="5641635" y="2075993"/>
          <a:ext cx="4777372" cy="24648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8786"/>
                <a:gridCol w="1656528"/>
                <a:gridCol w="2272058"/>
              </a:tblGrid>
              <a:tr h="296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onClick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reserveClick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대출예약 버튼을 클릭</a:t>
                      </a:r>
                      <a:r>
                        <a:rPr lang="ko-KR" altLang="en-US" sz="1200" baseline="0" dirty="0" smtClean="0"/>
                        <a:t> 시 대출예약을 위한 도서검색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seatReserve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좌석예약 버튼을 클릭 시 좌석예약 화면으로 이동한다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bookStatus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대출현황 버튼을 클릭</a:t>
                      </a:r>
                      <a:r>
                        <a:rPr lang="ko-KR" altLang="en-US" sz="1200" baseline="0" dirty="0" smtClean="0"/>
                        <a:t> 시 대출현황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106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68568105"/>
              </p:ext>
            </p:extLst>
          </p:nvPr>
        </p:nvGraphicFramePr>
        <p:xfrm>
          <a:off x="5641636" y="314073"/>
          <a:ext cx="4777372" cy="6176880"/>
        </p:xfrm>
        <a:graphic>
          <a:graphicData uri="http://schemas.openxmlformats.org/drawingml/2006/table">
            <a:tbl>
              <a:tblPr/>
              <a:tblGrid>
                <a:gridCol w="4777372"/>
              </a:tblGrid>
              <a:tr h="387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화면설명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</a:tr>
              <a:tr h="5789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개요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대출하고 싶은 책을 입력하여 원하는 책 정보가 출력되면 책 선택 후 예약하는 화면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입력데이터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출력데이터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버튼이벤트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</a:txBody>
                  <a:tcPr marL="71425" marR="71425" marT="40516" marB="40516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99023995"/>
              </p:ext>
            </p:extLst>
          </p:nvPr>
        </p:nvGraphicFramePr>
        <p:xfrm>
          <a:off x="5641635" y="5051017"/>
          <a:ext cx="4777372" cy="11277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8786"/>
                <a:gridCol w="1656528"/>
                <a:gridCol w="2272058"/>
              </a:tblGrid>
              <a:tr h="296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onClick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80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bookSearch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검색버튼을 클릭 시에 </a:t>
                      </a:r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dirty="0" smtClean="0"/>
                        <a:t>에 저장되어 있는 책을 리스트 </a:t>
                      </a:r>
                      <a:r>
                        <a:rPr lang="ko-KR" altLang="en-US" sz="1200" dirty="0" err="1" smtClean="0"/>
                        <a:t>뷰에</a:t>
                      </a:r>
                      <a:r>
                        <a:rPr lang="ko-KR" altLang="en-US" sz="1200" dirty="0" smtClean="0"/>
                        <a:t> 출력한다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6337" y="31407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book_search.xml 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도서검색 화면</a:t>
            </a:r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72303912"/>
              </p:ext>
            </p:extLst>
          </p:nvPr>
        </p:nvGraphicFramePr>
        <p:xfrm>
          <a:off x="5641635" y="3515349"/>
          <a:ext cx="4777372" cy="11277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48786"/>
                <a:gridCol w="1656528"/>
                <a:gridCol w="2272058"/>
              </a:tblGrid>
              <a:tr h="202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영문명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/>
                </a:tc>
              </a:tr>
              <a:tr h="445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bookList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사용자가 입력한 책의 정보가 출력된다</a:t>
                      </a:r>
                      <a:r>
                        <a:rPr lang="ko-KR" altLang="en-US" sz="1200" baseline="0" dirty="0" smtClean="0"/>
                        <a:t> 출력된 책 클릭 시 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대출예약화면으로 넘어간다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ListView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4821859"/>
              </p:ext>
            </p:extLst>
          </p:nvPr>
        </p:nvGraphicFramePr>
        <p:xfrm>
          <a:off x="5641636" y="1988227"/>
          <a:ext cx="4777372" cy="11277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48786"/>
                <a:gridCol w="1592982"/>
                <a:gridCol w="2335604"/>
              </a:tblGrid>
              <a:tr h="240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영문명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0000"/>
                    </a:solidFill>
                  </a:tcPr>
                </a:tc>
              </a:tr>
              <a:tr h="674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bookTitle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사용자가 조회하고 싶은 책의 제목을 입력 후 검색버튼 클릭한다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EditText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285" t="5995" r="51235" b="37344"/>
          <a:stretch/>
        </p:blipFill>
        <p:spPr>
          <a:xfrm>
            <a:off x="1339653" y="1261837"/>
            <a:ext cx="2871990" cy="42242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50098" y="1578588"/>
            <a:ext cx="2093509" cy="371783"/>
          </a:xfrm>
          <a:prstGeom prst="rect">
            <a:avLst/>
          </a:prstGeom>
          <a:solidFill>
            <a:srgbClr val="CC0000">
              <a:alpha val="30000"/>
            </a:srgbClr>
          </a:solidFill>
          <a:ln w="127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77035" y="1596687"/>
            <a:ext cx="612215" cy="334388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399625" y="1442736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83614" y="1993394"/>
            <a:ext cx="2798100" cy="2928833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157614" y="1504405"/>
            <a:ext cx="252000" cy="25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192218" y="1892243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02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37" y="31407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book_reserve.xml 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대출예약 화면</a:t>
            </a:r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83" t="5961" r="51172" b="37203"/>
          <a:stretch/>
        </p:blipFill>
        <p:spPr>
          <a:xfrm>
            <a:off x="1193489" y="1258180"/>
            <a:ext cx="3052293" cy="4430332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123476" y="1376113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95633" y="4703639"/>
            <a:ext cx="1630849" cy="504056"/>
          </a:xfrm>
          <a:prstGeom prst="rect">
            <a:avLst/>
          </a:prstGeom>
          <a:solidFill>
            <a:srgbClr val="FFC000">
              <a:alpha val="4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778630" y="4653282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4522" y="1509040"/>
            <a:ext cx="2853070" cy="317198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67141290"/>
              </p:ext>
            </p:extLst>
          </p:nvPr>
        </p:nvGraphicFramePr>
        <p:xfrm>
          <a:off x="5641636" y="314072"/>
          <a:ext cx="4777372" cy="6164001"/>
        </p:xfrm>
        <a:graphic>
          <a:graphicData uri="http://schemas.openxmlformats.org/drawingml/2006/table">
            <a:tbl>
              <a:tblPr/>
              <a:tblGrid>
                <a:gridCol w="4777372"/>
              </a:tblGrid>
              <a:tr h="3861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화면설명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</a:tr>
              <a:tr h="57778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개요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Gill Sans"/>
                        </a:rPr>
                        <a:t>대출하고 싶은 책의 정보를 확인 후 대출 예약 하는 화면</a:t>
                      </a:r>
                      <a:endParaRPr kumimoji="0" lang="en-US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출력데이터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버튼이벤트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</a:txBody>
                  <a:tcPr marL="71425" marR="71425" marT="40516" marB="40516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10658490"/>
              </p:ext>
            </p:extLst>
          </p:nvPr>
        </p:nvGraphicFramePr>
        <p:xfrm>
          <a:off x="5644912" y="2318219"/>
          <a:ext cx="4774096" cy="944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48205"/>
                <a:gridCol w="1655392"/>
                <a:gridCol w="2270499"/>
              </a:tblGrid>
              <a:tr h="202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영문명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445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TableLayout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사용자가 검색한 책에 대한 정보를 한눈에 확인 할 수 있는 화면</a:t>
                      </a:r>
                      <a:r>
                        <a:rPr lang="en-US" altLang="ko-KR" sz="1200" baseline="0" dirty="0" smtClean="0"/>
                        <a:t> (</a:t>
                      </a:r>
                      <a:r>
                        <a:rPr lang="en-US" altLang="ko-KR" sz="1200" baseline="0" dirty="0" err="1" smtClean="0"/>
                        <a:t>TextView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91734927"/>
              </p:ext>
            </p:extLst>
          </p:nvPr>
        </p:nvGraphicFramePr>
        <p:xfrm>
          <a:off x="5644910" y="4183740"/>
          <a:ext cx="4774096" cy="9448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8205"/>
                <a:gridCol w="1655392"/>
                <a:gridCol w="2270499"/>
              </a:tblGrid>
              <a:tr h="2249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onClick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597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bookReserve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책 정보 확인</a:t>
                      </a:r>
                      <a:r>
                        <a:rPr lang="ko-KR" altLang="en-US" sz="1200" baseline="0" dirty="0" smtClean="0"/>
                        <a:t> 후 예약을 원하면 클릭 시 대출목록에 등록됨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872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4918" y="1123165"/>
            <a:ext cx="2613850" cy="457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56337" y="31407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seat_reserve.xml 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좌석예약 화면</a:t>
            </a:r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extLst/>
          </p:nvPr>
        </p:nvGraphicFramePr>
        <p:xfrm>
          <a:off x="5641636" y="314073"/>
          <a:ext cx="4777372" cy="6176880"/>
        </p:xfrm>
        <a:graphic>
          <a:graphicData uri="http://schemas.openxmlformats.org/drawingml/2006/table">
            <a:tbl>
              <a:tblPr/>
              <a:tblGrid>
                <a:gridCol w="4777372"/>
              </a:tblGrid>
              <a:tr h="387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화면설명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</a:tr>
              <a:tr h="5789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개요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도서관 열람실 좌석 예약 화면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입력데이터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출력데이터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버튼이벤트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</a:txBody>
                  <a:tcPr marL="71425" marR="71425" marT="40516" marB="40516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23214565"/>
              </p:ext>
            </p:extLst>
          </p:nvPr>
        </p:nvGraphicFramePr>
        <p:xfrm>
          <a:off x="5641635" y="4633751"/>
          <a:ext cx="4777372" cy="15849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8786"/>
                <a:gridCol w="1656528"/>
                <a:gridCol w="2272058"/>
              </a:tblGrid>
              <a:tr h="296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onClick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79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seatReserve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좌석번호를 입력한 후 좌석예약하기 버튼을 클릭 시 예약 가능한 좌석인 경우 좌석 예약을 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refresh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새로고침</a:t>
                      </a:r>
                      <a:r>
                        <a:rPr lang="ko-KR" altLang="en-US" sz="1200" dirty="0" smtClean="0"/>
                        <a:t> 버튼을 클릭 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변경된 정보가 갱신된다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5641635" y="3337789"/>
          <a:ext cx="4777372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48786"/>
                <a:gridCol w="1656528"/>
                <a:gridCol w="2272058"/>
              </a:tblGrid>
              <a:tr h="202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영문명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/>
                </a:tc>
              </a:tr>
              <a:tr h="445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seatTable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도서관 열람실의 좌석 현황을 출력한다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5641636" y="1988227"/>
          <a:ext cx="4777372" cy="97938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48786"/>
                <a:gridCol w="1592982"/>
                <a:gridCol w="2335604"/>
              </a:tblGrid>
              <a:tr h="240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영문명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0000"/>
                    </a:solidFill>
                  </a:tcPr>
                </a:tc>
              </a:tr>
              <a:tr h="674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seatNumber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예약하고자 하는 좌석의 번호를 입력한다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EditText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489794" y="3949930"/>
            <a:ext cx="2265460" cy="311353"/>
          </a:xfrm>
          <a:prstGeom prst="rect">
            <a:avLst/>
          </a:prstGeom>
          <a:solidFill>
            <a:srgbClr val="CC0000">
              <a:alpha val="30000"/>
            </a:srgbClr>
          </a:solidFill>
          <a:ln w="127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899821" y="4826055"/>
            <a:ext cx="1562470" cy="349630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810521" y="4689860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55935" y="1846551"/>
            <a:ext cx="2272683" cy="1882067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397310" y="3795847"/>
            <a:ext cx="252000" cy="25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325381" y="1719694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91775" y="1452541"/>
            <a:ext cx="754602" cy="251972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902475" y="1316346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2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084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37" y="31407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book_status.xml 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대출현황 화면</a:t>
            </a:r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31284" y="1249252"/>
            <a:ext cx="3105867" cy="4520484"/>
            <a:chOff x="989616" y="1390919"/>
            <a:chExt cx="3105867" cy="452048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371" t="5887" r="51561" b="37325"/>
            <a:stretch/>
          </p:blipFill>
          <p:spPr>
            <a:xfrm>
              <a:off x="1056069" y="1390919"/>
              <a:ext cx="3039414" cy="452048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115616" y="1627063"/>
              <a:ext cx="2853070" cy="363785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989616" y="1521881"/>
              <a:ext cx="252000" cy="25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33105204"/>
              </p:ext>
            </p:extLst>
          </p:nvPr>
        </p:nvGraphicFramePr>
        <p:xfrm>
          <a:off x="5641636" y="314072"/>
          <a:ext cx="4777372" cy="6164001"/>
        </p:xfrm>
        <a:graphic>
          <a:graphicData uri="http://schemas.openxmlformats.org/drawingml/2006/table">
            <a:tbl>
              <a:tblPr/>
              <a:tblGrid>
                <a:gridCol w="4777372"/>
              </a:tblGrid>
              <a:tr h="3861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화면설명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</a:tr>
              <a:tr h="57778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개요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Gill Sans"/>
                        </a:rPr>
                        <a:t>현재 사용자가 대출한 책 목록을 보여주는 화면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출력데이터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68012020"/>
              </p:ext>
            </p:extLst>
          </p:nvPr>
        </p:nvGraphicFramePr>
        <p:xfrm>
          <a:off x="5641636" y="2298362"/>
          <a:ext cx="4777372" cy="944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48787"/>
                <a:gridCol w="1656528"/>
                <a:gridCol w="2272057"/>
              </a:tblGrid>
              <a:tr h="202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영문명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445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booklist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dirty="0" smtClean="0"/>
                        <a:t>에 저장되어있는 현재  대출중인 책 목록을 리스트 </a:t>
                      </a:r>
                      <a:r>
                        <a:rPr lang="ko-KR" altLang="en-US" sz="1200" dirty="0" err="1" smtClean="0"/>
                        <a:t>뷰로</a:t>
                      </a:r>
                      <a:r>
                        <a:rPr lang="ko-KR" altLang="en-US" sz="1200" dirty="0" smtClean="0"/>
                        <a:t> 출력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ListView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779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구부러진 연결선 11"/>
          <p:cNvCxnSpPr>
            <a:stCxn id="6" idx="2"/>
            <a:endCxn id="8" idx="0"/>
          </p:cNvCxnSpPr>
          <p:nvPr/>
        </p:nvCxnSpPr>
        <p:spPr>
          <a:xfrm rot="5400000">
            <a:off x="4914899" y="439706"/>
            <a:ext cx="361950" cy="100653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6" idx="2"/>
            <a:endCxn id="9" idx="0"/>
          </p:cNvCxnSpPr>
          <p:nvPr/>
        </p:nvCxnSpPr>
        <p:spPr>
          <a:xfrm rot="16200000" flipH="1">
            <a:off x="6608793" y="-247650"/>
            <a:ext cx="361950" cy="23812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2"/>
          </p:cNvCxnSpPr>
          <p:nvPr/>
        </p:nvCxnSpPr>
        <p:spPr>
          <a:xfrm>
            <a:off x="4592605" y="1504950"/>
            <a:ext cx="0" cy="4667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수행의 시작/종료 5"/>
          <p:cNvSpPr/>
          <p:nvPr/>
        </p:nvSpPr>
        <p:spPr>
          <a:xfrm>
            <a:off x="5105399" y="381000"/>
            <a:ext cx="987488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메인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순서도: 수행의 시작/종료 7"/>
          <p:cNvSpPr/>
          <p:nvPr/>
        </p:nvSpPr>
        <p:spPr>
          <a:xfrm>
            <a:off x="4098861" y="1123950"/>
            <a:ext cx="987488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순서도: 수행의 시작/종료 8"/>
          <p:cNvSpPr/>
          <p:nvPr/>
        </p:nvSpPr>
        <p:spPr>
          <a:xfrm>
            <a:off x="7486649" y="1123950"/>
            <a:ext cx="987488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순서도: 수행의 시작/종료 18"/>
          <p:cNvSpPr/>
          <p:nvPr/>
        </p:nvSpPr>
        <p:spPr>
          <a:xfrm>
            <a:off x="4098861" y="1933575"/>
            <a:ext cx="987488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인증하기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5691917" y="1933575"/>
            <a:ext cx="987488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순서도: 수행의 시작/종료 27"/>
          <p:cNvSpPr/>
          <p:nvPr/>
        </p:nvSpPr>
        <p:spPr>
          <a:xfrm>
            <a:off x="7442230" y="1933575"/>
            <a:ext cx="1076326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학과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교수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9486899" y="1933575"/>
            <a:ext cx="987488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관리자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구부러진 연결선 33"/>
          <p:cNvCxnSpPr>
            <a:stCxn id="27" idx="0"/>
            <a:endCxn id="9" idx="2"/>
          </p:cNvCxnSpPr>
          <p:nvPr/>
        </p:nvCxnSpPr>
        <p:spPr>
          <a:xfrm rot="5400000" flipH="1" flipV="1">
            <a:off x="6868715" y="821897"/>
            <a:ext cx="428625" cy="179473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>
            <a:stCxn id="29" idx="0"/>
            <a:endCxn id="9" idx="2"/>
          </p:cNvCxnSpPr>
          <p:nvPr/>
        </p:nvCxnSpPr>
        <p:spPr>
          <a:xfrm rot="16200000" flipV="1">
            <a:off x="8766206" y="719138"/>
            <a:ext cx="428625" cy="20002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9" idx="2"/>
            <a:endCxn id="28" idx="0"/>
          </p:cNvCxnSpPr>
          <p:nvPr/>
        </p:nvCxnSpPr>
        <p:spPr>
          <a:xfrm>
            <a:off x="7980393" y="1504950"/>
            <a:ext cx="0" cy="428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 46"/>
          <p:cNvCxnSpPr>
            <a:stCxn id="50" idx="3"/>
            <a:endCxn id="27" idx="2"/>
          </p:cNvCxnSpPr>
          <p:nvPr/>
        </p:nvCxnSpPr>
        <p:spPr>
          <a:xfrm flipV="1">
            <a:off x="5120465" y="2314575"/>
            <a:ext cx="1065196" cy="97918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수행의 시작/종료 49"/>
          <p:cNvSpPr/>
          <p:nvPr/>
        </p:nvSpPr>
        <p:spPr>
          <a:xfrm>
            <a:off x="4132977" y="3103258"/>
            <a:ext cx="987488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출입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구부러진 연결선 51"/>
          <p:cNvCxnSpPr>
            <a:stCxn id="53" idx="3"/>
            <a:endCxn id="27" idx="2"/>
          </p:cNvCxnSpPr>
          <p:nvPr/>
        </p:nvCxnSpPr>
        <p:spPr>
          <a:xfrm>
            <a:off x="2957668" y="2198823"/>
            <a:ext cx="3227993" cy="115752"/>
          </a:xfrm>
          <a:prstGeom prst="curvedConnector4">
            <a:avLst>
              <a:gd name="adj1" fmla="val 32615"/>
              <a:gd name="adj2" fmla="val 5772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수행의 시작/종료 52"/>
          <p:cNvSpPr/>
          <p:nvPr/>
        </p:nvSpPr>
        <p:spPr>
          <a:xfrm>
            <a:off x="1852769" y="2008323"/>
            <a:ext cx="1104899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출석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구부러진 연결선 58"/>
          <p:cNvCxnSpPr>
            <a:stCxn id="60" idx="3"/>
            <a:endCxn id="27" idx="2"/>
          </p:cNvCxnSpPr>
          <p:nvPr/>
        </p:nvCxnSpPr>
        <p:spPr>
          <a:xfrm flipV="1">
            <a:off x="5200603" y="2314575"/>
            <a:ext cx="985058" cy="155068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수행의 시작/종료 59"/>
          <p:cNvSpPr/>
          <p:nvPr/>
        </p:nvSpPr>
        <p:spPr>
          <a:xfrm>
            <a:off x="4095704" y="3674758"/>
            <a:ext cx="1104899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도서관리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구부러진 연결선 62"/>
          <p:cNvCxnSpPr>
            <a:stCxn id="64" idx="3"/>
            <a:endCxn id="27" idx="2"/>
          </p:cNvCxnSpPr>
          <p:nvPr/>
        </p:nvCxnSpPr>
        <p:spPr>
          <a:xfrm flipV="1">
            <a:off x="5200603" y="2314575"/>
            <a:ext cx="985058" cy="2253746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순서도: 수행의 시작/종료 63"/>
          <p:cNvSpPr/>
          <p:nvPr/>
        </p:nvSpPr>
        <p:spPr>
          <a:xfrm>
            <a:off x="4095704" y="4377821"/>
            <a:ext cx="1104899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순서도: 수행의 시작/종료 69"/>
          <p:cNvSpPr/>
          <p:nvPr/>
        </p:nvSpPr>
        <p:spPr>
          <a:xfrm>
            <a:off x="260216" y="1526417"/>
            <a:ext cx="987488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출석결과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순서도: 수행의 시작/종료 70"/>
          <p:cNvSpPr/>
          <p:nvPr/>
        </p:nvSpPr>
        <p:spPr>
          <a:xfrm>
            <a:off x="260216" y="2583097"/>
            <a:ext cx="1099312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게시판목록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4" name="구부러진 연결선 73"/>
          <p:cNvCxnSpPr>
            <a:stCxn id="53" idx="1"/>
            <a:endCxn id="70" idx="3"/>
          </p:cNvCxnSpPr>
          <p:nvPr/>
        </p:nvCxnSpPr>
        <p:spPr>
          <a:xfrm rot="10800000">
            <a:off x="1247705" y="1716917"/>
            <a:ext cx="605065" cy="4819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 75"/>
          <p:cNvCxnSpPr>
            <a:stCxn id="53" idx="1"/>
            <a:endCxn id="71" idx="3"/>
          </p:cNvCxnSpPr>
          <p:nvPr/>
        </p:nvCxnSpPr>
        <p:spPr>
          <a:xfrm rot="10800000" flipV="1">
            <a:off x="1359529" y="2198823"/>
            <a:ext cx="493241" cy="5747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순서도: 수행의 시작/종료 105"/>
          <p:cNvSpPr/>
          <p:nvPr/>
        </p:nvSpPr>
        <p:spPr>
          <a:xfrm>
            <a:off x="1600085" y="3164904"/>
            <a:ext cx="987488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도서예약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순서도: 수행의 시작/종료 106"/>
          <p:cNvSpPr/>
          <p:nvPr/>
        </p:nvSpPr>
        <p:spPr>
          <a:xfrm>
            <a:off x="1674269" y="3759104"/>
            <a:ext cx="987488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좌석예약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8" name="순서도: 수행의 시작/종료 107"/>
          <p:cNvSpPr/>
          <p:nvPr/>
        </p:nvSpPr>
        <p:spPr>
          <a:xfrm>
            <a:off x="1674269" y="4330604"/>
            <a:ext cx="987488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대출현황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순서도: 수행의 시작/종료 108"/>
          <p:cNvSpPr/>
          <p:nvPr/>
        </p:nvSpPr>
        <p:spPr>
          <a:xfrm>
            <a:off x="289259" y="3187158"/>
            <a:ext cx="987488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도서검색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0" name="순서도: 수행의 시작/종료 109"/>
          <p:cNvSpPr/>
          <p:nvPr/>
        </p:nvSpPr>
        <p:spPr>
          <a:xfrm>
            <a:off x="289259" y="3996783"/>
            <a:ext cx="987488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책정보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758593" y="3568158"/>
            <a:ext cx="0" cy="428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endCxn id="106" idx="1"/>
          </p:cNvCxnSpPr>
          <p:nvPr/>
        </p:nvCxnSpPr>
        <p:spPr>
          <a:xfrm>
            <a:off x="1269238" y="3355404"/>
            <a:ext cx="3308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 137"/>
          <p:cNvCxnSpPr>
            <a:stCxn id="108" idx="3"/>
            <a:endCxn id="60" idx="1"/>
          </p:cNvCxnSpPr>
          <p:nvPr/>
        </p:nvCxnSpPr>
        <p:spPr>
          <a:xfrm flipV="1">
            <a:off x="2661757" y="3865258"/>
            <a:ext cx="1433947" cy="65584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 143"/>
          <p:cNvCxnSpPr>
            <a:stCxn id="107" idx="3"/>
            <a:endCxn id="60" idx="1"/>
          </p:cNvCxnSpPr>
          <p:nvPr/>
        </p:nvCxnSpPr>
        <p:spPr>
          <a:xfrm flipV="1">
            <a:off x="2661757" y="3865258"/>
            <a:ext cx="1433947" cy="8434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순서도: 수행의 시작/종료 146"/>
          <p:cNvSpPr/>
          <p:nvPr/>
        </p:nvSpPr>
        <p:spPr>
          <a:xfrm>
            <a:off x="1684880" y="5097739"/>
            <a:ext cx="987488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정보변경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8" name="순서도: 수행의 시작/종료 147"/>
          <p:cNvSpPr/>
          <p:nvPr/>
        </p:nvSpPr>
        <p:spPr>
          <a:xfrm>
            <a:off x="1674269" y="5603456"/>
            <a:ext cx="987488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회원탈퇴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9" name="순서도: 수행의 시작/종료 148"/>
          <p:cNvSpPr/>
          <p:nvPr/>
        </p:nvSpPr>
        <p:spPr>
          <a:xfrm>
            <a:off x="1684880" y="6098832"/>
            <a:ext cx="987488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7" name="구부러진 연결선 156"/>
          <p:cNvCxnSpPr>
            <a:stCxn id="147" idx="3"/>
            <a:endCxn id="64" idx="2"/>
          </p:cNvCxnSpPr>
          <p:nvPr/>
        </p:nvCxnSpPr>
        <p:spPr>
          <a:xfrm flipV="1">
            <a:off x="2672368" y="4758821"/>
            <a:ext cx="1975786" cy="52941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 159"/>
          <p:cNvCxnSpPr>
            <a:stCxn id="148" idx="3"/>
            <a:endCxn id="64" idx="2"/>
          </p:cNvCxnSpPr>
          <p:nvPr/>
        </p:nvCxnSpPr>
        <p:spPr>
          <a:xfrm flipV="1">
            <a:off x="2661757" y="4758821"/>
            <a:ext cx="1986397" cy="1035135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 162"/>
          <p:cNvCxnSpPr>
            <a:stCxn id="149" idx="3"/>
            <a:endCxn id="64" idx="2"/>
          </p:cNvCxnSpPr>
          <p:nvPr/>
        </p:nvCxnSpPr>
        <p:spPr>
          <a:xfrm flipV="1">
            <a:off x="2672368" y="4758821"/>
            <a:ext cx="1975786" cy="1530511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구부러진 연결선 166"/>
          <p:cNvCxnSpPr>
            <a:stCxn id="106" idx="3"/>
            <a:endCxn id="60" idx="1"/>
          </p:cNvCxnSpPr>
          <p:nvPr/>
        </p:nvCxnSpPr>
        <p:spPr>
          <a:xfrm>
            <a:off x="2587573" y="3355404"/>
            <a:ext cx="1508131" cy="50985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순서도: 수행의 시작/종료 193"/>
          <p:cNvSpPr/>
          <p:nvPr/>
        </p:nvSpPr>
        <p:spPr>
          <a:xfrm>
            <a:off x="8343113" y="2454173"/>
            <a:ext cx="987488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게시판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5" name="순서도: 수행의 시작/종료 194"/>
          <p:cNvSpPr/>
          <p:nvPr/>
        </p:nvSpPr>
        <p:spPr>
          <a:xfrm>
            <a:off x="6668474" y="3097412"/>
            <a:ext cx="987488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출결관리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8" name="순서도: 수행의 시작/종료 197"/>
          <p:cNvSpPr/>
          <p:nvPr/>
        </p:nvSpPr>
        <p:spPr>
          <a:xfrm>
            <a:off x="8343113" y="3316487"/>
            <a:ext cx="1062236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게시글목록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9" name="직선 연결선 198"/>
          <p:cNvCxnSpPr/>
          <p:nvPr/>
        </p:nvCxnSpPr>
        <p:spPr>
          <a:xfrm>
            <a:off x="8850280" y="2849762"/>
            <a:ext cx="0" cy="4667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순서도: 수행의 시작/종료 199"/>
          <p:cNvSpPr/>
          <p:nvPr/>
        </p:nvSpPr>
        <p:spPr>
          <a:xfrm>
            <a:off x="8343113" y="4187283"/>
            <a:ext cx="1062236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게시글작성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1" name="직선 연결선 200"/>
          <p:cNvCxnSpPr/>
          <p:nvPr/>
        </p:nvCxnSpPr>
        <p:spPr>
          <a:xfrm>
            <a:off x="8850280" y="3720558"/>
            <a:ext cx="0" cy="4667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순서도: 수행의 시작/종료 212"/>
          <p:cNvSpPr/>
          <p:nvPr/>
        </p:nvSpPr>
        <p:spPr>
          <a:xfrm>
            <a:off x="10680039" y="2363579"/>
            <a:ext cx="987488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계정관리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5" name="직선 연결선 214"/>
          <p:cNvCxnSpPr/>
          <p:nvPr/>
        </p:nvCxnSpPr>
        <p:spPr>
          <a:xfrm>
            <a:off x="11187206" y="2756708"/>
            <a:ext cx="0" cy="4667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순서도: 수행의 시작/종료 215"/>
          <p:cNvSpPr/>
          <p:nvPr/>
        </p:nvSpPr>
        <p:spPr>
          <a:xfrm>
            <a:off x="10693462" y="3125987"/>
            <a:ext cx="987488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전체조회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9" name="직선 연결선 218"/>
          <p:cNvCxnSpPr/>
          <p:nvPr/>
        </p:nvCxnSpPr>
        <p:spPr>
          <a:xfrm>
            <a:off x="11187206" y="3495979"/>
            <a:ext cx="0" cy="4667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순서도: 수행의 시작/종료 219"/>
          <p:cNvSpPr/>
          <p:nvPr/>
        </p:nvSpPr>
        <p:spPr>
          <a:xfrm>
            <a:off x="10693462" y="3865258"/>
            <a:ext cx="987488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3" name="순서도: 수행의 시작/종료 222"/>
          <p:cNvSpPr/>
          <p:nvPr/>
        </p:nvSpPr>
        <p:spPr>
          <a:xfrm>
            <a:off x="9486899" y="3305479"/>
            <a:ext cx="987488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기기관리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4" name="순서도: 수행의 시작/종료 223"/>
          <p:cNvSpPr/>
          <p:nvPr/>
        </p:nvSpPr>
        <p:spPr>
          <a:xfrm>
            <a:off x="9521886" y="4187283"/>
            <a:ext cx="987488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NFC</a:t>
            </a:r>
            <a:r>
              <a:rPr lang="ko-KR" altLang="en-US" sz="1400" dirty="0" smtClean="0">
                <a:solidFill>
                  <a:schemeClr val="tx1"/>
                </a:solidFill>
              </a:rPr>
              <a:t>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25" name="구부러진 연결선 224"/>
          <p:cNvCxnSpPr>
            <a:stCxn id="213" idx="1"/>
            <a:endCxn id="29" idx="2"/>
          </p:cNvCxnSpPr>
          <p:nvPr/>
        </p:nvCxnSpPr>
        <p:spPr>
          <a:xfrm rot="10800000">
            <a:off x="9980643" y="2314575"/>
            <a:ext cx="699396" cy="23950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/>
          <p:nvPr/>
        </p:nvCxnSpPr>
        <p:spPr>
          <a:xfrm>
            <a:off x="9960035" y="3697487"/>
            <a:ext cx="0" cy="4667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 233"/>
          <p:cNvCxnSpPr>
            <a:stCxn id="194" idx="1"/>
            <a:endCxn id="28" idx="2"/>
          </p:cNvCxnSpPr>
          <p:nvPr/>
        </p:nvCxnSpPr>
        <p:spPr>
          <a:xfrm rot="10800000">
            <a:off x="7980393" y="2314575"/>
            <a:ext cx="362720" cy="33009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 236"/>
          <p:cNvCxnSpPr>
            <a:stCxn id="195" idx="3"/>
            <a:endCxn id="28" idx="2"/>
          </p:cNvCxnSpPr>
          <p:nvPr/>
        </p:nvCxnSpPr>
        <p:spPr>
          <a:xfrm flipV="1">
            <a:off x="7655962" y="2314575"/>
            <a:ext cx="324431" cy="97333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원호 241"/>
          <p:cNvSpPr/>
          <p:nvPr/>
        </p:nvSpPr>
        <p:spPr>
          <a:xfrm rot="4543698">
            <a:off x="4362797" y="805138"/>
            <a:ext cx="3022929" cy="4381267"/>
          </a:xfrm>
          <a:prstGeom prst="arc">
            <a:avLst>
              <a:gd name="adj1" fmla="val 16134563"/>
              <a:gd name="adj2" fmla="val 176091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4" name="직선 연결선 243"/>
          <p:cNvCxnSpPr>
            <a:stCxn id="29" idx="2"/>
            <a:endCxn id="223" idx="0"/>
          </p:cNvCxnSpPr>
          <p:nvPr/>
        </p:nvCxnSpPr>
        <p:spPr>
          <a:xfrm>
            <a:off x="9980643" y="2314575"/>
            <a:ext cx="0" cy="9909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수행의 시작/종료 65"/>
          <p:cNvSpPr/>
          <p:nvPr/>
        </p:nvSpPr>
        <p:spPr>
          <a:xfrm>
            <a:off x="10876826" y="1637090"/>
            <a:ext cx="987488" cy="381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출입현황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7" name="구부러진 연결선 224"/>
          <p:cNvCxnSpPr>
            <a:stCxn id="66" idx="1"/>
            <a:endCxn id="29" idx="3"/>
          </p:cNvCxnSpPr>
          <p:nvPr/>
        </p:nvCxnSpPr>
        <p:spPr>
          <a:xfrm rot="10800000" flipV="1">
            <a:off x="10474388" y="1827589"/>
            <a:ext cx="402439" cy="2964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434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37" y="31407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setting.xml 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설정 화면</a:t>
            </a:r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04" y="1249921"/>
            <a:ext cx="2686050" cy="466725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543826" y="3013656"/>
            <a:ext cx="2294078" cy="362943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417826" y="2943127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4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30439717"/>
              </p:ext>
            </p:extLst>
          </p:nvPr>
        </p:nvGraphicFramePr>
        <p:xfrm>
          <a:off x="5641636" y="314073"/>
          <a:ext cx="4777372" cy="6176880"/>
        </p:xfrm>
        <a:graphic>
          <a:graphicData uri="http://schemas.openxmlformats.org/drawingml/2006/table">
            <a:tbl>
              <a:tblPr/>
              <a:tblGrid>
                <a:gridCol w="4777372"/>
              </a:tblGrid>
              <a:tr h="387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화면설명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</a:tr>
              <a:tr h="5789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개요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설정메뉴를 보여주는 화면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버튼이벤트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</a:txBody>
                  <a:tcPr marL="71425" marR="71425" marT="40516" marB="40516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13026637"/>
              </p:ext>
            </p:extLst>
          </p:nvPr>
        </p:nvGraphicFramePr>
        <p:xfrm>
          <a:off x="5641635" y="2075996"/>
          <a:ext cx="4777372" cy="17448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8786"/>
                <a:gridCol w="1656528"/>
                <a:gridCol w="2272058"/>
              </a:tblGrid>
              <a:tr h="296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onClick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infoModify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사용자의 정보를 변경할 수 있는 화면으로 이동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logout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사용자의 정보를 로그아웃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1543826" y="3447128"/>
            <a:ext cx="2294078" cy="362943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417826" y="3376599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2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726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37" y="31407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info_modify.xml 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정보변경 화면</a:t>
            </a:r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91" y="1256093"/>
            <a:ext cx="2657475" cy="462915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347354" y="1842031"/>
            <a:ext cx="1646033" cy="288000"/>
          </a:xfrm>
          <a:prstGeom prst="rect">
            <a:avLst/>
          </a:prstGeom>
          <a:solidFill>
            <a:srgbClr val="CC99FF">
              <a:alpha val="30000"/>
            </a:srgbClr>
          </a:solidFill>
          <a:ln w="12700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42655" y="4475914"/>
            <a:ext cx="2066460" cy="392299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565245" y="4321964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254870" y="1690573"/>
            <a:ext cx="252000" cy="252000"/>
          </a:xfrm>
          <a:prstGeom prst="ellipse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8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53124296"/>
              </p:ext>
            </p:extLst>
          </p:nvPr>
        </p:nvGraphicFramePr>
        <p:xfrm>
          <a:off x="5641636" y="314073"/>
          <a:ext cx="4777372" cy="6176880"/>
        </p:xfrm>
        <a:graphic>
          <a:graphicData uri="http://schemas.openxmlformats.org/drawingml/2006/table">
            <a:tbl>
              <a:tblPr/>
              <a:tblGrid>
                <a:gridCol w="4777372"/>
              </a:tblGrid>
              <a:tr h="387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화면설명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</a:tr>
              <a:tr h="5789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개요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사용자의 정보를 변경하는 화면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입력데이터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출력데이터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출력데이터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버튼이벤트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</a:txBody>
                  <a:tcPr marL="71425" marR="71425" marT="40516" marB="40516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15356407"/>
              </p:ext>
            </p:extLst>
          </p:nvPr>
        </p:nvGraphicFramePr>
        <p:xfrm>
          <a:off x="5641635" y="4368436"/>
          <a:ext cx="4777372" cy="18168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8786"/>
                <a:gridCol w="1656528"/>
                <a:gridCol w="2272058"/>
              </a:tblGrid>
              <a:tr h="296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onClick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unregister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사용자의 정보를 </a:t>
                      </a:r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dirty="0" smtClean="0"/>
                        <a:t>에서 삭제한다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infoSave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변경된 내용을 </a:t>
                      </a:r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dirty="0" smtClean="0"/>
                        <a:t>에 저장한다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이전 화면으로 돌아간다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03414809"/>
              </p:ext>
            </p:extLst>
          </p:nvPr>
        </p:nvGraphicFramePr>
        <p:xfrm>
          <a:off x="5641636" y="1807921"/>
          <a:ext cx="4777372" cy="21336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48786"/>
                <a:gridCol w="1592982"/>
                <a:gridCol w="2335604"/>
              </a:tblGrid>
              <a:tr h="240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영문명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clientStudentID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사용자의 아이디를 </a:t>
                      </a:r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dirty="0" smtClean="0"/>
                        <a:t>에서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가져와 변경가능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EditText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clientPassword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사용자의 비밀번호를 </a:t>
                      </a:r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dirty="0" smtClean="0"/>
                        <a:t>에서 가져와 변경가능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EditText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clientName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사용자의 이름을 </a:t>
                      </a:r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dirty="0" smtClean="0"/>
                        <a:t>에서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가져와 변경가능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EditText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clientMajor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사용자의 학과를 </a:t>
                      </a:r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dirty="0" smtClean="0"/>
                        <a:t>에서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가져와 변경가능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EditText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658933" y="4996190"/>
            <a:ext cx="968357" cy="392299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15589" y="4996190"/>
            <a:ext cx="968357" cy="392299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574926" y="4882113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2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631403" y="4896163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3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47354" y="2189388"/>
            <a:ext cx="1646033" cy="288000"/>
          </a:xfrm>
          <a:prstGeom prst="rect">
            <a:avLst/>
          </a:prstGeom>
          <a:solidFill>
            <a:srgbClr val="CC99FF">
              <a:alpha val="30000"/>
            </a:srgbClr>
          </a:solidFill>
          <a:ln w="12700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254870" y="2037930"/>
            <a:ext cx="252000" cy="252000"/>
          </a:xfrm>
          <a:prstGeom prst="ellipse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2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47354" y="2558649"/>
            <a:ext cx="1646033" cy="288000"/>
          </a:xfrm>
          <a:prstGeom prst="rect">
            <a:avLst/>
          </a:prstGeom>
          <a:solidFill>
            <a:srgbClr val="CC99FF">
              <a:alpha val="30000"/>
            </a:srgbClr>
          </a:solidFill>
          <a:ln w="12700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254870" y="2407191"/>
            <a:ext cx="252000" cy="252000"/>
          </a:xfrm>
          <a:prstGeom prst="ellipse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3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47354" y="2889495"/>
            <a:ext cx="1646033" cy="288000"/>
          </a:xfrm>
          <a:prstGeom prst="rect">
            <a:avLst/>
          </a:prstGeom>
          <a:solidFill>
            <a:srgbClr val="CC99FF">
              <a:alpha val="30000"/>
            </a:srgbClr>
          </a:solidFill>
          <a:ln w="12700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254870" y="2738037"/>
            <a:ext cx="252000" cy="252000"/>
          </a:xfrm>
          <a:prstGeom prst="ellipse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4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45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37" y="31407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professor_menu.xml 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교수메뉴 화면</a:t>
            </a:r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16" y="1241805"/>
            <a:ext cx="2638425" cy="46577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526686" y="2744871"/>
            <a:ext cx="2298339" cy="371116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449276" y="2590920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54480789"/>
              </p:ext>
            </p:extLst>
          </p:nvPr>
        </p:nvGraphicFramePr>
        <p:xfrm>
          <a:off x="5641636" y="314073"/>
          <a:ext cx="4777372" cy="6176880"/>
        </p:xfrm>
        <a:graphic>
          <a:graphicData uri="http://schemas.openxmlformats.org/drawingml/2006/table">
            <a:tbl>
              <a:tblPr/>
              <a:tblGrid>
                <a:gridCol w="4777372"/>
              </a:tblGrid>
              <a:tr h="387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화면설명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</a:tr>
              <a:tr h="5789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개요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교수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,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학과로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로그인을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 성공했을 때의 화면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버튼이벤트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</a:txBody>
                  <a:tcPr marL="71425" marR="71425" marT="40516" marB="40516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11185759"/>
              </p:ext>
            </p:extLst>
          </p:nvPr>
        </p:nvGraphicFramePr>
        <p:xfrm>
          <a:off x="5641635" y="2088871"/>
          <a:ext cx="4777372" cy="22488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8786"/>
                <a:gridCol w="1656528"/>
                <a:gridCol w="2272058"/>
              </a:tblGrid>
              <a:tr h="296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onClick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64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attendanceManager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학생들의 출석현황을 볼 수 있는 화면으로 이동한다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  <a:tr h="64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게시판 화면으로 이동한다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  <a:tr h="64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 메뉴 화면으로 이동한다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26686" y="3195749"/>
            <a:ext cx="2298339" cy="371116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449276" y="3041798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2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26686" y="3642838"/>
            <a:ext cx="2298339" cy="371116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449276" y="3488887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3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88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37" y="31407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attendance_manager.xml 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출결관리 화면</a:t>
            </a:r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/>
          </p:nvPr>
        </p:nvGraphicFramePr>
        <p:xfrm>
          <a:off x="5641636" y="314073"/>
          <a:ext cx="4777372" cy="6176880"/>
        </p:xfrm>
        <a:graphic>
          <a:graphicData uri="http://schemas.openxmlformats.org/drawingml/2006/table">
            <a:tbl>
              <a:tblPr/>
              <a:tblGrid>
                <a:gridCol w="4777372"/>
              </a:tblGrid>
              <a:tr h="387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화면설명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</a:tr>
              <a:tr h="5789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개요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출결 현황을 보여주는 화면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출력데이터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버튼이벤트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</a:txBody>
                  <a:tcPr marL="71425" marR="71425" marT="40516" marB="40516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23214565"/>
              </p:ext>
            </p:extLst>
          </p:nvPr>
        </p:nvGraphicFramePr>
        <p:xfrm>
          <a:off x="5641635" y="3630583"/>
          <a:ext cx="4777372" cy="12408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8786"/>
                <a:gridCol w="1656528"/>
                <a:gridCol w="2272058"/>
              </a:tblGrid>
              <a:tr h="296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onClick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date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선택된 날짜에 맞는 출결 현황을 조회한다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refresh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새로고침</a:t>
                      </a:r>
                      <a:r>
                        <a:rPr lang="ko-KR" altLang="en-US" sz="1200" dirty="0" smtClean="0"/>
                        <a:t> 버튼을 클릭 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변경된 정보가 갱신된다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641635" y="2050522"/>
          <a:ext cx="4777372" cy="11277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48786"/>
                <a:gridCol w="1656528"/>
                <a:gridCol w="2272058"/>
              </a:tblGrid>
              <a:tr h="202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영문명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445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attendanceInfo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출결 현황을 색</a:t>
                      </a:r>
                      <a:r>
                        <a:rPr lang="ko-KR" altLang="en-US" sz="1200" baseline="0" dirty="0" smtClean="0"/>
                        <a:t> 별로 한눈에 알아보기 쉽게 나타낸다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(Red : </a:t>
                      </a:r>
                      <a:r>
                        <a:rPr lang="ko-KR" altLang="en-US" sz="1200" baseline="0" dirty="0" smtClean="0"/>
                        <a:t>결석</a:t>
                      </a:r>
                      <a:r>
                        <a:rPr lang="en-US" altLang="ko-KR" sz="1200" baseline="0" dirty="0" smtClean="0"/>
                        <a:t>, Yellow : </a:t>
                      </a:r>
                      <a:r>
                        <a:rPr lang="ko-KR" altLang="en-US" sz="1200" baseline="0" dirty="0" smtClean="0"/>
                        <a:t>지각</a:t>
                      </a:r>
                      <a:r>
                        <a:rPr lang="en-US" altLang="ko-KR" sz="1200" baseline="0" dirty="0" smtClean="0"/>
                        <a:t>, Green : </a:t>
                      </a:r>
                      <a:r>
                        <a:rPr lang="ko-KR" altLang="en-US" sz="1200" baseline="0" dirty="0" smtClean="0"/>
                        <a:t>출석</a:t>
                      </a:r>
                      <a:r>
                        <a:rPr lang="en-US" altLang="ko-KR" sz="1200" baseline="0" dirty="0" smtClean="0"/>
                        <a:t>) 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8438" y="1367161"/>
            <a:ext cx="2536875" cy="447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직사각형 21"/>
          <p:cNvSpPr/>
          <p:nvPr/>
        </p:nvSpPr>
        <p:spPr>
          <a:xfrm>
            <a:off x="1444049" y="1683339"/>
            <a:ext cx="899656" cy="243115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322249" y="1564901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06519" y="1683339"/>
            <a:ext cx="775368" cy="243115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884719" y="1564901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2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18083" y="2654425"/>
            <a:ext cx="504000" cy="32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077377" y="2654425"/>
            <a:ext cx="504000" cy="32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627791" y="2654425"/>
            <a:ext cx="504000" cy="32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187084" y="2654425"/>
            <a:ext cx="504000" cy="32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447061" y="2548812"/>
            <a:ext cx="2343703" cy="558373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346787" y="2394393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730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37" y="31407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attendance_date.xml 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날짜별</a:t>
            </a:r>
            <a:r>
              <a:rPr lang="ko-KR" altLang="en-US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출결현황 화면</a:t>
            </a:r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/>
          </p:nvPr>
        </p:nvGraphicFramePr>
        <p:xfrm>
          <a:off x="5641636" y="314073"/>
          <a:ext cx="4777372" cy="6176880"/>
        </p:xfrm>
        <a:graphic>
          <a:graphicData uri="http://schemas.openxmlformats.org/drawingml/2006/table">
            <a:tbl>
              <a:tblPr/>
              <a:tblGrid>
                <a:gridCol w="4777372"/>
              </a:tblGrid>
              <a:tr h="387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화면설명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</a:tr>
              <a:tr h="5789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개요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출결 현황을 보여주는 화면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출력데이터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버튼이벤트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</a:txBody>
                  <a:tcPr marL="71425" marR="71425" marT="40516" marB="40516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23214565"/>
              </p:ext>
            </p:extLst>
          </p:nvPr>
        </p:nvGraphicFramePr>
        <p:xfrm>
          <a:off x="5641635" y="3896923"/>
          <a:ext cx="4777372" cy="12408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8786"/>
                <a:gridCol w="1656528"/>
                <a:gridCol w="2272058"/>
              </a:tblGrid>
              <a:tr h="296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onClick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date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선택된 날짜에 맞는 출결 현황을 조회한다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돌아가기 버튼을 클릭 시 이전화면으로 돌아간다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641635" y="2050522"/>
          <a:ext cx="4777372" cy="1310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48786"/>
                <a:gridCol w="1656528"/>
                <a:gridCol w="2272058"/>
              </a:tblGrid>
              <a:tr h="202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영문명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445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attendanceDate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 별 출결 현황을 색</a:t>
                      </a:r>
                      <a:r>
                        <a:rPr lang="ko-KR" altLang="en-US" sz="1200" baseline="0" dirty="0" smtClean="0"/>
                        <a:t> 별로 한눈에 알아보기 쉽게 나타낸다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(Red : </a:t>
                      </a:r>
                      <a:r>
                        <a:rPr lang="ko-KR" altLang="en-US" sz="1200" baseline="0" dirty="0" smtClean="0"/>
                        <a:t>결석</a:t>
                      </a:r>
                      <a:r>
                        <a:rPr lang="en-US" altLang="ko-KR" sz="1200" baseline="0" dirty="0" smtClean="0"/>
                        <a:t>, Yellow : </a:t>
                      </a:r>
                      <a:r>
                        <a:rPr lang="ko-KR" altLang="en-US" sz="1200" baseline="0" dirty="0" smtClean="0"/>
                        <a:t>지각</a:t>
                      </a:r>
                      <a:r>
                        <a:rPr lang="en-US" altLang="ko-KR" sz="1200" baseline="0" dirty="0" smtClean="0"/>
                        <a:t>, Green : </a:t>
                      </a:r>
                      <a:r>
                        <a:rPr lang="ko-KR" altLang="en-US" sz="1200" baseline="0" dirty="0" smtClean="0"/>
                        <a:t>출석</a:t>
                      </a:r>
                      <a:r>
                        <a:rPr lang="en-US" altLang="ko-KR" sz="1200" baseline="0" dirty="0" smtClean="0"/>
                        <a:t>) 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16" y="1232564"/>
            <a:ext cx="2638425" cy="46672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09205" y="1838595"/>
            <a:ext cx="2352581" cy="3408107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11305" y="1547499"/>
            <a:ext cx="1009954" cy="236914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425016" y="1402426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80552" y="1556377"/>
            <a:ext cx="754602" cy="236914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960855" y="1411304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2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08931" y="1737445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730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37" y="31407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admin_menu.xml 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관리자메뉴 화면</a:t>
            </a:r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16" y="1246567"/>
            <a:ext cx="2638425" cy="46482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564570" y="3038946"/>
            <a:ext cx="2260455" cy="334388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487160" y="2884995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4518832"/>
              </p:ext>
            </p:extLst>
          </p:nvPr>
        </p:nvGraphicFramePr>
        <p:xfrm>
          <a:off x="5641636" y="314073"/>
          <a:ext cx="4777372" cy="6176880"/>
        </p:xfrm>
        <a:graphic>
          <a:graphicData uri="http://schemas.openxmlformats.org/drawingml/2006/table">
            <a:tbl>
              <a:tblPr/>
              <a:tblGrid>
                <a:gridCol w="4777372"/>
              </a:tblGrid>
              <a:tr h="387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화면설명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</a:tr>
              <a:tr h="5789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개요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관리자로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로그인을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 성공했을 때의 화면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버튼이벤트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</a:txBody>
                  <a:tcPr marL="71425" marR="71425" marT="40516" marB="40516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28734314"/>
              </p:ext>
            </p:extLst>
          </p:nvPr>
        </p:nvGraphicFramePr>
        <p:xfrm>
          <a:off x="5641635" y="2109340"/>
          <a:ext cx="4777372" cy="19248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8786"/>
                <a:gridCol w="1656528"/>
                <a:gridCol w="2272058"/>
              </a:tblGrid>
              <a:tr h="296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onClick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accountMenu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계정관리 버튼 클릭 시 계정관리메뉴 화면으로 이동한다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NFCManager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NFC</a:t>
                      </a:r>
                      <a:r>
                        <a:rPr lang="ko-KR" altLang="en-US" sz="1200" dirty="0" smtClean="0"/>
                        <a:t>관리 버튼을 클릭 시 </a:t>
                      </a:r>
                      <a:r>
                        <a:rPr lang="en-US" altLang="ko-KR" sz="1200" dirty="0" smtClean="0"/>
                        <a:t>NFC</a:t>
                      </a:r>
                      <a:r>
                        <a:rPr lang="ko-KR" altLang="en-US" sz="1200" dirty="0" smtClean="0"/>
                        <a:t>관리 화면으로 이동한다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accessStatus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출입 현황 버튼을 클릭 시 출입현황화면으로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64570" y="3484777"/>
            <a:ext cx="2260455" cy="334388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487160" y="3330826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2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6959" y="3957821"/>
            <a:ext cx="2314619" cy="383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1564570" y="3990804"/>
            <a:ext cx="2260455" cy="334388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487160" y="3845731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3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38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37" y="31407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account_menu.xml 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계정관리메뉴 화면</a:t>
            </a:r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29" y="1237043"/>
            <a:ext cx="2667000" cy="466725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570962" y="3038946"/>
            <a:ext cx="2266942" cy="334388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493552" y="2884995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07949778"/>
              </p:ext>
            </p:extLst>
          </p:nvPr>
        </p:nvGraphicFramePr>
        <p:xfrm>
          <a:off x="5641636" y="314073"/>
          <a:ext cx="4777372" cy="6176880"/>
        </p:xfrm>
        <a:graphic>
          <a:graphicData uri="http://schemas.openxmlformats.org/drawingml/2006/table">
            <a:tbl>
              <a:tblPr/>
              <a:tblGrid>
                <a:gridCol w="4777372"/>
              </a:tblGrid>
              <a:tr h="387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화면설명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</a:tr>
              <a:tr h="5789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개요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계정에 대한 정보를 보기 위한 방법을 선택하는 화면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버튼이벤트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</a:txBody>
                  <a:tcPr marL="71425" marR="71425" marT="40516" marB="40516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69375304"/>
              </p:ext>
            </p:extLst>
          </p:nvPr>
        </p:nvGraphicFramePr>
        <p:xfrm>
          <a:off x="5641635" y="2075994"/>
          <a:ext cx="4777372" cy="18888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8786"/>
                <a:gridCol w="1656528"/>
                <a:gridCol w="2272058"/>
              </a:tblGrid>
              <a:tr h="296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onClick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79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accountInfo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전체계정조회 버튼을 클릭 시 전체계정에 대한 정보를 볼 수 있는 화면으로 이동한다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  <a:tr h="79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accountSearch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계정검색 버튼을 클릭 시 계정을 검색할 수 있는 화면으로 이동한다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70962" y="3475253"/>
            <a:ext cx="2266942" cy="334388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493552" y="3321302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2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820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37" y="31407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account_info.xml 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전체계정조회 화면</a:t>
            </a:r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83606" y="1241818"/>
            <a:ext cx="2400508" cy="4237087"/>
            <a:chOff x="1483606" y="1254697"/>
            <a:chExt cx="2400508" cy="423708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3606" y="1254697"/>
              <a:ext cx="2400508" cy="4237087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1646046" y="1751876"/>
              <a:ext cx="2087939" cy="3237993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554650" y="1650726"/>
              <a:ext cx="252000" cy="25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81792" y="1879676"/>
              <a:ext cx="2016000" cy="324791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646587" y="1838267"/>
              <a:ext cx="252000" cy="25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ko-K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25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98017098"/>
              </p:ext>
            </p:extLst>
          </p:nvPr>
        </p:nvGraphicFramePr>
        <p:xfrm>
          <a:off x="5641636" y="314073"/>
          <a:ext cx="4777372" cy="6176880"/>
        </p:xfrm>
        <a:graphic>
          <a:graphicData uri="http://schemas.openxmlformats.org/drawingml/2006/table">
            <a:tbl>
              <a:tblPr/>
              <a:tblGrid>
                <a:gridCol w="4777372"/>
              </a:tblGrid>
              <a:tr h="387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화면설명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</a:tr>
              <a:tr h="5789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개요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전체계정조회의 결과화면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출력데이터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버튼이벤트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</a:txBody>
                  <a:tcPr marL="71425" marR="71425" marT="40516" marB="40516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35947374"/>
              </p:ext>
            </p:extLst>
          </p:nvPr>
        </p:nvGraphicFramePr>
        <p:xfrm>
          <a:off x="5641635" y="3930556"/>
          <a:ext cx="4777372" cy="14208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8786"/>
                <a:gridCol w="1656528"/>
                <a:gridCol w="2272058"/>
              </a:tblGrid>
              <a:tr h="296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onClick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64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modifyList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리스트 중 한 항목 클릭 시 관리자용 정보변경 화면으로 넘어간다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refresh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새로고침</a:t>
                      </a:r>
                      <a:r>
                        <a:rPr lang="ko-KR" altLang="en-US" sz="1200" dirty="0" smtClean="0"/>
                        <a:t> 버튼을 클릭 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변경된 정보가 갱신된다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84737260"/>
              </p:ext>
            </p:extLst>
          </p:nvPr>
        </p:nvGraphicFramePr>
        <p:xfrm>
          <a:off x="5641635" y="2060036"/>
          <a:ext cx="4777372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48786"/>
                <a:gridCol w="1656528"/>
                <a:gridCol w="2272058"/>
              </a:tblGrid>
              <a:tr h="202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영문명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445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accountList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dirty="0" smtClean="0"/>
                        <a:t>에 저장된 모든 사용자의 계정이 출력된다</a:t>
                      </a:r>
                      <a:r>
                        <a:rPr lang="en-US" altLang="ko-KR" sz="1200" dirty="0" smtClean="0"/>
                        <a:t>. (</a:t>
                      </a:r>
                      <a:r>
                        <a:rPr lang="en-US" altLang="ko-KR" sz="1200" dirty="0" err="1" smtClean="0"/>
                        <a:t>ListView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 l="65828" t="7143" r="4777" b="86905"/>
          <a:stretch>
            <a:fillRect/>
          </a:stretch>
        </p:blipFill>
        <p:spPr bwMode="auto">
          <a:xfrm>
            <a:off x="3009522" y="1455938"/>
            <a:ext cx="745724" cy="26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2988755" y="1461398"/>
            <a:ext cx="775368" cy="243115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866955" y="1342960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2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59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37" y="31407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account_search.xml 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계정검색 화면</a:t>
            </a:r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9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93426173"/>
              </p:ext>
            </p:extLst>
          </p:nvPr>
        </p:nvGraphicFramePr>
        <p:xfrm>
          <a:off x="5641636" y="314073"/>
          <a:ext cx="4777372" cy="6176880"/>
        </p:xfrm>
        <a:graphic>
          <a:graphicData uri="http://schemas.openxmlformats.org/drawingml/2006/table">
            <a:tbl>
              <a:tblPr/>
              <a:tblGrid>
                <a:gridCol w="4777372"/>
              </a:tblGrid>
              <a:tr h="387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화면설명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</a:tr>
              <a:tr h="5789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개요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찾고자 하는 계정의 학번검색을 통해 결과를 출력해주는 화면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입력데이터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출력데이터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버튼이벤트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</a:txBody>
                  <a:tcPr marL="71425" marR="71425" marT="40516" marB="40516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34571036"/>
              </p:ext>
            </p:extLst>
          </p:nvPr>
        </p:nvGraphicFramePr>
        <p:xfrm>
          <a:off x="5641635" y="4574496"/>
          <a:ext cx="4777372" cy="19507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8786"/>
                <a:gridCol w="1656528"/>
                <a:gridCol w="2272058"/>
              </a:tblGrid>
              <a:tr h="296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onClick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79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accountSearch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검색버튼을 클릭 시 </a:t>
                      </a:r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dirty="0" smtClean="0"/>
                        <a:t>에 저장되어 있는 학번과 사용자가 입력한 학번을 비교하여 일치 된 정보를 </a:t>
                      </a:r>
                      <a:r>
                        <a:rPr lang="ko-KR" altLang="en-US" sz="1200" dirty="0" err="1" smtClean="0"/>
                        <a:t>리스트뷰에</a:t>
                      </a:r>
                      <a:r>
                        <a:rPr lang="ko-KR" altLang="en-US" sz="1200" dirty="0" smtClean="0"/>
                        <a:t> 출력한다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  <a:tr h="61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modifyList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리스트 중 항목 선택 시 관리자용 정보변경 화면으로 넘어간다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69053062"/>
              </p:ext>
            </p:extLst>
          </p:nvPr>
        </p:nvGraphicFramePr>
        <p:xfrm>
          <a:off x="5641635" y="3244890"/>
          <a:ext cx="4777372" cy="944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48786"/>
                <a:gridCol w="1656528"/>
                <a:gridCol w="2272058"/>
              </a:tblGrid>
              <a:tr h="202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영문명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/>
                </a:tc>
              </a:tr>
              <a:tr h="445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accountSearchList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사용자가 입력한 학번과 일치하는 정보를 가진 계정을 출력한다</a:t>
                      </a:r>
                      <a:r>
                        <a:rPr lang="en-US" altLang="ko-KR" sz="1200" dirty="0" smtClean="0"/>
                        <a:t>. (</a:t>
                      </a:r>
                      <a:r>
                        <a:rPr lang="en-US" altLang="ko-KR" sz="1200" dirty="0" err="1" smtClean="0"/>
                        <a:t>ListView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77042634"/>
              </p:ext>
            </p:extLst>
          </p:nvPr>
        </p:nvGraphicFramePr>
        <p:xfrm>
          <a:off x="5641636" y="1988227"/>
          <a:ext cx="4777372" cy="808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48786"/>
                <a:gridCol w="1592982"/>
                <a:gridCol w="2335604"/>
              </a:tblGrid>
              <a:tr h="240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영문명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0000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stuId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사용자가 조회하고자 하는 계정의 학번을 입력한다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EditText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58" y="1254401"/>
            <a:ext cx="2430991" cy="424470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668003" y="1633436"/>
            <a:ext cx="1544221" cy="327926"/>
          </a:xfrm>
          <a:prstGeom prst="rect">
            <a:avLst/>
          </a:prstGeom>
          <a:solidFill>
            <a:srgbClr val="CC0000">
              <a:alpha val="30000"/>
            </a:srgbClr>
          </a:solidFill>
          <a:ln w="127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662885" y="2004386"/>
            <a:ext cx="2015380" cy="2942094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575519" y="1515396"/>
            <a:ext cx="252000" cy="25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571489" y="1903235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89634" y="1633436"/>
            <a:ext cx="388631" cy="334388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212224" y="1479485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20569" y="1979237"/>
            <a:ext cx="1842707" cy="334388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777605" y="1888805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2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824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37" y="31407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info_modify_admin.xml 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관리자용정보변경 화면</a:t>
            </a:r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54" y="1254683"/>
            <a:ext cx="2647950" cy="465772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655534" y="4514552"/>
            <a:ext cx="2053581" cy="334388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578124" y="4360601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34401577"/>
              </p:ext>
            </p:extLst>
          </p:nvPr>
        </p:nvGraphicFramePr>
        <p:xfrm>
          <a:off x="5641636" y="314073"/>
          <a:ext cx="4777372" cy="6176880"/>
        </p:xfrm>
        <a:graphic>
          <a:graphicData uri="http://schemas.openxmlformats.org/drawingml/2006/table">
            <a:tbl>
              <a:tblPr/>
              <a:tblGrid>
                <a:gridCol w="4777372"/>
              </a:tblGrid>
              <a:tr h="387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화면설명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</a:tr>
              <a:tr h="5789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개요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대출하고 싶은 책을 입력하여 원하는 책 정보가 출력되면 책 선택 후 예약하는 화면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입력데이터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출력데이터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버튼이벤트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</a:txBody>
                  <a:tcPr marL="71425" marR="71425" marT="40516" marB="40516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33919202"/>
              </p:ext>
            </p:extLst>
          </p:nvPr>
        </p:nvGraphicFramePr>
        <p:xfrm>
          <a:off x="5641635" y="5051017"/>
          <a:ext cx="4777372" cy="131064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8786"/>
                <a:gridCol w="1656528"/>
                <a:gridCol w="2272058"/>
              </a:tblGrid>
              <a:tr h="296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onClick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clientDelete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해당하는 회원에 대한 정보를 삭제한다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infoSave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변경된 내용을 </a:t>
                      </a:r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dirty="0" smtClean="0"/>
                        <a:t>에 저장한다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이전 화면으로 돌아간다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347354" y="1842031"/>
            <a:ext cx="1646033" cy="288000"/>
          </a:xfrm>
          <a:prstGeom prst="rect">
            <a:avLst/>
          </a:prstGeom>
          <a:solidFill>
            <a:srgbClr val="CC99FF">
              <a:alpha val="30000"/>
            </a:srgbClr>
          </a:solidFill>
          <a:ln w="12700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254870" y="1690573"/>
            <a:ext cx="252000" cy="252000"/>
          </a:xfrm>
          <a:prstGeom prst="ellipse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47354" y="2189388"/>
            <a:ext cx="1646033" cy="288000"/>
          </a:xfrm>
          <a:prstGeom prst="rect">
            <a:avLst/>
          </a:prstGeom>
          <a:solidFill>
            <a:srgbClr val="CC99FF">
              <a:alpha val="30000"/>
            </a:srgbClr>
          </a:solidFill>
          <a:ln w="12700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254870" y="2037930"/>
            <a:ext cx="252000" cy="252000"/>
          </a:xfrm>
          <a:prstGeom prst="ellipse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2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47354" y="2558649"/>
            <a:ext cx="1646033" cy="288000"/>
          </a:xfrm>
          <a:prstGeom prst="rect">
            <a:avLst/>
          </a:prstGeom>
          <a:solidFill>
            <a:srgbClr val="CC99FF">
              <a:alpha val="30000"/>
            </a:srgbClr>
          </a:solidFill>
          <a:ln w="12700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254870" y="2407191"/>
            <a:ext cx="252000" cy="252000"/>
          </a:xfrm>
          <a:prstGeom prst="ellipse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3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47354" y="2889495"/>
            <a:ext cx="1646033" cy="288000"/>
          </a:xfrm>
          <a:prstGeom prst="rect">
            <a:avLst/>
          </a:prstGeom>
          <a:solidFill>
            <a:srgbClr val="CC99FF">
              <a:alpha val="30000"/>
            </a:srgbClr>
          </a:solidFill>
          <a:ln w="12700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254870" y="2738037"/>
            <a:ext cx="252000" cy="252000"/>
          </a:xfrm>
          <a:prstGeom prst="ellipse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4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47354" y="3263225"/>
            <a:ext cx="1646033" cy="288000"/>
          </a:xfrm>
          <a:prstGeom prst="rect">
            <a:avLst/>
          </a:prstGeom>
          <a:solidFill>
            <a:srgbClr val="CC99FF">
              <a:alpha val="30000"/>
            </a:srgbClr>
          </a:solidFill>
          <a:ln w="12700"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254870" y="3111767"/>
            <a:ext cx="252000" cy="252000"/>
          </a:xfrm>
          <a:prstGeom prst="ellipse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5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55534" y="5031600"/>
            <a:ext cx="984635" cy="334388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578124" y="4877649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2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17579" y="5031600"/>
            <a:ext cx="984635" cy="334388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640169" y="4877649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3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08920350"/>
              </p:ext>
            </p:extLst>
          </p:nvPr>
        </p:nvGraphicFramePr>
        <p:xfrm>
          <a:off x="5641636" y="2013985"/>
          <a:ext cx="4777372" cy="25908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48786"/>
                <a:gridCol w="1592982"/>
                <a:gridCol w="2335604"/>
              </a:tblGrid>
              <a:tr h="240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영문명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clientStudentID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사용자의 아이디를 </a:t>
                      </a:r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dirty="0" smtClean="0"/>
                        <a:t>에서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가져와 변경가능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EditText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clientPassword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사용자의 비밀번호를 </a:t>
                      </a:r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dirty="0" smtClean="0"/>
                        <a:t>에서 가져와 변경가능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EditText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clientName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사용자의 이름을 </a:t>
                      </a:r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dirty="0" smtClean="0"/>
                        <a:t>에서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가져와 변경가능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EditText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clientMajor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사용자의 학과를 </a:t>
                      </a:r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dirty="0" smtClean="0"/>
                        <a:t>에서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가져와 변경가능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EditText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clientPosition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사용자의 직업을 </a:t>
                      </a:r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dirty="0" smtClean="0"/>
                        <a:t>에서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가져와 변경가능</a:t>
                      </a:r>
                      <a:r>
                        <a:rPr lang="en-US" altLang="ko-KR" sz="1200" baseline="0" dirty="0" smtClean="0"/>
                        <a:t> (</a:t>
                      </a:r>
                      <a:r>
                        <a:rPr lang="en-US" altLang="ko-KR" sz="1200" baseline="0" dirty="0" err="1" smtClean="0"/>
                        <a:t>RadioButton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324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215" y="2190741"/>
            <a:ext cx="850443" cy="15020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8973" y="2190741"/>
            <a:ext cx="866409" cy="1524011"/>
          </a:xfrm>
          <a:prstGeom prst="rect">
            <a:avLst/>
          </a:prstGeom>
        </p:spPr>
      </p:pic>
      <p:grpSp>
        <p:nvGrpSpPr>
          <p:cNvPr id="4" name="그룹 25"/>
          <p:cNvGrpSpPr/>
          <p:nvPr/>
        </p:nvGrpSpPr>
        <p:grpSpPr>
          <a:xfrm>
            <a:off x="1111215" y="4000504"/>
            <a:ext cx="857256" cy="1524011"/>
            <a:chOff x="4271629" y="1367423"/>
            <a:chExt cx="2454442" cy="4283243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308" t="8483" r="5104" b="8025"/>
            <a:stretch/>
          </p:blipFill>
          <p:spPr>
            <a:xfrm>
              <a:off x="4271629" y="1367423"/>
              <a:ext cx="2454442" cy="4283243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70728" y="4839994"/>
              <a:ext cx="2271698" cy="468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06729" y="2190741"/>
            <a:ext cx="870415" cy="152401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49737" y="2190741"/>
            <a:ext cx="869528" cy="152401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73748" y="285729"/>
            <a:ext cx="781189" cy="138057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50" t="8853" r="5269" b="8129"/>
          <a:stretch/>
        </p:blipFill>
        <p:spPr>
          <a:xfrm>
            <a:off x="6921505" y="1809740"/>
            <a:ext cx="816595" cy="142904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873748" y="3429001"/>
            <a:ext cx="854341" cy="149739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85" t="5995" r="51235" b="37344"/>
          <a:stretch/>
        </p:blipFill>
        <p:spPr>
          <a:xfrm>
            <a:off x="6921505" y="3429000"/>
            <a:ext cx="857256" cy="142876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83" t="5961" r="51172" b="37203"/>
          <a:stretch/>
        </p:blipFill>
        <p:spPr>
          <a:xfrm>
            <a:off x="7969263" y="3429000"/>
            <a:ext cx="857256" cy="142876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017021" y="3429000"/>
            <a:ext cx="81575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71" t="5887" r="51561" b="37325"/>
          <a:stretch/>
        </p:blipFill>
        <p:spPr>
          <a:xfrm>
            <a:off x="10064778" y="3429000"/>
            <a:ext cx="793756" cy="142876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873749" y="1809739"/>
            <a:ext cx="811393" cy="142876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73748" y="5048262"/>
            <a:ext cx="857256" cy="148955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921505" y="5048262"/>
            <a:ext cx="857256" cy="1493285"/>
          </a:xfrm>
          <a:prstGeom prst="rect">
            <a:avLst/>
          </a:prstGeom>
        </p:spPr>
      </p:pic>
      <p:cxnSp>
        <p:nvCxnSpPr>
          <p:cNvPr id="26" name="Shape 25"/>
          <p:cNvCxnSpPr>
            <a:endCxn id="29" idx="1"/>
          </p:cNvCxnSpPr>
          <p:nvPr/>
        </p:nvCxnSpPr>
        <p:spPr>
          <a:xfrm rot="5400000" flipH="1" flipV="1">
            <a:off x="4663131" y="1456379"/>
            <a:ext cx="1690979" cy="7302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endCxn id="21" idx="1"/>
          </p:cNvCxnSpPr>
          <p:nvPr/>
        </p:nvCxnSpPr>
        <p:spPr>
          <a:xfrm flipV="1">
            <a:off x="5143494" y="2524119"/>
            <a:ext cx="730255" cy="23812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endCxn id="39" idx="1"/>
          </p:cNvCxnSpPr>
          <p:nvPr/>
        </p:nvCxnSpPr>
        <p:spPr>
          <a:xfrm rot="16200000" flipH="1">
            <a:off x="4848521" y="3152469"/>
            <a:ext cx="1224951" cy="82550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endCxn id="22" idx="1"/>
          </p:cNvCxnSpPr>
          <p:nvPr/>
        </p:nvCxnSpPr>
        <p:spPr>
          <a:xfrm rot="16200000" flipH="1">
            <a:off x="4088474" y="4007766"/>
            <a:ext cx="2649793" cy="9207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37" y="314072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학생으로 로그인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37" y="31407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nfc_manager.xml 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(NFC</a:t>
            </a:r>
            <a:r>
              <a:rPr lang="ko-KR" altLang="en-US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관리 화면</a:t>
            </a:r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extLst/>
          </p:nvPr>
        </p:nvGraphicFramePr>
        <p:xfrm>
          <a:off x="5641636" y="314073"/>
          <a:ext cx="4777372" cy="6176880"/>
        </p:xfrm>
        <a:graphic>
          <a:graphicData uri="http://schemas.openxmlformats.org/drawingml/2006/table">
            <a:tbl>
              <a:tblPr/>
              <a:tblGrid>
                <a:gridCol w="4777372"/>
              </a:tblGrid>
              <a:tr h="387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화면설명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</a:tr>
              <a:tr h="5789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개요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NFC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태그 등록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조회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변경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삭제 화면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출력데이터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버튼이벤트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</a:txBody>
                  <a:tcPr marL="71425" marR="71425" marT="40516" marB="40516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23214565"/>
              </p:ext>
            </p:extLst>
          </p:nvPr>
        </p:nvGraphicFramePr>
        <p:xfrm>
          <a:off x="5641635" y="3559556"/>
          <a:ext cx="4777372" cy="11580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8786"/>
                <a:gridCol w="1656528"/>
                <a:gridCol w="2272058"/>
              </a:tblGrid>
              <a:tr h="296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onClick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nfcInfo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등록된 </a:t>
                      </a:r>
                      <a:r>
                        <a:rPr lang="en-US" altLang="ko-KR" sz="1200" dirty="0" err="1" smtClean="0"/>
                        <a:t>nfc</a:t>
                      </a:r>
                      <a:r>
                        <a:rPr lang="ko-KR" altLang="en-US" sz="1200" baseline="0" dirty="0" smtClean="0"/>
                        <a:t>를 클릭 시 수정이나 삭제 가능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nfcRegister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새로운 </a:t>
                      </a:r>
                      <a:r>
                        <a:rPr lang="en-US" altLang="ko-KR" sz="1200" dirty="0" err="1" smtClean="0"/>
                        <a:t>nfc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태그 등록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5641635" y="2254673"/>
          <a:ext cx="4777372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48786"/>
                <a:gridCol w="1656528"/>
                <a:gridCol w="2272058"/>
              </a:tblGrid>
              <a:tr h="202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영문명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/>
                </a:tc>
              </a:tr>
              <a:tr h="445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nfcList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등록된 </a:t>
                      </a:r>
                      <a:r>
                        <a:rPr lang="en-US" altLang="ko-KR" sz="1200" dirty="0" smtClean="0"/>
                        <a:t>NFC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태그 리스트를 출력한다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ListView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94" t="5543" r="51306" b="37110"/>
          <a:stretch/>
        </p:blipFill>
        <p:spPr>
          <a:xfrm>
            <a:off x="1464814" y="1411549"/>
            <a:ext cx="2654423" cy="393280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544716" y="1598899"/>
            <a:ext cx="2521257" cy="2724526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44442" y="1444480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16373" y="1745481"/>
            <a:ext cx="2307557" cy="334388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538963" y="1591530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01662" y="4394448"/>
            <a:ext cx="1207364" cy="488270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107134" y="4316975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2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16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37" y="31407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access_status.xml 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츨입현황</a:t>
            </a:r>
            <a:r>
              <a:rPr lang="ko-KR" altLang="en-US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화면</a:t>
            </a:r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83466523"/>
              </p:ext>
            </p:extLst>
          </p:nvPr>
        </p:nvGraphicFramePr>
        <p:xfrm>
          <a:off x="5641636" y="314073"/>
          <a:ext cx="4777372" cy="6176880"/>
        </p:xfrm>
        <a:graphic>
          <a:graphicData uri="http://schemas.openxmlformats.org/drawingml/2006/table">
            <a:tbl>
              <a:tblPr/>
              <a:tblGrid>
                <a:gridCol w="4777372"/>
              </a:tblGrid>
              <a:tr h="387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화면설명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</a:tr>
              <a:tr h="5789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개요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관리자의 출입현황 화면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출력데이터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버튼이벤트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Gill Sans"/>
                      </a:endParaRPr>
                    </a:p>
                  </a:txBody>
                  <a:tcPr marL="71425" marR="71425" marT="40516" marB="40516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9468314"/>
              </p:ext>
            </p:extLst>
          </p:nvPr>
        </p:nvGraphicFramePr>
        <p:xfrm>
          <a:off x="5641635" y="2113481"/>
          <a:ext cx="4777372" cy="944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48786"/>
                <a:gridCol w="1656528"/>
                <a:gridCol w="2272058"/>
              </a:tblGrid>
              <a:tr h="202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영문명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accessStatus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</a:t>
                      </a:r>
                      <a:r>
                        <a:rPr lang="ko-KR" altLang="en-US" sz="1200" baseline="0" dirty="0" smtClean="0"/>
                        <a:t> 별 출입 현황에 대한 리스트를 화면에 출력한다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ListView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1804" y="1225118"/>
            <a:ext cx="2759648" cy="487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1449821" y="1738057"/>
            <a:ext cx="2509620" cy="345538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43077" y="1500272"/>
            <a:ext cx="1044000" cy="204241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365668" y="1337443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358425" y="1619150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19838115"/>
              </p:ext>
            </p:extLst>
          </p:nvPr>
        </p:nvGraphicFramePr>
        <p:xfrm>
          <a:off x="5641635" y="3866160"/>
          <a:ext cx="4777372" cy="10363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8786"/>
                <a:gridCol w="1656528"/>
                <a:gridCol w="2272058"/>
              </a:tblGrid>
              <a:tr h="296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onClick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찾고자 하는 날짜를 선택한다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refresh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새로고침</a:t>
                      </a:r>
                      <a:r>
                        <a:rPr lang="ko-KR" altLang="en-US" sz="1200" dirty="0" smtClean="0"/>
                        <a:t> 버튼을 클릭 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변경된 정보가 갱신된다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 l="65828" t="7143" r="4777" b="86905"/>
          <a:stretch>
            <a:fillRect/>
          </a:stretch>
        </p:blipFill>
        <p:spPr bwMode="auto">
          <a:xfrm>
            <a:off x="3240350" y="1455938"/>
            <a:ext cx="745724" cy="26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3219583" y="1461398"/>
            <a:ext cx="775368" cy="243115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097783" y="1342960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2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640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215" y="2190741"/>
            <a:ext cx="850443" cy="15020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8973" y="2190741"/>
            <a:ext cx="866409" cy="1524011"/>
          </a:xfrm>
          <a:prstGeom prst="rect">
            <a:avLst/>
          </a:prstGeom>
        </p:spPr>
      </p:pic>
      <p:grpSp>
        <p:nvGrpSpPr>
          <p:cNvPr id="4" name="그룹 25"/>
          <p:cNvGrpSpPr/>
          <p:nvPr/>
        </p:nvGrpSpPr>
        <p:grpSpPr>
          <a:xfrm>
            <a:off x="1111215" y="4000504"/>
            <a:ext cx="857256" cy="1524011"/>
            <a:chOff x="4271629" y="1367423"/>
            <a:chExt cx="2454442" cy="428324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308" t="8483" r="5104" b="8025"/>
            <a:stretch/>
          </p:blipFill>
          <p:spPr>
            <a:xfrm>
              <a:off x="4271629" y="1367423"/>
              <a:ext cx="2454442" cy="4283243"/>
            </a:xfrm>
            <a:prstGeom prst="rect">
              <a:avLst/>
            </a:prstGeom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70728" y="4839994"/>
              <a:ext cx="2271698" cy="468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38480" y="2190742"/>
            <a:ext cx="857256" cy="1513351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62491" y="666731"/>
            <a:ext cx="856636" cy="151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0249" y="666731"/>
            <a:ext cx="847863" cy="14998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50" t="8853" r="5269" b="8129"/>
          <a:stretch/>
        </p:blipFill>
        <p:spPr>
          <a:xfrm>
            <a:off x="4762491" y="2595557"/>
            <a:ext cx="857256" cy="150019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143" t="8546" r="6299" b="8084"/>
          <a:stretch/>
        </p:blipFill>
        <p:spPr>
          <a:xfrm>
            <a:off x="5810248" y="2571744"/>
            <a:ext cx="875235" cy="15240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62492" y="4572009"/>
            <a:ext cx="912073" cy="158480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50818" y="4572008"/>
            <a:ext cx="911937" cy="1588536"/>
          </a:xfrm>
          <a:prstGeom prst="rect">
            <a:avLst/>
          </a:prstGeom>
        </p:spPr>
      </p:pic>
      <p:cxnSp>
        <p:nvCxnSpPr>
          <p:cNvPr id="15" name="Shape 14"/>
          <p:cNvCxnSpPr>
            <a:endCxn id="8" idx="1"/>
          </p:cNvCxnSpPr>
          <p:nvPr/>
        </p:nvCxnSpPr>
        <p:spPr>
          <a:xfrm rot="5400000" flipH="1" flipV="1">
            <a:off x="3711448" y="1711203"/>
            <a:ext cx="1340080" cy="76200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endCxn id="10" idx="1"/>
          </p:cNvCxnSpPr>
          <p:nvPr/>
        </p:nvCxnSpPr>
        <p:spPr>
          <a:xfrm>
            <a:off x="3905235" y="2857496"/>
            <a:ext cx="857256" cy="4881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endCxn id="12" idx="1"/>
          </p:cNvCxnSpPr>
          <p:nvPr/>
        </p:nvCxnSpPr>
        <p:spPr>
          <a:xfrm rot="16200000" flipH="1">
            <a:off x="3223280" y="3825203"/>
            <a:ext cx="2316416" cy="76200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337" y="314072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교수</a:t>
            </a:r>
            <a:r>
              <a:rPr lang="en-US" altLang="ko-KR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학과로 로그인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215" y="2190741"/>
            <a:ext cx="850443" cy="15020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8973" y="2190741"/>
            <a:ext cx="866409" cy="1524011"/>
          </a:xfrm>
          <a:prstGeom prst="rect">
            <a:avLst/>
          </a:prstGeom>
        </p:spPr>
      </p:pic>
      <p:grpSp>
        <p:nvGrpSpPr>
          <p:cNvPr id="4" name="그룹 25"/>
          <p:cNvGrpSpPr/>
          <p:nvPr/>
        </p:nvGrpSpPr>
        <p:grpSpPr>
          <a:xfrm>
            <a:off x="1111215" y="4000504"/>
            <a:ext cx="857256" cy="1524011"/>
            <a:chOff x="4271629" y="1367423"/>
            <a:chExt cx="2454442" cy="428324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308" t="8483" r="5104" b="8025"/>
            <a:stretch/>
          </p:blipFill>
          <p:spPr>
            <a:xfrm>
              <a:off x="4271629" y="1367423"/>
              <a:ext cx="2454442" cy="4283243"/>
            </a:xfrm>
            <a:prstGeom prst="rect">
              <a:avLst/>
            </a:prstGeom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70728" y="4839994"/>
              <a:ext cx="2271698" cy="468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38481" y="2190741"/>
            <a:ext cx="865063" cy="152401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1990" y="666731"/>
            <a:ext cx="870863" cy="152401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94" t="5543" r="51306" b="37110"/>
          <a:stretch/>
        </p:blipFill>
        <p:spPr>
          <a:xfrm>
            <a:off x="4571990" y="2666995"/>
            <a:ext cx="899967" cy="15240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0249" y="666731"/>
            <a:ext cx="863423" cy="152401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53256" y="666730"/>
            <a:ext cx="857256" cy="1496839"/>
          </a:xfrm>
          <a:prstGeom prst="rect">
            <a:avLst/>
          </a:prstGeom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07781" y="3057096"/>
            <a:ext cx="720000" cy="11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1989" y="4476734"/>
            <a:ext cx="916865" cy="161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Shape 27"/>
          <p:cNvCxnSpPr>
            <a:endCxn id="15" idx="1"/>
          </p:cNvCxnSpPr>
          <p:nvPr/>
        </p:nvCxnSpPr>
        <p:spPr>
          <a:xfrm rot="5400000" flipH="1" flipV="1">
            <a:off x="3524232" y="1809739"/>
            <a:ext cx="1428760" cy="6667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endCxn id="16" idx="1"/>
          </p:cNvCxnSpPr>
          <p:nvPr/>
        </p:nvCxnSpPr>
        <p:spPr>
          <a:xfrm>
            <a:off x="3905235" y="2952747"/>
            <a:ext cx="666755" cy="47625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stCxn id="24" idx="3"/>
            <a:endCxn id="26" idx="1"/>
          </p:cNvCxnSpPr>
          <p:nvPr/>
        </p:nvCxnSpPr>
        <p:spPr>
          <a:xfrm>
            <a:off x="4027782" y="3116722"/>
            <a:ext cx="544207" cy="216965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337" y="314072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관리자로 로그인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54" y="1232280"/>
            <a:ext cx="2647950" cy="4676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37" y="31407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main.xml 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메인 화면</a:t>
            </a:r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7959161"/>
              </p:ext>
            </p:extLst>
          </p:nvPr>
        </p:nvGraphicFramePr>
        <p:xfrm>
          <a:off x="5641636" y="314073"/>
          <a:ext cx="4777372" cy="6176880"/>
        </p:xfrm>
        <a:graphic>
          <a:graphicData uri="http://schemas.openxmlformats.org/drawingml/2006/table">
            <a:tbl>
              <a:tblPr/>
              <a:tblGrid>
                <a:gridCol w="4777372"/>
              </a:tblGrid>
              <a:tr h="387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화면설명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</a:tr>
              <a:tr h="5789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개요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대출하고 싶은 책을 입력하여 원하는 책 정보가 출력되면 책 선택 후 예약하는 화면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버튼이벤트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</a:txBody>
                  <a:tcPr marL="71425" marR="71425" marT="40516" marB="40516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61989785"/>
              </p:ext>
            </p:extLst>
          </p:nvPr>
        </p:nvGraphicFramePr>
        <p:xfrm>
          <a:off x="5641636" y="2290131"/>
          <a:ext cx="4777372" cy="16728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8786"/>
                <a:gridCol w="1656528"/>
                <a:gridCol w="2272058"/>
              </a:tblGrid>
              <a:tr h="296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onClick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68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로그인버튼을</a:t>
                      </a:r>
                      <a:r>
                        <a:rPr lang="ko-KR" altLang="en-US" sz="1200" dirty="0" smtClean="0"/>
                        <a:t> 클릭 시 로그인 화면으로 이동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</a:tr>
              <a:tr h="68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회원가입버튼을 클릭 시 회원가입 화면으로 이동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665144" y="3935233"/>
            <a:ext cx="2121245" cy="469341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539144" y="3809233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65144" y="4563046"/>
            <a:ext cx="2121245" cy="469341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539144" y="4437046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2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090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53" y="1254683"/>
            <a:ext cx="2647950" cy="4657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37" y="31407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login.xml 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메인 화면</a:t>
            </a:r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88389079"/>
              </p:ext>
            </p:extLst>
          </p:nvPr>
        </p:nvGraphicFramePr>
        <p:xfrm>
          <a:off x="5641636" y="314073"/>
          <a:ext cx="4777372" cy="6176880"/>
        </p:xfrm>
        <a:graphic>
          <a:graphicData uri="http://schemas.openxmlformats.org/drawingml/2006/table">
            <a:tbl>
              <a:tblPr/>
              <a:tblGrid>
                <a:gridCol w="4777372"/>
              </a:tblGrid>
              <a:tr h="387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화면설명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</a:tr>
              <a:tr h="5789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개요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확인 버튼을 버튼을 눌렀을 때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로그인을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 하는 화면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입력데이터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버튼이벤트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</a:txBody>
                  <a:tcPr marL="71425" marR="71425" marT="40516" marB="40516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64907453"/>
              </p:ext>
            </p:extLst>
          </p:nvPr>
        </p:nvGraphicFramePr>
        <p:xfrm>
          <a:off x="5641635" y="4342673"/>
          <a:ext cx="4777372" cy="15849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8786"/>
                <a:gridCol w="1656528"/>
                <a:gridCol w="2272058"/>
              </a:tblGrid>
              <a:tr h="296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onClick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loginCheck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확인 버튼을 클릭 시 사용자의 아이디와 비밀번호를 </a:t>
                      </a:r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dirty="0" smtClean="0"/>
                        <a:t>정보와 비교하여 </a:t>
                      </a:r>
                      <a:r>
                        <a:rPr lang="ko-KR" altLang="en-US" sz="1200" dirty="0" err="1" smtClean="0"/>
                        <a:t>로그인한다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취소 버튼을 클릭 시 이전 화면으로 돌아간다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37449799"/>
              </p:ext>
            </p:extLst>
          </p:nvPr>
        </p:nvGraphicFramePr>
        <p:xfrm>
          <a:off x="5641636" y="2039815"/>
          <a:ext cx="4777372" cy="1456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48786"/>
                <a:gridCol w="1592982"/>
                <a:gridCol w="2335604"/>
              </a:tblGrid>
              <a:tr h="2532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영문명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0000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student_id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사용자의 아이디를 입력한다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EditText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  <a:tr h="57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사용자의 비밀번호를 입력한다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EditText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337016" y="2962141"/>
            <a:ext cx="1565284" cy="309093"/>
          </a:xfrm>
          <a:prstGeom prst="rect">
            <a:avLst/>
          </a:prstGeom>
          <a:solidFill>
            <a:srgbClr val="CC0000">
              <a:alpha val="30000"/>
            </a:srgbClr>
          </a:solidFill>
          <a:ln w="127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26941" y="4994472"/>
            <a:ext cx="1000349" cy="401776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543536" y="4868472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209046" y="2816180"/>
            <a:ext cx="252000" cy="25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37016" y="3416121"/>
            <a:ext cx="1565284" cy="309093"/>
          </a:xfrm>
          <a:prstGeom prst="rect">
            <a:avLst/>
          </a:prstGeom>
          <a:solidFill>
            <a:srgbClr val="CC0000">
              <a:alpha val="30000"/>
            </a:srgbClr>
          </a:solidFill>
          <a:ln w="127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209046" y="3263349"/>
            <a:ext cx="252000" cy="25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2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84628" y="4994472"/>
            <a:ext cx="1000349" cy="401776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642926" y="4868472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2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67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37" y="31407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join.xml 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회원가입 화면</a:t>
            </a:r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308" t="8483" r="5104" b="8025"/>
          <a:stretch/>
        </p:blipFill>
        <p:spPr>
          <a:xfrm>
            <a:off x="1457408" y="1260891"/>
            <a:ext cx="2454442" cy="428324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246798" y="1922993"/>
            <a:ext cx="1071203" cy="170587"/>
          </a:xfrm>
          <a:prstGeom prst="rect">
            <a:avLst/>
          </a:prstGeom>
          <a:solidFill>
            <a:srgbClr val="CC0000">
              <a:alpha val="30000"/>
            </a:srgbClr>
          </a:solidFill>
          <a:ln w="127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118828" y="1751448"/>
            <a:ext cx="172456" cy="13907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46798" y="2354254"/>
            <a:ext cx="1071203" cy="170587"/>
          </a:xfrm>
          <a:prstGeom prst="rect">
            <a:avLst/>
          </a:prstGeom>
          <a:solidFill>
            <a:srgbClr val="CC0000">
              <a:alpha val="30000"/>
            </a:srgbClr>
          </a:solidFill>
          <a:ln w="127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118828" y="2182709"/>
            <a:ext cx="172456" cy="13907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2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46798" y="2801140"/>
            <a:ext cx="1071203" cy="170587"/>
          </a:xfrm>
          <a:prstGeom prst="rect">
            <a:avLst/>
          </a:prstGeom>
          <a:solidFill>
            <a:srgbClr val="CC0000">
              <a:alpha val="30000"/>
            </a:srgbClr>
          </a:solidFill>
          <a:ln w="127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118828" y="2629595"/>
            <a:ext cx="172456" cy="13907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3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46798" y="3257935"/>
            <a:ext cx="1071203" cy="225704"/>
          </a:xfrm>
          <a:prstGeom prst="rect">
            <a:avLst/>
          </a:prstGeom>
          <a:solidFill>
            <a:srgbClr val="CC0000">
              <a:alpha val="30000"/>
            </a:srgbClr>
          </a:solidFill>
          <a:ln w="127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118828" y="3141506"/>
            <a:ext cx="172456" cy="13907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4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46798" y="3691410"/>
            <a:ext cx="1071203" cy="170587"/>
          </a:xfrm>
          <a:prstGeom prst="rect">
            <a:avLst/>
          </a:prstGeom>
          <a:solidFill>
            <a:srgbClr val="CC0000">
              <a:alpha val="30000"/>
            </a:srgbClr>
          </a:solidFill>
          <a:ln w="127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118828" y="3519865"/>
            <a:ext cx="172456" cy="13907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5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66205" y="4159117"/>
            <a:ext cx="628587" cy="157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가입하기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8808" y="4155922"/>
            <a:ext cx="662354" cy="157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이전화면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19123" y="4099964"/>
            <a:ext cx="675669" cy="213899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797111" y="3956894"/>
            <a:ext cx="169094" cy="14307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25493" y="4093311"/>
            <a:ext cx="675669" cy="213899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03481" y="3950241"/>
            <a:ext cx="135327" cy="1497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2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94953077"/>
              </p:ext>
            </p:extLst>
          </p:nvPr>
        </p:nvGraphicFramePr>
        <p:xfrm>
          <a:off x="5641636" y="314073"/>
          <a:ext cx="4777372" cy="6176880"/>
        </p:xfrm>
        <a:graphic>
          <a:graphicData uri="http://schemas.openxmlformats.org/drawingml/2006/table">
            <a:tbl>
              <a:tblPr/>
              <a:tblGrid>
                <a:gridCol w="4777372"/>
              </a:tblGrid>
              <a:tr h="387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화면설명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</a:tr>
              <a:tr h="5789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개요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회원가입 화면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입력데이터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버튼이벤트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</a:txBody>
                  <a:tcPr marL="71425" marR="71425" marT="40516" marB="40516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23214911"/>
              </p:ext>
            </p:extLst>
          </p:nvPr>
        </p:nvGraphicFramePr>
        <p:xfrm>
          <a:off x="5641635" y="5051017"/>
          <a:ext cx="4777372" cy="12408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8786"/>
                <a:gridCol w="1656528"/>
                <a:gridCol w="2272058"/>
              </a:tblGrid>
              <a:tr h="296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onClick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57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가입완료 후 로그인 창으로 다시 돌아간다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이전화면으로 돌아간다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55454720"/>
              </p:ext>
            </p:extLst>
          </p:nvPr>
        </p:nvGraphicFramePr>
        <p:xfrm>
          <a:off x="5641636" y="1988227"/>
          <a:ext cx="4777372" cy="1924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48786"/>
                <a:gridCol w="1592982"/>
                <a:gridCol w="2335604"/>
              </a:tblGrid>
              <a:tr h="240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영문명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00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stuId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학번입력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EditText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비밀번호입력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EditText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stuName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이름입력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EditText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직업입력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(radio)</a:t>
                      </a: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학과입력입력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EditText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808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37" y="31407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student_id.xml 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학생증 화면</a:t>
            </a:r>
            <a:r>
              <a:rPr lang="en-US" altLang="ko-KR" sz="1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16" y="1273734"/>
            <a:ext cx="2638425" cy="4619625"/>
          </a:xfrm>
          <a:prstGeom prst="rect">
            <a:avLst/>
          </a:prstGeom>
        </p:spPr>
      </p:pic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01084597"/>
              </p:ext>
            </p:extLst>
          </p:nvPr>
        </p:nvGraphicFramePr>
        <p:xfrm>
          <a:off x="5641636" y="314073"/>
          <a:ext cx="4777372" cy="6176880"/>
        </p:xfrm>
        <a:graphic>
          <a:graphicData uri="http://schemas.openxmlformats.org/drawingml/2006/table">
            <a:tbl>
              <a:tblPr/>
              <a:tblGrid>
                <a:gridCol w="4777372"/>
              </a:tblGrid>
              <a:tr h="387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화면설명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</a:tr>
              <a:tr h="5789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개요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학생으로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로그인을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 성공했을 때의 화면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출력데이터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Gill Sans"/>
                        </a:rPr>
                        <a:t>&lt;&lt;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Gill Sans"/>
                        </a:rPr>
                        <a:t>버튼이벤트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Gill Sans"/>
                        </a:rPr>
                        <a:t>&gt;&gt;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굴림" charset="-127"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  <a:sym typeface="Gill Sans"/>
                      </a:endParaRPr>
                    </a:p>
                  </a:txBody>
                  <a:tcPr marL="71425" marR="71425" marT="40516" marB="40516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84076088"/>
              </p:ext>
            </p:extLst>
          </p:nvPr>
        </p:nvGraphicFramePr>
        <p:xfrm>
          <a:off x="5641635" y="2010450"/>
          <a:ext cx="4777372" cy="2042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48786"/>
                <a:gridCol w="1656528"/>
                <a:gridCol w="2272058"/>
              </a:tblGrid>
              <a:tr h="202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영문명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clientName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사용자의 이름 출력한다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TextView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clientMajor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사용자의 학과 출력한다</a:t>
                      </a:r>
                      <a:r>
                        <a:rPr lang="en-US" altLang="ko-KR" sz="1200" dirty="0" smtClean="0"/>
                        <a:t>. (</a:t>
                      </a:r>
                      <a:r>
                        <a:rPr lang="en-US" altLang="ko-KR" sz="1200" dirty="0" err="1" smtClean="0"/>
                        <a:t>TextView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clientStudentID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사용자의 학번 출력한다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TextView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200114" y="2511380"/>
            <a:ext cx="1612032" cy="34773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074114" y="2385380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00114" y="2967997"/>
            <a:ext cx="1612032" cy="34773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074114" y="2841997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2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00114" y="3442654"/>
            <a:ext cx="1612032" cy="34773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074114" y="3316654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rial" pitchFamily="34" charset="0"/>
                <a:cs typeface="Arial" pitchFamily="34" charset="0"/>
              </a:rPr>
              <a:t>3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55370" y="1403854"/>
            <a:ext cx="432108" cy="258867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729370" y="1254215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86953553"/>
              </p:ext>
            </p:extLst>
          </p:nvPr>
        </p:nvGraphicFramePr>
        <p:xfrm>
          <a:off x="5641635" y="4588878"/>
          <a:ext cx="4777372" cy="9448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8786"/>
                <a:gridCol w="1656528"/>
                <a:gridCol w="2272058"/>
              </a:tblGrid>
              <a:tr h="296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onClick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61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studentMenu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메뉴 탭 클릭 시 메뉴 화면으로 이동한다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19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</TotalTime>
  <Words>1732</Words>
  <Application>Microsoft Office PowerPoint</Application>
  <PresentationFormat>사용자 지정</PresentationFormat>
  <Paragraphs>901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화면정의서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오진영</dc:creator>
  <cp:lastModifiedBy>301-12</cp:lastModifiedBy>
  <cp:revision>95</cp:revision>
  <dcterms:created xsi:type="dcterms:W3CDTF">2016-08-05T12:02:12Z</dcterms:created>
  <dcterms:modified xsi:type="dcterms:W3CDTF">2016-08-10T08:34:19Z</dcterms:modified>
</cp:coreProperties>
</file>