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28"/>
  </p:notesMasterIdLst>
  <p:handoutMasterIdLst>
    <p:handoutMasterId r:id="rId29"/>
  </p:handoutMasterIdLst>
  <p:sldIdLst>
    <p:sldId id="256" r:id="rId2"/>
    <p:sldId id="261" r:id="rId3"/>
    <p:sldId id="258" r:id="rId4"/>
    <p:sldId id="263" r:id="rId5"/>
    <p:sldId id="264" r:id="rId6"/>
    <p:sldId id="262" r:id="rId7"/>
    <p:sldId id="259" r:id="rId8"/>
    <p:sldId id="260" r:id="rId9"/>
    <p:sldId id="271" r:id="rId10"/>
    <p:sldId id="270" r:id="rId11"/>
    <p:sldId id="300" r:id="rId12"/>
    <p:sldId id="272" r:id="rId13"/>
    <p:sldId id="273" r:id="rId14"/>
    <p:sldId id="274" r:id="rId15"/>
    <p:sldId id="297" r:id="rId16"/>
    <p:sldId id="275" r:id="rId17"/>
    <p:sldId id="276" r:id="rId18"/>
    <p:sldId id="267" r:id="rId19"/>
    <p:sldId id="277" r:id="rId20"/>
    <p:sldId id="298" r:id="rId21"/>
    <p:sldId id="266" r:id="rId22"/>
    <p:sldId id="278" r:id="rId23"/>
    <p:sldId id="302" r:id="rId24"/>
    <p:sldId id="301" r:id="rId25"/>
    <p:sldId id="303" r:id="rId26"/>
    <p:sldId id="311" r:id="rId27"/>
  </p:sldIdLst>
  <p:sldSz cx="9144000" cy="6858000" type="screen4x3"/>
  <p:notesSz cx="6985000" cy="9271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1">
          <p15:clr>
            <a:srgbClr val="A4A3A4"/>
          </p15:clr>
        </p15:guide>
        <p15:guide id="2" pos="220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470" autoAdjust="0"/>
  </p:normalViewPr>
  <p:slideViewPr>
    <p:cSldViewPr>
      <p:cViewPr varScale="1">
        <p:scale>
          <a:sx n="109" d="100"/>
          <a:sy n="109" d="100"/>
        </p:scale>
        <p:origin x="1710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-2904" y="-96"/>
      </p:cViewPr>
      <p:guideLst>
        <p:guide orient="horz" pos="2921"/>
        <p:guide pos="220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" y="2"/>
            <a:ext cx="3026833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56552" y="2"/>
            <a:ext cx="3026833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7A6022-B846-4282-A407-BFB704B06F29}" type="datetimeFigureOut">
              <a:rPr lang="en-US" smtClean="0"/>
              <a:t>5/12/2017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3" y="8805845"/>
            <a:ext cx="3026833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56552" y="8805845"/>
            <a:ext cx="3026833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710936-FCFA-402B-A3DA-F1EC900143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7602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3" y="2"/>
            <a:ext cx="3026833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956552" y="2"/>
            <a:ext cx="3026833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5AD552-033B-4DAA-BB16-592C906D634F}" type="datetimeFigureOut">
              <a:rPr lang="ko-KR" altLang="en-US" smtClean="0"/>
              <a:t>2017-05-12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73163" y="693738"/>
            <a:ext cx="4638675" cy="34782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98501" y="4403726"/>
            <a:ext cx="5588000" cy="41719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3" y="8805845"/>
            <a:ext cx="3026833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956552" y="8805845"/>
            <a:ext cx="3026833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AC2959-9DF1-4D6B-8FBE-24E7B710216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90576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AC2959-9DF1-4D6B-8FBE-24E7B7102166}" type="slidenum">
              <a:rPr lang="ko-KR" altLang="en-US" smtClean="0"/>
              <a:t>18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71964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A5A18-38C0-4C50-8B34-66B5403BDCC3}" type="datetime1">
              <a:rPr lang="ko-KR" altLang="en-US" smtClean="0"/>
              <a:t>2017-05-12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BDF09637-FB45-4B05-96C1-D137660457F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17E6D-1C16-4832-B06E-0AF781A5B7F8}" type="datetime1">
              <a:rPr lang="ko-KR" altLang="en-US" smtClean="0"/>
              <a:t>2017-05-12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09637-FB45-4B05-96C1-D137660457FD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F95D3-F4BA-4406-9BF3-F41DE97714A3}" type="datetime1">
              <a:rPr lang="ko-KR" altLang="en-US" smtClean="0"/>
              <a:t>2017-05-12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09637-FB45-4B05-96C1-D137660457FD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2FDFB-A600-4E6F-B613-94664ACC1D51}" type="datetime1">
              <a:rPr lang="ko-KR" altLang="en-US" smtClean="0"/>
              <a:t>2017-05-12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09637-FB45-4B05-96C1-D137660457FD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C775F-0B12-4FB9-B855-36C1EAF09C6F}" type="datetime1">
              <a:rPr lang="ko-KR" altLang="en-US" smtClean="0"/>
              <a:t>2017-05-12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09637-FB45-4B05-96C1-D137660457FD}" type="slidenum">
              <a:rPr lang="ko-KR" altLang="en-US" smtClean="0"/>
              <a:t>‹#›</a:t>
            </a:fld>
            <a:endParaRPr lang="ko-KR" alt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FDC73-682B-469B-8A69-3B28A89334FD}" type="datetime1">
              <a:rPr lang="ko-KR" altLang="en-US" smtClean="0"/>
              <a:t>2017-05-12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09637-FB45-4B05-96C1-D137660457FD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E62ED-4419-4FCD-B0F3-7B27F6CDAA41}" type="datetime1">
              <a:rPr lang="ko-KR" altLang="en-US" smtClean="0"/>
              <a:t>2017-05-12</a:t>
            </a:fld>
            <a:endParaRPr lang="ko-KR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09637-FB45-4B05-96C1-D137660457FD}" type="slidenum">
              <a:rPr lang="ko-KR" altLang="en-US" smtClean="0"/>
              <a:t>‹#›</a:t>
            </a:fld>
            <a:endParaRPr lang="ko-KR" alt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81466-6B2C-44BA-9575-CBE1653A9A7E}" type="datetime1">
              <a:rPr lang="ko-KR" altLang="en-US" smtClean="0"/>
              <a:t>2017-05-12</a:t>
            </a:fld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09637-FB45-4B05-96C1-D137660457FD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E9D0F-052B-405A-A1D5-B8762CA0A327}" type="datetime1">
              <a:rPr lang="ko-KR" altLang="en-US" smtClean="0"/>
              <a:t>2017-05-12</a:t>
            </a:fld>
            <a:endParaRPr lang="ko-KR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09637-FB45-4B05-96C1-D137660457FD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5FE97-2D00-4848-8894-E85C89137A87}" type="datetime1">
              <a:rPr lang="ko-KR" altLang="en-US" smtClean="0"/>
              <a:t>2017-05-12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09637-FB45-4B05-96C1-D137660457FD}" type="slidenum">
              <a:rPr lang="ko-KR" altLang="en-US" smtClean="0"/>
              <a:t>‹#›</a:t>
            </a:fld>
            <a:endParaRPr lang="ko-KR" alt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dirty="0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E1D11-47DF-49D8-A362-DC4ACB44C7CD}" type="datetime1">
              <a:rPr lang="ko-KR" altLang="en-US" smtClean="0"/>
              <a:t>2017-05-12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09637-FB45-4B05-96C1-D137660457FD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B025172-A306-4721-ADCC-6D71FEFA9251}" type="datetime1">
              <a:rPr lang="ko-KR" altLang="en-US" smtClean="0"/>
              <a:t>2017-05-12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rgbClr val="FFFFFF"/>
                </a:solidFill>
              </a:defRPr>
            </a:lvl1pPr>
          </a:lstStyle>
          <a:p>
            <a:fld id="{BDF09637-FB45-4B05-96C1-D137660457F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11560" y="2060848"/>
            <a:ext cx="8064896" cy="1296144"/>
          </a:xfrm>
        </p:spPr>
        <p:txBody>
          <a:bodyPr>
            <a:noAutofit/>
          </a:bodyPr>
          <a:lstStyle/>
          <a:p>
            <a:pPr algn="ctr"/>
            <a:r>
              <a:rPr lang="en-US" altLang="ko-KR" sz="3200" dirty="0" smtClean="0">
                <a:solidFill>
                  <a:schemeClr val="tx1"/>
                </a:solidFill>
                <a:latin typeface="+mj-lt"/>
                <a:cs typeface="Times New Roman" pitchFamily="18" charset="0"/>
              </a:rPr>
              <a:t>Simulation Results: </a:t>
            </a:r>
            <a:r>
              <a:rPr lang="en-US" altLang="ko-KR" sz="3200" dirty="0" smtClean="0">
                <a:solidFill>
                  <a:schemeClr val="tx1"/>
                </a:solidFill>
                <a:latin typeface="+mj-lt"/>
                <a:cs typeface="Times New Roman" pitchFamily="18" charset="0"/>
              </a:rPr>
              <a:t/>
            </a:r>
            <a:br>
              <a:rPr lang="en-US" altLang="ko-KR" sz="3200" dirty="0" smtClean="0">
                <a:solidFill>
                  <a:schemeClr val="tx1"/>
                </a:solidFill>
                <a:latin typeface="+mj-lt"/>
                <a:cs typeface="Times New Roman" pitchFamily="18" charset="0"/>
              </a:rPr>
            </a:br>
            <a:r>
              <a:rPr lang="en-US" altLang="ko-KR" sz="3200" dirty="0" smtClean="0">
                <a:solidFill>
                  <a:schemeClr val="tx1"/>
                </a:solidFill>
                <a:latin typeface="+mj-lt"/>
                <a:cs typeface="Times New Roman" pitchFamily="18" charset="0"/>
              </a:rPr>
              <a:t>Multitasking Sales Agents</a:t>
            </a:r>
            <a:endParaRPr lang="ko-KR" altLang="en-US" sz="3200" dirty="0">
              <a:solidFill>
                <a:schemeClr val="tx1"/>
              </a:solidFill>
              <a:latin typeface="+mj-lt"/>
              <a:cs typeface="Times New Roman" pitchFamily="18" charset="0"/>
            </a:endParaRPr>
          </a:p>
        </p:txBody>
      </p:sp>
      <p:sp>
        <p:nvSpPr>
          <p:cNvPr id="4" name="부제목 2"/>
          <p:cNvSpPr txBox="1">
            <a:spLocks/>
          </p:cNvSpPr>
          <p:nvPr/>
        </p:nvSpPr>
        <p:spPr>
          <a:xfrm>
            <a:off x="683568" y="4797152"/>
            <a:ext cx="6400800" cy="10759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err="1" smtClean="0">
                <a:latin typeface="+mj-lt"/>
                <a:cs typeface="Times New Roman" pitchFamily="18" charset="0"/>
              </a:rPr>
              <a:t>Beomjoon</a:t>
            </a:r>
            <a:r>
              <a:rPr lang="en-US" altLang="ko-KR" dirty="0">
                <a:latin typeface="+mj-lt"/>
                <a:cs typeface="Times New Roman" pitchFamily="18" charset="0"/>
              </a:rPr>
              <a:t> Shim </a:t>
            </a:r>
            <a:endParaRPr lang="en-US" altLang="ko-KR" dirty="0" smtClean="0">
              <a:latin typeface="+mj-lt"/>
              <a:cs typeface="Times New Roman" pitchFamily="18" charset="0"/>
            </a:endParaRPr>
          </a:p>
          <a:p>
            <a:r>
              <a:rPr lang="en-US" altLang="ko-KR" dirty="0" smtClean="0">
                <a:latin typeface="+mj-lt"/>
                <a:cs typeface="Times New Roman" pitchFamily="18" charset="0"/>
              </a:rPr>
              <a:t>October 2014</a:t>
            </a:r>
            <a:endParaRPr lang="ko-KR" altLang="en-US" dirty="0">
              <a:latin typeface="+mj-lt"/>
              <a:cs typeface="Times New Roman" pitchFamily="18" charset="0"/>
            </a:endParaRPr>
          </a:p>
        </p:txBody>
      </p:sp>
      <p:sp>
        <p:nvSpPr>
          <p:cNvPr id="7" name="부제목 2"/>
          <p:cNvSpPr txBox="1">
            <a:spLocks/>
          </p:cNvSpPr>
          <p:nvPr/>
        </p:nvSpPr>
        <p:spPr>
          <a:xfrm>
            <a:off x="683568" y="3501008"/>
            <a:ext cx="6400800" cy="10759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latin typeface="+mj-lt"/>
                <a:cs typeface="Times New Roman" pitchFamily="18" charset="0"/>
              </a:rPr>
              <a:t>Summer </a:t>
            </a:r>
            <a:r>
              <a:rPr lang="en-US" altLang="ko-KR" dirty="0" smtClean="0">
                <a:latin typeface="+mj-lt"/>
                <a:cs typeface="Times New Roman" pitchFamily="18" charset="0"/>
              </a:rPr>
              <a:t>Research </a:t>
            </a:r>
            <a:endParaRPr lang="ko-KR" altLang="en-US" dirty="0">
              <a:latin typeface="+mj-lt"/>
              <a:cs typeface="Times New Roman" pitchFamily="18" charset="0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09637-FB45-4B05-96C1-D137660457FD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4874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/>
          <a:lstStyle/>
          <a:p>
            <a:r>
              <a:rPr lang="en-US" altLang="ko-KR" dirty="0"/>
              <a:t>Models </a:t>
            </a:r>
            <a:r>
              <a:rPr lang="en-US" altLang="ko-KR" dirty="0" smtClean="0"/>
              <a:t>– </a:t>
            </a:r>
            <a:r>
              <a:rPr lang="en-US" altLang="ko-KR" dirty="0"/>
              <a:t>Utility function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876800"/>
              </a:xfrm>
            </p:spPr>
            <p:txBody>
              <a:bodyPr/>
              <a:lstStyle/>
              <a:p>
                <a:r>
                  <a:rPr lang="en-US" altLang="ko-KR" b="1" dirty="0" smtClean="0"/>
                  <a:t>Flow utility of a salesperson of </a:t>
                </a:r>
                <a14:m>
                  <m:oMath xmlns:m="http://schemas.openxmlformats.org/officeDocument/2006/math">
                    <m:r>
                      <a:rPr lang="en-US" altLang="ko-KR" b="1" i="1" dirty="0" smtClean="0">
                        <a:latin typeface="Cambria Math"/>
                      </a:rPr>
                      <m:t>𝒊</m:t>
                    </m:r>
                  </m:oMath>
                </a14:m>
                <a:r>
                  <a:rPr lang="en-US" altLang="ko-KR" b="1" dirty="0" smtClean="0"/>
                  <a:t>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altLang="ko-KR" i="1" dirty="0">
                            <a:latin typeface="Cambria Math"/>
                          </a:rPr>
                          <m:t>𝑖𝑡</m:t>
                        </m:r>
                      </m:sub>
                    </m:sSub>
                    <m:r>
                      <a:rPr lang="en-US" altLang="ko-KR" b="0" i="1" dirty="0" smtClean="0">
                        <a:latin typeface="Cambria Math"/>
                      </a:rPr>
                      <m:t>=1 </m:t>
                    </m:r>
                    <m:r>
                      <a:rPr lang="en-US" altLang="ko-KR" b="0" i="1" dirty="0" smtClean="0">
                        <a:latin typeface="Cambria Math"/>
                      </a:rPr>
                      <m:t>𝑜𝑟</m:t>
                    </m:r>
                    <m:r>
                      <a:rPr lang="en-US" altLang="ko-KR" b="0" i="1" dirty="0" smtClean="0">
                        <a:latin typeface="Cambria Math"/>
                      </a:rPr>
                      <m:t> 2</m:t>
                    </m:r>
                  </m:oMath>
                </a14:m>
                <a:endParaRPr lang="en-US" altLang="ko-KR" b="1" dirty="0" smtClean="0"/>
              </a:p>
              <a:p>
                <a:endParaRPr lang="en-US" altLang="ko-KR" b="1" dirty="0" smtClean="0"/>
              </a:p>
              <a:p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/>
                      </a:rPr>
                      <m:t>𝑢</m:t>
                    </m:r>
                    <m:d>
                      <m:d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 dirty="0" smtClean="0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b="0" i="1" dirty="0" smtClean="0">
                                <a:latin typeface="Cambria Math"/>
                              </a:rPr>
                              <m:t>𝑖𝑡</m:t>
                            </m:r>
                          </m:sub>
                        </m:sSub>
                        <m:r>
                          <a:rPr lang="en-US" altLang="ko-KR" i="1" dirty="0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 dirty="0" smtClean="0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ko-KR" i="1" dirty="0" smtClean="0">
                                <a:latin typeface="Cambria Math"/>
                              </a:rPr>
                              <m:t>𝑖𝑡</m:t>
                            </m:r>
                          </m:sub>
                        </m:sSub>
                      </m:e>
                    </m:d>
                  </m:oMath>
                </a14:m>
                <a:endParaRPr lang="en-US" altLang="ko-KR" i="1" dirty="0" smtClean="0"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altLang="ko-KR" dirty="0" smtClean="0"/>
                  <a:t>	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/>
                      </a:rPr>
                      <m:t>=</m:t>
                    </m:r>
                    <m:r>
                      <a:rPr lang="en-US" altLang="ko-KR" i="1" dirty="0">
                        <a:latin typeface="Cambria Math"/>
                      </a:rPr>
                      <m:t>0.3∗</m:t>
                    </m:r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altLang="ko-KR" i="1" dirty="0">
                            <a:latin typeface="Cambria Math"/>
                          </a:rPr>
                          <m:t>𝑖𝑡</m:t>
                        </m:r>
                      </m:sub>
                    </m:sSub>
                    <m:r>
                      <a:rPr lang="en-US" altLang="ko-KR" i="1" dirty="0">
                        <a:latin typeface="Cambria Math"/>
                      </a:rPr>
                      <m:t>+0.</m:t>
                    </m:r>
                    <m:r>
                      <a:rPr lang="en-US" altLang="ko-KR" b="0" i="1" dirty="0" smtClean="0">
                        <a:latin typeface="Cambria Math"/>
                      </a:rPr>
                      <m:t>1∗0.3</m:t>
                    </m:r>
                    <m:r>
                      <a:rPr lang="en-US" altLang="ko-KR" i="1" dirty="0">
                        <a:latin typeface="Cambria Math"/>
                      </a:rPr>
                      <m:t>∗</m:t>
                    </m:r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altLang="ko-KR" i="1" dirty="0">
                            <a:latin typeface="Cambria Math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dirty="0" smtClean="0">
                                <a:latin typeface="Cambria Math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ko-KR" i="1" dirty="0">
                                <a:latin typeface="Cambria Math"/>
                              </a:rPr>
                              <m:t>𝑖𝑡</m:t>
                            </m:r>
                          </m:sub>
                        </m:sSub>
                        <m:r>
                          <a:rPr lang="en-US" altLang="ko-KR" i="1" dirty="0">
                            <a:latin typeface="Cambria Math"/>
                          </a:rPr>
                          <m:t>,</m:t>
                        </m:r>
                        <m:sSubSup>
                          <m:sSubSupPr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ko-KR" altLang="en-US" i="1" dirty="0">
                                <a:latin typeface="Cambria Math"/>
                              </a:rPr>
                              <m:t>𝜀</m:t>
                            </m:r>
                          </m:e>
                          <m:sub>
                            <m:r>
                              <a:rPr lang="en-US" altLang="ko-KR" b="0" i="1" dirty="0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en-US" altLang="ko-KR" i="1" dirty="0">
                                <a:latin typeface="Cambria Math"/>
                              </a:rPr>
                              <m:t>𝑡</m:t>
                            </m:r>
                          </m:sub>
                          <m:sup>
                            <m:r>
                              <a:rPr lang="en-US" altLang="ko-KR" i="1" dirty="0">
                                <a:latin typeface="Cambria Math"/>
                              </a:rPr>
                              <m:t>𝑇</m:t>
                            </m:r>
                          </m:sup>
                        </m:sSubSup>
                      </m:e>
                    </m:d>
                    <m:r>
                      <a:rPr lang="en-US" altLang="ko-KR" i="1" dirty="0">
                        <a:latin typeface="Cambria Math"/>
                      </a:rPr>
                      <m:t>+</m:t>
                    </m:r>
                    <m:r>
                      <a:rPr lang="en-US" altLang="ko-KR" i="1" dirty="0">
                        <a:latin typeface="Cambria Math"/>
                      </a:rPr>
                      <m:t>𝐼</m:t>
                    </m:r>
                    <m:d>
                      <m:d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 dirty="0">
                                <a:latin typeface="Cambria Math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ko-KR" i="1" dirty="0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b="0" i="1" dirty="0" smtClean="0">
                            <a:latin typeface="Cambria Math"/>
                          </a:rPr>
                          <m:t>=</m:t>
                        </m:r>
                        <m:r>
                          <a:rPr lang="en-US" altLang="ko-KR" i="1" dirty="0">
                            <a:latin typeface="Cambria Math"/>
                          </a:rPr>
                          <m:t>3</m:t>
                        </m:r>
                      </m:e>
                    </m:d>
                    <m:r>
                      <a:rPr lang="en-US" altLang="ko-KR" i="1" dirty="0">
                        <a:latin typeface="Cambria Math"/>
                      </a:rPr>
                      <m:t>∗</m:t>
                    </m:r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altLang="ko-KR" i="1" dirty="0">
                            <a:latin typeface="Cambria Math"/>
                          </a:rPr>
                          <m:t>𝑞</m:t>
                        </m:r>
                      </m:sub>
                    </m:sSub>
                  </m:oMath>
                </a14:m>
                <a:endParaRPr lang="en-US" altLang="ko-KR" i="1" dirty="0" smtClean="0">
                  <a:latin typeface="Cambria Math"/>
                </a:endParaRPr>
              </a:p>
              <a:p>
                <a:pPr marL="0" indent="0">
                  <a:buNone/>
                </a:pPr>
                <a:endParaRPr lang="en-US" altLang="ko-KR" i="1" dirty="0" smtClean="0"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altLang="ko-KR" dirty="0" smtClean="0"/>
                  <a:t>	</a:t>
                </a:r>
              </a:p>
              <a:p>
                <a:pPr marL="0" indent="0">
                  <a:buNone/>
                </a:pPr>
                <a:r>
                  <a:rPr lang="en-US" altLang="ko-KR" dirty="0"/>
                  <a:t>	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/>
                      </a:rPr>
                      <m:t>−</m:t>
                    </m:r>
                    <m:r>
                      <a:rPr lang="en-US" altLang="ko-KR" i="1" dirty="0" smtClean="0">
                        <a:latin typeface="Cambria Math"/>
                      </a:rPr>
                      <m:t> </m:t>
                    </m:r>
                    <m:r>
                      <a:rPr lang="ko-KR" altLang="en-US" i="1" dirty="0" smtClean="0">
                        <a:latin typeface="Cambria Math"/>
                      </a:rPr>
                      <m:t>𝜌</m:t>
                    </m:r>
                    <m:r>
                      <a:rPr lang="en-US" altLang="ko-KR" i="1" dirty="0">
                        <a:latin typeface="Cambria Math"/>
                      </a:rPr>
                      <m:t>(</m:t>
                    </m:r>
                    <m:sSubSup>
                      <m:sSubSup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 dirty="0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altLang="ko-KR" i="1" dirty="0">
                            <a:latin typeface="Cambria Math"/>
                          </a:rPr>
                          <m:t>𝑖𝑡</m:t>
                        </m:r>
                      </m:sub>
                      <m:sup>
                        <m:r>
                          <a:rPr lang="en-US" altLang="ko-KR" b="0" i="1" dirty="0" smtClean="0">
                            <a:latin typeface="Cambria Math"/>
                          </a:rPr>
                          <m:t>𝑎</m:t>
                        </m:r>
                      </m:sup>
                    </m:sSubSup>
                    <m:r>
                      <a:rPr lang="en-US" altLang="ko-KR" i="1" dirty="0">
                        <a:latin typeface="Cambria Math"/>
                      </a:rPr>
                      <m:t>,</m:t>
                    </m:r>
                    <m:sSubSup>
                      <m:sSubSup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 dirty="0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altLang="ko-KR" i="1" dirty="0">
                            <a:latin typeface="Cambria Math"/>
                          </a:rPr>
                          <m:t>𝑖𝑡</m:t>
                        </m:r>
                      </m:sub>
                      <m:sup>
                        <m:r>
                          <a:rPr lang="en-US" altLang="ko-KR" b="0" i="1" dirty="0" smtClean="0">
                            <a:latin typeface="Cambria Math"/>
                          </a:rPr>
                          <m:t>𝑏</m:t>
                        </m:r>
                      </m:sup>
                    </m:sSubSup>
                    <m:r>
                      <a:rPr lang="en-US" altLang="ko-KR" i="1" dirty="0">
                        <a:latin typeface="Cambria Math"/>
                      </a:rPr>
                      <m:t>) </m:t>
                    </m:r>
                  </m:oMath>
                </a14:m>
                <a:endParaRPr lang="ko-KR" altLang="en-US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6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876800"/>
              </a:xfrm>
              <a:blipFill rotWithShape="1">
                <a:blip r:embed="rId2"/>
                <a:stretch>
                  <a:fillRect l="-593" t="-8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</p:spPr>
        <p:txBody>
          <a:bodyPr/>
          <a:lstStyle/>
          <a:p>
            <a:fld id="{BDF09637-FB45-4B05-96C1-D137660457FD}" type="slidenum">
              <a:rPr lang="ko-KR" altLang="en-US" smtClean="0"/>
              <a:t>10</a:t>
            </a:fld>
            <a:endParaRPr lang="ko-KR" altLang="en-US" dirty="0"/>
          </a:p>
        </p:txBody>
      </p:sp>
      <p:grpSp>
        <p:nvGrpSpPr>
          <p:cNvPr id="8" name="그룹 7"/>
          <p:cNvGrpSpPr/>
          <p:nvPr/>
        </p:nvGrpSpPr>
        <p:grpSpPr>
          <a:xfrm>
            <a:off x="1691680" y="3429000"/>
            <a:ext cx="6912768" cy="1811233"/>
            <a:chOff x="1691680" y="3429000"/>
            <a:chExt cx="6912768" cy="1811233"/>
          </a:xfrm>
        </p:grpSpPr>
        <p:cxnSp>
          <p:nvCxnSpPr>
            <p:cNvPr id="9" name="직선 연결선 8"/>
            <p:cNvCxnSpPr/>
            <p:nvPr/>
          </p:nvCxnSpPr>
          <p:spPr>
            <a:xfrm>
              <a:off x="1763688" y="3429000"/>
              <a:ext cx="108012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1691680" y="3501008"/>
              <a:ext cx="158417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Income from sales</a:t>
              </a:r>
              <a:endParaRPr lang="ko-KR" altLang="en-US" dirty="0"/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3203848" y="3429000"/>
              <a:ext cx="252028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3131840" y="3501008"/>
              <a:ext cx="259228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Income from team-level sales</a:t>
              </a:r>
              <a:endParaRPr lang="ko-KR" altLang="en-US" dirty="0"/>
            </a:p>
          </p:txBody>
        </p:sp>
        <p:cxnSp>
          <p:nvCxnSpPr>
            <p:cNvPr id="13" name="직선 연결선 12"/>
            <p:cNvCxnSpPr/>
            <p:nvPr/>
          </p:nvCxnSpPr>
          <p:spPr>
            <a:xfrm>
              <a:off x="6084168" y="3429000"/>
              <a:ext cx="194421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6012160" y="3501008"/>
              <a:ext cx="25922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Quarterly commission</a:t>
              </a:r>
              <a:endParaRPr lang="ko-KR" altLang="en-US" dirty="0"/>
            </a:p>
          </p:txBody>
        </p:sp>
        <p:cxnSp>
          <p:nvCxnSpPr>
            <p:cNvPr id="15" name="직선 연결선 14"/>
            <p:cNvCxnSpPr/>
            <p:nvPr/>
          </p:nvCxnSpPr>
          <p:spPr>
            <a:xfrm>
              <a:off x="1763688" y="4798893"/>
              <a:ext cx="1512168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1691680" y="4870901"/>
              <a:ext cx="17281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Cost of efforts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1936523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Models </a:t>
            </a:r>
            <a:r>
              <a:rPr lang="en-US" altLang="ko-KR" sz="3600" dirty="0"/>
              <a:t>– Income from team-level sales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dirty="0" smtClean="0"/>
              <a:t>Level-1 salesperson can get income </a:t>
            </a:r>
            <a:r>
              <a:rPr lang="en-US" sz="2000" u="sng" dirty="0" smtClean="0"/>
              <a:t>only from team members who </a:t>
            </a:r>
            <a:br>
              <a:rPr lang="en-US" sz="2000" u="sng" dirty="0" smtClean="0"/>
            </a:br>
            <a:r>
              <a:rPr lang="en-US" sz="2000" u="sng" dirty="0" smtClean="0"/>
              <a:t>are equal or below her level</a:t>
            </a:r>
            <a:r>
              <a:rPr lang="en-US" sz="2000" dirty="0" smtClean="0"/>
              <a:t> (i.e. only from level-1 team members).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dirty="0" smtClean="0"/>
              <a:t>As an illustration of the compensation rule, let’s consider the case </a:t>
            </a:r>
            <a:br>
              <a:rPr lang="en-US" sz="2000" dirty="0" smtClean="0"/>
            </a:br>
            <a:r>
              <a:rPr lang="en-US" sz="2000" dirty="0" smtClean="0"/>
              <a:t>below.</a:t>
            </a:r>
            <a:endParaRPr 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09637-FB45-4B05-96C1-D137660457FD}" type="slidenum">
              <a:rPr lang="ko-KR" altLang="en-US" smtClean="0"/>
              <a:t>11</a:t>
            </a:fld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1745862" y="4059246"/>
            <a:ext cx="593890" cy="59389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A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1313814" y="5067358"/>
            <a:ext cx="593890" cy="59389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B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2195736" y="5067358"/>
            <a:ext cx="593890" cy="59389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C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52773" y="4149080"/>
                <a:ext cx="12330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𝑖𝑡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773" y="4149080"/>
                <a:ext cx="1233049" cy="369332"/>
              </a:xfrm>
              <a:prstGeom prst="rect">
                <a:avLst/>
              </a:prstGeom>
              <a:blipFill rotWithShape="1">
                <a:blip r:embed="rId2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5496" y="5219908"/>
                <a:ext cx="12330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𝑖𝑡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96" y="5219908"/>
                <a:ext cx="1233049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직선 화살표 연결선 11"/>
          <p:cNvCxnSpPr>
            <a:stCxn id="5" idx="4"/>
            <a:endCxn id="6" idx="7"/>
          </p:cNvCxnSpPr>
          <p:nvPr/>
        </p:nvCxnSpPr>
        <p:spPr>
          <a:xfrm flipH="1">
            <a:off x="1820731" y="4653136"/>
            <a:ext cx="222076" cy="50119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5" idx="4"/>
            <a:endCxn id="7" idx="1"/>
          </p:cNvCxnSpPr>
          <p:nvPr/>
        </p:nvCxnSpPr>
        <p:spPr>
          <a:xfrm>
            <a:off x="2042807" y="4653136"/>
            <a:ext cx="239902" cy="50119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1394735" y="3573016"/>
                <a:ext cx="12330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𝑡</m:t>
                      </m:r>
                      <m:r>
                        <a:rPr lang="en-US" b="0" i="1" smtClean="0"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4735" y="3573016"/>
                <a:ext cx="1233049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683568" y="5877272"/>
            <a:ext cx="22500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 smtClean="0"/>
              <a:t>A adds B and C to her</a:t>
            </a:r>
            <a:br>
              <a:rPr lang="en-US" sz="1600" dirty="0" smtClean="0"/>
            </a:br>
            <a:r>
              <a:rPr lang="en-US" sz="1600" dirty="0" smtClean="0"/>
              <a:t> team. A gets paid for B’s and C’s sales.</a:t>
            </a:r>
            <a:endParaRPr lang="en-US" sz="1600" dirty="0"/>
          </a:p>
        </p:txBody>
      </p:sp>
      <p:sp>
        <p:nvSpPr>
          <p:cNvPr id="18" name="타원 17"/>
          <p:cNvSpPr/>
          <p:nvPr/>
        </p:nvSpPr>
        <p:spPr>
          <a:xfrm>
            <a:off x="3834094" y="5085184"/>
            <a:ext cx="593890" cy="59389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A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3672252" y="4059246"/>
            <a:ext cx="593890" cy="59389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B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4698190" y="5085184"/>
            <a:ext cx="593890" cy="59389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C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3753173" y="3573016"/>
                <a:ext cx="12330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𝑡</m:t>
                      </m:r>
                      <m:r>
                        <a:rPr lang="en-US" b="0" i="1" smtClean="0">
                          <a:latin typeface="Cambria Math"/>
                        </a:rPr>
                        <m:t>=2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3173" y="3573016"/>
                <a:ext cx="1233049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직선 화살표 연결선 21"/>
          <p:cNvCxnSpPr>
            <a:stCxn id="18" idx="0"/>
            <a:endCxn id="19" idx="4"/>
          </p:cNvCxnSpPr>
          <p:nvPr/>
        </p:nvCxnSpPr>
        <p:spPr>
          <a:xfrm flipH="1" flipV="1">
            <a:off x="3969197" y="4653136"/>
            <a:ext cx="161842" cy="43204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18" idx="6"/>
            <a:endCxn id="20" idx="2"/>
          </p:cNvCxnSpPr>
          <p:nvPr/>
        </p:nvCxnSpPr>
        <p:spPr>
          <a:xfrm>
            <a:off x="4427984" y="5382129"/>
            <a:ext cx="270206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347864" y="5877272"/>
            <a:ext cx="25202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 smtClean="0"/>
              <a:t>A is demoted and  B is </a:t>
            </a:r>
            <a:br>
              <a:rPr lang="en-US" sz="1600" dirty="0" smtClean="0"/>
            </a:br>
            <a:r>
              <a:rPr lang="en-US" sz="1600" dirty="0" smtClean="0"/>
              <a:t>promoted. A gets paid </a:t>
            </a:r>
            <a:br>
              <a:rPr lang="en-US" sz="1600" dirty="0" smtClean="0"/>
            </a:br>
            <a:r>
              <a:rPr lang="en-US" sz="1600" dirty="0" smtClean="0"/>
              <a:t>only for C’s sales</a:t>
            </a:r>
            <a:endParaRPr lang="en-US" sz="1600" dirty="0"/>
          </a:p>
        </p:txBody>
      </p:sp>
      <p:sp>
        <p:nvSpPr>
          <p:cNvPr id="31" name="타원 30"/>
          <p:cNvSpPr/>
          <p:nvPr/>
        </p:nvSpPr>
        <p:spPr>
          <a:xfrm>
            <a:off x="7524328" y="4077072"/>
            <a:ext cx="593890" cy="59389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A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6480564" y="4059246"/>
            <a:ext cx="593890" cy="59389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B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7506502" y="5085184"/>
            <a:ext cx="593890" cy="59389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C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6561485" y="3573016"/>
                <a:ext cx="12330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𝑡</m:t>
                      </m:r>
                      <m:r>
                        <a:rPr lang="en-US" b="0" i="1" smtClean="0">
                          <a:latin typeface="Cambria Math"/>
                        </a:rPr>
                        <m:t>=3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1485" y="3573016"/>
                <a:ext cx="1233049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직선 화살표 연결선 34"/>
          <p:cNvCxnSpPr>
            <a:stCxn id="31" idx="2"/>
            <a:endCxn id="32" idx="6"/>
          </p:cNvCxnSpPr>
          <p:nvPr/>
        </p:nvCxnSpPr>
        <p:spPr>
          <a:xfrm flipH="1" flipV="1">
            <a:off x="7074454" y="4356191"/>
            <a:ext cx="449874" cy="1782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stCxn id="31" idx="4"/>
            <a:endCxn id="33" idx="0"/>
          </p:cNvCxnSpPr>
          <p:nvPr/>
        </p:nvCxnSpPr>
        <p:spPr>
          <a:xfrm flipH="1">
            <a:off x="7803447" y="4670962"/>
            <a:ext cx="17826" cy="41422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300192" y="5877272"/>
            <a:ext cx="2664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 smtClean="0"/>
              <a:t>A is promoted. Now, A gets paid for both B’s and C’s </a:t>
            </a:r>
            <a:br>
              <a:rPr lang="en-US" sz="1600" dirty="0" smtClean="0"/>
            </a:br>
            <a:r>
              <a:rPr lang="en-US" sz="1600" dirty="0" smtClean="0"/>
              <a:t>sales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2925131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Models – Sales &amp; Commission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b="1" dirty="0" smtClean="0"/>
                  <a:t>Individual sales</a:t>
                </a:r>
                <a:r>
                  <a:rPr lang="en-US" altLang="ko-KR" dirty="0" smtClean="0"/>
                  <a:t>: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/>
                      </a:rPr>
                      <m:t>𝑠</m:t>
                    </m:r>
                    <m:r>
                      <a:rPr lang="en-US" altLang="ko-KR" i="1" dirty="0" smtClean="0">
                        <a:latin typeface="Cambria Math"/>
                      </a:rPr>
                      <m:t>(</m:t>
                    </m:r>
                    <m:sSubSup>
                      <m:sSubSupPr>
                        <m:ctrlPr>
                          <a:rPr lang="en-US" altLang="ko-KR" i="1" dirty="0" err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 dirty="0" err="1" smtClean="0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altLang="ko-KR" i="1" dirty="0" err="1" smtClean="0">
                            <a:latin typeface="Cambria Math"/>
                          </a:rPr>
                          <m:t>𝑖𝑡</m:t>
                        </m:r>
                      </m:sub>
                      <m:sup>
                        <m:r>
                          <a:rPr lang="en-US" altLang="ko-KR" b="0" i="1" dirty="0" smtClean="0">
                            <a:latin typeface="Cambria Math"/>
                          </a:rPr>
                          <m:t>𝑎</m:t>
                        </m:r>
                      </m:sup>
                    </m:sSubSup>
                    <m:r>
                      <a:rPr lang="en-US" altLang="ko-KR" i="1" dirty="0">
                        <a:latin typeface="Cambria Math"/>
                      </a:rPr>
                      <m:t>, </m:t>
                    </m:r>
                    <m:sSubSup>
                      <m:sSubSup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ko-KR" altLang="en-US" i="1" dirty="0" smtClean="0">
                            <a:latin typeface="Cambria Math"/>
                          </a:rPr>
                          <m:t>𝜖</m:t>
                        </m:r>
                      </m:e>
                      <m:sub>
                        <m:r>
                          <a:rPr lang="en-US" altLang="ko-KR" i="1" dirty="0">
                            <a:latin typeface="Cambria Math"/>
                          </a:rPr>
                          <m:t>𝑖𝑡</m:t>
                        </m:r>
                      </m:sub>
                      <m:sup>
                        <m:r>
                          <a:rPr lang="en-US" altLang="ko-KR" b="0" i="1" dirty="0" smtClean="0">
                            <a:latin typeface="Cambria Math"/>
                          </a:rPr>
                          <m:t>𝑎</m:t>
                        </m:r>
                      </m:sup>
                    </m:sSubSup>
                    <m:r>
                      <a:rPr lang="en-US" altLang="ko-KR" i="1" dirty="0">
                        <a:latin typeface="Cambria Math"/>
                      </a:rPr>
                      <m:t>)= </m:t>
                    </m:r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 dirty="0" smtClean="0">
                            <a:latin typeface="Cambria Math"/>
                          </a:rPr>
                          <m:t>𝛼</m:t>
                        </m:r>
                      </m:e>
                      <m:sub>
                        <m:r>
                          <a:rPr lang="en-US" altLang="ko-KR" i="1" dirty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ko-KR" i="1" dirty="0">
                        <a:latin typeface="Cambria Math"/>
                      </a:rPr>
                      <m:t>∗</m:t>
                    </m:r>
                    <m:sSubSup>
                      <m:sSubSup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 dirty="0" err="1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altLang="ko-KR" i="1" dirty="0" err="1">
                            <a:latin typeface="Cambria Math"/>
                          </a:rPr>
                          <m:t>𝑖𝑡</m:t>
                        </m:r>
                      </m:sub>
                      <m:sup>
                        <m:r>
                          <a:rPr lang="en-US" altLang="ko-KR" b="0" i="1" dirty="0" smtClean="0">
                            <a:latin typeface="Cambria Math"/>
                          </a:rPr>
                          <m:t>𝑎</m:t>
                        </m:r>
                      </m:sup>
                    </m:sSubSup>
                    <m:r>
                      <a:rPr lang="en-US" altLang="ko-KR" i="1" dirty="0">
                        <a:latin typeface="Cambria Math"/>
                      </a:rPr>
                      <m:t>+</m:t>
                    </m:r>
                    <m:sSubSup>
                      <m:sSubSup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ko-KR" altLang="en-US" i="1" dirty="0">
                            <a:latin typeface="Cambria Math"/>
                          </a:rPr>
                          <m:t>𝜖</m:t>
                        </m:r>
                      </m:e>
                      <m:sub>
                        <m:r>
                          <a:rPr lang="en-US" altLang="ko-KR" i="1" dirty="0">
                            <a:latin typeface="Cambria Math"/>
                          </a:rPr>
                          <m:t>𝑖𝑡</m:t>
                        </m:r>
                      </m:sub>
                      <m:sup>
                        <m:r>
                          <a:rPr lang="en-US" altLang="ko-KR" b="0" i="1" dirty="0" smtClean="0">
                            <a:latin typeface="Cambria Math"/>
                          </a:rPr>
                          <m:t>𝑎</m:t>
                        </m:r>
                      </m:sup>
                    </m:sSubSup>
                  </m:oMath>
                </a14:m>
                <a:endParaRPr lang="en-US" altLang="ko-KR" dirty="0" smtClean="0"/>
              </a:p>
              <a:p>
                <a:endParaRPr lang="en-US" altLang="ko-KR" dirty="0" smtClean="0"/>
              </a:p>
              <a:p>
                <a:r>
                  <a:rPr lang="en-US" altLang="ko-KR" b="1" u="sng" dirty="0" smtClean="0"/>
                  <a:t>Team </a:t>
                </a:r>
                <a:r>
                  <a:rPr lang="en-US" altLang="ko-KR" b="1" u="sng" dirty="0"/>
                  <a:t>s</a:t>
                </a:r>
                <a:r>
                  <a:rPr lang="en-US" altLang="ko-KR" b="1" u="sng" dirty="0" smtClean="0"/>
                  <a:t>ales</a:t>
                </a:r>
                <a:r>
                  <a:rPr lang="en-US" altLang="ko-KR" u="sng" dirty="0" smtClean="0"/>
                  <a:t> </a:t>
                </a:r>
              </a:p>
              <a:p>
                <a:pPr lvl="1"/>
                <a:r>
                  <a:rPr lang="en-US" altLang="ko-KR" dirty="0" smtClean="0"/>
                  <a:t>Level-1 </a:t>
                </a:r>
                <a:r>
                  <a:rPr lang="en-US" altLang="ko-KR" dirty="0"/>
                  <a:t>salesperson: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altLang="ko-KR" b="0" i="1" dirty="0">
                            <a:latin typeface="Cambria Math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dirty="0">
                            <a:latin typeface="Cambria Math"/>
                          </a:rPr>
                          <m:t> </m:t>
                        </m:r>
                        <m:sSubSup>
                          <m:sSubSupPr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dirty="0" smtClean="0">
                                <a:latin typeface="Cambria Math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ko-KR" b="0" i="1" dirty="0">
                                <a:latin typeface="Cambria Math"/>
                              </a:rPr>
                              <m:t>𝑖𝑡</m:t>
                            </m:r>
                          </m:sub>
                          <m:sup>
                            <m:r>
                              <a:rPr lang="en-US" altLang="ko-KR" b="0" i="1" dirty="0">
                                <a:latin typeface="Cambria Math"/>
                              </a:rPr>
                              <m:t>1</m:t>
                            </m:r>
                          </m:sup>
                        </m:sSubSup>
                        <m:r>
                          <a:rPr lang="en-US" altLang="ko-KR" b="0" i="1" dirty="0">
                            <a:latin typeface="Cambria Math"/>
                          </a:rPr>
                          <m:t> ,</m:t>
                        </m:r>
                        <m:sSubSup>
                          <m:sSubSupPr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ko-KR" altLang="en-US" b="0" i="1" dirty="0">
                                <a:latin typeface="Cambria Math"/>
                              </a:rPr>
                              <m:t>𝜖</m:t>
                            </m:r>
                          </m:e>
                          <m:sub>
                            <m:r>
                              <a:rPr lang="en-US" altLang="ko-KR" b="0" i="1" dirty="0">
                                <a:latin typeface="Cambria Math"/>
                              </a:rPr>
                              <m:t>𝑖𝑡</m:t>
                            </m:r>
                          </m:sub>
                          <m:sup>
                            <m:r>
                              <a:rPr lang="en-US" altLang="ko-KR" b="0" i="1" dirty="0">
                                <a:latin typeface="Cambria Math"/>
                              </a:rPr>
                              <m:t>𝑇</m:t>
                            </m:r>
                            <m:r>
                              <a:rPr lang="en-US" altLang="ko-KR" b="0" i="1" dirty="0" smtClean="0">
                                <a:latin typeface="Cambria Math"/>
                              </a:rPr>
                              <m:t>1</m:t>
                            </m:r>
                          </m:sup>
                        </m:sSubSup>
                      </m:e>
                    </m:d>
                    <m:r>
                      <a:rPr lang="en-US" altLang="ko-KR" b="0" i="1" dirty="0">
                        <a:latin typeface="Cambria Math"/>
                      </a:rPr>
                      <m:t>= </m:t>
                    </m:r>
                    <m:sSub>
                      <m:sSub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b="0" i="1" dirty="0" smtClean="0">
                            <a:latin typeface="Cambria Math"/>
                          </a:rPr>
                          <m:t>𝜏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dirty="0" smtClean="0"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en-US" altLang="ko-KR" b="0" i="1" dirty="0">
                            <a:latin typeface="Cambria Math"/>
                          </a:rPr>
                          <m:t>𝑖𝑡</m:t>
                        </m:r>
                      </m:sub>
                      <m:sup>
                        <m:r>
                          <a:rPr lang="en-US" altLang="ko-KR" b="0" i="1" dirty="0">
                            <a:latin typeface="Cambria Math"/>
                          </a:rPr>
                          <m:t>1</m:t>
                        </m:r>
                      </m:sup>
                    </m:sSubSup>
                    <m:sSubSup>
                      <m:sSubSup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ko-KR" altLang="en-US" b="0" i="1" dirty="0">
                            <a:latin typeface="Cambria Math"/>
                          </a:rPr>
                          <m:t>𝜖</m:t>
                        </m:r>
                      </m:e>
                      <m:sub>
                        <m:r>
                          <a:rPr lang="en-US" altLang="ko-KR" b="0" i="1" dirty="0">
                            <a:latin typeface="Cambria Math"/>
                          </a:rPr>
                          <m:t>𝑖𝑡</m:t>
                        </m:r>
                      </m:sub>
                      <m:sup>
                        <m:r>
                          <a:rPr lang="en-US" altLang="ko-KR" b="0" i="1" dirty="0">
                            <a:latin typeface="Cambria Math"/>
                          </a:rPr>
                          <m:t>𝑇</m:t>
                        </m:r>
                        <m:r>
                          <a:rPr lang="en-US" altLang="ko-KR" b="0" i="1" dirty="0" smtClean="0">
                            <a:latin typeface="Cambria Math"/>
                          </a:rPr>
                          <m:t>1</m:t>
                        </m:r>
                      </m:sup>
                    </m:sSubSup>
                  </m:oMath>
                </a14:m>
                <a:endParaRPr lang="en-US" altLang="ko-KR" dirty="0" smtClean="0"/>
              </a:p>
              <a:p>
                <a:pPr lvl="1"/>
                <a:r>
                  <a:rPr lang="en-US" altLang="ko-KR" dirty="0" smtClean="0"/>
                  <a:t>Level-2 </a:t>
                </a:r>
                <a:r>
                  <a:rPr lang="en-US" altLang="ko-KR" dirty="0"/>
                  <a:t>salesperson: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dirty="0">
                            <a:latin typeface="Cambria Math"/>
                          </a:rPr>
                          <m:t> </m:t>
                        </m:r>
                        <m:sSubSup>
                          <m:sSubSupPr>
                            <m:ctrlPr>
                              <a:rPr lang="en-US" altLang="ko-KR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dirty="0" smtClean="0">
                                <a:latin typeface="Cambria Math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ko-KR" b="0" i="1" dirty="0">
                                <a:latin typeface="Cambria Math"/>
                              </a:rPr>
                              <m:t>𝑖𝑡</m:t>
                            </m:r>
                          </m:sub>
                          <m:sup>
                            <m:r>
                              <a:rPr lang="en-US" altLang="ko-KR" b="0" i="1" dirty="0">
                                <a:latin typeface="Cambria Math"/>
                              </a:rPr>
                              <m:t>1</m:t>
                            </m:r>
                          </m:sup>
                        </m:sSubSup>
                        <m:r>
                          <a:rPr lang="en-US" altLang="ko-KR" b="0" i="1" dirty="0" smtClean="0">
                            <a:latin typeface="Cambria Math"/>
                          </a:rPr>
                          <m:t>,</m:t>
                        </m:r>
                        <m:sSubSup>
                          <m:sSubSupPr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dirty="0">
                                <a:latin typeface="Cambria Math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ko-KR" b="0" i="1" dirty="0">
                                <a:latin typeface="Cambria Math"/>
                              </a:rPr>
                              <m:t>𝑖𝑡</m:t>
                            </m:r>
                          </m:sub>
                          <m:sup>
                            <m:r>
                              <a:rPr lang="en-US" altLang="ko-KR" b="0" i="1" dirty="0" smtClean="0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  <m:r>
                          <a:rPr lang="en-US" altLang="ko-KR" b="0" i="1" dirty="0">
                            <a:latin typeface="Cambria Math"/>
                          </a:rPr>
                          <m:t>,</m:t>
                        </m:r>
                        <m:sSubSup>
                          <m:sSubSupPr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ko-KR" altLang="en-US" b="0" i="1" dirty="0">
                                <a:latin typeface="Cambria Math"/>
                              </a:rPr>
                              <m:t>𝜖</m:t>
                            </m:r>
                          </m:e>
                          <m:sub>
                            <m:r>
                              <a:rPr lang="en-US" altLang="ko-KR" b="0" i="1" dirty="0">
                                <a:latin typeface="Cambria Math"/>
                              </a:rPr>
                              <m:t>𝑖𝑡</m:t>
                            </m:r>
                          </m:sub>
                          <m:sup>
                            <m:r>
                              <a:rPr lang="en-US" altLang="ko-KR" b="0" i="1" dirty="0">
                                <a:latin typeface="Cambria Math"/>
                              </a:rPr>
                              <m:t>𝑇</m:t>
                            </m:r>
                            <m:r>
                              <a:rPr lang="en-US" altLang="ko-KR" b="0" i="1" dirty="0">
                                <a:latin typeface="Cambria Math"/>
                              </a:rPr>
                              <m:t>1</m:t>
                            </m:r>
                          </m:sup>
                        </m:sSubSup>
                        <m:r>
                          <a:rPr lang="en-US" altLang="ko-KR" b="0" i="1" dirty="0" smtClean="0">
                            <a:latin typeface="Cambria Math"/>
                          </a:rPr>
                          <m:t>,</m:t>
                        </m:r>
                        <m:sSubSup>
                          <m:sSubSupPr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ko-KR" altLang="en-US" b="0" i="1" dirty="0">
                                <a:latin typeface="Cambria Math"/>
                              </a:rPr>
                              <m:t>𝜖</m:t>
                            </m:r>
                          </m:e>
                          <m:sub>
                            <m:r>
                              <a:rPr lang="en-US" altLang="ko-KR" b="0" i="1" dirty="0">
                                <a:latin typeface="Cambria Math"/>
                              </a:rPr>
                              <m:t>𝑖𝑡</m:t>
                            </m:r>
                          </m:sub>
                          <m:sup>
                            <m:r>
                              <a:rPr lang="en-US" altLang="ko-KR" b="0" i="1" dirty="0">
                                <a:latin typeface="Cambria Math"/>
                              </a:rPr>
                              <m:t>𝑇</m:t>
                            </m:r>
                            <m:r>
                              <a:rPr lang="en-US" altLang="ko-KR" b="0" i="1" dirty="0" smtClean="0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en-US" altLang="ko-KR" b="0" i="1" dirty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b="0" i="1" dirty="0">
                            <a:latin typeface="Cambria Math"/>
                          </a:rPr>
                          <m:t>𝜏</m:t>
                        </m:r>
                      </m:e>
                      <m:sub>
                        <m:r>
                          <a:rPr lang="en-US" altLang="ko-KR" b="0" i="1" dirty="0">
                            <a:latin typeface="Cambria Math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dirty="0"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en-US" altLang="ko-KR" b="0" i="1" dirty="0">
                            <a:latin typeface="Cambria Math"/>
                          </a:rPr>
                          <m:t>𝑖𝑡</m:t>
                        </m:r>
                      </m:sub>
                      <m:sup>
                        <m:r>
                          <a:rPr lang="en-US" altLang="ko-KR" b="0" i="1" dirty="0">
                            <a:latin typeface="Cambria Math"/>
                          </a:rPr>
                          <m:t>1</m:t>
                        </m:r>
                      </m:sup>
                    </m:sSubSup>
                    <m:sSubSup>
                      <m:sSubSup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ko-KR" altLang="en-US" b="0" i="1" dirty="0">
                            <a:latin typeface="Cambria Math"/>
                          </a:rPr>
                          <m:t>𝜖</m:t>
                        </m:r>
                      </m:e>
                      <m:sub>
                        <m:r>
                          <a:rPr lang="en-US" altLang="ko-KR" b="0" i="1" dirty="0">
                            <a:latin typeface="Cambria Math"/>
                          </a:rPr>
                          <m:t>𝑖𝑡</m:t>
                        </m:r>
                      </m:sub>
                      <m:sup>
                        <m:r>
                          <a:rPr lang="en-US" altLang="ko-KR" b="0" i="1" dirty="0">
                            <a:latin typeface="Cambria Math"/>
                          </a:rPr>
                          <m:t>𝑇</m:t>
                        </m:r>
                        <m:r>
                          <a:rPr lang="en-US" altLang="ko-KR" b="0" i="1" dirty="0">
                            <a:latin typeface="Cambria Math"/>
                          </a:rPr>
                          <m:t>1</m:t>
                        </m:r>
                      </m:sup>
                    </m:sSubSup>
                    <m:r>
                      <a:rPr lang="en-US" altLang="ko-KR" b="0" i="1" dirty="0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b="0" i="1" dirty="0">
                            <a:latin typeface="Cambria Math"/>
                          </a:rPr>
                          <m:t>𝜏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/>
                          </a:rPr>
                          <m:t>2</m:t>
                        </m:r>
                      </m:sub>
                    </m:sSub>
                    <m:sSubSup>
                      <m:sSubSup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dirty="0"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en-US" altLang="ko-KR" b="0" i="1" dirty="0">
                            <a:latin typeface="Cambria Math"/>
                          </a:rPr>
                          <m:t>𝑖𝑡</m:t>
                        </m:r>
                      </m:sub>
                      <m:sup>
                        <m:r>
                          <a:rPr lang="en-US" altLang="ko-KR" b="0" i="1" dirty="0" smtClean="0">
                            <a:latin typeface="Cambria Math"/>
                          </a:rPr>
                          <m:t>2</m:t>
                        </m:r>
                      </m:sup>
                    </m:sSubSup>
                    <m:sSubSup>
                      <m:sSubSup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ko-KR" altLang="en-US" b="0" i="1" dirty="0">
                            <a:latin typeface="Cambria Math"/>
                          </a:rPr>
                          <m:t>𝜖</m:t>
                        </m:r>
                      </m:e>
                      <m:sub>
                        <m:r>
                          <a:rPr lang="en-US" altLang="ko-KR" b="0" i="1" dirty="0">
                            <a:latin typeface="Cambria Math"/>
                          </a:rPr>
                          <m:t>𝑖𝑡</m:t>
                        </m:r>
                      </m:sub>
                      <m:sup>
                        <m:r>
                          <a:rPr lang="en-US" altLang="ko-KR" b="0" i="1" dirty="0">
                            <a:latin typeface="Cambria Math"/>
                          </a:rPr>
                          <m:t>𝑇</m:t>
                        </m:r>
                        <m:r>
                          <a:rPr lang="en-US" altLang="ko-KR" b="0" i="1" dirty="0" smtClean="0"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endParaRPr lang="en-US" altLang="ko-KR" dirty="0" smtClean="0"/>
              </a:p>
              <a:p>
                <a:endParaRPr lang="en-US" altLang="ko-KR" b="1" dirty="0" smtClean="0"/>
              </a:p>
              <a:p>
                <a:r>
                  <a:rPr lang="en-US" altLang="ko-KR" b="1" dirty="0" smtClean="0"/>
                  <a:t>Quarterly commission</a:t>
                </a:r>
              </a:p>
              <a:p>
                <a:pPr lvl="1"/>
                <a:r>
                  <a:rPr lang="en-US" altLang="ko-KR" dirty="0" smtClean="0"/>
                  <a:t>Let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/>
                      </a:rPr>
                      <m:t>𝐹𝑌</m:t>
                    </m:r>
                    <m:sSup>
                      <m:sSup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 dirty="0" smtClean="0">
                            <a:latin typeface="Cambria Math"/>
                          </a:rPr>
                          <m:t>𝐶</m:t>
                        </m:r>
                      </m:e>
                      <m:sup>
                        <m:r>
                          <a:rPr lang="en-US" altLang="ko-KR" i="1" dirty="0" smtClean="0">
                            <a:latin typeface="Cambria Math"/>
                          </a:rPr>
                          <m:t>3</m:t>
                        </m:r>
                        <m:r>
                          <a:rPr lang="en-US" altLang="ko-KR" b="0" i="1" dirty="0" smtClean="0">
                            <a:latin typeface="Cambria Math"/>
                          </a:rPr>
                          <m:t>𝑚</m:t>
                        </m:r>
                      </m:sup>
                    </m:sSup>
                    <m:r>
                      <a:rPr lang="en-US" altLang="ko-KR" b="0" i="1" dirty="0" smtClean="0">
                        <a:latin typeface="Cambria Math"/>
                      </a:rPr>
                      <m:t>=</m:t>
                    </m:r>
                    <m:r>
                      <a:rPr lang="en-US" altLang="ko-KR" i="1" dirty="0">
                        <a:latin typeface="Cambria Math"/>
                      </a:rPr>
                      <m:t>0.3∗</m:t>
                    </m:r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/>
                          </a:rPr>
                          <m:t>(</m:t>
                        </m:r>
                        <m:sSubSup>
                          <m:sSubSupPr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dirty="0" smtClean="0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b="0" i="1" dirty="0" smtClean="0">
                                <a:latin typeface="Cambria Math"/>
                              </a:rPr>
                              <m:t>𝑖𝑡</m:t>
                            </m:r>
                          </m:sub>
                          <m:sup/>
                        </m:sSubSup>
                        <m:r>
                          <a:rPr lang="en-US" altLang="ko-KR" b="0" i="1" dirty="0" smtClean="0">
                            <a:latin typeface="Cambria Math"/>
                          </a:rPr>
                          <m:t>+</m:t>
                        </m:r>
                        <m:r>
                          <a:rPr lang="en-US" altLang="ko-KR" i="1" dirty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altLang="ko-KR" i="1" dirty="0">
                            <a:latin typeface="Cambria Math"/>
                          </a:rPr>
                          <m:t>𝑖𝑡</m:t>
                        </m:r>
                      </m:sub>
                    </m:sSub>
                    <m:r>
                      <a:rPr lang="en-US" altLang="ko-KR" b="0" i="1" dirty="0" smtClean="0">
                        <a:latin typeface="Cambria Math"/>
                      </a:rPr>
                      <m:t>)</m:t>
                    </m:r>
                  </m:oMath>
                </a14:m>
                <a:endParaRPr lang="en-US" altLang="ko-KR" dirty="0" smtClean="0"/>
              </a:p>
              <a:p>
                <a:pPr lvl="1"/>
                <a:endParaRPr lang="en-US" altLang="ko-KR" sz="1000" dirty="0" smtClean="0"/>
              </a:p>
              <a:p>
                <a:pPr lvl="1" algn="just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altLang="ko-KR" i="1" dirty="0" err="1" smtClean="0">
                            <a:latin typeface="Cambria Math"/>
                          </a:rPr>
                          <m:t>𝑞</m:t>
                        </m:r>
                      </m:sub>
                    </m:sSub>
                    <m:r>
                      <a:rPr lang="en-US" altLang="ko-KR" i="1" dirty="0" smtClean="0">
                        <a:latin typeface="Cambria Math"/>
                      </a:rPr>
                      <m:t> </m:t>
                    </m:r>
                    <m:r>
                      <a:rPr lang="en-US" altLang="ko-KR" i="1" dirty="0">
                        <a:latin typeface="Cambria Math"/>
                      </a:rPr>
                      <m:t>= </m:t>
                    </m:r>
                    <m:r>
                      <a:rPr lang="ko-KR" altLang="en-US" i="1" dirty="0" smtClean="0">
                        <a:latin typeface="Cambria Math"/>
                      </a:rPr>
                      <m:t>𝛿</m:t>
                    </m:r>
                    <m:r>
                      <a:rPr lang="en-US" altLang="ko-KR" i="1" dirty="0">
                        <a:latin typeface="Cambria Math"/>
                      </a:rPr>
                      <m:t>∗</m:t>
                    </m:r>
                    <m:r>
                      <a:rPr lang="en-US" altLang="ko-KR" b="0" i="1" dirty="0" smtClean="0">
                        <a:latin typeface="Cambria Math"/>
                      </a:rPr>
                      <m:t>𝐹𝑌</m:t>
                    </m:r>
                    <m:sSup>
                      <m:sSup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dirty="0" smtClean="0">
                            <a:latin typeface="Cambria Math"/>
                          </a:rPr>
                          <m:t>𝐶</m:t>
                        </m:r>
                      </m:e>
                      <m:sup>
                        <m:r>
                          <a:rPr lang="en-US" altLang="ko-KR" b="0" i="1" dirty="0" smtClean="0">
                            <a:latin typeface="Cambria Math"/>
                          </a:rPr>
                          <m:t>3</m:t>
                        </m:r>
                        <m:r>
                          <a:rPr lang="en-US" altLang="ko-KR" b="0" i="1" dirty="0" smtClean="0">
                            <a:latin typeface="Cambria Math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ko-KR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altLang="ko-KR" sz="1800" i="1" dirty="0">
                        <a:latin typeface="Cambria Math"/>
                      </a:rPr>
                      <m:t>𝑤h𝑒𝑟𝑒</m:t>
                    </m:r>
                    <m:r>
                      <a:rPr lang="en-US" altLang="ko-KR" sz="1800" b="0" i="1" dirty="0" smtClean="0">
                        <a:latin typeface="Cambria Math"/>
                      </a:rPr>
                      <m:t> </m:t>
                    </m:r>
                    <m:r>
                      <a:rPr lang="ko-KR" altLang="en-US" sz="1800" i="1" dirty="0">
                        <a:latin typeface="Cambria Math"/>
                      </a:rPr>
                      <m:t>𝛿</m:t>
                    </m:r>
                    <m:r>
                      <a:rPr lang="en-US" altLang="ko-KR" sz="1800" i="1" dirty="0">
                        <a:latin typeface="Cambria Math"/>
                      </a:rPr>
                      <m:t>=</m:t>
                    </m:r>
                    <m:r>
                      <a:rPr lang="en-US" altLang="ko-KR" sz="1800" i="1" dirty="0">
                        <a:latin typeface="Cambria Math"/>
                      </a:rPr>
                      <m:t>𝐼</m:t>
                    </m:r>
                    <m:d>
                      <m:dPr>
                        <m:ctrlPr>
                          <a:rPr lang="en-US" altLang="ko-KR" sz="1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i="1" dirty="0">
                            <a:latin typeface="Cambria Math"/>
                          </a:rPr>
                          <m:t> 4000 ≤</m:t>
                        </m:r>
                        <m:r>
                          <a:rPr lang="en-US" altLang="ko-KR" sz="1800" b="0" i="1" dirty="0" smtClean="0">
                            <a:latin typeface="Cambria Math"/>
                          </a:rPr>
                          <m:t>𝐹𝑌</m:t>
                        </m:r>
                        <m:sSup>
                          <m:sSupPr>
                            <m:ctrlPr>
                              <a:rPr lang="en-US" altLang="ko-KR" sz="18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800" b="0" i="1" dirty="0" smtClean="0">
                                <a:latin typeface="Cambria Math"/>
                              </a:rPr>
                              <m:t>𝐶</m:t>
                            </m:r>
                          </m:e>
                          <m:sup>
                            <m:r>
                              <a:rPr lang="en-US" altLang="ko-KR" sz="1800" b="0" i="1" dirty="0" smtClean="0">
                                <a:latin typeface="Cambria Math"/>
                              </a:rPr>
                              <m:t>3</m:t>
                            </m:r>
                            <m:r>
                              <a:rPr lang="en-US" altLang="ko-KR" sz="1800" b="0" i="1" dirty="0" smtClean="0">
                                <a:latin typeface="Cambria Math"/>
                              </a:rPr>
                              <m:t>𝑚</m:t>
                            </m:r>
                          </m:sup>
                        </m:sSup>
                        <m:r>
                          <a:rPr lang="en-US" altLang="ko-KR" sz="1800" i="1" dirty="0">
                            <a:latin typeface="Cambria Math"/>
                          </a:rPr>
                          <m:t>&lt;6000 </m:t>
                        </m:r>
                      </m:e>
                    </m:d>
                    <m:r>
                      <a:rPr lang="en-US" altLang="ko-KR" sz="1800" i="1" dirty="0">
                        <a:latin typeface="Cambria Math"/>
                      </a:rPr>
                      <m:t>∗0.22+</m:t>
                    </m:r>
                    <m:r>
                      <a:rPr lang="en-US" altLang="ko-KR" sz="1800" i="1" dirty="0">
                        <a:latin typeface="Cambria Math"/>
                      </a:rPr>
                      <m:t>𝐼</m:t>
                    </m:r>
                    <m:d>
                      <m:dPr>
                        <m:ctrlPr>
                          <a:rPr lang="en-US" altLang="ko-KR" sz="1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i="1" dirty="0">
                            <a:latin typeface="Cambria Math"/>
                          </a:rPr>
                          <m:t> 6000 ≤</m:t>
                        </m:r>
                        <m:r>
                          <a:rPr lang="en-US" altLang="ko-KR" sz="1800" i="1" dirty="0">
                            <a:latin typeface="Cambria Math"/>
                          </a:rPr>
                          <m:t>𝐹𝑌</m:t>
                        </m:r>
                        <m:sSup>
                          <m:sSupPr>
                            <m:ctrlPr>
                              <a:rPr lang="en-US" altLang="ko-KR" sz="18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800" i="1" dirty="0">
                                <a:latin typeface="Cambria Math"/>
                              </a:rPr>
                              <m:t>𝐶</m:t>
                            </m:r>
                          </m:e>
                          <m:sup>
                            <m:r>
                              <a:rPr lang="en-US" altLang="ko-KR" sz="1800" i="1" dirty="0">
                                <a:latin typeface="Cambria Math"/>
                              </a:rPr>
                              <m:t>3</m:t>
                            </m:r>
                            <m:r>
                              <a:rPr lang="en-US" altLang="ko-KR" sz="1800" i="1" dirty="0">
                                <a:latin typeface="Cambria Math"/>
                              </a:rPr>
                              <m:t>𝑚</m:t>
                            </m:r>
                          </m:sup>
                        </m:sSup>
                        <m:r>
                          <a:rPr lang="en-US" altLang="ko-KR" sz="1800" i="1" dirty="0">
                            <a:latin typeface="Cambria Math"/>
                          </a:rPr>
                          <m:t>&lt;12000 </m:t>
                        </m:r>
                      </m:e>
                    </m:d>
                    <m:r>
                      <a:rPr lang="en-US" altLang="ko-KR" sz="1800" i="1" dirty="0">
                        <a:latin typeface="Cambria Math"/>
                      </a:rPr>
                      <m:t>∗0.25+</m:t>
                    </m:r>
                    <m:r>
                      <a:rPr lang="en-US" altLang="ko-KR" sz="1800" i="1" dirty="0">
                        <a:latin typeface="Cambria Math"/>
                      </a:rPr>
                      <m:t>𝐼</m:t>
                    </m:r>
                    <m:d>
                      <m:dPr>
                        <m:ctrlPr>
                          <a:rPr lang="en-US" altLang="ko-KR" sz="1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i="1" dirty="0">
                            <a:latin typeface="Cambria Math"/>
                          </a:rPr>
                          <m:t> 12000 ≤</m:t>
                        </m:r>
                        <m:r>
                          <a:rPr lang="en-US" altLang="ko-KR" sz="1800" i="1" dirty="0">
                            <a:latin typeface="Cambria Math"/>
                          </a:rPr>
                          <m:t>𝐹𝑌</m:t>
                        </m:r>
                        <m:sSup>
                          <m:sSupPr>
                            <m:ctrlPr>
                              <a:rPr lang="en-US" altLang="ko-KR" sz="18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800" i="1" dirty="0">
                                <a:latin typeface="Cambria Math"/>
                              </a:rPr>
                              <m:t>𝐶</m:t>
                            </m:r>
                          </m:e>
                          <m:sup>
                            <m:r>
                              <a:rPr lang="en-US" altLang="ko-KR" sz="1800" i="1" dirty="0">
                                <a:latin typeface="Cambria Math"/>
                              </a:rPr>
                              <m:t>3</m:t>
                            </m:r>
                            <m:r>
                              <a:rPr lang="en-US" altLang="ko-KR" sz="1800" i="1" dirty="0">
                                <a:latin typeface="Cambria Math"/>
                              </a:rPr>
                              <m:t>𝑚</m:t>
                            </m:r>
                          </m:sup>
                        </m:sSup>
                        <m:r>
                          <a:rPr lang="en-US" altLang="ko-KR" sz="1800" i="1" dirty="0">
                            <a:latin typeface="Cambria Math"/>
                          </a:rPr>
                          <m:t>&lt;24000 </m:t>
                        </m:r>
                      </m:e>
                    </m:d>
                    <m:r>
                      <a:rPr lang="en-US" altLang="ko-KR" sz="1800" i="1" dirty="0">
                        <a:latin typeface="Cambria Math"/>
                      </a:rPr>
                      <m:t>∗0.3</m:t>
                    </m:r>
                  </m:oMath>
                </a14:m>
                <a:endParaRPr lang="en-US" altLang="ko-KR" sz="1800" i="1" dirty="0" smtClean="0">
                  <a:latin typeface="Cambria Math"/>
                </a:endParaRPr>
              </a:p>
              <a:p>
                <a:pPr marL="274320" lvl="1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i="1" dirty="0" smtClean="0">
                          <a:latin typeface="Cambria Math"/>
                        </a:rPr>
                        <m:t>+</m:t>
                      </m:r>
                      <m:r>
                        <a:rPr lang="en-US" altLang="ko-KR" sz="1800" i="1" dirty="0" smtClean="0">
                          <a:latin typeface="Cambria Math"/>
                        </a:rPr>
                        <m:t>𝐼</m:t>
                      </m:r>
                      <m:r>
                        <a:rPr lang="en-US" altLang="ko-KR" sz="1800" i="1" dirty="0" smtClean="0">
                          <a:latin typeface="Cambria Math"/>
                        </a:rPr>
                        <m:t>( 24000 ≤</m:t>
                      </m:r>
                      <m:r>
                        <a:rPr lang="en-US" altLang="ko-KR" sz="1800" i="1" dirty="0">
                          <a:latin typeface="Cambria Math"/>
                        </a:rPr>
                        <m:t>𝐹𝑌</m:t>
                      </m:r>
                      <m:sSup>
                        <m:sSupPr>
                          <m:ctrlPr>
                            <a:rPr lang="en-US" altLang="ko-KR" sz="18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800" i="1" dirty="0">
                              <a:latin typeface="Cambria Math"/>
                            </a:rPr>
                            <m:t>𝐶</m:t>
                          </m:r>
                        </m:e>
                        <m:sup>
                          <m:r>
                            <a:rPr lang="en-US" altLang="ko-KR" sz="1800" i="1" dirty="0">
                              <a:latin typeface="Cambria Math"/>
                            </a:rPr>
                            <m:t>3</m:t>
                          </m:r>
                          <m:r>
                            <a:rPr lang="en-US" altLang="ko-KR" sz="1800" i="1" dirty="0">
                              <a:latin typeface="Cambria Math"/>
                            </a:rPr>
                            <m:t>𝑚</m:t>
                          </m:r>
                        </m:sup>
                      </m:sSup>
                      <m:r>
                        <a:rPr lang="en-US" altLang="ko-KR" sz="1800" i="1" dirty="0" smtClean="0">
                          <a:latin typeface="Cambria Math"/>
                        </a:rPr>
                        <m:t>&lt;48000 )∗0.35+</m:t>
                      </m:r>
                      <m:r>
                        <a:rPr lang="en-US" altLang="ko-KR" sz="1800" i="1" dirty="0" smtClean="0">
                          <a:latin typeface="Cambria Math"/>
                        </a:rPr>
                        <m:t>𝐼</m:t>
                      </m:r>
                      <m:r>
                        <a:rPr lang="en-US" altLang="ko-KR" sz="1800" i="1" dirty="0" smtClean="0">
                          <a:latin typeface="Cambria Math"/>
                        </a:rPr>
                        <m:t>( 48000 ≤</m:t>
                      </m:r>
                      <m:r>
                        <a:rPr lang="en-US" altLang="ko-KR" sz="1800" i="1" dirty="0">
                          <a:latin typeface="Cambria Math"/>
                        </a:rPr>
                        <m:t>𝐹𝑌</m:t>
                      </m:r>
                      <m:sSup>
                        <m:sSupPr>
                          <m:ctrlPr>
                            <a:rPr lang="en-US" altLang="ko-KR" sz="18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800" i="1" dirty="0">
                              <a:latin typeface="Cambria Math"/>
                            </a:rPr>
                            <m:t>𝐶</m:t>
                          </m:r>
                        </m:e>
                        <m:sup>
                          <m:r>
                            <a:rPr lang="en-US" altLang="ko-KR" sz="1800" i="1" dirty="0">
                              <a:latin typeface="Cambria Math"/>
                            </a:rPr>
                            <m:t>3</m:t>
                          </m:r>
                          <m:r>
                            <a:rPr lang="en-US" altLang="ko-KR" sz="1800" i="1" dirty="0">
                              <a:latin typeface="Cambria Math"/>
                            </a:rPr>
                            <m:t>𝑚</m:t>
                          </m:r>
                        </m:sup>
                      </m:sSup>
                      <m:r>
                        <a:rPr lang="en-US" altLang="ko-KR" sz="1800" i="1" dirty="0" smtClean="0">
                          <a:latin typeface="Cambria Math"/>
                        </a:rPr>
                        <m:t>)∗0.45 </m:t>
                      </m:r>
                      <m:r>
                        <a:rPr lang="en-US" altLang="ko-KR" sz="1800" i="1" dirty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ko-KR" altLang="en-US" dirty="0"/>
              </a:p>
              <a:p>
                <a:pPr lvl="1"/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1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09637-FB45-4B05-96C1-D137660457FD}" type="slidenum">
              <a:rPr lang="ko-KR" altLang="en-US" smtClean="0"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96894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Models – Cost &amp; Adding Salespeople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b="1" dirty="0" smtClean="0"/>
                  <a:t>Cost of efforts</a:t>
                </a:r>
                <a:r>
                  <a:rPr lang="en-US" altLang="ko-KR" dirty="0" smtClean="0"/>
                  <a:t>: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/>
                      </a:rPr>
                      <m:t>𝜌</m:t>
                    </m:r>
                    <m:d>
                      <m:d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i="1" dirty="0">
                                <a:latin typeface="Cambria Math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ko-KR" i="1" dirty="0">
                                <a:latin typeface="Cambria Math"/>
                              </a:rPr>
                              <m:t>𝑖𝑡</m:t>
                            </m:r>
                          </m:sub>
                          <m:sup>
                            <m:r>
                              <a:rPr lang="en-US" altLang="ko-KR" b="0" i="1" dirty="0" smtClean="0">
                                <a:latin typeface="Cambria Math"/>
                              </a:rPr>
                              <m:t>𝑎</m:t>
                            </m:r>
                          </m:sup>
                        </m:sSubSup>
                        <m:r>
                          <a:rPr lang="en-US" altLang="ko-KR" i="1" dirty="0">
                            <a:latin typeface="Cambria Math"/>
                          </a:rPr>
                          <m:t> , </m:t>
                        </m:r>
                        <m:sSubSup>
                          <m:sSubSupPr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i="1" dirty="0">
                                <a:latin typeface="Cambria Math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ko-KR" i="1" dirty="0">
                                <a:latin typeface="Cambria Math"/>
                              </a:rPr>
                              <m:t>𝑖𝑡</m:t>
                            </m:r>
                          </m:sub>
                          <m:sup>
                            <m:r>
                              <a:rPr lang="en-US" altLang="ko-KR" b="0" i="1" dirty="0" smtClean="0">
                                <a:latin typeface="Cambria Math"/>
                              </a:rPr>
                              <m:t>𝑏</m:t>
                            </m:r>
                          </m:sup>
                        </m:sSubSup>
                      </m:e>
                    </m:d>
                    <m:r>
                      <a:rPr lang="en-US" altLang="ko-KR" i="1" dirty="0">
                        <a:latin typeface="Cambria Math"/>
                      </a:rPr>
                      <m:t>= </m:t>
                    </m:r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>
                            <a:latin typeface="Cambria Math"/>
                          </a:rPr>
                          <m:t>𝜃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b="0" i="1" dirty="0" smtClean="0">
                                    <a:latin typeface="Cambria Math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altLang="ko-KR" b="0" i="1" dirty="0" smtClean="0">
                                    <a:latin typeface="Cambria Math"/>
                                  </a:rPr>
                                  <m:t>𝑖𝑡</m:t>
                                </m:r>
                              </m:sub>
                              <m:sup>
                                <m:r>
                                  <a:rPr lang="en-US" altLang="ko-KR" b="0" i="1" dirty="0" smtClean="0">
                                    <a:latin typeface="Cambria Math"/>
                                  </a:rPr>
                                  <m:t>𝑎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a:rPr lang="en-US" altLang="ko-KR" b="0" i="1" dirty="0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altLang="ko-KR" b="0" i="1" dirty="0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>
                            <a:latin typeface="Cambria Math"/>
                          </a:rPr>
                          <m:t>𝜃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ko-KR" i="1" dirty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i="1" dirty="0">
                                    <a:latin typeface="Cambria Math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altLang="ko-KR" i="1" dirty="0">
                                    <a:latin typeface="Cambria Math"/>
                                  </a:rPr>
                                  <m:t>𝑖𝑡</m:t>
                                </m:r>
                              </m:sub>
                              <m:sup>
                                <m:r>
                                  <a:rPr lang="en-US" altLang="ko-KR" b="0" i="1" dirty="0" smtClean="0">
                                    <a:latin typeface="Cambria Math"/>
                                  </a:rPr>
                                  <m:t>𝑏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a:rPr lang="en-US" altLang="ko-KR" i="1" dirty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en-US" altLang="ko-KR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i="1" dirty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altLang="ko-KR" dirty="0" smtClean="0"/>
              </a:p>
              <a:p>
                <a:r>
                  <a:rPr lang="en-US" altLang="ko-KR" b="1" dirty="0" smtClean="0"/>
                  <a:t>Adding new </a:t>
                </a:r>
                <a:r>
                  <a:rPr lang="en-US" altLang="ko-KR" b="1" dirty="0"/>
                  <a:t>salespeople</a:t>
                </a:r>
                <a:r>
                  <a:rPr lang="en-US" altLang="ko-KR" dirty="0"/>
                  <a:t>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dirty="0" smtClean="0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altLang="ko-KR" i="1" dirty="0" smtClean="0">
                            <a:latin typeface="Cambria Math"/>
                          </a:rPr>
                          <m:t>𝑖𝑡</m:t>
                        </m:r>
                      </m:sub>
                      <m:sup>
                        <m:r>
                          <a:rPr lang="en-US" altLang="ko-KR" b="0" i="1" dirty="0" smtClean="0">
                            <a:latin typeface="Cambria Math"/>
                          </a:rPr>
                          <m:t>∗</m:t>
                        </m:r>
                      </m:sup>
                    </m:sSubSup>
                    <m:r>
                      <a:rPr lang="en-US" altLang="ko-KR" i="1" dirty="0" smtClean="0">
                        <a:latin typeface="Cambria Math"/>
                      </a:rPr>
                      <m:t> = </m:t>
                    </m:r>
                    <m:r>
                      <a:rPr lang="ko-KR" altLang="en-US" i="1" dirty="0" smtClean="0">
                        <a:latin typeface="Cambria Math"/>
                      </a:rPr>
                      <m:t>𝛽</m:t>
                    </m:r>
                    <m:sSubSup>
                      <m:sSubSup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 dirty="0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altLang="ko-KR" i="1" dirty="0">
                            <a:latin typeface="Cambria Math"/>
                          </a:rPr>
                          <m:t>𝑖𝑡</m:t>
                        </m:r>
                      </m:sub>
                      <m:sup>
                        <m:r>
                          <a:rPr lang="en-US" altLang="ko-KR" b="0" i="1" dirty="0" smtClean="0">
                            <a:latin typeface="Cambria Math"/>
                          </a:rPr>
                          <m:t>𝑏</m:t>
                        </m:r>
                      </m:sup>
                    </m:sSubSup>
                    <m:r>
                      <a:rPr lang="en-US" altLang="ko-KR" i="1" dirty="0">
                        <a:latin typeface="Cambria Math"/>
                      </a:rPr>
                      <m:t> + </m:t>
                    </m:r>
                    <m:sSubSup>
                      <m:sSubSup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ko-KR" altLang="en-US" i="1" dirty="0" smtClean="0">
                            <a:latin typeface="Cambria Math"/>
                          </a:rPr>
                          <m:t>𝜖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/>
                          </a:rPr>
                          <m:t>𝑖</m:t>
                        </m:r>
                        <m:r>
                          <a:rPr lang="en-US" altLang="ko-KR" i="1" dirty="0">
                            <a:latin typeface="Cambria Math"/>
                          </a:rPr>
                          <m:t>𝑡</m:t>
                        </m:r>
                      </m:sub>
                      <m:sup>
                        <m:r>
                          <a:rPr lang="en-US" altLang="ko-KR" b="0" i="1" dirty="0" smtClean="0">
                            <a:latin typeface="Cambria Math"/>
                          </a:rPr>
                          <m:t>𝑏</m:t>
                        </m:r>
                      </m:sup>
                    </m:sSubSup>
                  </m:oMath>
                </a14:m>
                <a:endParaRPr lang="en-US" altLang="ko-KR" dirty="0" smtClean="0"/>
              </a:p>
              <a:p>
                <a:endParaRPr lang="en-US" altLang="ko-KR" sz="10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/>
                          </a:rPr>
                          <m:t>𝑖𝑡</m:t>
                        </m:r>
                      </m:sub>
                    </m:sSub>
                    <m:r>
                      <a:rPr lang="en-US" altLang="ko-KR" i="1" dirty="0">
                        <a:latin typeface="Cambria Math"/>
                      </a:rPr>
                      <m:t>= 0 </m:t>
                    </m:r>
                    <m:r>
                      <a:rPr lang="en-US" altLang="ko-KR" i="1" dirty="0">
                        <a:latin typeface="Cambria Math"/>
                      </a:rPr>
                      <m:t>𝑖𝑓</m:t>
                    </m:r>
                    <m:r>
                      <a:rPr lang="en-US" altLang="ko-KR" i="1" dirty="0">
                        <a:latin typeface="Cambria Math"/>
                      </a:rPr>
                      <m:t> </m:t>
                    </m:r>
                    <m:sSubSup>
                      <m:sSubSup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dirty="0" smtClean="0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altLang="ko-KR" i="1" dirty="0">
                            <a:latin typeface="Cambria Math"/>
                          </a:rPr>
                          <m:t>𝑖𝑡</m:t>
                        </m:r>
                      </m:sub>
                      <m:sup>
                        <m:r>
                          <a:rPr lang="en-US" altLang="ko-KR" i="1" dirty="0">
                            <a:latin typeface="Cambria Math"/>
                          </a:rPr>
                          <m:t>∗</m:t>
                        </m:r>
                      </m:sup>
                    </m:sSubSup>
                    <m:r>
                      <a:rPr lang="en-US" altLang="ko-KR" i="1" dirty="0">
                        <a:latin typeface="Cambria Math"/>
                      </a:rPr>
                      <m:t> ≤</m:t>
                    </m:r>
                    <m:r>
                      <a:rPr lang="en-US" altLang="ko-KR" b="0" i="1" dirty="0" smtClean="0">
                        <a:latin typeface="Cambria Math"/>
                      </a:rPr>
                      <m:t> </m:t>
                    </m:r>
                    <m:r>
                      <a:rPr lang="en-US" altLang="ko-KR" i="1" dirty="0">
                        <a:latin typeface="Cambria Math"/>
                      </a:rPr>
                      <m:t>0, </m:t>
                    </m:r>
                  </m:oMath>
                </a14:m>
                <a:endParaRPr lang="en-US" altLang="ko-KR" i="1" dirty="0" smtClean="0"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altLang="ko-KR" dirty="0" smtClean="0"/>
                  <a:t>	</a:t>
                </a:r>
                <a14:m>
                  <m:oMath xmlns:m="http://schemas.openxmlformats.org/officeDocument/2006/math">
                    <m:r>
                      <a:rPr lang="en-US" altLang="ko-KR" sz="2000" b="0" i="0" dirty="0" smtClean="0">
                        <a:latin typeface="Cambria Math"/>
                      </a:rPr>
                      <m:t>     </m:t>
                    </m:r>
                    <m:r>
                      <a:rPr lang="en-US" altLang="ko-KR" sz="2000" i="1" dirty="0">
                        <a:latin typeface="Cambria Math"/>
                      </a:rPr>
                      <m:t>1 </m:t>
                    </m:r>
                    <m:r>
                      <a:rPr lang="en-US" altLang="ko-KR" sz="2000" i="1" dirty="0">
                        <a:latin typeface="Cambria Math"/>
                      </a:rPr>
                      <m:t>𝑖𝑓</m:t>
                    </m:r>
                    <m:r>
                      <a:rPr lang="en-US" altLang="ko-KR" sz="2000" b="0" i="1" dirty="0" smtClean="0">
                        <a:latin typeface="Cambria Math"/>
                      </a:rPr>
                      <m:t> </m:t>
                    </m:r>
                    <m:r>
                      <a:rPr lang="en-US" altLang="ko-KR" sz="2000" i="1" dirty="0">
                        <a:latin typeface="Cambria Math"/>
                      </a:rPr>
                      <m:t>0&lt;</m:t>
                    </m:r>
                    <m:sSubSup>
                      <m:sSubSupPr>
                        <m:ctrlPr>
                          <a:rPr lang="en-US" altLang="ko-KR" sz="20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000" b="0" i="1" dirty="0" smtClean="0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altLang="ko-KR" sz="2000" i="1" dirty="0">
                            <a:latin typeface="Cambria Math"/>
                          </a:rPr>
                          <m:t>𝑖𝑡</m:t>
                        </m:r>
                      </m:sub>
                      <m:sup>
                        <m:r>
                          <a:rPr lang="en-US" altLang="ko-KR" sz="2000" i="1" dirty="0">
                            <a:latin typeface="Cambria Math"/>
                          </a:rPr>
                          <m:t>∗</m:t>
                        </m:r>
                      </m:sup>
                    </m:sSubSup>
                    <m:r>
                      <a:rPr lang="en-US" altLang="ko-KR" sz="2000" i="1" dirty="0">
                        <a:latin typeface="Cambria Math"/>
                      </a:rPr>
                      <m:t>≤ </m:t>
                    </m:r>
                    <m:sSub>
                      <m:sSubPr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 dirty="0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altLang="ko-KR" sz="2000" i="1" dirty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ko-KR" sz="2000" i="1" dirty="0">
                        <a:latin typeface="Cambria Math"/>
                      </a:rPr>
                      <m:t> , </m:t>
                    </m:r>
                  </m:oMath>
                </a14:m>
                <a:endParaRPr lang="en-US" altLang="ko-KR" sz="2000" i="1" dirty="0" smtClean="0"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altLang="ko-KR" sz="2000" dirty="0" smtClean="0"/>
                  <a:t>	</a:t>
                </a:r>
                <a14:m>
                  <m:oMath xmlns:m="http://schemas.openxmlformats.org/officeDocument/2006/math">
                    <m:r>
                      <a:rPr lang="en-US" altLang="ko-KR" sz="2000" b="0" i="0" dirty="0" smtClean="0">
                        <a:latin typeface="Cambria Math"/>
                      </a:rPr>
                      <m:t>     </m:t>
                    </m:r>
                    <m:r>
                      <a:rPr lang="en-US" altLang="ko-KR" sz="2000" i="1" dirty="0">
                        <a:latin typeface="Cambria Math"/>
                      </a:rPr>
                      <m:t>2 </m:t>
                    </m:r>
                    <m:r>
                      <a:rPr lang="en-US" altLang="ko-KR" sz="2000" i="1" dirty="0">
                        <a:latin typeface="Cambria Math"/>
                      </a:rPr>
                      <m:t>𝑖𝑓</m:t>
                    </m:r>
                    <m:r>
                      <a:rPr lang="en-US" altLang="ko-KR" sz="2000" i="1" dirty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 dirty="0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altLang="ko-KR" sz="2000" i="1" dirty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ko-KR" sz="2000" i="1" dirty="0">
                        <a:latin typeface="Cambria Math"/>
                      </a:rPr>
                      <m:t> ≤</m:t>
                    </m:r>
                    <m:sSubSup>
                      <m:sSubSupPr>
                        <m:ctrlPr>
                          <a:rPr lang="en-US" altLang="ko-KR" sz="20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000" b="0" i="1" dirty="0" smtClean="0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altLang="ko-KR" sz="2000" i="1" dirty="0">
                            <a:latin typeface="Cambria Math"/>
                          </a:rPr>
                          <m:t>𝑖𝑡</m:t>
                        </m:r>
                      </m:sub>
                      <m:sup>
                        <m:r>
                          <a:rPr lang="en-US" altLang="ko-KR" sz="2000" i="1" dirty="0">
                            <a:latin typeface="Cambria Math"/>
                          </a:rPr>
                          <m:t>∗</m:t>
                        </m:r>
                      </m:sup>
                    </m:sSubSup>
                  </m:oMath>
                </a14:m>
                <a:endParaRPr lang="en-US" altLang="ko-KR" sz="2000" dirty="0" smtClean="0"/>
              </a:p>
              <a:p>
                <a:pPr marL="0" indent="0">
                  <a:buNone/>
                </a:pPr>
                <a:endParaRPr lang="ko-KR" altLang="en-US" sz="2000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09637-FB45-4B05-96C1-D137660457FD}" type="slidenum">
              <a:rPr lang="ko-KR" altLang="en-US" smtClean="0"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65577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State Transitions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just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dirty="0" smtClean="0"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en-US" altLang="ko-KR" i="1" dirty="0" smtClean="0">
                            <a:latin typeface="Cambria Math"/>
                          </a:rPr>
                          <m:t>𝑖</m:t>
                        </m:r>
                        <m:r>
                          <a:rPr lang="en-US" altLang="ko-KR" i="1" dirty="0" smtClean="0">
                            <a:latin typeface="Cambria Math"/>
                          </a:rPr>
                          <m:t>,</m:t>
                        </m:r>
                        <m:r>
                          <a:rPr lang="en-US" altLang="ko-KR" i="1" dirty="0" smtClean="0">
                            <a:latin typeface="Cambria Math"/>
                          </a:rPr>
                          <m:t>𝑡</m:t>
                        </m:r>
                        <m:r>
                          <a:rPr lang="en-US" altLang="ko-KR" i="1" dirty="0" smtClean="0">
                            <a:latin typeface="Cambria Math"/>
                          </a:rPr>
                          <m:t>+1</m:t>
                        </m:r>
                      </m:sub>
                      <m:sup/>
                    </m:sSubSup>
                  </m:oMath>
                </a14:m>
                <a:r>
                  <a:rPr lang="en-US" altLang="ko-KR" dirty="0" smtClean="0"/>
                  <a:t>: the number of level-1 and 2 salespeople in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altLang="ko-KR" dirty="0" smtClean="0"/>
                  <a:t>’s team</a:t>
                </a:r>
              </a:p>
              <a:p>
                <a:pPr algn="just"/>
                <a:endParaRPr lang="en-US" altLang="ko-KR" sz="1000" dirty="0" smtClean="0"/>
              </a:p>
              <a:p>
                <a:pPr lvl="1"/>
                <a:r>
                  <a:rPr lang="en-US" altLang="ko-KR" dirty="0"/>
                  <a:t>Level-1 salesperson: </a:t>
                </a:r>
                <a:endParaRPr lang="en-US" altLang="ko-KR" dirty="0" smtClean="0"/>
              </a:p>
              <a:p>
                <a:pPr lvl="1"/>
                <a:endParaRPr lang="en-US" altLang="ko-KR" sz="500" dirty="0" smtClean="0"/>
              </a:p>
              <a:p>
                <a:pPr marL="274320" lvl="1" indent="0">
                  <a:buNone/>
                </a:pPr>
                <a:r>
                  <a:rPr lang="en-US" altLang="ko-KR" dirty="0" smtClean="0"/>
                  <a:t>	</a:t>
                </a:r>
                <a:r>
                  <a:rPr lang="en-US" altLang="ko-KR" sz="1800" b="1" dirty="0" smtClean="0"/>
                  <a:t>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800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800" b="1" i="1" smtClean="0">
                            <a:latin typeface="Cambria Math"/>
                          </a:rPr>
                          <m:t>𝑵</m:t>
                        </m:r>
                      </m:e>
                      <m:sub>
                        <m:r>
                          <a:rPr lang="en-US" altLang="ko-KR" sz="1800" b="1" i="1" smtClean="0">
                            <a:latin typeface="Cambria Math"/>
                          </a:rPr>
                          <m:t>𝒊</m:t>
                        </m:r>
                        <m:r>
                          <a:rPr lang="en-US" altLang="ko-KR" sz="1800" b="1" i="1" smtClean="0">
                            <a:latin typeface="Cambria Math"/>
                          </a:rPr>
                          <m:t>,</m:t>
                        </m:r>
                        <m:r>
                          <a:rPr lang="en-US" altLang="ko-KR" sz="1800" b="1" i="1" smtClean="0">
                            <a:latin typeface="Cambria Math"/>
                          </a:rPr>
                          <m:t>𝒕</m:t>
                        </m:r>
                        <m:r>
                          <a:rPr lang="en-US" altLang="ko-KR" sz="1800" b="1" i="1" smtClean="0">
                            <a:latin typeface="Cambria Math"/>
                          </a:rPr>
                          <m:t>+</m:t>
                        </m:r>
                        <m:r>
                          <a:rPr lang="en-US" altLang="ko-KR" sz="1800" b="1" i="1" smtClean="0">
                            <a:latin typeface="Cambria Math"/>
                          </a:rPr>
                          <m:t>𝟏</m:t>
                        </m:r>
                      </m:sub>
                      <m:sup>
                        <m:r>
                          <a:rPr lang="en-US" altLang="ko-KR" sz="1800" b="1" i="1" smtClean="0">
                            <a:latin typeface="Cambria Math"/>
                          </a:rPr>
                          <m:t>𝟏</m:t>
                        </m:r>
                      </m:sup>
                    </m:sSubSup>
                  </m:oMath>
                </a14:m>
                <a:r>
                  <a:rPr lang="en-US" altLang="ko-KR" sz="1800" b="1" dirty="0" smtClean="0"/>
                  <a:t>,</a:t>
                </a:r>
                <a:r>
                  <a:rPr lang="en-US" altLang="ko-KR" sz="1800" b="1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8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800" b="1" i="1">
                            <a:latin typeface="Cambria Math"/>
                          </a:rPr>
                          <m:t>𝑵</m:t>
                        </m:r>
                      </m:e>
                      <m:sub>
                        <m:r>
                          <a:rPr lang="en-US" altLang="ko-KR" sz="1800" b="1" i="1">
                            <a:latin typeface="Cambria Math"/>
                          </a:rPr>
                          <m:t>𝒊</m:t>
                        </m:r>
                        <m:r>
                          <a:rPr lang="en-US" altLang="ko-KR" sz="1800" b="1" i="1">
                            <a:latin typeface="Cambria Math"/>
                          </a:rPr>
                          <m:t>,</m:t>
                        </m:r>
                        <m:r>
                          <a:rPr lang="en-US" altLang="ko-KR" sz="1800" b="1" i="1">
                            <a:latin typeface="Cambria Math"/>
                          </a:rPr>
                          <m:t>𝒕</m:t>
                        </m:r>
                        <m:r>
                          <a:rPr lang="en-US" altLang="ko-KR" sz="1800" b="1" i="1">
                            <a:latin typeface="Cambria Math"/>
                          </a:rPr>
                          <m:t>+</m:t>
                        </m:r>
                        <m:r>
                          <a:rPr lang="en-US" altLang="ko-KR" sz="1800" b="1" i="1">
                            <a:latin typeface="Cambria Math"/>
                          </a:rPr>
                          <m:t>𝟏</m:t>
                        </m:r>
                      </m:sub>
                      <m:sup>
                        <m:r>
                          <a:rPr lang="en-US" altLang="ko-KR" sz="1800" b="1" i="1" smtClean="0">
                            <a:latin typeface="Cambria Math"/>
                          </a:rPr>
                          <m:t>𝟐</m:t>
                        </m:r>
                      </m:sup>
                    </m:sSubSup>
                  </m:oMath>
                </a14:m>
                <a:r>
                  <a:rPr lang="en-US" altLang="ko-KR" sz="1800" b="1" dirty="0"/>
                  <a:t>) ' </a:t>
                </a:r>
                <a:r>
                  <a:rPr lang="en-US" altLang="ko-KR" sz="1800" b="1" dirty="0" smtClean="0"/>
                  <a:t>=(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800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ko-KR" altLang="en-US" sz="1800" b="1" i="1" smtClean="0">
                            <a:latin typeface="Cambria Math"/>
                          </a:rPr>
                          <m:t>𝝐</m:t>
                        </m:r>
                      </m:e>
                      <m:sub>
                        <m:r>
                          <a:rPr lang="en-US" altLang="ko-KR" sz="1800" b="1" i="1" smtClean="0">
                            <a:latin typeface="Cambria Math"/>
                          </a:rPr>
                          <m:t>𝒊𝒕</m:t>
                        </m:r>
                      </m:sub>
                      <m:sup>
                        <m:r>
                          <a:rPr lang="en-US" altLang="ko-KR" sz="1800" b="1" i="1" smtClean="0">
                            <a:latin typeface="Cambria Math"/>
                          </a:rPr>
                          <m:t>𝟏</m:t>
                        </m:r>
                        <m:r>
                          <a:rPr lang="en-US" altLang="ko-KR" sz="1800" b="1" i="1" smtClean="0">
                            <a:latin typeface="Cambria Math"/>
                          </a:rPr>
                          <m:t>𝒔𝒕𝒂𝒚</m:t>
                        </m:r>
                      </m:sup>
                    </m:sSubSup>
                  </m:oMath>
                </a14:m>
                <a:r>
                  <a:rPr lang="en-US" altLang="ko-KR" sz="1800" b="1" dirty="0" smtClean="0"/>
                  <a:t>+(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8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800" b="1" i="1">
                            <a:latin typeface="Cambria Math"/>
                          </a:rPr>
                          <m:t>𝑵</m:t>
                        </m:r>
                      </m:e>
                      <m:sub>
                        <m:r>
                          <a:rPr lang="en-US" altLang="ko-KR" sz="1800" b="1" i="1">
                            <a:latin typeface="Cambria Math"/>
                          </a:rPr>
                          <m:t>𝒊𝒕</m:t>
                        </m:r>
                      </m:sub>
                      <m:sup>
                        <m:r>
                          <a:rPr lang="en-US" altLang="ko-KR" sz="1800" b="1" i="1">
                            <a:latin typeface="Cambria Math"/>
                          </a:rPr>
                          <m:t>𝟐</m:t>
                        </m:r>
                      </m:sup>
                    </m:sSubSup>
                  </m:oMath>
                </a14:m>
                <a:r>
                  <a:rPr lang="en-US" altLang="ko-KR" sz="1800" b="1" dirty="0"/>
                  <a:t>-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8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ko-KR" altLang="en-US" sz="1800" b="1" i="1">
                            <a:latin typeface="Cambria Math"/>
                          </a:rPr>
                          <m:t>𝝐</m:t>
                        </m:r>
                      </m:e>
                      <m:sub>
                        <m:r>
                          <a:rPr lang="en-US" altLang="ko-KR" sz="1800" b="1" i="1">
                            <a:latin typeface="Cambria Math"/>
                          </a:rPr>
                          <m:t>𝒊𝒕</m:t>
                        </m:r>
                      </m:sub>
                      <m:sup>
                        <m:r>
                          <a:rPr lang="en-US" altLang="ko-KR" sz="1800" b="1" i="1" smtClean="0">
                            <a:latin typeface="Cambria Math"/>
                          </a:rPr>
                          <m:t>𝟐</m:t>
                        </m:r>
                        <m:r>
                          <a:rPr lang="en-US" altLang="ko-KR" sz="1800" b="1" i="1">
                            <a:latin typeface="Cambria Math"/>
                          </a:rPr>
                          <m:t>𝒔𝒕𝒂𝒚</m:t>
                        </m:r>
                      </m:sup>
                    </m:sSubSup>
                  </m:oMath>
                </a14:m>
                <a:r>
                  <a:rPr lang="en-US" altLang="ko-KR" sz="1800" b="1" dirty="0"/>
                  <a:t>),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8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ko-KR" altLang="en-US" sz="1800" b="1" i="1">
                            <a:latin typeface="Cambria Math"/>
                          </a:rPr>
                          <m:t>𝝐</m:t>
                        </m:r>
                      </m:e>
                      <m:sub>
                        <m:r>
                          <a:rPr lang="en-US" altLang="ko-KR" sz="1800" b="1" i="1">
                            <a:latin typeface="Cambria Math"/>
                          </a:rPr>
                          <m:t>𝒊𝒕</m:t>
                        </m:r>
                      </m:sub>
                      <m:sup>
                        <m:r>
                          <a:rPr lang="en-US" altLang="ko-KR" sz="1800" b="1" i="1" smtClean="0">
                            <a:latin typeface="Cambria Math"/>
                          </a:rPr>
                          <m:t>𝟐</m:t>
                        </m:r>
                        <m:r>
                          <a:rPr lang="en-US" altLang="ko-KR" sz="1800" b="1" i="1">
                            <a:latin typeface="Cambria Math"/>
                          </a:rPr>
                          <m:t>𝒔𝒕𝒂𝒚</m:t>
                        </m:r>
                      </m:sup>
                    </m:sSubSup>
                  </m:oMath>
                </a14:m>
                <a:r>
                  <a:rPr lang="en-US" altLang="ko-KR" sz="1800" b="1" dirty="0"/>
                  <a:t>+(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8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800" b="1" i="1">
                            <a:latin typeface="Cambria Math"/>
                          </a:rPr>
                          <m:t>𝑵</m:t>
                        </m:r>
                      </m:e>
                      <m:sub>
                        <m:r>
                          <a:rPr lang="en-US" altLang="ko-KR" sz="1800" b="1" i="1">
                            <a:latin typeface="Cambria Math"/>
                          </a:rPr>
                          <m:t>𝒊𝒕</m:t>
                        </m:r>
                      </m:sub>
                      <m:sup>
                        <m:r>
                          <a:rPr lang="en-US" altLang="ko-KR" sz="1800" b="1" i="1" smtClean="0">
                            <a:latin typeface="Cambria Math"/>
                          </a:rPr>
                          <m:t>𝟏</m:t>
                        </m:r>
                      </m:sup>
                    </m:sSubSup>
                  </m:oMath>
                </a14:m>
                <a:r>
                  <a:rPr lang="en-US" altLang="ko-KR" sz="1800" b="1" dirty="0"/>
                  <a:t>-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8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ko-KR" altLang="en-US" sz="1800" b="1" i="1">
                            <a:latin typeface="Cambria Math"/>
                          </a:rPr>
                          <m:t>𝝐</m:t>
                        </m:r>
                      </m:e>
                      <m:sub>
                        <m:r>
                          <a:rPr lang="en-US" altLang="ko-KR" sz="1800" b="1" i="1">
                            <a:latin typeface="Cambria Math"/>
                          </a:rPr>
                          <m:t>𝒊𝒕</m:t>
                        </m:r>
                      </m:sub>
                      <m:sup>
                        <m:r>
                          <a:rPr lang="en-US" altLang="ko-KR" sz="1800" b="1" i="1" smtClean="0">
                            <a:latin typeface="Cambria Math"/>
                          </a:rPr>
                          <m:t>𝟏</m:t>
                        </m:r>
                        <m:r>
                          <a:rPr lang="en-US" altLang="ko-KR" sz="1800" b="1" i="1">
                            <a:latin typeface="Cambria Math"/>
                          </a:rPr>
                          <m:t>𝒔𝒕𝒂𝒚</m:t>
                        </m:r>
                      </m:sup>
                    </m:sSubSup>
                  </m:oMath>
                </a14:m>
                <a:r>
                  <a:rPr lang="en-US" altLang="ko-KR" sz="1800" b="1" dirty="0"/>
                  <a:t>) ) ' </a:t>
                </a:r>
                <a:endParaRPr lang="en-US" altLang="ko-KR" sz="1800" b="1" dirty="0" smtClean="0"/>
              </a:p>
              <a:p>
                <a:pPr marL="274320" lvl="1" indent="0">
                  <a:buNone/>
                </a:pPr>
                <a:endParaRPr lang="en-US" altLang="ko-KR" sz="1800" b="1" dirty="0" smtClean="0"/>
              </a:p>
              <a:p>
                <a:pPr marL="274320" lvl="1" indent="0">
                  <a:buNone/>
                </a:pPr>
                <a:endParaRPr lang="en-US" altLang="ko-KR" sz="1800" b="1" dirty="0" smtClean="0"/>
              </a:p>
              <a:p>
                <a:pPr marL="274320" lvl="1" indent="0">
                  <a:buNone/>
                </a:pPr>
                <a:endParaRPr lang="en-US" altLang="ko-KR" sz="1800" b="1" dirty="0" smtClean="0"/>
              </a:p>
              <a:p>
                <a:pPr marL="274320" lvl="1" indent="0">
                  <a:buNone/>
                </a:pPr>
                <a:r>
                  <a:rPr lang="en-US" altLang="ko-KR" sz="500" b="1" dirty="0" smtClean="0"/>
                  <a:t/>
                </a:r>
                <a:br>
                  <a:rPr lang="en-US" altLang="ko-KR" sz="500" b="1" dirty="0" smtClean="0"/>
                </a:br>
                <a:r>
                  <a:rPr lang="en-US" altLang="ko-KR" sz="1800" dirty="0" smtClean="0"/>
                  <a:t>where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ko-KR" altLang="en-US" sz="1800" i="1">
                            <a:latin typeface="Cambria Math"/>
                          </a:rPr>
                          <m:t>𝜖</m:t>
                        </m:r>
                      </m:e>
                      <m:sub>
                        <m:r>
                          <a:rPr lang="en-US" altLang="ko-KR" sz="1800" i="1">
                            <a:latin typeface="Cambria Math"/>
                          </a:rPr>
                          <m:t>𝑖𝑡</m:t>
                        </m:r>
                      </m:sub>
                      <m:sup>
                        <m:r>
                          <a:rPr lang="en-US" altLang="ko-KR" sz="1800" i="1">
                            <a:latin typeface="Cambria Math"/>
                          </a:rPr>
                          <m:t>1</m:t>
                        </m:r>
                        <m:r>
                          <a:rPr lang="en-US" altLang="ko-KR" sz="1800" i="1">
                            <a:latin typeface="Cambria Math"/>
                          </a:rPr>
                          <m:t>𝑠𝑡𝑎𝑦</m:t>
                        </m:r>
                      </m:sup>
                    </m:sSubSup>
                  </m:oMath>
                </a14:m>
                <a:r>
                  <a:rPr lang="en-US" altLang="ko-KR" sz="1800" dirty="0"/>
                  <a:t> ∼ B(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80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800" i="1" dirty="0" smtClean="0"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en-US" altLang="ko-KR" sz="1800" i="1" dirty="0" smtClean="0">
                            <a:latin typeface="Cambria Math"/>
                          </a:rPr>
                          <m:t>𝑖𝑡</m:t>
                        </m:r>
                      </m:sub>
                      <m:sup>
                        <m:r>
                          <a:rPr lang="en-US" altLang="ko-KR" sz="1800" i="1" dirty="0" smtClean="0">
                            <a:latin typeface="Cambria Math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US" altLang="ko-KR" sz="1800" dirty="0" smtClean="0"/>
                  <a:t> </a:t>
                </a:r>
                <a:r>
                  <a:rPr lang="en-US" altLang="ko-KR" sz="1800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i="1" dirty="0" smtClean="0">
                            <a:latin typeface="Cambria Math"/>
                          </a:rPr>
                          <m:t>𝑝</m:t>
                        </m:r>
                      </m:e>
                      <m:sup>
                        <m:r>
                          <a:rPr lang="en-US" altLang="ko-KR" sz="1800" b="0" i="1" dirty="0" smtClean="0">
                            <a:latin typeface="Cambria Math"/>
                          </a:rPr>
                          <m:t>1</m:t>
                        </m:r>
                        <m:r>
                          <a:rPr lang="en-US" altLang="ko-KR" sz="1800" i="1" dirty="0" smtClean="0">
                            <a:latin typeface="Cambria Math"/>
                          </a:rPr>
                          <m:t>𝑠𝑡𝑎𝑦</m:t>
                        </m:r>
                      </m:sup>
                    </m:sSup>
                  </m:oMath>
                </a14:m>
                <a:r>
                  <a:rPr lang="en-US" altLang="ko-KR" sz="1800" dirty="0"/>
                  <a:t>) </a:t>
                </a:r>
                <a:endParaRPr lang="en-US" altLang="ko-KR" sz="1800" dirty="0" smtClean="0"/>
              </a:p>
              <a:p>
                <a:pPr marL="274320" lvl="1" indent="0">
                  <a:buNone/>
                </a:pPr>
                <a:r>
                  <a:rPr lang="en-US" altLang="ko-KR" sz="1800" dirty="0"/>
                  <a:t>	</a:t>
                </a:r>
                <a:r>
                  <a:rPr lang="en-US" altLang="ko-KR" sz="1800" dirty="0" smtClean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ko-KR" altLang="en-US" sz="1800" i="1">
                            <a:latin typeface="Cambria Math"/>
                          </a:rPr>
                          <m:t>𝜖</m:t>
                        </m:r>
                      </m:e>
                      <m:sub>
                        <m:r>
                          <a:rPr lang="en-US" altLang="ko-KR" sz="1800" i="1">
                            <a:latin typeface="Cambria Math"/>
                          </a:rPr>
                          <m:t>𝑖𝑡</m:t>
                        </m:r>
                      </m:sub>
                      <m:sup>
                        <m:r>
                          <a:rPr lang="en-US" altLang="ko-KR" sz="1800" b="0" i="1" smtClean="0">
                            <a:latin typeface="Cambria Math"/>
                          </a:rPr>
                          <m:t>2</m:t>
                        </m:r>
                        <m:r>
                          <a:rPr lang="en-US" altLang="ko-KR" sz="1800" i="1">
                            <a:latin typeface="Cambria Math"/>
                          </a:rPr>
                          <m:t>𝑠𝑡𝑎𝑦</m:t>
                        </m:r>
                      </m:sup>
                    </m:sSubSup>
                  </m:oMath>
                </a14:m>
                <a:r>
                  <a:rPr lang="en-US" altLang="ko-KR" sz="1800" dirty="0"/>
                  <a:t> ∼ B(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8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800" i="1" dirty="0"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en-US" altLang="ko-KR" sz="1800" i="1" dirty="0">
                            <a:latin typeface="Cambria Math"/>
                          </a:rPr>
                          <m:t>𝑖𝑡</m:t>
                        </m:r>
                      </m:sub>
                      <m:sup>
                        <m:r>
                          <a:rPr lang="en-US" altLang="ko-KR" sz="1800" b="0" i="1" dirty="0" smtClean="0"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ko-KR" sz="1800" dirty="0"/>
                  <a:t> 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i="1" dirty="0">
                            <a:latin typeface="Cambria Math"/>
                          </a:rPr>
                          <m:t>𝑝</m:t>
                        </m:r>
                      </m:e>
                      <m:sup>
                        <m:r>
                          <a:rPr lang="en-US" altLang="ko-KR" sz="1800" b="0" i="1" dirty="0" smtClean="0">
                            <a:latin typeface="Cambria Math"/>
                          </a:rPr>
                          <m:t>2</m:t>
                        </m:r>
                        <m:r>
                          <a:rPr lang="en-US" altLang="ko-KR" sz="1800" i="1" dirty="0">
                            <a:latin typeface="Cambria Math"/>
                          </a:rPr>
                          <m:t>𝑠𝑡𝑎𝑦</m:t>
                        </m:r>
                      </m:sup>
                    </m:sSup>
                  </m:oMath>
                </a14:m>
                <a:r>
                  <a:rPr lang="en-US" altLang="ko-KR" sz="1800" dirty="0"/>
                  <a:t>)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 dirty="0" smtClean="0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altLang="ko-KR" sz="1800" i="1" dirty="0" smtClean="0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sz="1800" dirty="0" smtClean="0"/>
                  <a:t> </a:t>
                </a:r>
                <a:r>
                  <a:rPr lang="en-US" altLang="ko-KR" sz="1800" dirty="0"/>
                  <a:t>=3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ko-KR" altLang="en-US" sz="1800" i="1">
                            <a:latin typeface="Cambria Math"/>
                          </a:rPr>
                          <m:t>𝜖</m:t>
                        </m:r>
                      </m:e>
                      <m:sub>
                        <m:r>
                          <a:rPr lang="en-US" altLang="ko-KR" sz="1800" i="1">
                            <a:latin typeface="Cambria Math"/>
                          </a:rPr>
                          <m:t>𝑖𝑡</m:t>
                        </m:r>
                      </m:sub>
                      <m:sup>
                        <m:r>
                          <a:rPr lang="en-US" altLang="ko-KR" sz="1800" i="1">
                            <a:latin typeface="Cambria Math"/>
                          </a:rPr>
                          <m:t>2</m:t>
                        </m:r>
                        <m:r>
                          <a:rPr lang="en-US" altLang="ko-KR" sz="1800" i="1">
                            <a:latin typeface="Cambria Math"/>
                          </a:rPr>
                          <m:t>𝑠𝑡𝑎𝑦</m:t>
                        </m:r>
                      </m:sup>
                    </m:sSubSup>
                  </m:oMath>
                </a14:m>
                <a:r>
                  <a:rPr lang="en-US" altLang="ko-KR" sz="1800" dirty="0"/>
                  <a:t> 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8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800" i="1" dirty="0"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en-US" altLang="ko-KR" sz="1800" i="1" dirty="0">
                            <a:latin typeface="Cambria Math"/>
                          </a:rPr>
                          <m:t>𝑖𝑡</m:t>
                        </m:r>
                      </m:sub>
                      <m:sup>
                        <m:r>
                          <a:rPr lang="en-US" altLang="ko-KR" sz="1800" i="1" dirty="0"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ko-KR" sz="1800" dirty="0"/>
                  <a:t> otherwise. </a:t>
                </a:r>
                <a:endParaRPr lang="en-US" altLang="ko-KR" sz="1800" dirty="0" smtClean="0"/>
              </a:p>
              <a:p>
                <a:pPr marL="274320" lvl="1" indent="0">
                  <a:buNone/>
                </a:pPr>
                <a:endParaRPr lang="en-US" altLang="ko-KR" sz="1800" dirty="0"/>
              </a:p>
              <a:p>
                <a:pPr marL="457200" lvl="2" algn="just"/>
                <a:r>
                  <a:rPr lang="en-US" altLang="ko-KR" sz="2000" dirty="0"/>
                  <a:t>The promotion can happen at any month but the demotion can </a:t>
                </a:r>
                <a:r>
                  <a:rPr lang="en-US" altLang="ko-KR" sz="2000" dirty="0" smtClean="0"/>
                  <a:t>happen </a:t>
                </a:r>
                <a:r>
                  <a:rPr lang="en-US" altLang="ko-KR" sz="2000" dirty="0"/>
                  <a:t>only at the quarter month (when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 dirty="0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altLang="ko-KR" sz="2000" i="1" dirty="0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sz="2000" dirty="0"/>
                  <a:t> =3).</a:t>
                </a:r>
              </a:p>
              <a:p>
                <a:endParaRPr lang="en-US" altLang="ko-KR" sz="2200" b="1" dirty="0" smtClean="0"/>
              </a:p>
              <a:p>
                <a:pPr lvl="1"/>
                <a:endParaRPr lang="en-US" altLang="ko-KR" sz="1000" dirty="0" smtClean="0"/>
              </a:p>
              <a:p>
                <a:pPr lvl="1"/>
                <a:endParaRPr lang="en-US" altLang="ko-KR" b="0" dirty="0" smtClean="0"/>
              </a:p>
              <a:p>
                <a:pPr lvl="1"/>
                <a:endParaRPr lang="en-US" altLang="ko-KR" sz="1000" dirty="0" smtClean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1000" r="-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09637-FB45-4B05-96C1-D137660457FD}" type="slidenum">
              <a:rPr lang="ko-KR" altLang="en-US" smtClean="0"/>
              <a:t>14</a:t>
            </a:fld>
            <a:endParaRPr lang="ko-KR" altLang="en-US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3995936" y="3160132"/>
            <a:ext cx="115212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491880" y="3140968"/>
            <a:ext cx="22322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# of demoted salesperson</a:t>
            </a:r>
            <a:br>
              <a:rPr lang="en-US" altLang="ko-KR" sz="1400" dirty="0" smtClean="0"/>
            </a:br>
            <a:r>
              <a:rPr lang="en-US" altLang="ko-KR" sz="1400" dirty="0" smtClean="0"/>
              <a:t> from level 2</a:t>
            </a:r>
            <a:endParaRPr lang="ko-KR" altLang="en-US" sz="14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6084168" y="3160132"/>
            <a:ext cx="115212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796136" y="3140968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# of promoted salesperson</a:t>
            </a:r>
            <a:br>
              <a:rPr lang="en-US" altLang="ko-KR" sz="1400" dirty="0" smtClean="0"/>
            </a:br>
            <a:r>
              <a:rPr lang="en-US" altLang="ko-KR" sz="1400" dirty="0" smtClean="0"/>
              <a:t> from level 1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0267094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State Transitions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dirty="0"/>
                  <a:t>Level-2 salesperson</a:t>
                </a:r>
                <a:r>
                  <a:rPr lang="en-US" altLang="ko-KR" dirty="0" smtClean="0"/>
                  <a:t>:</a:t>
                </a:r>
              </a:p>
              <a:p>
                <a:pPr marL="0" indent="0">
                  <a:buNone/>
                </a:pPr>
                <a:r>
                  <a:rPr lang="en-US" altLang="ko-KR" sz="500" dirty="0" smtClean="0"/>
                  <a:t> </a:t>
                </a:r>
                <a:endParaRPr lang="en-US" altLang="ko-KR" sz="500" dirty="0"/>
              </a:p>
              <a:p>
                <a:pPr marL="274320" lvl="1" indent="0">
                  <a:buNone/>
                </a:pPr>
                <a:r>
                  <a:rPr lang="en-US" altLang="ko-KR" dirty="0"/>
                  <a:t>	</a:t>
                </a:r>
                <a:r>
                  <a:rPr lang="en-US" altLang="ko-KR" sz="1800" b="1" dirty="0"/>
                  <a:t>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8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800" b="1" i="1">
                            <a:latin typeface="Cambria Math"/>
                          </a:rPr>
                          <m:t>𝑵</m:t>
                        </m:r>
                      </m:e>
                      <m:sub>
                        <m:r>
                          <a:rPr lang="en-US" altLang="ko-KR" sz="1800" b="1" i="1">
                            <a:latin typeface="Cambria Math"/>
                          </a:rPr>
                          <m:t>𝒊</m:t>
                        </m:r>
                        <m:r>
                          <a:rPr lang="en-US" altLang="ko-KR" sz="1800" b="1" i="1">
                            <a:latin typeface="Cambria Math"/>
                          </a:rPr>
                          <m:t>,</m:t>
                        </m:r>
                        <m:r>
                          <a:rPr lang="en-US" altLang="ko-KR" sz="1800" b="1" i="1">
                            <a:latin typeface="Cambria Math"/>
                          </a:rPr>
                          <m:t>𝒕</m:t>
                        </m:r>
                        <m:r>
                          <a:rPr lang="en-US" altLang="ko-KR" sz="1800" b="1" i="1">
                            <a:latin typeface="Cambria Math"/>
                          </a:rPr>
                          <m:t>+</m:t>
                        </m:r>
                        <m:r>
                          <a:rPr lang="en-US" altLang="ko-KR" sz="1800" b="1" i="1">
                            <a:latin typeface="Cambria Math"/>
                          </a:rPr>
                          <m:t>𝟏</m:t>
                        </m:r>
                      </m:sub>
                      <m:sup>
                        <m:r>
                          <a:rPr lang="en-US" altLang="ko-KR" sz="1800" b="1" i="1">
                            <a:latin typeface="Cambria Math"/>
                          </a:rPr>
                          <m:t>𝟏</m:t>
                        </m:r>
                      </m:sup>
                    </m:sSubSup>
                  </m:oMath>
                </a14:m>
                <a:r>
                  <a:rPr lang="en-US" altLang="ko-KR" sz="1800" b="1" dirty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8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800" b="1" i="1">
                            <a:latin typeface="Cambria Math"/>
                          </a:rPr>
                          <m:t>𝑵</m:t>
                        </m:r>
                      </m:e>
                      <m:sub>
                        <m:r>
                          <a:rPr lang="en-US" altLang="ko-KR" sz="1800" b="1" i="1">
                            <a:latin typeface="Cambria Math"/>
                          </a:rPr>
                          <m:t>𝒊</m:t>
                        </m:r>
                        <m:r>
                          <a:rPr lang="en-US" altLang="ko-KR" sz="1800" b="1" i="1">
                            <a:latin typeface="Cambria Math"/>
                          </a:rPr>
                          <m:t>,</m:t>
                        </m:r>
                        <m:r>
                          <a:rPr lang="en-US" altLang="ko-KR" sz="1800" b="1" i="1">
                            <a:latin typeface="Cambria Math"/>
                          </a:rPr>
                          <m:t>𝒕</m:t>
                        </m:r>
                        <m:r>
                          <a:rPr lang="en-US" altLang="ko-KR" sz="1800" b="1" i="1">
                            <a:latin typeface="Cambria Math"/>
                          </a:rPr>
                          <m:t>+</m:t>
                        </m:r>
                        <m:r>
                          <a:rPr lang="en-US" altLang="ko-KR" sz="1800" b="1" i="1">
                            <a:latin typeface="Cambria Math"/>
                          </a:rPr>
                          <m:t>𝟏</m:t>
                        </m:r>
                      </m:sub>
                      <m:sup>
                        <m:r>
                          <a:rPr lang="en-US" altLang="ko-KR" sz="1800" b="1" i="1">
                            <a:latin typeface="Cambria Math"/>
                          </a:rPr>
                          <m:t>𝟐</m:t>
                        </m:r>
                      </m:sup>
                    </m:sSubSup>
                  </m:oMath>
                </a14:m>
                <a:r>
                  <a:rPr lang="en-US" altLang="ko-KR" sz="1800" b="1" dirty="0"/>
                  <a:t>) ' =(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8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ko-KR" altLang="en-US" sz="1800" b="1" i="1">
                            <a:latin typeface="Cambria Math"/>
                          </a:rPr>
                          <m:t>𝝐</m:t>
                        </m:r>
                      </m:e>
                      <m:sub>
                        <m:r>
                          <a:rPr lang="en-US" altLang="ko-KR" sz="1800" b="1" i="1">
                            <a:latin typeface="Cambria Math"/>
                          </a:rPr>
                          <m:t>𝒊𝒕</m:t>
                        </m:r>
                      </m:sub>
                      <m:sup>
                        <m:r>
                          <a:rPr lang="en-US" altLang="ko-KR" sz="1800" b="1" i="1">
                            <a:latin typeface="Cambria Math"/>
                          </a:rPr>
                          <m:t>𝟏</m:t>
                        </m:r>
                        <m:r>
                          <a:rPr lang="en-US" altLang="ko-KR" sz="1800" b="1" i="1">
                            <a:latin typeface="Cambria Math"/>
                          </a:rPr>
                          <m:t>𝒔𝒕𝒂𝒚</m:t>
                        </m:r>
                      </m:sup>
                    </m:sSubSup>
                  </m:oMath>
                </a14:m>
                <a:r>
                  <a:rPr lang="en-US" altLang="ko-KR" sz="1800" b="1" dirty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1" i="1" dirty="0">
                            <a:latin typeface="Cambria Math"/>
                          </a:rPr>
                          <m:t>𝒏</m:t>
                        </m:r>
                      </m:e>
                      <m:sub>
                        <m:r>
                          <a:rPr lang="en-US" altLang="ko-KR" sz="1800" b="1" i="1" dirty="0">
                            <a:latin typeface="Cambria Math"/>
                          </a:rPr>
                          <m:t>𝒊𝒕</m:t>
                        </m:r>
                      </m:sub>
                    </m:sSub>
                  </m:oMath>
                </a14:m>
                <a:r>
                  <a:rPr lang="en-US" altLang="ko-KR" sz="1800" b="1" dirty="0"/>
                  <a:t>+(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8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800" b="1" i="1">
                            <a:latin typeface="Cambria Math"/>
                          </a:rPr>
                          <m:t>𝑵</m:t>
                        </m:r>
                      </m:e>
                      <m:sub>
                        <m:r>
                          <a:rPr lang="en-US" altLang="ko-KR" sz="1800" b="1" i="1">
                            <a:latin typeface="Cambria Math"/>
                          </a:rPr>
                          <m:t>𝒊𝒕</m:t>
                        </m:r>
                      </m:sub>
                      <m:sup>
                        <m:r>
                          <a:rPr lang="en-US" altLang="ko-KR" sz="1800" b="1" i="1">
                            <a:latin typeface="Cambria Math"/>
                          </a:rPr>
                          <m:t>𝟐</m:t>
                        </m:r>
                      </m:sup>
                    </m:sSubSup>
                  </m:oMath>
                </a14:m>
                <a:r>
                  <a:rPr lang="en-US" altLang="ko-KR" sz="1800" b="1" dirty="0"/>
                  <a:t>-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8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ko-KR" altLang="en-US" sz="1800" b="1" i="1">
                            <a:latin typeface="Cambria Math"/>
                          </a:rPr>
                          <m:t>𝝐</m:t>
                        </m:r>
                      </m:e>
                      <m:sub>
                        <m:r>
                          <a:rPr lang="en-US" altLang="ko-KR" sz="1800" b="1" i="1">
                            <a:latin typeface="Cambria Math"/>
                          </a:rPr>
                          <m:t>𝒊𝒕</m:t>
                        </m:r>
                      </m:sub>
                      <m:sup>
                        <m:r>
                          <a:rPr lang="en-US" altLang="ko-KR" sz="1800" b="1" i="1">
                            <a:latin typeface="Cambria Math"/>
                          </a:rPr>
                          <m:t>𝟐</m:t>
                        </m:r>
                        <m:r>
                          <a:rPr lang="en-US" altLang="ko-KR" sz="1800" b="1" i="1">
                            <a:latin typeface="Cambria Math"/>
                          </a:rPr>
                          <m:t>𝒔𝒕𝒂𝒚</m:t>
                        </m:r>
                      </m:sup>
                    </m:sSubSup>
                  </m:oMath>
                </a14:m>
                <a:r>
                  <a:rPr lang="en-US" altLang="ko-KR" sz="1800" b="1" dirty="0"/>
                  <a:t>),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8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ko-KR" altLang="en-US" sz="1800" b="1" i="1">
                            <a:latin typeface="Cambria Math"/>
                          </a:rPr>
                          <m:t>𝝐</m:t>
                        </m:r>
                      </m:e>
                      <m:sub>
                        <m:r>
                          <a:rPr lang="en-US" altLang="ko-KR" sz="1800" b="1" i="1">
                            <a:latin typeface="Cambria Math"/>
                          </a:rPr>
                          <m:t>𝒊𝒕</m:t>
                        </m:r>
                      </m:sub>
                      <m:sup>
                        <m:r>
                          <a:rPr lang="en-US" altLang="ko-KR" sz="1800" b="1" i="1">
                            <a:latin typeface="Cambria Math"/>
                          </a:rPr>
                          <m:t>𝟐</m:t>
                        </m:r>
                        <m:r>
                          <a:rPr lang="en-US" altLang="ko-KR" sz="1800" b="1" i="1">
                            <a:latin typeface="Cambria Math"/>
                          </a:rPr>
                          <m:t>𝒔𝒕𝒂𝒚</m:t>
                        </m:r>
                      </m:sup>
                    </m:sSubSup>
                  </m:oMath>
                </a14:m>
                <a:r>
                  <a:rPr lang="en-US" altLang="ko-KR" sz="1800" b="1" dirty="0"/>
                  <a:t>+(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8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800" b="1" i="1">
                            <a:latin typeface="Cambria Math"/>
                          </a:rPr>
                          <m:t>𝑵</m:t>
                        </m:r>
                      </m:e>
                      <m:sub>
                        <m:r>
                          <a:rPr lang="en-US" altLang="ko-KR" sz="1800" b="1" i="1">
                            <a:latin typeface="Cambria Math"/>
                          </a:rPr>
                          <m:t>𝒊𝒕</m:t>
                        </m:r>
                      </m:sub>
                      <m:sup>
                        <m:r>
                          <a:rPr lang="en-US" altLang="ko-KR" sz="1800" b="1" i="1">
                            <a:latin typeface="Cambria Math"/>
                          </a:rPr>
                          <m:t>𝟏</m:t>
                        </m:r>
                      </m:sup>
                    </m:sSubSup>
                  </m:oMath>
                </a14:m>
                <a:r>
                  <a:rPr lang="en-US" altLang="ko-KR" sz="1800" b="1" dirty="0"/>
                  <a:t>-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8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ko-KR" altLang="en-US" sz="1800" b="1" i="1">
                            <a:latin typeface="Cambria Math"/>
                          </a:rPr>
                          <m:t>𝝐</m:t>
                        </m:r>
                      </m:e>
                      <m:sub>
                        <m:r>
                          <a:rPr lang="en-US" altLang="ko-KR" sz="1800" b="1" i="1">
                            <a:latin typeface="Cambria Math"/>
                          </a:rPr>
                          <m:t>𝒊𝒕</m:t>
                        </m:r>
                      </m:sub>
                      <m:sup>
                        <m:r>
                          <a:rPr lang="en-US" altLang="ko-KR" sz="1800" b="1" i="1">
                            <a:latin typeface="Cambria Math"/>
                          </a:rPr>
                          <m:t>𝟏</m:t>
                        </m:r>
                        <m:r>
                          <a:rPr lang="en-US" altLang="ko-KR" sz="1800" b="1" i="1">
                            <a:latin typeface="Cambria Math"/>
                          </a:rPr>
                          <m:t>𝒔𝒕𝒂𝒚</m:t>
                        </m:r>
                      </m:sup>
                    </m:sSubSup>
                  </m:oMath>
                </a14:m>
                <a:r>
                  <a:rPr lang="en-US" altLang="ko-KR" sz="1800" b="1" dirty="0"/>
                  <a:t>) ) ‘</a:t>
                </a:r>
              </a:p>
              <a:p>
                <a:pPr marL="274320" lvl="1" indent="0">
                  <a:buNone/>
                </a:pPr>
                <a:endParaRPr lang="en-US" altLang="ko-KR" sz="1000" dirty="0"/>
              </a:p>
              <a:p>
                <a:pPr lvl="1" algn="just"/>
                <a:endParaRPr lang="en-US" altLang="ko-KR" i="1" dirty="0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altLang="ko-KR" i="1" dirty="0">
                            <a:latin typeface="Cambria Math"/>
                          </a:rPr>
                          <m:t>𝑖𝑡</m:t>
                        </m:r>
                      </m:sub>
                    </m:sSub>
                    <m:r>
                      <a:rPr lang="en-US" altLang="ko-KR" i="1" dirty="0">
                        <a:latin typeface="Cambria Math"/>
                      </a:rPr>
                      <m:t>=</m:t>
                    </m:r>
                    <m:r>
                      <a:rPr lang="en-US" altLang="ko-KR" i="1" dirty="0">
                        <a:latin typeface="Cambria Math"/>
                      </a:rPr>
                      <m:t>𝑠</m:t>
                    </m:r>
                    <m:r>
                      <a:rPr lang="en-US" altLang="ko-KR" i="1" dirty="0">
                        <a:latin typeface="Cambria Math"/>
                      </a:rPr>
                      <m:t>(</m:t>
                    </m:r>
                    <m:sSubSup>
                      <m:sSubSup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 dirty="0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altLang="ko-KR" i="1" dirty="0">
                            <a:latin typeface="Cambria Math"/>
                          </a:rPr>
                          <m:t>𝑖𝑡</m:t>
                        </m:r>
                      </m:sub>
                      <m:sup>
                        <m:r>
                          <a:rPr lang="en-US" altLang="ko-KR" b="0" i="1" dirty="0" smtClean="0">
                            <a:latin typeface="Cambria Math"/>
                          </a:rPr>
                          <m:t>𝑎</m:t>
                        </m:r>
                      </m:sup>
                    </m:sSubSup>
                    <m:r>
                      <a:rPr lang="en-US" altLang="ko-KR" i="1" dirty="0">
                        <a:latin typeface="Cambria Math"/>
                      </a:rPr>
                      <m:t> , </m:t>
                    </m:r>
                    <m:sSubSup>
                      <m:sSubSup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ko-KR" altLang="en-US" i="1" dirty="0">
                            <a:latin typeface="Cambria Math"/>
                          </a:rPr>
                          <m:t>𝜖</m:t>
                        </m:r>
                      </m:e>
                      <m:sub>
                        <m:r>
                          <a:rPr lang="en-US" altLang="ko-KR" i="1" dirty="0">
                            <a:latin typeface="Cambria Math"/>
                          </a:rPr>
                          <m:t>𝑖𝑡</m:t>
                        </m:r>
                      </m:sub>
                      <m:sup>
                        <m:r>
                          <a:rPr lang="en-US" altLang="ko-KR" b="0" i="1" dirty="0" smtClean="0">
                            <a:latin typeface="Cambria Math"/>
                          </a:rPr>
                          <m:t>𝑎</m:t>
                        </m:r>
                      </m:sup>
                    </m:sSubSup>
                    <m:r>
                      <a:rPr lang="en-US" altLang="ko-KR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ko-KR" dirty="0"/>
                  <a:t> </a:t>
                </a:r>
              </a:p>
              <a:p>
                <a:endParaRPr lang="en-US" altLang="ko-KR" sz="1000" dirty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 dirty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altLang="ko-KR" i="1" dirty="0">
                            <a:latin typeface="Cambria Math"/>
                          </a:rPr>
                          <m:t>𝑖</m:t>
                        </m:r>
                        <m:r>
                          <a:rPr lang="en-US" altLang="ko-KR" i="1" dirty="0">
                            <a:latin typeface="Cambria Math"/>
                          </a:rPr>
                          <m:t>,</m:t>
                        </m:r>
                        <m:r>
                          <a:rPr lang="en-US" altLang="ko-KR" i="1" dirty="0">
                            <a:latin typeface="Cambria Math"/>
                          </a:rPr>
                          <m:t>𝑡</m:t>
                        </m:r>
                        <m:r>
                          <a:rPr lang="en-US" altLang="ko-KR" i="1" dirty="0">
                            <a:latin typeface="Cambria Math"/>
                          </a:rPr>
                          <m:t>+1</m:t>
                        </m:r>
                      </m:sub>
                      <m:sup/>
                    </m:sSubSup>
                    <m:r>
                      <a:rPr lang="en-US" altLang="ko-KR" i="1" dirty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altLang="ko-KR" i="1" dirty="0">
                            <a:latin typeface="Cambria Math"/>
                          </a:rPr>
                          <m:t>𝑖</m:t>
                        </m:r>
                        <m:r>
                          <a:rPr lang="en-US" altLang="ko-KR" i="1" dirty="0">
                            <a:latin typeface="Cambria Math"/>
                          </a:rPr>
                          <m:t>,</m:t>
                        </m:r>
                        <m:r>
                          <a:rPr lang="en-US" altLang="ko-KR" i="1" dirty="0">
                            <a:latin typeface="Cambria Math"/>
                          </a:rPr>
                          <m:t>𝑡</m:t>
                        </m:r>
                        <m:r>
                          <a:rPr lang="en-US" altLang="ko-KR" i="1" dirty="0"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altLang="ko-KR" i="1" dirty="0">
                        <a:latin typeface="Cambria Math"/>
                      </a:rPr>
                      <m:t>+</m:t>
                    </m:r>
                    <m:r>
                      <a:rPr lang="en-US" altLang="ko-KR" i="1" dirty="0">
                        <a:latin typeface="Cambria Math"/>
                      </a:rPr>
                      <m:t>𝑠</m:t>
                    </m:r>
                    <m:r>
                      <a:rPr lang="en-US" altLang="ko-KR" i="1" dirty="0">
                        <a:latin typeface="Cambria Math"/>
                      </a:rPr>
                      <m:t>(</m:t>
                    </m:r>
                    <m:sSubSup>
                      <m:sSubSup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 dirty="0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altLang="ko-KR" i="1" dirty="0">
                            <a:latin typeface="Cambria Math"/>
                          </a:rPr>
                          <m:t>𝑖𝑡</m:t>
                        </m:r>
                      </m:sub>
                      <m:sup>
                        <m:r>
                          <a:rPr lang="en-US" altLang="ko-KR" i="1" dirty="0">
                            <a:latin typeface="Cambria Math"/>
                          </a:rPr>
                          <m:t>𝑎</m:t>
                        </m:r>
                      </m:sup>
                    </m:sSubSup>
                    <m:r>
                      <a:rPr lang="en-US" altLang="ko-KR" i="1" dirty="0">
                        <a:latin typeface="Cambria Math"/>
                      </a:rPr>
                      <m:t> , </m:t>
                    </m:r>
                    <m:sSubSup>
                      <m:sSubSup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ko-KR" altLang="en-US" i="1" dirty="0">
                            <a:latin typeface="Cambria Math"/>
                          </a:rPr>
                          <m:t>𝜖</m:t>
                        </m:r>
                      </m:e>
                      <m:sub>
                        <m:r>
                          <a:rPr lang="en-US" altLang="ko-KR" i="1" dirty="0">
                            <a:latin typeface="Cambria Math"/>
                          </a:rPr>
                          <m:t>𝑖𝑡</m:t>
                        </m:r>
                      </m:sub>
                      <m:sup>
                        <m:r>
                          <a:rPr lang="en-US" altLang="ko-KR" i="1" dirty="0">
                            <a:latin typeface="Cambria Math"/>
                          </a:rPr>
                          <m:t>𝑎</m:t>
                        </m:r>
                      </m:sup>
                    </m:sSubSup>
                    <m:r>
                      <a:rPr lang="en-US" altLang="ko-KR" i="1" dirty="0">
                        <a:latin typeface="Cambria Math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endParaRPr lang="en-US" altLang="ko-KR" sz="10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altLang="ko-KR" i="1" dirty="0">
                            <a:latin typeface="Cambria Math"/>
                          </a:rPr>
                          <m:t>𝑇</m:t>
                        </m:r>
                        <m:d>
                          <m:dPr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 dirty="0" err="1">
                                <a:latin typeface="Cambria Math"/>
                              </a:rPr>
                              <m:t>𝑖</m:t>
                            </m:r>
                          </m:e>
                        </m:d>
                        <m:r>
                          <a:rPr lang="en-US" altLang="ko-KR" i="1" dirty="0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altLang="ko-KR" i="1" dirty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altLang="ko-KR" i="1" dirty="0">
                            <a:latin typeface="Cambria Math"/>
                          </a:rPr>
                          <m:t>𝑇</m:t>
                        </m:r>
                      </m:sub>
                    </m:sSub>
                    <m:r>
                      <a:rPr lang="en-US" altLang="ko-KR" i="1" dirty="0">
                        <a:latin typeface="Cambria Math"/>
                      </a:rPr>
                      <m:t>( </m:t>
                    </m:r>
                    <m:sSubSup>
                      <m:sSubSup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dirty="0" smtClean="0"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en-US" altLang="ko-KR" i="1" dirty="0">
                            <a:latin typeface="Cambria Math"/>
                          </a:rPr>
                          <m:t>𝑖𝑡</m:t>
                        </m:r>
                      </m:sub>
                      <m:sup>
                        <m:r>
                          <a:rPr lang="en-US" altLang="ko-KR" i="1" dirty="0">
                            <a:latin typeface="Cambria Math"/>
                          </a:rPr>
                          <m:t>1</m:t>
                        </m:r>
                      </m:sup>
                    </m:sSubSup>
                    <m:r>
                      <a:rPr lang="en-US" altLang="ko-KR" i="1" dirty="0">
                        <a:latin typeface="Cambria Math"/>
                      </a:rPr>
                      <m:t> ,</m:t>
                    </m:r>
                    <m:sSubSup>
                      <m:sSubSup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ko-KR" altLang="en-US" i="1" dirty="0">
                            <a:latin typeface="Cambria Math"/>
                          </a:rPr>
                          <m:t>𝜖</m:t>
                        </m:r>
                      </m:e>
                      <m:sub>
                        <m:r>
                          <a:rPr lang="en-US" altLang="ko-KR" i="1" dirty="0">
                            <a:latin typeface="Cambria Math"/>
                          </a:rPr>
                          <m:t>𝑖𝑡</m:t>
                        </m:r>
                      </m:sub>
                      <m:sup>
                        <m:r>
                          <a:rPr lang="en-US" altLang="ko-KR" i="1" dirty="0">
                            <a:latin typeface="Cambria Math"/>
                          </a:rPr>
                          <m:t>𝑇</m:t>
                        </m:r>
                      </m:sup>
                    </m:sSubSup>
                    <m:r>
                      <a:rPr lang="en-US" altLang="ko-KR" i="1" dirty="0">
                        <a:latin typeface="Cambria Math"/>
                      </a:rPr>
                      <m:t>) </m:t>
                    </m:r>
                  </m:oMath>
                </a14:m>
                <a:endParaRPr lang="en-US" altLang="ko-KR" dirty="0"/>
              </a:p>
              <a:p>
                <a:endParaRPr lang="en-US" altLang="ko-KR" sz="1000" dirty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 dirty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altLang="ko-KR" i="1" dirty="0">
                            <a:latin typeface="Cambria Math"/>
                          </a:rPr>
                          <m:t>𝑇</m:t>
                        </m:r>
                        <m:d>
                          <m:dPr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 dirty="0" err="1">
                                <a:latin typeface="Cambria Math"/>
                              </a:rPr>
                              <m:t>𝑖</m:t>
                            </m:r>
                          </m:e>
                        </m:d>
                        <m:r>
                          <a:rPr lang="en-US" altLang="ko-KR" i="1" dirty="0">
                            <a:latin typeface="Cambria Math"/>
                          </a:rPr>
                          <m:t>,</m:t>
                        </m:r>
                        <m:r>
                          <a:rPr lang="en-US" altLang="ko-KR" i="1" dirty="0">
                            <a:latin typeface="Cambria Math"/>
                          </a:rPr>
                          <m:t>𝑡</m:t>
                        </m:r>
                        <m:r>
                          <a:rPr lang="en-US" altLang="ko-KR" i="1" dirty="0">
                            <a:latin typeface="Cambria Math"/>
                          </a:rPr>
                          <m:t>+1</m:t>
                        </m:r>
                      </m:sub>
                      <m:sup/>
                    </m:sSubSup>
                    <m:r>
                      <a:rPr lang="en-US" altLang="ko-KR" i="1" dirty="0">
                        <a:latin typeface="Cambria Math"/>
                      </a:rPr>
                      <m:t> = </m:t>
                    </m:r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altLang="ko-KR" i="1" dirty="0">
                            <a:latin typeface="Cambria Math"/>
                          </a:rPr>
                          <m:t>𝑇</m:t>
                        </m:r>
                        <m:d>
                          <m:dPr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 dirty="0" err="1">
                                <a:latin typeface="Cambria Math"/>
                              </a:rPr>
                              <m:t>𝑖</m:t>
                            </m:r>
                          </m:e>
                        </m:d>
                        <m:r>
                          <a:rPr lang="en-US" altLang="ko-KR" i="1" dirty="0">
                            <a:latin typeface="Cambria Math"/>
                          </a:rPr>
                          <m:t>,</m:t>
                        </m:r>
                        <m:r>
                          <a:rPr lang="en-US" altLang="ko-KR" i="1" dirty="0">
                            <a:latin typeface="Cambria Math"/>
                          </a:rPr>
                          <m:t>𝑡</m:t>
                        </m:r>
                        <m:r>
                          <a:rPr lang="en-US" altLang="ko-KR" i="1" dirty="0"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altLang="ko-KR" i="1" dirty="0">
                        <a:latin typeface="Cambria Math"/>
                      </a:rPr>
                      <m:t> +</m:t>
                    </m:r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altLang="ko-KR" i="1" dirty="0">
                            <a:latin typeface="Cambria Math"/>
                          </a:rPr>
                          <m:t>𝑇</m:t>
                        </m:r>
                      </m:sub>
                    </m:sSub>
                    <m:r>
                      <a:rPr lang="en-US" altLang="ko-KR" i="1" dirty="0">
                        <a:latin typeface="Cambria Math"/>
                      </a:rPr>
                      <m:t>( </m:t>
                    </m:r>
                    <m:sSubSup>
                      <m:sSubSup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 dirty="0"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en-US" altLang="ko-KR" i="1" dirty="0">
                            <a:latin typeface="Cambria Math"/>
                          </a:rPr>
                          <m:t>𝑖𝑡</m:t>
                        </m:r>
                      </m:sub>
                      <m:sup>
                        <m:r>
                          <a:rPr lang="en-US" altLang="ko-KR" i="1" dirty="0">
                            <a:latin typeface="Cambria Math"/>
                          </a:rPr>
                          <m:t>1</m:t>
                        </m:r>
                      </m:sup>
                    </m:sSubSup>
                    <m:r>
                      <a:rPr lang="en-US" altLang="ko-KR" i="1" dirty="0">
                        <a:latin typeface="Cambria Math"/>
                      </a:rPr>
                      <m:t> ,</m:t>
                    </m:r>
                    <m:sSubSup>
                      <m:sSubSup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ko-KR" altLang="en-US" i="1" dirty="0">
                            <a:latin typeface="Cambria Math"/>
                          </a:rPr>
                          <m:t>𝜖</m:t>
                        </m:r>
                      </m:e>
                      <m:sub>
                        <m:r>
                          <a:rPr lang="en-US" altLang="ko-KR" i="1" dirty="0">
                            <a:latin typeface="Cambria Math"/>
                          </a:rPr>
                          <m:t>𝑖𝑡</m:t>
                        </m:r>
                      </m:sub>
                      <m:sup>
                        <m:r>
                          <a:rPr lang="en-US" altLang="ko-KR" i="1" dirty="0">
                            <a:latin typeface="Cambria Math"/>
                          </a:rPr>
                          <m:t>𝑇</m:t>
                        </m:r>
                      </m:sup>
                    </m:sSubSup>
                    <m:r>
                      <a:rPr lang="en-US" altLang="ko-KR" i="1" dirty="0">
                        <a:latin typeface="Cambria Math"/>
                      </a:rPr>
                      <m:t>)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8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09637-FB45-4B05-96C1-D137660457FD}" type="slidenum">
              <a:rPr lang="ko-KR" altLang="en-US" smtClean="0"/>
              <a:t>15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3923928" y="2171184"/>
            <a:ext cx="288032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779912" y="1628800"/>
            <a:ext cx="22322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# of added team members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870271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Salesperson’s Problem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altLang="ko-KR" b="1" dirty="0" smtClean="0"/>
                  <a:t>Salesperson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/>
                          </a:rPr>
                          <m:t>𝑷</m:t>
                        </m:r>
                      </m:e>
                      <m:sub>
                        <m:r>
                          <a:rPr lang="en-US" altLang="ko-KR" b="1" i="1" smtClean="0">
                            <a:latin typeface="Cambria Math"/>
                          </a:rPr>
                          <m:t>𝒊𝒕</m:t>
                        </m:r>
                      </m:sub>
                    </m:sSub>
                    <m:r>
                      <a:rPr lang="en-US" altLang="ko-KR" b="1" i="1" smtClean="0">
                        <a:latin typeface="Cambria Math"/>
                      </a:rPr>
                      <m:t>=</m:t>
                    </m:r>
                    <m:r>
                      <a:rPr lang="en-US" altLang="ko-KR" b="1" i="1" smtClean="0">
                        <a:latin typeface="Cambria Math"/>
                      </a:rPr>
                      <m:t>𝟏</m:t>
                    </m:r>
                  </m:oMath>
                </a14:m>
                <a:endParaRPr lang="en-US" altLang="ko-KR" b="1" dirty="0" smtClean="0"/>
              </a:p>
              <a:p>
                <a:endParaRPr lang="en-US" altLang="ko-KR" dirty="0" smtClean="0"/>
              </a:p>
              <a:p>
                <a:endParaRPr lang="en-US" altLang="ko-KR" dirty="0"/>
              </a:p>
              <a:p>
                <a:endParaRPr lang="en-US" altLang="ko-KR" dirty="0" smtClean="0"/>
              </a:p>
              <a:p>
                <a:endParaRPr lang="en-US" altLang="ko-KR" dirty="0" smtClean="0"/>
              </a:p>
              <a:p>
                <a:endParaRPr lang="en-US" altLang="ko-KR" dirty="0"/>
              </a:p>
              <a:p>
                <a:pPr lvl="1" algn="just"/>
                <a:endParaRPr lang="en-US" altLang="ko-KR" dirty="0" smtClean="0"/>
              </a:p>
              <a:p>
                <a:pPr lvl="1" algn="just"/>
                <a:r>
                  <a:rPr lang="en-US" altLang="ko-KR" dirty="0" smtClean="0"/>
                  <a:t>Level-1 salesperson chooses optimal effort,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𝑖𝑡</m:t>
                        </m:r>
                      </m:sub>
                      <m:sup>
                        <m:r>
                          <a:rPr lang="en-US" altLang="ko-KR" b="0" i="1" smtClean="0">
                            <a:latin typeface="Cambria Math"/>
                          </a:rPr>
                          <m:t>𝑎</m:t>
                        </m:r>
                      </m:sup>
                    </m:sSubSup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to maximize her sum of discounted utility flow in the future.</a:t>
                </a:r>
              </a:p>
              <a:p>
                <a:pPr lvl="1" algn="just"/>
                <a:endParaRPr lang="en-US" altLang="ko-KR" sz="1000" dirty="0"/>
              </a:p>
              <a:p>
                <a:pPr lvl="1" algn="just"/>
                <a:r>
                  <a:rPr lang="en-US" altLang="ko-KR" dirty="0" smtClean="0"/>
                  <a:t>Based on her performance for the last 3 month 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𝑖𝑡</m:t>
                        </m:r>
                      </m:sub>
                      <m:sup/>
                    </m:sSubSup>
                    <m:r>
                      <a:rPr lang="en-US" altLang="ko-KR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𝑖𝑡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ko-KR" dirty="0" smtClean="0"/>
                  <a:t>, she can be promoted to level 2. If her performance falls short of the requirement, she will stay at the same level.</a:t>
                </a:r>
              </a:p>
              <a:p>
                <a:pPr lvl="1"/>
                <a:endParaRPr lang="ko-KR" altLang="en-US" dirty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1625" r="-7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09637-FB45-4B05-96C1-D137660457FD}" type="slidenum">
              <a:rPr lang="ko-KR" altLang="en-US" smtClean="0"/>
              <a:t>16</a:t>
            </a:fld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763" y="2146568"/>
            <a:ext cx="6806565" cy="1251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771" y="3444994"/>
            <a:ext cx="266319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250" y="3874760"/>
            <a:ext cx="6692265" cy="274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46643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Salesperson’s Problem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b="1" dirty="0" smtClean="0"/>
                  <a:t>Salesperson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>
                            <a:latin typeface="Cambria Math"/>
                          </a:rPr>
                          <m:t>𝑷</m:t>
                        </m:r>
                      </m:e>
                      <m:sub>
                        <m:r>
                          <a:rPr lang="en-US" altLang="ko-KR" b="1" i="1">
                            <a:latin typeface="Cambria Math"/>
                          </a:rPr>
                          <m:t>𝒊𝒕</m:t>
                        </m:r>
                      </m:sub>
                    </m:sSub>
                    <m:r>
                      <a:rPr lang="en-US" altLang="ko-KR" b="1" i="1">
                        <a:latin typeface="Cambria Math"/>
                      </a:rPr>
                      <m:t>=</m:t>
                    </m:r>
                    <m:r>
                      <a:rPr lang="en-US" altLang="ko-KR" b="1" i="1" smtClean="0">
                        <a:latin typeface="Cambria Math"/>
                      </a:rPr>
                      <m:t>𝟐</m:t>
                    </m:r>
                  </m:oMath>
                </a14:m>
                <a:endParaRPr lang="en-US" altLang="ko-KR" b="1" dirty="0" smtClean="0"/>
              </a:p>
              <a:p>
                <a:endParaRPr lang="en-US" altLang="ko-KR" b="1" dirty="0" smtClean="0"/>
              </a:p>
              <a:p>
                <a:endParaRPr lang="en-US" altLang="ko-KR" b="1" dirty="0"/>
              </a:p>
              <a:p>
                <a:endParaRPr lang="en-US" altLang="ko-KR" b="1" dirty="0" smtClean="0"/>
              </a:p>
              <a:p>
                <a:endParaRPr lang="en-US" altLang="ko-KR" b="1" dirty="0"/>
              </a:p>
              <a:p>
                <a:endParaRPr lang="en-US" altLang="ko-KR" b="1" dirty="0" smtClean="0"/>
              </a:p>
              <a:p>
                <a:pPr lvl="1"/>
                <a:endParaRPr lang="en-US" altLang="ko-KR" b="1" dirty="0"/>
              </a:p>
              <a:p>
                <a:pPr lvl="1" algn="just"/>
                <a:r>
                  <a:rPr lang="en-US" altLang="ko-KR" dirty="0" smtClean="0"/>
                  <a:t>Level-2 salesperson chooses her optimal effort for sales and for adding salespeople 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𝑖𝑡</m:t>
                        </m:r>
                      </m:sub>
                      <m:sup>
                        <m:r>
                          <a:rPr lang="en-US" altLang="ko-KR" b="0" i="1" smtClean="0">
                            <a:latin typeface="Cambria Math"/>
                          </a:rPr>
                          <m:t>𝑎</m:t>
                        </m:r>
                      </m:sup>
                    </m:sSubSup>
                    <m:r>
                      <a:rPr lang="en-US" altLang="ko-KR" b="0" i="1" smtClean="0">
                        <a:latin typeface="Cambria Math"/>
                      </a:rPr>
                      <m:t> &amp; </m:t>
                    </m:r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𝑖𝑡</m:t>
                        </m:r>
                      </m:sub>
                      <m:sup>
                        <m:r>
                          <a:rPr lang="en-US" altLang="ko-KR" b="0" i="1" smtClean="0">
                            <a:latin typeface="Cambria Math"/>
                          </a:rPr>
                          <m:t>𝑏</m:t>
                        </m:r>
                      </m:sup>
                    </m:sSubSup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altLang="ko-KR" dirty="0" smtClean="0"/>
                  <a:t>).</a:t>
                </a:r>
                <a:endParaRPr lang="en-US" altLang="ko-KR" dirty="0"/>
              </a:p>
              <a:p>
                <a:pPr lvl="1" algn="just"/>
                <a:endParaRPr lang="en-US" altLang="ko-KR" sz="1000" dirty="0" smtClean="0"/>
              </a:p>
              <a:p>
                <a:pPr lvl="1" algn="just"/>
                <a:r>
                  <a:rPr lang="en-US" altLang="ko-KR" dirty="0" smtClean="0"/>
                  <a:t>If her performance for the last three months falls short of a requirement, she will be demoted to level 1.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875" r="-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09637-FB45-4B05-96C1-D137660457FD}" type="slidenum">
              <a:rPr lang="ko-KR" altLang="en-US" smtClean="0"/>
              <a:t>17</a:t>
            </a:fld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135138"/>
            <a:ext cx="7640955" cy="1188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254" y="3505572"/>
            <a:ext cx="323469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650" y="3935338"/>
            <a:ext cx="586359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31424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Implementation</a:t>
            </a:r>
            <a:endParaRPr lang="ko-KR" alt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213176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b="1" dirty="0" smtClean="0"/>
                  <a:t>Procedures</a:t>
                </a:r>
              </a:p>
              <a:p>
                <a:pPr lvl="1"/>
                <a:r>
                  <a:rPr lang="en-US" altLang="ko-KR" sz="1800" dirty="0" smtClean="0"/>
                  <a:t>1. Discretize </a:t>
                </a:r>
                <a:r>
                  <a:rPr lang="en-US" altLang="ko-KR" sz="1800" dirty="0"/>
                  <a:t>state </a:t>
                </a:r>
                <a:r>
                  <a:rPr lang="en-US" altLang="ko-KR" sz="1800" dirty="0" smtClean="0"/>
                  <a:t>variables 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800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altLang="ko-KR" sz="1800" i="1">
                            <a:latin typeface="Cambria Math"/>
                          </a:rPr>
                          <m:t>𝑖𝑡</m:t>
                        </m:r>
                      </m:sub>
                      <m:sup/>
                    </m:sSubSup>
                  </m:oMath>
                </a14:m>
                <a:r>
                  <a:rPr lang="en-US" altLang="ko-KR" sz="1800" i="1" dirty="0">
                    <a:latin typeface="Cambria Math"/>
                  </a:rPr>
                  <a:t>,</a:t>
                </a:r>
                <a:r>
                  <a:rPr lang="en-US" altLang="ko-KR" sz="18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800" i="1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altLang="ko-KR" sz="1800" i="1">
                            <a:latin typeface="Cambria Math"/>
                          </a:rPr>
                          <m:t>𝑖</m:t>
                        </m:r>
                        <m:r>
                          <a:rPr lang="en-US" altLang="ko-KR" sz="1800" i="1">
                            <a:latin typeface="Cambria Math"/>
                          </a:rPr>
                          <m:t>,</m:t>
                        </m:r>
                        <m:r>
                          <a:rPr lang="en-US" altLang="ko-KR" sz="1800" i="1">
                            <a:latin typeface="Cambria Math"/>
                          </a:rPr>
                          <m:t>𝑡</m:t>
                        </m:r>
                        <m:r>
                          <a:rPr lang="en-US" altLang="ko-KR" sz="1800" i="1">
                            <a:latin typeface="Cambria Math"/>
                          </a:rPr>
                          <m:t>−1</m:t>
                        </m:r>
                      </m:sub>
                      <m:sup/>
                    </m:sSubSup>
                    <m:r>
                      <a:rPr lang="en-US" altLang="ko-KR" sz="1800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altLang="ko-KR" sz="1800" dirty="0" smtClean="0"/>
                  <a:t>,</a:t>
                </a:r>
                <a:r>
                  <a:rPr lang="en-US" altLang="ko-KR" sz="18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800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altLang="ko-KR" sz="1800" i="1">
                            <a:latin typeface="Cambria Math"/>
                          </a:rPr>
                          <m:t>𝑇</m:t>
                        </m:r>
                        <m:r>
                          <a:rPr lang="en-US" altLang="ko-KR" sz="1800" i="1">
                            <a:latin typeface="Cambria Math"/>
                          </a:rPr>
                          <m:t>(</m:t>
                        </m:r>
                        <m:r>
                          <a:rPr lang="en-US" altLang="ko-KR" sz="1800" i="1">
                            <a:latin typeface="Cambria Math"/>
                          </a:rPr>
                          <m:t>𝑖</m:t>
                        </m:r>
                        <m:r>
                          <a:rPr lang="en-US" altLang="ko-KR" sz="1800" i="1">
                            <a:latin typeface="Cambria Math"/>
                          </a:rPr>
                          <m:t>)</m:t>
                        </m:r>
                        <m:r>
                          <a:rPr lang="en-US" altLang="ko-KR" sz="1800" i="1">
                            <a:latin typeface="Cambria Math"/>
                          </a:rPr>
                          <m:t>𝑡</m:t>
                        </m:r>
                      </m:sub>
                      <m:sup/>
                    </m:sSubSup>
                  </m:oMath>
                </a14:m>
                <a:r>
                  <a:rPr lang="en-US" altLang="ko-KR" sz="1800" i="1" dirty="0">
                    <a:latin typeface="Cambria Math"/>
                  </a:rPr>
                  <a:t>,</a:t>
                </a:r>
                <a:r>
                  <a:rPr lang="en-US" altLang="ko-KR" sz="18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800" i="1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altLang="ko-KR" sz="1800" i="1">
                            <a:latin typeface="Cambria Math"/>
                          </a:rPr>
                          <m:t>𝑇</m:t>
                        </m:r>
                        <m:r>
                          <a:rPr lang="en-US" altLang="ko-KR" sz="1800" i="1">
                            <a:latin typeface="Cambria Math"/>
                          </a:rPr>
                          <m:t>(</m:t>
                        </m:r>
                        <m:r>
                          <a:rPr lang="en-US" altLang="ko-KR" sz="1800" i="1">
                            <a:latin typeface="Cambria Math"/>
                          </a:rPr>
                          <m:t>𝑖</m:t>
                        </m:r>
                        <m:r>
                          <a:rPr lang="en-US" altLang="ko-KR" sz="1800" i="1">
                            <a:latin typeface="Cambria Math"/>
                          </a:rPr>
                          <m:t>),</m:t>
                        </m:r>
                        <m:r>
                          <a:rPr lang="en-US" altLang="ko-KR" sz="1800" i="1">
                            <a:latin typeface="Cambria Math"/>
                          </a:rPr>
                          <m:t>𝑡</m:t>
                        </m:r>
                        <m:r>
                          <a:rPr lang="en-US" altLang="ko-KR" sz="1800" i="1">
                            <a:latin typeface="Cambria Math"/>
                          </a:rPr>
                          <m:t>−1</m:t>
                        </m:r>
                      </m:sub>
                      <m:sup/>
                    </m:sSubSup>
                  </m:oMath>
                </a14:m>
                <a:r>
                  <a:rPr lang="en-US" altLang="ko-KR" sz="1800" dirty="0" smtClean="0"/>
                  <a:t>)</a:t>
                </a:r>
              </a:p>
              <a:p>
                <a:pPr lvl="1"/>
                <a:r>
                  <a:rPr lang="en-US" altLang="ko-KR" sz="1800" dirty="0" smtClean="0"/>
                  <a:t>2. Generate random errors for integrations (50 draws)</a:t>
                </a:r>
                <a:endParaRPr lang="en-US" altLang="ko-KR" sz="1800" dirty="0"/>
              </a:p>
              <a:p>
                <a:pPr lvl="1"/>
                <a:r>
                  <a:rPr lang="en-US" altLang="ko-KR" sz="1800" dirty="0"/>
                  <a:t>3. Do contraction mapping – solve the </a:t>
                </a:r>
                <a:r>
                  <a:rPr lang="en-US" altLang="ko-KR" sz="1800" dirty="0" smtClean="0"/>
                  <a:t>equations on the previous slides</a:t>
                </a:r>
              </a:p>
              <a:p>
                <a:pPr lvl="1"/>
                <a:endParaRPr lang="en-US" altLang="ko-KR" sz="1000" dirty="0"/>
              </a:p>
              <a:p>
                <a:r>
                  <a:rPr lang="en-US" altLang="ko-KR" b="1" dirty="0" smtClean="0"/>
                  <a:t>Code Logic (Contraction Mapping)</a:t>
                </a:r>
              </a:p>
              <a:p>
                <a:pPr lvl="1"/>
                <a:r>
                  <a:rPr lang="en-US" altLang="ko-KR" sz="1800" dirty="0" smtClean="0"/>
                  <a:t>While (diff is very small)</a:t>
                </a:r>
              </a:p>
              <a:p>
                <a:pPr lvl="1"/>
                <a:endParaRPr lang="en-US" altLang="ko-KR" sz="1800" dirty="0"/>
              </a:p>
              <a:p>
                <a:pPr lvl="1"/>
                <a:endParaRPr lang="en-US" altLang="ko-KR" sz="1800" dirty="0" smtClean="0"/>
              </a:p>
              <a:p>
                <a:pPr lvl="1"/>
                <a:endParaRPr lang="en-US" altLang="ko-KR" sz="1800" dirty="0"/>
              </a:p>
              <a:p>
                <a:pPr lvl="1"/>
                <a:endParaRPr lang="en-US" altLang="ko-KR" sz="1800" dirty="0" smtClean="0"/>
              </a:p>
              <a:p>
                <a:pPr marL="274320" lvl="1" indent="0">
                  <a:buNone/>
                </a:pPr>
                <a:endParaRPr lang="en-US" altLang="ko-KR" sz="1800" dirty="0" smtClean="0"/>
              </a:p>
              <a:p>
                <a:pPr marL="274320" lvl="1" indent="0">
                  <a:buNone/>
                </a:pPr>
                <a:r>
                  <a:rPr lang="en-US" altLang="ko-KR" sz="1800" dirty="0" smtClean="0"/>
                  <a:t>	diff = …</a:t>
                </a:r>
              </a:p>
              <a:p>
                <a:pPr marL="274320" lvl="1" indent="0">
                  <a:buNone/>
                </a:pPr>
                <a:r>
                  <a:rPr lang="en-US" altLang="ko-KR" sz="1800" dirty="0" smtClean="0"/>
                  <a:t>	V1_old </a:t>
                </a:r>
                <a:r>
                  <a:rPr lang="en-US" altLang="ko-KR" sz="1800" dirty="0"/>
                  <a:t>= V1_new</a:t>
                </a:r>
                <a:r>
                  <a:rPr lang="en-US" altLang="ko-KR" sz="1800" dirty="0" smtClean="0"/>
                  <a:t>; V2_old </a:t>
                </a:r>
                <a:r>
                  <a:rPr lang="en-US" altLang="ko-KR" sz="1800" dirty="0"/>
                  <a:t>= V2_new</a:t>
                </a:r>
                <a:r>
                  <a:rPr lang="en-US" altLang="ko-KR" sz="1800" dirty="0" smtClean="0"/>
                  <a:t>;</a:t>
                </a:r>
              </a:p>
              <a:p>
                <a:pPr marL="274320" lvl="1" indent="0">
                  <a:buNone/>
                </a:pPr>
                <a:r>
                  <a:rPr lang="en-US" altLang="ko-KR" sz="1800" dirty="0" smtClean="0"/>
                  <a:t>End</a:t>
                </a:r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 smtClean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 smtClean="0"/>
              </a:p>
              <a:p>
                <a:pPr lvl="1"/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213176"/>
              </a:xfrm>
              <a:blipFill rotWithShape="1">
                <a:blip r:embed="rId3"/>
                <a:stretch>
                  <a:fillRect l="-593" t="-8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09637-FB45-4B05-96C1-D137660457FD}" type="slidenum">
              <a:rPr lang="ko-KR" altLang="en-US" smtClean="0"/>
              <a:t>18</a:t>
            </a:fld>
            <a:endParaRPr lang="ko-KR" altLang="en-US" dirty="0"/>
          </a:p>
        </p:txBody>
      </p:sp>
      <p:grpSp>
        <p:nvGrpSpPr>
          <p:cNvPr id="15" name="그룹 14"/>
          <p:cNvGrpSpPr/>
          <p:nvPr/>
        </p:nvGrpSpPr>
        <p:grpSpPr>
          <a:xfrm>
            <a:off x="1403648" y="4149080"/>
            <a:ext cx="6552728" cy="646331"/>
            <a:chOff x="1403648" y="4437112"/>
            <a:chExt cx="6552728" cy="646331"/>
          </a:xfrm>
        </p:grpSpPr>
        <p:grpSp>
          <p:nvGrpSpPr>
            <p:cNvPr id="9" name="그룹 8"/>
            <p:cNvGrpSpPr/>
            <p:nvPr/>
          </p:nvGrpSpPr>
          <p:grpSpPr>
            <a:xfrm>
              <a:off x="1403648" y="4437112"/>
              <a:ext cx="6552728" cy="646331"/>
              <a:chOff x="971600" y="2204864"/>
              <a:chExt cx="7920880" cy="1440160"/>
            </a:xfrm>
          </p:grpSpPr>
          <p:sp>
            <p:nvSpPr>
              <p:cNvPr id="7" name="직사각형 6"/>
              <p:cNvSpPr/>
              <p:nvPr/>
            </p:nvSpPr>
            <p:spPr>
              <a:xfrm>
                <a:off x="971600" y="2275131"/>
                <a:ext cx="7782684" cy="136989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5671902" y="2204864"/>
                <a:ext cx="3220578" cy="14401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 smtClean="0"/>
                  <a:t>Lvl-1 salesperson’s problem</a:t>
                </a:r>
                <a:endParaRPr lang="ko-KR" altLang="en-US" b="1" dirty="0"/>
              </a:p>
            </p:txBody>
          </p:sp>
        </p:grpSp>
        <p:sp>
          <p:nvSpPr>
            <p:cNvPr id="13" name="TextBox 12"/>
            <p:cNvSpPr txBox="1"/>
            <p:nvPr/>
          </p:nvSpPr>
          <p:spPr>
            <a:xfrm>
              <a:off x="1547664" y="4581128"/>
              <a:ext cx="3600400" cy="3833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V1_new = f(V1_old,V2_old)</a:t>
              </a:r>
              <a:endParaRPr lang="ko-KR" altLang="en-US" dirty="0"/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1403648" y="4870901"/>
            <a:ext cx="6552728" cy="646331"/>
            <a:chOff x="1403648" y="5158933"/>
            <a:chExt cx="6552728" cy="646331"/>
          </a:xfrm>
        </p:grpSpPr>
        <p:grpSp>
          <p:nvGrpSpPr>
            <p:cNvPr id="10" name="그룹 9"/>
            <p:cNvGrpSpPr/>
            <p:nvPr/>
          </p:nvGrpSpPr>
          <p:grpSpPr>
            <a:xfrm>
              <a:off x="1403648" y="5158933"/>
              <a:ext cx="6552728" cy="646331"/>
              <a:chOff x="971600" y="2204864"/>
              <a:chExt cx="7920880" cy="1440160"/>
            </a:xfrm>
          </p:grpSpPr>
          <p:sp>
            <p:nvSpPr>
              <p:cNvPr id="11" name="직사각형 10"/>
              <p:cNvSpPr/>
              <p:nvPr/>
            </p:nvSpPr>
            <p:spPr>
              <a:xfrm>
                <a:off x="971600" y="2275131"/>
                <a:ext cx="7782684" cy="136989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5671902" y="2204864"/>
                <a:ext cx="3220578" cy="14401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 smtClean="0"/>
                  <a:t>Lvl-2 salesperson’s problem</a:t>
                </a:r>
                <a:endParaRPr lang="ko-KR" altLang="en-US" b="1" dirty="0"/>
              </a:p>
            </p:txBody>
          </p:sp>
        </p:grpSp>
        <p:sp>
          <p:nvSpPr>
            <p:cNvPr id="14" name="TextBox 13"/>
            <p:cNvSpPr txBox="1"/>
            <p:nvPr/>
          </p:nvSpPr>
          <p:spPr>
            <a:xfrm>
              <a:off x="1547664" y="5301208"/>
              <a:ext cx="3600400" cy="3833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V2_new = f(V1_old,V2_old)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908374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Simulation Settings – </a:t>
            </a:r>
            <a:r>
              <a:rPr lang="en-US" altLang="ko-KR" sz="3600" dirty="0" smtClean="0"/>
              <a:t>Discretize State Space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141168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sz="2000" dirty="0" smtClean="0">
                    <a:latin typeface="Cambria Math"/>
                  </a:rPr>
                  <a:t>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000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/>
                          </a:rPr>
                          <m:t>𝑖𝑡</m:t>
                        </m:r>
                      </m:sub>
                      <m:sup/>
                    </m:sSubSup>
                  </m:oMath>
                </a14:m>
                <a:r>
                  <a:rPr lang="en-US" altLang="ko-KR" sz="2000" i="1" dirty="0" smtClean="0">
                    <a:latin typeface="Cambria Math"/>
                  </a:rPr>
                  <a:t>,</a:t>
                </a:r>
                <a:r>
                  <a:rPr lang="en-US" altLang="ko-KR" sz="20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000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altLang="ko-KR" sz="2000" i="1">
                            <a:latin typeface="Cambria Math"/>
                          </a:rPr>
                          <m:t>𝑖</m:t>
                        </m:r>
                        <m:r>
                          <a:rPr lang="en-US" altLang="ko-KR" sz="2000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ko-KR" sz="2000" i="1">
                            <a:latin typeface="Cambria Math"/>
                          </a:rPr>
                          <m:t>𝑡</m:t>
                        </m:r>
                        <m:r>
                          <a:rPr lang="en-US" altLang="ko-KR" sz="2000" b="0" i="1" smtClean="0">
                            <a:latin typeface="Cambria Math"/>
                          </a:rPr>
                          <m:t>−1</m:t>
                        </m:r>
                      </m:sub>
                      <m:sup/>
                    </m:sSubSup>
                    <m:r>
                      <a:rPr lang="en-US" altLang="ko-KR" sz="2000" b="0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altLang="ko-KR" sz="2000" b="0" dirty="0" smtClean="0">
                    <a:latin typeface="Cambria Math"/>
                  </a:rPr>
                  <a:t>) </a:t>
                </a:r>
                <a:r>
                  <a:rPr lang="en-US" altLang="ko-KR" sz="2000" b="0" dirty="0" smtClean="0"/>
                  <a:t>are considered as one state variable as </a:t>
                </a:r>
                <a:r>
                  <a:rPr lang="en-US" altLang="ko-KR" sz="2000" dirty="0" smtClean="0"/>
                  <a:t>below.</a:t>
                </a:r>
              </a:p>
              <a:p>
                <a:endParaRPr lang="en-US" altLang="ko-KR" sz="2000" dirty="0"/>
              </a:p>
              <a:p>
                <a:endParaRPr lang="en-US" altLang="ko-KR" sz="2000" dirty="0" smtClean="0"/>
              </a:p>
              <a:p>
                <a:endParaRPr lang="en-US" altLang="ko-KR" sz="2000" dirty="0"/>
              </a:p>
              <a:p>
                <a:endParaRPr lang="en-US" altLang="ko-KR" sz="2000" dirty="0" smtClean="0"/>
              </a:p>
              <a:p>
                <a:endParaRPr lang="en-US" altLang="ko-KR" sz="2000" dirty="0"/>
              </a:p>
              <a:p>
                <a:endParaRPr lang="en-US" altLang="ko-KR" sz="2000" dirty="0" smtClean="0"/>
              </a:p>
              <a:p>
                <a:r>
                  <a:rPr lang="en-US" altLang="ko-KR" sz="2000" dirty="0" smtClean="0"/>
                  <a:t>Similarly, </a:t>
                </a:r>
                <a:r>
                  <a:rPr lang="en-US" altLang="ko-KR" sz="2000" dirty="0">
                    <a:latin typeface="Cambria Math"/>
                  </a:rPr>
                  <a:t>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000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/>
                          </a:rPr>
                          <m:t>𝑇</m:t>
                        </m:r>
                        <m:r>
                          <a:rPr lang="en-US" altLang="ko-KR" sz="2000" b="0" i="1" smtClean="0">
                            <a:latin typeface="Cambria Math"/>
                          </a:rPr>
                          <m:t>(</m:t>
                        </m:r>
                        <m:r>
                          <a:rPr lang="en-US" altLang="ko-KR" sz="2000" i="1">
                            <a:latin typeface="Cambria Math"/>
                          </a:rPr>
                          <m:t>𝑖</m:t>
                        </m:r>
                        <m:r>
                          <a:rPr lang="en-US" altLang="ko-KR" sz="2000" b="0" i="1" smtClean="0">
                            <a:latin typeface="Cambria Math"/>
                          </a:rPr>
                          <m:t>)</m:t>
                        </m:r>
                        <m:r>
                          <a:rPr lang="en-US" altLang="ko-KR" sz="2000" i="1">
                            <a:latin typeface="Cambria Math"/>
                          </a:rPr>
                          <m:t>𝑡</m:t>
                        </m:r>
                      </m:sub>
                      <m:sup/>
                    </m:sSubSup>
                  </m:oMath>
                </a14:m>
                <a:r>
                  <a:rPr lang="en-US" altLang="ko-KR" sz="2000" i="1" dirty="0">
                    <a:latin typeface="Cambria Math"/>
                  </a:rPr>
                  <a:t>,</a:t>
                </a:r>
                <a:r>
                  <a:rPr lang="en-US" altLang="ko-KR" sz="20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000" i="1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/>
                          </a:rPr>
                          <m:t>𝑇</m:t>
                        </m:r>
                        <m:r>
                          <a:rPr lang="en-US" altLang="ko-KR" sz="2000" b="0" i="1" smtClean="0">
                            <a:latin typeface="Cambria Math"/>
                          </a:rPr>
                          <m:t>(</m:t>
                        </m:r>
                        <m:r>
                          <a:rPr lang="en-US" altLang="ko-KR" sz="2000" i="1">
                            <a:latin typeface="Cambria Math"/>
                          </a:rPr>
                          <m:t>𝑖</m:t>
                        </m:r>
                        <m:r>
                          <a:rPr lang="en-US" altLang="ko-KR" sz="2000" b="0" i="1" smtClean="0">
                            <a:latin typeface="Cambria Math"/>
                          </a:rPr>
                          <m:t>)</m:t>
                        </m:r>
                        <m:r>
                          <a:rPr lang="en-US" altLang="ko-KR" sz="2000" i="1">
                            <a:latin typeface="Cambria Math"/>
                          </a:rPr>
                          <m:t>,</m:t>
                        </m:r>
                        <m:r>
                          <a:rPr lang="en-US" altLang="ko-KR" sz="2000" i="1">
                            <a:latin typeface="Cambria Math"/>
                          </a:rPr>
                          <m:t>𝑡</m:t>
                        </m:r>
                        <m:r>
                          <a:rPr lang="en-US" altLang="ko-KR" sz="2000" i="1">
                            <a:latin typeface="Cambria Math"/>
                          </a:rPr>
                          <m:t>−1</m:t>
                        </m:r>
                      </m:sub>
                      <m:sup/>
                    </m:sSubSup>
                    <m:r>
                      <a:rPr lang="en-US" altLang="ko-KR" sz="2000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altLang="ko-KR" sz="2000" dirty="0">
                    <a:latin typeface="Cambria Math"/>
                  </a:rPr>
                  <a:t>) </a:t>
                </a:r>
                <a:r>
                  <a:rPr lang="en-US" altLang="ko-KR" sz="2000" dirty="0"/>
                  <a:t>are considered as one state </a:t>
                </a:r>
                <a:r>
                  <a:rPr lang="en-US" altLang="ko-KR" sz="2000" dirty="0" smtClean="0"/>
                  <a:t>variable </a:t>
                </a:r>
                <a:r>
                  <a:rPr lang="en-US" altLang="ko-KR" sz="2000" dirty="0"/>
                  <a:t>as </a:t>
                </a:r>
                <a:r>
                  <a:rPr lang="en-US" altLang="ko-KR" sz="2000" dirty="0" smtClean="0"/>
                  <a:t>above.</a:t>
                </a:r>
              </a:p>
              <a:p>
                <a:endParaRPr lang="en-US" altLang="ko-KR" sz="1000" dirty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000" b="0" i="1"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en-US" altLang="ko-KR" sz="2000" b="0" i="1">
                            <a:latin typeface="Cambria Math"/>
                          </a:rPr>
                          <m:t>𝑖𝑡</m:t>
                        </m:r>
                      </m:sub>
                      <m:sup>
                        <m:r>
                          <a:rPr lang="en-US" altLang="ko-KR" sz="2000" b="0" i="1">
                            <a:latin typeface="Cambria Math"/>
                          </a:rPr>
                          <m:t>1</m:t>
                        </m:r>
                      </m:sup>
                    </m:sSubSup>
                    <m:r>
                      <a:rPr lang="en-US" altLang="ko-KR" sz="2000" b="0" i="1" smtClean="0">
                        <a:latin typeface="Cambria Math"/>
                      </a:rPr>
                      <m:t>=[0 1 2 3]</m:t>
                    </m:r>
                  </m:oMath>
                </a14:m>
                <a:r>
                  <a:rPr lang="en-US" altLang="ko-KR" sz="2000" dirty="0" smtClean="0"/>
                  <a:t> /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000" b="0" i="1"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en-US" altLang="ko-KR" sz="2000" b="0" i="1">
                            <a:latin typeface="Cambria Math"/>
                          </a:rPr>
                          <m:t>𝑖𝑡</m:t>
                        </m:r>
                      </m:sub>
                      <m:sup>
                        <m:r>
                          <a:rPr lang="en-US" altLang="ko-KR" sz="2000" b="0" i="1" smtClean="0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US" altLang="ko-KR" sz="2000" b="0" i="1">
                        <a:latin typeface="Cambria Math"/>
                      </a:rPr>
                      <m:t>=[0 1 2 3]</m:t>
                    </m:r>
                  </m:oMath>
                </a14:m>
                <a:endParaRPr lang="en-US" altLang="ko-KR" sz="2000" dirty="0" smtClean="0"/>
              </a:p>
              <a:p>
                <a:endParaRPr lang="en-US" altLang="ko-KR" sz="100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altLang="ko-KR" sz="2000" b="0" i="1" smtClean="0">
                        <a:latin typeface="Cambria Math"/>
                      </a:rPr>
                      <m:t>=[1 2 3]</m:t>
                    </m:r>
                  </m:oMath>
                </a14:m>
                <a:endParaRPr lang="en-US" altLang="ko-KR" sz="2000" dirty="0"/>
              </a:p>
              <a:p>
                <a:endParaRPr lang="en-US" altLang="ko-KR" sz="2000" dirty="0" smtClean="0"/>
              </a:p>
              <a:p>
                <a:endParaRPr lang="en-US" altLang="ko-KR" sz="500" dirty="0" smtClean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141168"/>
              </a:xfrm>
              <a:blipFill rotWithShape="1">
                <a:blip r:embed="rId2"/>
                <a:stretch>
                  <a:fillRect l="-296" t="-71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09637-FB45-4B05-96C1-D137660457FD}" type="slidenum">
              <a:rPr lang="ko-KR" altLang="en-US" smtClean="0"/>
              <a:t>19</a:t>
            </a:fld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표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65628085"/>
                  </p:ext>
                </p:extLst>
              </p:nvPr>
            </p:nvGraphicFramePr>
            <p:xfrm>
              <a:off x="2031132" y="2047106"/>
              <a:ext cx="2057400" cy="1909064"/>
            </p:xfrm>
            <a:graphic>
              <a:graphicData uri="http://schemas.openxmlformats.org/drawingml/2006/table">
                <a:tbl>
                  <a:tblPr firstRow="1">
                    <a:tableStyleId>{B301B821-A1FF-4177-AEE7-76D212191A09}</a:tableStyleId>
                  </a:tblPr>
                  <a:tblGrid>
                    <a:gridCol w="6858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20955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200" u="none" strike="noStrike" dirty="0">
                              <a:effectLst/>
                            </a:rPr>
                            <a:t>　</a:t>
                          </a:r>
                          <a:endParaRPr lang="ko-KR" alt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200" u="none" strike="noStrike" dirty="0">
                              <a:effectLst/>
                            </a:rPr>
                            <a:t>　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ko-KR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200" smtClean="0">
                                      <a:latin typeface="Cambria Math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ko-KR" sz="1200" smtClean="0">
                                      <a:latin typeface="Cambria Math"/>
                                    </a:rPr>
                                    <m:t>𝑖𝑡</m:t>
                                  </m:r>
                                </m:sub>
                                <m:sup>
                                  <m:r>
                                    <a:rPr lang="en-US" altLang="ko-KR" sz="1200" smtClean="0">
                                      <a:latin typeface="Cambria Math"/>
                                    </a:rPr>
                                    <m:t>2</m:t>
                                  </m:r>
                                  <m:r>
                                    <a:rPr lang="en-US" altLang="ko-KR" sz="1200" smtClean="0">
                                      <a:latin typeface="Cambria Math"/>
                                    </a:rPr>
                                    <m:t>𝑚</m:t>
                                  </m:r>
                                </m:sup>
                              </m:sSubSup>
                            </m:oMath>
                          </a14:m>
                          <a:endParaRPr lang="ko-KR" alt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200" u="none" strike="noStrike" dirty="0">
                              <a:effectLst/>
                            </a:rPr>
                            <a:t>　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ko-KR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200" smtClean="0">
                                      <a:latin typeface="Cambria Math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ko-KR" sz="1200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altLang="ko-KR" sz="1200" smtClean="0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altLang="ko-KR" sz="1200">
                                      <a:latin typeface="Cambria Math"/>
                                    </a:rPr>
                                    <m:t>𝑡</m:t>
                                  </m:r>
                                  <m:r>
                                    <a:rPr lang="en-US" altLang="ko-KR" sz="1200" smtClean="0">
                                      <a:latin typeface="Cambria Math"/>
                                    </a:rPr>
                                    <m:t>−1</m:t>
                                  </m:r>
                                </m:sub>
                                <m:sup/>
                              </m:sSubSup>
                            </m:oMath>
                          </a14:m>
                          <a:endParaRPr lang="ko-KR" alt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0955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u="none" strike="noStrike" dirty="0">
                              <a:effectLst/>
                            </a:rPr>
                            <a:t>1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u="none" strike="noStrike" dirty="0">
                              <a:effectLst/>
                            </a:rPr>
                            <a:t>0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u="none" strike="noStrike">
                              <a:effectLst/>
                            </a:rPr>
                            <a:t>0</a:t>
                          </a:r>
                          <a:endParaRPr lang="en-US" altLang="ko-KR" sz="1200" b="0" i="0" u="none" strike="noStrike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0955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u="none" strike="noStrike" dirty="0">
                              <a:effectLst/>
                            </a:rPr>
                            <a:t>2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u="none" strike="noStrike" dirty="0" smtClean="0">
                              <a:effectLst/>
                            </a:rPr>
                            <a:t>2,000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u="none" strike="noStrike" dirty="0">
                              <a:effectLst/>
                            </a:rPr>
                            <a:t>0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0955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u="none" strike="noStrike">
                              <a:effectLst/>
                            </a:rPr>
                            <a:t>3</a:t>
                          </a:r>
                          <a:endParaRPr lang="en-US" altLang="ko-KR" sz="1200" b="0" i="0" u="none" strike="noStrike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u="none" strike="noStrike" dirty="0" smtClean="0">
                              <a:effectLst/>
                            </a:rPr>
                            <a:t>2,000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u="none" strike="noStrike" dirty="0" smtClean="0">
                              <a:effectLst/>
                            </a:rPr>
                            <a:t>2,000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0955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u="none" strike="noStrike" dirty="0">
                              <a:effectLst/>
                            </a:rPr>
                            <a:t>4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u="none" strike="noStrike" dirty="0" smtClean="0">
                              <a:effectLst/>
                            </a:rPr>
                            <a:t>4,000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u="none" strike="noStrike" dirty="0">
                              <a:effectLst/>
                            </a:rPr>
                            <a:t>0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20955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u="none" strike="noStrike" dirty="0">
                              <a:effectLst/>
                            </a:rPr>
                            <a:t>5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u="none" strike="noStrike" dirty="0" smtClean="0">
                              <a:effectLst/>
                            </a:rPr>
                            <a:t>4,000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u="none" strike="noStrike" dirty="0" smtClean="0">
                              <a:effectLst/>
                            </a:rPr>
                            <a:t>2,000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20955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u="none" strike="noStrike" dirty="0">
                              <a:effectLst/>
                            </a:rPr>
                            <a:t>6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u="none" strike="noStrike" dirty="0" smtClean="0">
                              <a:effectLst/>
                            </a:rPr>
                            <a:t>4,000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u="none" strike="noStrike" dirty="0" smtClean="0">
                              <a:effectLst/>
                            </a:rPr>
                            <a:t>4,000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20955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200" u="none" strike="noStrike" dirty="0">
                              <a:effectLst/>
                            </a:rPr>
                            <a:t>　</a:t>
                          </a:r>
                          <a:endParaRPr lang="ko-KR" alt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u="none" strike="noStrike" dirty="0">
                              <a:effectLst/>
                            </a:rPr>
                            <a:t>…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u="none" strike="noStrike" dirty="0">
                              <a:effectLst/>
                            </a:rPr>
                            <a:t>…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20955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u="none" strike="noStrike" dirty="0">
                              <a:effectLst/>
                            </a:rPr>
                            <a:t>15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u="none" strike="noStrike" dirty="0" smtClean="0">
                              <a:effectLst/>
                            </a:rPr>
                            <a:t>8,000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u="none" strike="noStrike" dirty="0" smtClean="0">
                              <a:effectLst/>
                            </a:rPr>
                            <a:t>8,000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표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65628085"/>
                  </p:ext>
                </p:extLst>
              </p:nvPr>
            </p:nvGraphicFramePr>
            <p:xfrm>
              <a:off x="2031132" y="2047106"/>
              <a:ext cx="2057400" cy="1885950"/>
            </p:xfrm>
            <a:graphic>
              <a:graphicData uri="http://schemas.openxmlformats.org/drawingml/2006/table">
                <a:tbl>
                  <a:tblPr firstRow="1">
                    <a:tableStyleId>{B301B821-A1FF-4177-AEE7-76D212191A09}</a:tableStyleId>
                  </a:tblPr>
                  <a:tblGrid>
                    <a:gridCol w="685800"/>
                    <a:gridCol w="685800"/>
                    <a:gridCol w="685800"/>
                  </a:tblGrid>
                  <a:tr h="20955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200" u="none" strike="noStrike" dirty="0">
                              <a:effectLst/>
                            </a:rPr>
                            <a:t>　</a:t>
                          </a:r>
                          <a:endParaRPr lang="ko-KR" alt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9525" marR="9525" marT="9525" marB="0" anchor="ctr">
                        <a:blipFill rotWithShape="1">
                          <a:blip r:embed="rId3"/>
                          <a:stretch>
                            <a:fillRect l="-100893" t="-2941" r="-100893" b="-85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9525" marR="9525" marT="9525" marB="0" anchor="ctr">
                        <a:blipFill rotWithShape="1">
                          <a:blip r:embed="rId3"/>
                          <a:stretch>
                            <a:fillRect l="-199115" t="-2941" b="-850000"/>
                          </a:stretch>
                        </a:blipFill>
                      </a:tcPr>
                    </a:tc>
                  </a:tr>
                  <a:tr h="20955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u="none" strike="noStrike" dirty="0">
                              <a:effectLst/>
                            </a:rPr>
                            <a:t>1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u="none" strike="noStrike" dirty="0">
                              <a:effectLst/>
                            </a:rPr>
                            <a:t>0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u="none" strike="noStrike">
                              <a:effectLst/>
                            </a:rPr>
                            <a:t>0</a:t>
                          </a:r>
                          <a:endParaRPr lang="en-US" altLang="ko-KR" sz="1200" b="0" i="0" u="none" strike="noStrike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ctr"/>
                    </a:tc>
                  </a:tr>
                  <a:tr h="20955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u="none" strike="noStrike" dirty="0">
                              <a:effectLst/>
                            </a:rPr>
                            <a:t>2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u="none" strike="noStrike" dirty="0" smtClean="0">
                              <a:effectLst/>
                            </a:rPr>
                            <a:t>2,000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u="none" strike="noStrike" dirty="0">
                              <a:effectLst/>
                            </a:rPr>
                            <a:t>0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ctr"/>
                    </a:tc>
                  </a:tr>
                  <a:tr h="20955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u="none" strike="noStrike">
                              <a:effectLst/>
                            </a:rPr>
                            <a:t>3</a:t>
                          </a:r>
                          <a:endParaRPr lang="en-US" altLang="ko-KR" sz="1200" b="0" i="0" u="none" strike="noStrike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u="none" strike="noStrike" dirty="0" smtClean="0">
                              <a:effectLst/>
                            </a:rPr>
                            <a:t>2,000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u="none" strike="noStrike" dirty="0" smtClean="0">
                              <a:effectLst/>
                            </a:rPr>
                            <a:t>2,000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ctr"/>
                    </a:tc>
                  </a:tr>
                  <a:tr h="20955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u="none" strike="noStrike" dirty="0">
                              <a:effectLst/>
                            </a:rPr>
                            <a:t>4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u="none" strike="noStrike" dirty="0" smtClean="0">
                              <a:effectLst/>
                            </a:rPr>
                            <a:t>4,000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u="none" strike="noStrike" dirty="0">
                              <a:effectLst/>
                            </a:rPr>
                            <a:t>0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ctr"/>
                    </a:tc>
                  </a:tr>
                  <a:tr h="20955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u="none" strike="noStrike" dirty="0">
                              <a:effectLst/>
                            </a:rPr>
                            <a:t>5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u="none" strike="noStrike" dirty="0" smtClean="0">
                              <a:effectLst/>
                            </a:rPr>
                            <a:t>4,000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u="none" strike="noStrike" dirty="0" smtClean="0">
                              <a:effectLst/>
                            </a:rPr>
                            <a:t>2,000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ctr"/>
                    </a:tc>
                  </a:tr>
                  <a:tr h="20955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u="none" strike="noStrike" dirty="0">
                              <a:effectLst/>
                            </a:rPr>
                            <a:t>6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u="none" strike="noStrike" dirty="0" smtClean="0">
                              <a:effectLst/>
                            </a:rPr>
                            <a:t>4,000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u="none" strike="noStrike" dirty="0" smtClean="0">
                              <a:effectLst/>
                            </a:rPr>
                            <a:t>4,000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ctr"/>
                    </a:tc>
                  </a:tr>
                  <a:tr h="20955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200" u="none" strike="noStrike" dirty="0">
                              <a:effectLst/>
                            </a:rPr>
                            <a:t>　</a:t>
                          </a:r>
                          <a:endParaRPr lang="ko-KR" alt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u="none" strike="noStrike" dirty="0">
                              <a:effectLst/>
                            </a:rPr>
                            <a:t>…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u="none" strike="noStrike" dirty="0">
                              <a:effectLst/>
                            </a:rPr>
                            <a:t>…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ctr"/>
                    </a:tc>
                  </a:tr>
                  <a:tr h="20955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u="none" strike="noStrike" dirty="0">
                              <a:effectLst/>
                            </a:rPr>
                            <a:t>15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u="none" strike="noStrike" dirty="0" smtClean="0">
                              <a:effectLst/>
                            </a:rPr>
                            <a:t>8,000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u="none" strike="noStrike" dirty="0" smtClean="0">
                              <a:effectLst/>
                            </a:rPr>
                            <a:t>8,000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ctr"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표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14853950"/>
                  </p:ext>
                </p:extLst>
              </p:nvPr>
            </p:nvGraphicFramePr>
            <p:xfrm>
              <a:off x="4746848" y="2060848"/>
              <a:ext cx="2057400" cy="1710690"/>
            </p:xfrm>
            <a:graphic>
              <a:graphicData uri="http://schemas.openxmlformats.org/drawingml/2006/table">
                <a:tbl>
                  <a:tblPr firstRow="1">
                    <a:tableStyleId>{B301B821-A1FF-4177-AEE7-76D212191A09}</a:tableStyleId>
                  </a:tblPr>
                  <a:tblGrid>
                    <a:gridCol w="6858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209550"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1" hangingPunct="1"/>
                          <a:r>
                            <a:rPr lang="ko-KR" altLang="en-US" sz="1200" u="none" strike="noStrike" kern="1200" dirty="0">
                              <a:effectLst/>
                            </a:rPr>
                            <a:t>　</a:t>
                          </a:r>
                          <a:endParaRPr lang="ko-KR" altLang="en-US" sz="1200" u="none" strike="noStrike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1" hangingPunct="1"/>
                          <a:r>
                            <a:rPr lang="ko-KR" altLang="en-US" sz="1200" u="none" strike="noStrike" kern="1200" dirty="0">
                              <a:effectLst/>
                            </a:rPr>
                            <a:t>　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ko-KR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200">
                                      <a:latin typeface="Cambria Math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ko-KR" sz="1200" smtClean="0">
                                      <a:latin typeface="Cambria Math"/>
                                    </a:rPr>
                                    <m:t>𝑇</m:t>
                                  </m:r>
                                  <m:r>
                                    <a:rPr lang="en-US" altLang="ko-KR" sz="1200" smtClean="0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altLang="ko-KR" sz="1200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altLang="ko-KR" sz="1200" smtClean="0">
                                      <a:latin typeface="Cambria Math"/>
                                    </a:rPr>
                                    <m:t>)</m:t>
                                  </m:r>
                                  <m:r>
                                    <a:rPr lang="en-US" altLang="ko-KR" sz="1200">
                                      <a:latin typeface="Cambria Math"/>
                                    </a:rPr>
                                    <m:t>𝑡</m:t>
                                  </m:r>
                                </m:sub>
                                <m:sup/>
                              </m:sSubSup>
                            </m:oMath>
                          </a14:m>
                          <a:endParaRPr lang="ko-KR" altLang="en-US" sz="1200" u="none" strike="noStrike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1" hangingPunct="1"/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ko-KR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200">
                                      <a:latin typeface="Cambria Math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ko-KR" sz="1200" smtClean="0">
                                      <a:latin typeface="Cambria Math"/>
                                    </a:rPr>
                                    <m:t>𝑇</m:t>
                                  </m:r>
                                  <m:r>
                                    <a:rPr lang="en-US" altLang="ko-KR" sz="1200" smtClean="0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altLang="ko-KR" sz="1200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altLang="ko-KR" sz="1200" smtClean="0">
                                      <a:latin typeface="Cambria Math"/>
                                    </a:rPr>
                                    <m:t>)</m:t>
                                  </m:r>
                                  <m:r>
                                    <a:rPr lang="en-US" altLang="ko-KR" sz="1200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altLang="ko-KR" sz="1200">
                                      <a:latin typeface="Cambria Math"/>
                                    </a:rPr>
                                    <m:t>𝑡</m:t>
                                  </m:r>
                                  <m:r>
                                    <a:rPr lang="en-US" altLang="ko-KR" sz="1200">
                                      <a:latin typeface="Cambria Math"/>
                                    </a:rPr>
                                    <m:t>−1</m:t>
                                  </m:r>
                                </m:sub>
                                <m:sup/>
                              </m:sSubSup>
                            </m:oMath>
                          </a14:m>
                          <a:r>
                            <a:rPr lang="ko-KR" altLang="en-US" sz="1200" u="none" strike="noStrike" kern="1200" dirty="0">
                              <a:effectLst/>
                            </a:rPr>
                            <a:t>　</a:t>
                          </a:r>
                          <a:endParaRPr lang="ko-KR" altLang="en-US" sz="1200" u="none" strike="noStrike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09550"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1" hangingPunct="1"/>
                          <a:r>
                            <a:rPr lang="en-US" altLang="ko-KR" sz="1200" u="none" strike="noStrike" kern="1200" dirty="0">
                              <a:effectLst/>
                            </a:rPr>
                            <a:t>1</a:t>
                          </a:r>
                          <a:endParaRPr lang="en-US" altLang="ko-KR" sz="1200" u="none" strike="noStrike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1" hangingPunct="1"/>
                          <a:r>
                            <a:rPr lang="en-US" altLang="ko-KR" sz="1200" u="none" strike="noStrike" kern="1200">
                              <a:effectLst/>
                            </a:rPr>
                            <a:t>0</a:t>
                          </a:r>
                          <a:endParaRPr lang="en-US" altLang="ko-KR" sz="1200" u="none" strike="noStrike" kern="120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1" hangingPunct="1"/>
                          <a:r>
                            <a:rPr lang="en-US" altLang="ko-KR" sz="1200" u="none" strike="noStrike" kern="1200">
                              <a:effectLst/>
                            </a:rPr>
                            <a:t>0</a:t>
                          </a:r>
                          <a:endParaRPr lang="en-US" altLang="ko-KR" sz="1200" u="none" strike="noStrike" kern="120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09550"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1" hangingPunct="1"/>
                          <a:r>
                            <a:rPr lang="en-US" altLang="ko-KR" sz="1200" u="none" strike="noStrike" kern="1200" dirty="0">
                              <a:effectLst/>
                            </a:rPr>
                            <a:t>2</a:t>
                          </a:r>
                          <a:endParaRPr lang="en-US" altLang="ko-KR" sz="1200" u="none" strike="noStrike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1" hangingPunct="1"/>
                          <a:r>
                            <a:rPr lang="en-US" altLang="ko-KR" sz="1200" u="none" strike="noStrike" kern="1200" dirty="0" smtClean="0">
                              <a:effectLst/>
                            </a:rPr>
                            <a:t>10,000</a:t>
                          </a:r>
                          <a:endParaRPr lang="en-US" altLang="ko-KR" sz="1200" u="none" strike="noStrike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1" hangingPunct="1"/>
                          <a:r>
                            <a:rPr lang="en-US" altLang="ko-KR" sz="1200" u="none" strike="noStrike" kern="1200">
                              <a:effectLst/>
                            </a:rPr>
                            <a:t>0</a:t>
                          </a:r>
                          <a:endParaRPr lang="en-US" altLang="ko-KR" sz="1200" u="none" strike="noStrike" kern="120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09550"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1" hangingPunct="1"/>
                          <a:r>
                            <a:rPr lang="en-US" altLang="ko-KR" sz="1200" u="none" strike="noStrike" kern="1200">
                              <a:effectLst/>
                            </a:rPr>
                            <a:t>3</a:t>
                          </a:r>
                          <a:endParaRPr lang="en-US" altLang="ko-KR" sz="1200" u="none" strike="noStrike" kern="120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1" hangingPunct="1"/>
                          <a:r>
                            <a:rPr lang="en-US" altLang="ko-KR" sz="1200" u="none" strike="noStrike" kern="1200" dirty="0" smtClean="0">
                              <a:effectLst/>
                            </a:rPr>
                            <a:t>10,000</a:t>
                          </a:r>
                          <a:endParaRPr lang="en-US" altLang="ko-KR" sz="1200" u="none" strike="noStrike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1" hangingPunct="1"/>
                          <a:r>
                            <a:rPr lang="en-US" altLang="ko-KR" sz="1200" u="none" strike="noStrike" kern="1200" dirty="0" smtClean="0">
                              <a:effectLst/>
                            </a:rPr>
                            <a:t>10,000</a:t>
                          </a:r>
                          <a:endParaRPr lang="en-US" altLang="ko-KR" sz="1200" u="none" strike="noStrike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09550"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1" hangingPunct="1"/>
                          <a:r>
                            <a:rPr lang="en-US" altLang="ko-KR" sz="1200" u="none" strike="noStrike" kern="1200">
                              <a:effectLst/>
                            </a:rPr>
                            <a:t>4</a:t>
                          </a:r>
                          <a:endParaRPr lang="en-US" altLang="ko-KR" sz="1200" u="none" strike="noStrike" kern="120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1" hangingPunct="1"/>
                          <a:r>
                            <a:rPr lang="en-US" altLang="ko-KR" sz="1200" u="none" strike="noStrike" kern="1200" dirty="0" smtClean="0">
                              <a:effectLst/>
                            </a:rPr>
                            <a:t>20,000</a:t>
                          </a:r>
                          <a:endParaRPr lang="en-US" altLang="ko-KR" sz="1200" u="none" strike="noStrike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1" hangingPunct="1"/>
                          <a:r>
                            <a:rPr lang="en-US" altLang="ko-KR" sz="1200" u="none" strike="noStrike" kern="1200" dirty="0">
                              <a:effectLst/>
                            </a:rPr>
                            <a:t>0</a:t>
                          </a:r>
                          <a:endParaRPr lang="en-US" altLang="ko-KR" sz="1200" u="none" strike="noStrike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209550"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1" hangingPunct="1"/>
                          <a:r>
                            <a:rPr lang="en-US" altLang="ko-KR" sz="1200" u="none" strike="noStrike" kern="1200">
                              <a:effectLst/>
                            </a:rPr>
                            <a:t>5</a:t>
                          </a:r>
                          <a:endParaRPr lang="en-US" altLang="ko-KR" sz="1200" u="none" strike="noStrike" kern="120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1" hangingPunct="1"/>
                          <a:r>
                            <a:rPr lang="en-US" altLang="ko-KR" sz="1200" u="none" strike="noStrike" kern="1200" dirty="0" smtClean="0">
                              <a:effectLst/>
                            </a:rPr>
                            <a:t>20,000</a:t>
                          </a:r>
                          <a:endParaRPr lang="en-US" altLang="ko-KR" sz="1200" u="none" strike="noStrike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1" hangingPunct="1"/>
                          <a:r>
                            <a:rPr lang="en-US" altLang="ko-KR" sz="1200" u="none" strike="noStrike" kern="1200" dirty="0" smtClean="0">
                              <a:effectLst/>
                            </a:rPr>
                            <a:t>10,000</a:t>
                          </a:r>
                          <a:endParaRPr lang="en-US" altLang="ko-KR" sz="1200" u="none" strike="noStrike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209550"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1" hangingPunct="1"/>
                          <a:r>
                            <a:rPr lang="ko-KR" altLang="en-US" sz="1200" u="none" strike="noStrike" kern="1200">
                              <a:effectLst/>
                            </a:rPr>
                            <a:t>　</a:t>
                          </a:r>
                          <a:endParaRPr lang="ko-KR" altLang="en-US" sz="1200" u="none" strike="noStrike" kern="120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1" hangingPunct="1"/>
                          <a:r>
                            <a:rPr lang="en-US" altLang="ko-KR" sz="1200" u="none" strike="noStrike" kern="1200" dirty="0">
                              <a:effectLst/>
                            </a:rPr>
                            <a:t>…</a:t>
                          </a:r>
                          <a:endParaRPr lang="en-US" altLang="ko-KR" sz="1200" u="none" strike="noStrike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1" hangingPunct="1"/>
                          <a:r>
                            <a:rPr lang="en-US" altLang="ko-KR" sz="1200" u="none" strike="noStrike" kern="1200" dirty="0">
                              <a:effectLst/>
                            </a:rPr>
                            <a:t>…</a:t>
                          </a:r>
                          <a:endParaRPr lang="en-US" altLang="ko-KR" sz="1200" u="none" strike="noStrike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209550"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1" hangingPunct="1"/>
                          <a:r>
                            <a:rPr lang="en-US" altLang="ko-KR" sz="1200" u="none" strike="noStrike" kern="1200">
                              <a:effectLst/>
                            </a:rPr>
                            <a:t>10</a:t>
                          </a:r>
                          <a:endParaRPr lang="en-US" altLang="ko-KR" sz="1200" u="none" strike="noStrike" kern="120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1" hangingPunct="1"/>
                          <a:r>
                            <a:rPr lang="en-US" altLang="ko-KR" sz="1200" u="none" strike="noStrike" kern="1200" dirty="0" smtClean="0">
                              <a:effectLst/>
                            </a:rPr>
                            <a:t>30,000</a:t>
                          </a:r>
                          <a:endParaRPr lang="en-US" altLang="ko-KR" sz="1200" u="none" strike="noStrike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1" hangingPunct="1"/>
                          <a:r>
                            <a:rPr lang="en-US" altLang="ko-KR" sz="1200" u="none" strike="noStrike" kern="1200" dirty="0" smtClean="0">
                              <a:effectLst/>
                            </a:rPr>
                            <a:t>30,000</a:t>
                          </a:r>
                          <a:endParaRPr lang="en-US" altLang="ko-KR" sz="1200" u="none" strike="noStrike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표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14853950"/>
                  </p:ext>
                </p:extLst>
              </p:nvPr>
            </p:nvGraphicFramePr>
            <p:xfrm>
              <a:off x="4746848" y="2060848"/>
              <a:ext cx="2057400" cy="1683893"/>
            </p:xfrm>
            <a:graphic>
              <a:graphicData uri="http://schemas.openxmlformats.org/drawingml/2006/table">
                <a:tbl>
                  <a:tblPr firstRow="1">
                    <a:tableStyleId>{B301B821-A1FF-4177-AEE7-76D212191A09}</a:tableStyleId>
                  </a:tblPr>
                  <a:tblGrid>
                    <a:gridCol w="685800"/>
                    <a:gridCol w="685800"/>
                    <a:gridCol w="685800"/>
                  </a:tblGrid>
                  <a:tr h="217043"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1" hangingPunct="1"/>
                          <a:r>
                            <a:rPr lang="ko-KR" altLang="en-US" sz="1200" u="none" strike="noStrike" kern="1200" dirty="0">
                              <a:effectLst/>
                            </a:rPr>
                            <a:t>　</a:t>
                          </a:r>
                          <a:endParaRPr lang="ko-KR" altLang="en-US" sz="1200" u="none" strike="noStrike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9525" marR="9525" marT="9525" marB="0" anchor="ctr">
                        <a:blipFill rotWithShape="1">
                          <a:blip r:embed="rId4"/>
                          <a:stretch>
                            <a:fillRect l="-100000" r="-100000" b="-70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9525" marR="9525" marT="9525" marB="0" anchor="ctr">
                        <a:blipFill rotWithShape="1">
                          <a:blip r:embed="rId4"/>
                          <a:stretch>
                            <a:fillRect l="-201786" r="-893" b="-705556"/>
                          </a:stretch>
                        </a:blipFill>
                      </a:tcPr>
                    </a:tc>
                  </a:tr>
                  <a:tr h="209550"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1" hangingPunct="1"/>
                          <a:r>
                            <a:rPr lang="en-US" altLang="ko-KR" sz="1200" u="none" strike="noStrike" kern="1200" dirty="0">
                              <a:effectLst/>
                            </a:rPr>
                            <a:t>1</a:t>
                          </a:r>
                          <a:endParaRPr lang="en-US" altLang="ko-KR" sz="1200" u="none" strike="noStrike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1" hangingPunct="1"/>
                          <a:r>
                            <a:rPr lang="en-US" altLang="ko-KR" sz="1200" u="none" strike="noStrike" kern="1200">
                              <a:effectLst/>
                            </a:rPr>
                            <a:t>0</a:t>
                          </a:r>
                          <a:endParaRPr lang="en-US" altLang="ko-KR" sz="1200" u="none" strike="noStrike" kern="120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1" hangingPunct="1"/>
                          <a:r>
                            <a:rPr lang="en-US" altLang="ko-KR" sz="1200" u="none" strike="noStrike" kern="1200">
                              <a:effectLst/>
                            </a:rPr>
                            <a:t>0</a:t>
                          </a:r>
                          <a:endParaRPr lang="en-US" altLang="ko-KR" sz="1200" u="none" strike="noStrike" kern="120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ctr"/>
                    </a:tc>
                  </a:tr>
                  <a:tr h="209550"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1" hangingPunct="1"/>
                          <a:r>
                            <a:rPr lang="en-US" altLang="ko-KR" sz="1200" u="none" strike="noStrike" kern="1200" dirty="0">
                              <a:effectLst/>
                            </a:rPr>
                            <a:t>2</a:t>
                          </a:r>
                          <a:endParaRPr lang="en-US" altLang="ko-KR" sz="1200" u="none" strike="noStrike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1" hangingPunct="1"/>
                          <a:r>
                            <a:rPr lang="en-US" altLang="ko-KR" sz="1200" u="none" strike="noStrike" kern="1200" dirty="0" smtClean="0">
                              <a:effectLst/>
                            </a:rPr>
                            <a:t>10,000</a:t>
                          </a:r>
                          <a:endParaRPr lang="en-US" altLang="ko-KR" sz="1200" u="none" strike="noStrike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1" hangingPunct="1"/>
                          <a:r>
                            <a:rPr lang="en-US" altLang="ko-KR" sz="1200" u="none" strike="noStrike" kern="1200">
                              <a:effectLst/>
                            </a:rPr>
                            <a:t>0</a:t>
                          </a:r>
                          <a:endParaRPr lang="en-US" altLang="ko-KR" sz="1200" u="none" strike="noStrike" kern="120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ctr"/>
                    </a:tc>
                  </a:tr>
                  <a:tr h="209550"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1" hangingPunct="1"/>
                          <a:r>
                            <a:rPr lang="en-US" altLang="ko-KR" sz="1200" u="none" strike="noStrike" kern="1200">
                              <a:effectLst/>
                            </a:rPr>
                            <a:t>3</a:t>
                          </a:r>
                          <a:endParaRPr lang="en-US" altLang="ko-KR" sz="1200" u="none" strike="noStrike" kern="120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1" hangingPunct="1"/>
                          <a:r>
                            <a:rPr lang="en-US" altLang="ko-KR" sz="1200" u="none" strike="noStrike" kern="1200" dirty="0" smtClean="0">
                              <a:effectLst/>
                            </a:rPr>
                            <a:t>10,000</a:t>
                          </a:r>
                          <a:endParaRPr lang="en-US" altLang="ko-KR" sz="1200" u="none" strike="noStrike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1" hangingPunct="1"/>
                          <a:r>
                            <a:rPr lang="en-US" altLang="ko-KR" sz="1200" u="none" strike="noStrike" kern="1200" dirty="0" smtClean="0">
                              <a:effectLst/>
                            </a:rPr>
                            <a:t>10,000</a:t>
                          </a:r>
                          <a:endParaRPr lang="en-US" altLang="ko-KR" sz="1200" u="none" strike="noStrike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ctr"/>
                    </a:tc>
                  </a:tr>
                  <a:tr h="209550"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1" hangingPunct="1"/>
                          <a:r>
                            <a:rPr lang="en-US" altLang="ko-KR" sz="1200" u="none" strike="noStrike" kern="1200">
                              <a:effectLst/>
                            </a:rPr>
                            <a:t>4</a:t>
                          </a:r>
                          <a:endParaRPr lang="en-US" altLang="ko-KR" sz="1200" u="none" strike="noStrike" kern="120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1" hangingPunct="1"/>
                          <a:r>
                            <a:rPr lang="en-US" altLang="ko-KR" sz="1200" u="none" strike="noStrike" kern="1200" dirty="0" smtClean="0">
                              <a:effectLst/>
                            </a:rPr>
                            <a:t>20,000</a:t>
                          </a:r>
                          <a:endParaRPr lang="en-US" altLang="ko-KR" sz="1200" u="none" strike="noStrike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1" hangingPunct="1"/>
                          <a:r>
                            <a:rPr lang="en-US" altLang="ko-KR" sz="1200" u="none" strike="noStrike" kern="1200" dirty="0">
                              <a:effectLst/>
                            </a:rPr>
                            <a:t>0</a:t>
                          </a:r>
                          <a:endParaRPr lang="en-US" altLang="ko-KR" sz="1200" u="none" strike="noStrike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ctr"/>
                    </a:tc>
                  </a:tr>
                  <a:tr h="209550"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1" hangingPunct="1"/>
                          <a:r>
                            <a:rPr lang="en-US" altLang="ko-KR" sz="1200" u="none" strike="noStrike" kern="1200">
                              <a:effectLst/>
                            </a:rPr>
                            <a:t>5</a:t>
                          </a:r>
                          <a:endParaRPr lang="en-US" altLang="ko-KR" sz="1200" u="none" strike="noStrike" kern="120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1" hangingPunct="1"/>
                          <a:r>
                            <a:rPr lang="en-US" altLang="ko-KR" sz="1200" u="none" strike="noStrike" kern="1200" dirty="0" smtClean="0">
                              <a:effectLst/>
                            </a:rPr>
                            <a:t>20,000</a:t>
                          </a:r>
                          <a:endParaRPr lang="en-US" altLang="ko-KR" sz="1200" u="none" strike="noStrike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1" hangingPunct="1"/>
                          <a:r>
                            <a:rPr lang="en-US" altLang="ko-KR" sz="1200" u="none" strike="noStrike" kern="1200" dirty="0" smtClean="0">
                              <a:effectLst/>
                            </a:rPr>
                            <a:t>10,000</a:t>
                          </a:r>
                          <a:endParaRPr lang="en-US" altLang="ko-KR" sz="1200" u="none" strike="noStrike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ctr"/>
                    </a:tc>
                  </a:tr>
                  <a:tr h="209550"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1" hangingPunct="1"/>
                          <a:r>
                            <a:rPr lang="ko-KR" altLang="en-US" sz="1200" u="none" strike="noStrike" kern="1200">
                              <a:effectLst/>
                            </a:rPr>
                            <a:t>　</a:t>
                          </a:r>
                          <a:endParaRPr lang="ko-KR" altLang="en-US" sz="1200" u="none" strike="noStrike" kern="120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1" hangingPunct="1"/>
                          <a:r>
                            <a:rPr lang="en-US" altLang="ko-KR" sz="1200" u="none" strike="noStrike" kern="1200" dirty="0">
                              <a:effectLst/>
                            </a:rPr>
                            <a:t>…</a:t>
                          </a:r>
                          <a:endParaRPr lang="en-US" altLang="ko-KR" sz="1200" u="none" strike="noStrike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1" hangingPunct="1"/>
                          <a:r>
                            <a:rPr lang="en-US" altLang="ko-KR" sz="1200" u="none" strike="noStrike" kern="1200" dirty="0">
                              <a:effectLst/>
                            </a:rPr>
                            <a:t>…</a:t>
                          </a:r>
                          <a:endParaRPr lang="en-US" altLang="ko-KR" sz="1200" u="none" strike="noStrike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ctr"/>
                    </a:tc>
                  </a:tr>
                  <a:tr h="209550"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1" hangingPunct="1"/>
                          <a:r>
                            <a:rPr lang="en-US" altLang="ko-KR" sz="1200" u="none" strike="noStrike" kern="1200">
                              <a:effectLst/>
                            </a:rPr>
                            <a:t>10</a:t>
                          </a:r>
                          <a:endParaRPr lang="en-US" altLang="ko-KR" sz="1200" u="none" strike="noStrike" kern="120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1" hangingPunct="1"/>
                          <a:r>
                            <a:rPr lang="en-US" altLang="ko-KR" sz="1200" u="none" strike="noStrike" kern="1200" dirty="0" smtClean="0">
                              <a:effectLst/>
                            </a:rPr>
                            <a:t>30,000</a:t>
                          </a:r>
                          <a:endParaRPr lang="en-US" altLang="ko-KR" sz="1200" u="none" strike="noStrike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1" hangingPunct="1"/>
                          <a:r>
                            <a:rPr lang="en-US" altLang="ko-KR" sz="1200" u="none" strike="noStrike" kern="1200" dirty="0" smtClean="0">
                              <a:effectLst/>
                            </a:rPr>
                            <a:t>30,000</a:t>
                          </a:r>
                          <a:endParaRPr lang="en-US" altLang="ko-KR" sz="1200" u="none" strike="noStrike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ctr"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343675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altLang="ko-KR" sz="2000" dirty="0" smtClean="0"/>
              <a:t>In this simulation, I consider only salespeople at level 1 and level 2.</a:t>
            </a:r>
            <a:br>
              <a:rPr lang="en-US" altLang="ko-KR" sz="2000" dirty="0" smtClean="0"/>
            </a:br>
            <a:r>
              <a:rPr lang="en-US" altLang="ko-KR" sz="2000" dirty="0" smtClean="0"/>
              <a:t>(Level 2 is the maximum level of a salesperson.)</a:t>
            </a:r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pPr algn="just"/>
            <a:r>
              <a:rPr lang="en-US" altLang="ko-KR" sz="2000" dirty="0" smtClean="0"/>
              <a:t>The simulation code can be extended to include the promotion and demotion of level 3 salesperson but the execution time will significantly increase.</a:t>
            </a:r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endParaRPr lang="en-US" altLang="ko-KR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09637-FB45-4B05-96C1-D137660457FD}" type="slidenum">
              <a:rPr lang="ko-KR" altLang="en-US" smtClean="0"/>
              <a:t>2</a:t>
            </a:fld>
            <a:endParaRPr lang="ko-KR" altLang="en-US" dirty="0"/>
          </a:p>
        </p:txBody>
      </p:sp>
      <p:grpSp>
        <p:nvGrpSpPr>
          <p:cNvPr id="20" name="그룹 19"/>
          <p:cNvGrpSpPr/>
          <p:nvPr/>
        </p:nvGrpSpPr>
        <p:grpSpPr>
          <a:xfrm>
            <a:off x="827584" y="2420888"/>
            <a:ext cx="6768752" cy="2924372"/>
            <a:chOff x="1331640" y="2420888"/>
            <a:chExt cx="6768752" cy="2924372"/>
          </a:xfrm>
        </p:grpSpPr>
        <p:grpSp>
          <p:nvGrpSpPr>
            <p:cNvPr id="13" name="그룹 12"/>
            <p:cNvGrpSpPr/>
            <p:nvPr/>
          </p:nvGrpSpPr>
          <p:grpSpPr>
            <a:xfrm>
              <a:off x="4283968" y="2420888"/>
              <a:ext cx="3816424" cy="2924372"/>
              <a:chOff x="1115616" y="2420888"/>
              <a:chExt cx="3816424" cy="292437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타원 7"/>
                  <p:cNvSpPr/>
                  <p:nvPr/>
                </p:nvSpPr>
                <p:spPr>
                  <a:xfrm>
                    <a:off x="1115616" y="4437112"/>
                    <a:ext cx="908148" cy="908148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11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100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altLang="ko-KR" sz="1100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𝒊𝒕</m:t>
                              </m:r>
                            </m:sub>
                          </m:sSub>
                          <m:r>
                            <a:rPr lang="en-US" altLang="ko-KR" sz="1100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=</m:t>
                          </m:r>
                          <m:r>
                            <a:rPr lang="en-US" altLang="ko-KR" sz="1100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altLang="ko-KR" sz="1100" b="1" dirty="0" smtClean="0">
                      <a:solidFill>
                        <a:schemeClr val="tx1"/>
                      </a:solidFill>
                    </a:endParaRPr>
                  </a:p>
                  <a:p>
                    <a:pPr algn="ctr"/>
                    <a:r>
                      <a:rPr lang="en-US" altLang="ko-KR" sz="700" b="1" dirty="0" smtClean="0">
                        <a:solidFill>
                          <a:schemeClr val="tx1"/>
                        </a:solidFill>
                      </a:rPr>
                      <a:t>Intern salesman</a:t>
                    </a:r>
                    <a:endParaRPr lang="ko-KR" altLang="en-US" sz="700" b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" name="타원 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15616" y="4437112"/>
                    <a:ext cx="908148" cy="908148"/>
                  </a:xfrm>
                  <a:prstGeom prst="ellipse">
                    <a:avLst/>
                  </a:prstGeom>
                  <a:blipFill rotWithShape="1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타원 8"/>
                  <p:cNvSpPr/>
                  <p:nvPr/>
                </p:nvSpPr>
                <p:spPr>
                  <a:xfrm>
                    <a:off x="1115616" y="2420888"/>
                    <a:ext cx="908148" cy="908148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11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100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altLang="ko-KR" sz="1100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𝒊𝒕</m:t>
                              </m:r>
                            </m:sub>
                          </m:sSub>
                          <m:r>
                            <a:rPr lang="en-US" altLang="ko-KR" sz="1100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=</m:t>
                          </m:r>
                          <m:r>
                            <a:rPr lang="en-US" altLang="ko-KR" sz="1100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𝟐</m:t>
                          </m:r>
                        </m:oMath>
                      </m:oMathPara>
                    </a14:m>
                    <a:endParaRPr lang="en-US" altLang="ko-KR" sz="1100" b="1" dirty="0" smtClean="0">
                      <a:solidFill>
                        <a:schemeClr val="tx1"/>
                      </a:solidFill>
                    </a:endParaRPr>
                  </a:p>
                  <a:p>
                    <a:pPr algn="ctr"/>
                    <a:r>
                      <a:rPr lang="en-US" altLang="ko-KR" sz="800" dirty="0" smtClean="0">
                        <a:solidFill>
                          <a:schemeClr val="tx1"/>
                        </a:solidFill>
                      </a:rPr>
                      <a:t>Salesman</a:t>
                    </a:r>
                    <a:endParaRPr lang="ko-KR" altLang="en-US" sz="8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" name="타원 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15616" y="2420888"/>
                    <a:ext cx="908148" cy="908148"/>
                  </a:xfrm>
                  <a:prstGeom prst="ellipse">
                    <a:avLst/>
                  </a:prstGeom>
                  <a:blipFill rotWithShape="1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" name="오른쪽으로 구부러진 화살표 9"/>
              <p:cNvSpPr/>
              <p:nvPr/>
            </p:nvSpPr>
            <p:spPr>
              <a:xfrm rot="10800000">
                <a:off x="1907705" y="3329036"/>
                <a:ext cx="576064" cy="1080120"/>
              </a:xfrm>
              <a:prstGeom prst="curved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직사각형 10"/>
                  <p:cNvSpPr/>
                  <p:nvPr/>
                </p:nvSpPr>
                <p:spPr>
                  <a:xfrm>
                    <a:off x="2555776" y="3545060"/>
                    <a:ext cx="2376264" cy="576064"/>
                  </a:xfrm>
                  <a:prstGeom prst="rect">
                    <a:avLst/>
                  </a:prstGeom>
                  <a:noFill/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limLoc m:val="subSup"/>
                              <m:ctrlPr>
                                <a:rPr lang="en-US" altLang="ko-KR" sz="1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altLang="ko-KR" sz="1400" i="1" dirty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altLang="ko-KR" sz="1400" i="1" dirty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altLang="ko-KR" sz="1400" i="1" dirty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  <m:e>
                              <m:r>
                                <a:rPr lang="en-US" altLang="ko-KR" sz="1400" i="1" dirty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𝐹𝑌</m:t>
                              </m:r>
                              <m:sSub>
                                <m:sSubPr>
                                  <m:ctrlPr>
                                    <a:rPr lang="en-US" altLang="ko-KR" sz="14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 dirty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ko-KR" sz="1400" i="1" dirty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𝑡</m:t>
                                  </m:r>
                                  <m:r>
                                    <a:rPr lang="en-US" altLang="ko-KR" sz="1400" i="1" dirty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altLang="ko-KR" sz="1400" i="1" dirty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altLang="ko-KR" sz="1400" i="1" dirty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≥</m:t>
                          </m:r>
                          <m:r>
                            <a:rPr lang="en-US" altLang="ko-KR" sz="1400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2,0</m:t>
                          </m:r>
                          <m:r>
                            <a:rPr lang="en-US" altLang="ko-KR" sz="1400" i="1" dirty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00</m:t>
                          </m:r>
                        </m:oMath>
                      </m:oMathPara>
                    </a14:m>
                    <a:endParaRPr lang="en-US" altLang="ko-KR" sz="1400" dirty="0" smtClean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" name="직사각형 1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55776" y="3545060"/>
                    <a:ext cx="2376264" cy="576064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l="-14467" t="-116327" b="-177551"/>
                    </a:stretch>
                  </a:blipFill>
                  <a:ln>
                    <a:solidFill>
                      <a:schemeClr val="accent1"/>
                    </a:solidFill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직사각형 14"/>
                <p:cNvSpPr/>
                <p:nvPr/>
              </p:nvSpPr>
              <p:spPr>
                <a:xfrm>
                  <a:off x="1331640" y="3573016"/>
                  <a:ext cx="2304256" cy="576064"/>
                </a:xfrm>
                <a:prstGeom prst="rect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4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 dirty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ko-KR" sz="1400" i="1" dirty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𝑞𝑡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sz="1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altLang="ko-KR" sz="1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 altLang="ko-KR" sz="1400" i="1" dirty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𝑗</m:t>
                                </m:r>
                                <m:r>
                                  <a:rPr lang="en-US" altLang="ko-KR" sz="1400" i="1" dirty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=0</m:t>
                                </m:r>
                              </m:sub>
                              <m:sup>
                                <m:r>
                                  <a:rPr lang="en-US" altLang="ko-KR" sz="1400" i="1" dirty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sup>
                              <m:e>
                                <m:r>
                                  <a:rPr lang="en-US" altLang="ko-KR" sz="1400" i="1" dirty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𝐹𝑌</m:t>
                                </m:r>
                                <m:sSub>
                                  <m:sSubPr>
                                    <m:ctrlPr>
                                      <a:rPr lang="en-US" altLang="ko-KR" sz="1400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i="1" dirty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ko-KR" sz="1400" i="1" dirty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𝑡</m:t>
                                    </m:r>
                                    <m:r>
                                      <a:rPr lang="en-US" altLang="ko-KR" sz="1400" i="1" dirty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en-US" altLang="ko-KR" sz="1400" i="1" dirty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nary>
                          </m:e>
                        </m:d>
                        <m:r>
                          <a:rPr lang="en-US" altLang="ko-KR" sz="1400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&lt;6</m:t>
                        </m:r>
                        <m:r>
                          <a:rPr lang="en-US" altLang="ko-KR" sz="1400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00</m:t>
                        </m:r>
                      </m:oMath>
                    </m:oMathPara>
                  </a14:m>
                  <a:endParaRPr lang="en-US" altLang="ko-KR" sz="1400" dirty="0" smtClean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직사각형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31640" y="3573016"/>
                  <a:ext cx="2304256" cy="576064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8639" t="-113131" b="-176768"/>
                  </a:stretch>
                </a:blipFill>
                <a:ln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오른쪽으로 구부러진 화살표 15"/>
            <p:cNvSpPr/>
            <p:nvPr/>
          </p:nvSpPr>
          <p:spPr>
            <a:xfrm>
              <a:off x="3779912" y="3329036"/>
              <a:ext cx="576064" cy="1080120"/>
            </a:xfrm>
            <a:prstGeom prst="curved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652120" y="2854677"/>
              <a:ext cx="244827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/>
                <a:t>Promotion</a:t>
              </a:r>
              <a:r>
                <a:rPr lang="en-US" altLang="ko-KR" dirty="0" smtClean="0"/>
                <a:t> at any month</a:t>
              </a:r>
              <a:endParaRPr lang="ko-KR" alt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331640" y="2852936"/>
              <a:ext cx="244827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/>
                <a:t>Demotion</a:t>
              </a:r>
              <a:r>
                <a:rPr lang="en-US" altLang="ko-KR" dirty="0" smtClean="0"/>
                <a:t> at quarter month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23683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Simulation </a:t>
            </a:r>
            <a:r>
              <a:rPr lang="en-US" altLang="ko-KR" dirty="0" smtClean="0"/>
              <a:t>Settings - </a:t>
            </a:r>
            <a:r>
              <a:rPr lang="en-US" altLang="ko-KR" sz="3100" dirty="0"/>
              <a:t>Generate random errors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i="1" smtClean="0">
                            <a:latin typeface="Cambria Math"/>
                          </a:rPr>
                          <m:t>𝜀</m:t>
                        </m:r>
                      </m:e>
                      <m:sup>
                        <m:r>
                          <a:rPr lang="en-US" altLang="ko-KR" b="0" i="1" smtClean="0">
                            <a:latin typeface="Cambria Math"/>
                          </a:rPr>
                          <m:t>𝑎</m:t>
                        </m:r>
                      </m:sup>
                    </m:sSup>
                    <m:r>
                      <a:rPr lang="en-US" altLang="ko-KR" b="0" i="1" smtClean="0">
                        <a:latin typeface="Cambria Math"/>
                      </a:rPr>
                      <m:t>~</m:t>
                    </m:r>
                    <m:r>
                      <a:rPr lang="en-US" altLang="ko-KR" b="0" i="1" smtClean="0">
                        <a:latin typeface="Cambria Math"/>
                      </a:rPr>
                      <m:t>𝑁</m:t>
                    </m:r>
                    <m:r>
                      <a:rPr lang="en-US" altLang="ko-KR" b="0" i="1" smtClean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/>
                          </a:rPr>
                          <m:t>0,200</m:t>
                        </m:r>
                      </m:e>
                      <m:sup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/>
                      </a:rPr>
                      <m:t>)</m:t>
                    </m:r>
                  </m:oMath>
                </a14:m>
                <a:endParaRPr lang="en-US" altLang="ko-KR" dirty="0" smtClean="0"/>
              </a:p>
              <a:p>
                <a:endParaRPr lang="en-US" altLang="ko-KR" sz="1000" dirty="0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i="1">
                            <a:latin typeface="Cambria Math"/>
                          </a:rPr>
                          <m:t>𝜀</m:t>
                        </m:r>
                      </m:e>
                      <m:sup>
                        <m:r>
                          <a:rPr lang="en-US" altLang="ko-KR" b="0" i="1" smtClean="0">
                            <a:latin typeface="Cambria Math"/>
                          </a:rPr>
                          <m:t>𝑏</m:t>
                        </m:r>
                      </m:sup>
                    </m:sSup>
                    <m:r>
                      <a:rPr lang="en-US" altLang="ko-KR" i="1">
                        <a:latin typeface="Cambria Math"/>
                      </a:rPr>
                      <m:t>~</m:t>
                    </m:r>
                    <m:r>
                      <a:rPr lang="en-US" altLang="ko-KR" i="1">
                        <a:latin typeface="Cambria Math"/>
                      </a:rPr>
                      <m:t>𝑁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0,</m:t>
                            </m:r>
                            <m:r>
                              <a:rPr lang="en-US" altLang="ko-KR" b="0" i="1" smtClean="0">
                                <a:latin typeface="Cambria Math"/>
                              </a:rPr>
                              <m:t>30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altLang="ko-KR" dirty="0" smtClean="0"/>
              </a:p>
              <a:p>
                <a:endParaRPr lang="en-US" altLang="ko-KR" sz="1000" dirty="0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i="1">
                            <a:latin typeface="Cambria Math"/>
                          </a:rPr>
                          <m:t>𝜀</m:t>
                        </m:r>
                      </m:e>
                      <m:sup>
                        <m:r>
                          <a:rPr lang="en-US" altLang="ko-KR" b="0" i="1" smtClean="0">
                            <a:latin typeface="Cambria Math"/>
                          </a:rPr>
                          <m:t>𝑇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1</m:t>
                        </m:r>
                      </m:sup>
                    </m:sSup>
                    <m:r>
                      <a:rPr lang="en-US" altLang="ko-KR" i="1">
                        <a:latin typeface="Cambria Math"/>
                      </a:rPr>
                      <m:t>~</m:t>
                    </m:r>
                    <m:r>
                      <a:rPr lang="en-US" altLang="ko-KR" b="0" i="1" smtClean="0">
                        <a:latin typeface="Cambria Math"/>
                      </a:rPr>
                      <m:t>𝑈</m:t>
                    </m:r>
                    <m:r>
                      <a:rPr lang="en-US" altLang="ko-KR" i="1">
                        <a:latin typeface="Cambria Math"/>
                      </a:rPr>
                      <m:t>(</m:t>
                    </m:r>
                    <m:r>
                      <a:rPr lang="en-US" altLang="ko-KR" b="0" i="1" smtClean="0">
                        <a:latin typeface="Cambria Math"/>
                      </a:rPr>
                      <m:t>0,1</m:t>
                    </m:r>
                    <m:r>
                      <a:rPr lang="en-US" altLang="ko-KR" i="1">
                        <a:latin typeface="Cambria Math"/>
                      </a:rPr>
                      <m:t>)</m:t>
                    </m:r>
                  </m:oMath>
                </a14:m>
                <a:endParaRPr lang="en-US" altLang="ko-KR" dirty="0" smtClean="0"/>
              </a:p>
              <a:p>
                <a:endParaRPr lang="en-US" altLang="ko-KR" sz="1000" dirty="0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i="1">
                            <a:latin typeface="Cambria Math"/>
                          </a:rPr>
                          <m:t>𝜀</m:t>
                        </m:r>
                      </m:e>
                      <m:sup>
                        <m:r>
                          <a:rPr lang="en-US" altLang="ko-KR" i="1">
                            <a:latin typeface="Cambria Math"/>
                          </a:rPr>
                          <m:t>𝑇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altLang="ko-KR" i="1">
                        <a:latin typeface="Cambria Math"/>
                      </a:rPr>
                      <m:t>~</m:t>
                    </m:r>
                    <m:r>
                      <a:rPr lang="en-US" altLang="ko-KR" i="1">
                        <a:latin typeface="Cambria Math"/>
                      </a:rPr>
                      <m:t>𝑈</m:t>
                    </m:r>
                    <m:r>
                      <a:rPr lang="en-US" altLang="ko-KR" i="1">
                        <a:latin typeface="Cambria Math"/>
                      </a:rPr>
                      <m:t>(0,1.3)</m:t>
                    </m:r>
                  </m:oMath>
                </a14:m>
                <a:endParaRPr lang="en-US" altLang="ko-KR" dirty="0" smtClean="0"/>
              </a:p>
              <a:p>
                <a:endParaRPr lang="en-US" altLang="ko-KR" sz="1000" dirty="0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i="1">
                            <a:latin typeface="Cambria Math"/>
                          </a:rPr>
                          <m:t>𝜀</m:t>
                        </m:r>
                      </m:e>
                      <m:sup>
                        <m:r>
                          <a:rPr lang="en-US" altLang="ko-KR" b="0" i="1" smtClean="0">
                            <a:latin typeface="Cambria Math"/>
                          </a:rPr>
                          <m:t>𝑆𝑡𝑎𝑦</m:t>
                        </m:r>
                        <m:r>
                          <a:rPr lang="en-US" altLang="ko-KR" i="1">
                            <a:latin typeface="Cambria Math"/>
                          </a:rPr>
                          <m:t>1</m:t>
                        </m:r>
                      </m:sup>
                    </m:sSup>
                    <m:r>
                      <a:rPr lang="en-US" altLang="ko-KR" i="1">
                        <a:latin typeface="Cambria Math"/>
                      </a:rPr>
                      <m:t>~</m:t>
                    </m:r>
                    <m:r>
                      <a:rPr lang="en-US" altLang="ko-KR" b="0" i="1" smtClean="0">
                        <a:latin typeface="Cambria Math"/>
                      </a:rPr>
                      <m:t>𝐵</m:t>
                    </m:r>
                    <m:r>
                      <a:rPr lang="en-US" altLang="ko-KR" i="1">
                        <a:latin typeface="Cambria Math"/>
                      </a:rPr>
                      <m:t>(</m:t>
                    </m:r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𝑖𝑡</m:t>
                        </m:r>
                      </m:sub>
                      <m:sup>
                        <m:r>
                          <a:rPr lang="en-US" altLang="ko-KR" b="0" i="1" smtClean="0">
                            <a:latin typeface="Cambria Math"/>
                          </a:rPr>
                          <m:t>1</m:t>
                        </m:r>
                      </m:sup>
                    </m:sSubSup>
                    <m:r>
                      <a:rPr lang="en-US" altLang="ko-KR" i="1">
                        <a:latin typeface="Cambria Math"/>
                      </a:rPr>
                      <m:t>,</m:t>
                    </m:r>
                    <m:r>
                      <a:rPr lang="en-US" altLang="ko-KR" b="0" i="1" smtClean="0">
                        <a:latin typeface="Cambria Math"/>
                      </a:rPr>
                      <m:t>0.9</m:t>
                    </m:r>
                    <m:r>
                      <a:rPr lang="en-US" altLang="ko-KR" i="1">
                        <a:latin typeface="Cambria Math"/>
                      </a:rPr>
                      <m:t>)</m:t>
                    </m:r>
                  </m:oMath>
                </a14:m>
                <a:endParaRPr lang="en-US" altLang="ko-KR" dirty="0" smtClean="0"/>
              </a:p>
              <a:p>
                <a:endParaRPr lang="en-US" altLang="ko-KR" sz="1000" dirty="0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i="1">
                            <a:latin typeface="Cambria Math"/>
                          </a:rPr>
                          <m:t>𝜀</m:t>
                        </m:r>
                      </m:e>
                      <m:sup>
                        <m:r>
                          <a:rPr lang="en-US" altLang="ko-KR" i="1">
                            <a:latin typeface="Cambria Math"/>
                          </a:rPr>
                          <m:t>𝑆𝑡𝑎𝑦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altLang="ko-KR" i="1">
                        <a:latin typeface="Cambria Math"/>
                      </a:rPr>
                      <m:t>~</m:t>
                    </m:r>
                    <m:r>
                      <a:rPr lang="en-US" altLang="ko-KR" i="1">
                        <a:latin typeface="Cambria Math"/>
                      </a:rPr>
                      <m:t>𝐵</m:t>
                    </m:r>
                    <m:r>
                      <a:rPr lang="en-US" altLang="ko-KR" i="1">
                        <a:latin typeface="Cambria Math"/>
                      </a:rPr>
                      <m:t>(</m:t>
                    </m:r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𝑖𝑡</m:t>
                        </m:r>
                      </m:sub>
                      <m:sup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US" altLang="ko-KR" i="1">
                        <a:latin typeface="Cambria Math"/>
                      </a:rPr>
                      <m:t>,</m:t>
                    </m:r>
                    <m:r>
                      <a:rPr lang="en-US" altLang="ko-KR" b="0" i="1" smtClean="0">
                        <a:latin typeface="Cambria Math"/>
                      </a:rPr>
                      <m:t>0.9</m:t>
                    </m:r>
                  </m:oMath>
                </a14:m>
                <a:r>
                  <a:rPr lang="en-US" altLang="ko-KR" dirty="0" smtClean="0"/>
                  <a:t>)</a:t>
                </a:r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=3</m:t>
                    </m:r>
                  </m:oMath>
                </a14:m>
                <a:r>
                  <a:rPr lang="en-US" altLang="ko-KR" dirty="0" smtClean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i="1">
                            <a:latin typeface="Cambria Math"/>
                          </a:rPr>
                          <m:t>𝜀</m:t>
                        </m:r>
                      </m:e>
                      <m:sup>
                        <m:r>
                          <a:rPr lang="en-US" altLang="ko-KR" i="1">
                            <a:latin typeface="Cambria Math"/>
                          </a:rPr>
                          <m:t>𝑆𝑡𝑎𝑦</m:t>
                        </m:r>
                        <m:r>
                          <a:rPr lang="en-US" altLang="ko-KR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dirty="0" smtClean="0"/>
                  <a:t>=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dirty="0" smtClean="0"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/>
                          </a:rPr>
                          <m:t>𝑖𝑡</m:t>
                        </m:r>
                      </m:sub>
                      <m:sup>
                        <m:r>
                          <a:rPr lang="en-US" altLang="ko-KR" b="0" i="1" dirty="0" smtClean="0"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endParaRPr lang="ko-KR" altLang="en-US" dirty="0"/>
              </a:p>
              <a:p>
                <a:endParaRPr lang="ko-KR" altLang="en-US" dirty="0"/>
              </a:p>
              <a:p>
                <a:endParaRPr lang="ko-KR" altLang="en-US" dirty="0"/>
              </a:p>
              <a:p>
                <a:endParaRPr lang="ko-KR" altLang="en-US" dirty="0"/>
              </a:p>
              <a:p>
                <a:endParaRPr lang="ko-KR" altLang="en-US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09637-FB45-4B05-96C1-D137660457FD}" type="slidenum">
              <a:rPr lang="ko-KR" altLang="en-US" smtClean="0"/>
              <a:t>20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35838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Simulation </a:t>
            </a:r>
            <a:r>
              <a:rPr lang="en-US" altLang="ko-KR" dirty="0" smtClean="0"/>
              <a:t>Settings – </a:t>
            </a:r>
            <a:r>
              <a:rPr lang="en-US" altLang="ko-KR" sz="3600" dirty="0" smtClean="0"/>
              <a:t>Parameters*</a:t>
            </a:r>
            <a:endParaRPr lang="ko-KR" alt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sz="2000" dirty="0" smtClean="0"/>
                  <a:t>Discount factor, </a:t>
                </a:r>
                <a14:m>
                  <m:oMath xmlns:m="http://schemas.openxmlformats.org/officeDocument/2006/math">
                    <m:r>
                      <a:rPr lang="ko-KR" altLang="en-US" sz="2000" i="1" smtClean="0">
                        <a:latin typeface="Cambria Math"/>
                      </a:rPr>
                      <m:t>𝛿</m:t>
                    </m:r>
                    <m:r>
                      <a:rPr lang="en-US" altLang="ko-KR" sz="2000" b="0" i="1" smtClean="0">
                        <a:latin typeface="Cambria Math"/>
                      </a:rPr>
                      <m:t>=0.95</m:t>
                    </m:r>
                  </m:oMath>
                </a14:m>
                <a:endParaRPr lang="en-US" altLang="ko-KR" sz="2000" b="0" dirty="0" smtClean="0"/>
              </a:p>
              <a:p>
                <a:endParaRPr lang="en-US" altLang="ko-KR" sz="1000" b="0" dirty="0" smtClean="0"/>
              </a:p>
              <a:p>
                <a:r>
                  <a:rPr lang="en-US" altLang="ko-KR" sz="2000" b="0" dirty="0" smtClean="0"/>
                  <a:t>Individual </a:t>
                </a:r>
                <a:r>
                  <a:rPr lang="en-US" altLang="ko-KR" sz="2000" dirty="0"/>
                  <a:t>sales parameter, </a:t>
                </a:r>
                <a14:m>
                  <m:oMath xmlns:m="http://schemas.openxmlformats.org/officeDocument/2006/math">
                    <m:r>
                      <a:rPr lang="ko-KR" altLang="en-US" sz="2000" b="0" i="1" smtClean="0">
                        <a:latin typeface="Cambria Math"/>
                      </a:rPr>
                      <m:t>𝛼</m:t>
                    </m:r>
                    <m:r>
                      <a:rPr lang="en-US" altLang="ko-KR" sz="2000" b="0" i="1" smtClean="0">
                        <a:latin typeface="Cambria Math"/>
                      </a:rPr>
                      <m:t>=3000</m:t>
                    </m:r>
                  </m:oMath>
                </a14:m>
                <a:endParaRPr lang="en-US" altLang="ko-KR" sz="2000" b="0" dirty="0" smtClean="0"/>
              </a:p>
              <a:p>
                <a:endParaRPr lang="en-US" altLang="ko-KR" sz="1000" b="0" dirty="0" smtClean="0"/>
              </a:p>
              <a:p>
                <a:r>
                  <a:rPr lang="en-US" altLang="ko-KR" sz="2000" dirty="0" smtClean="0"/>
                  <a:t>Team sales </a:t>
                </a:r>
                <a:r>
                  <a:rPr lang="en-US" altLang="ko-KR" sz="2000" dirty="0"/>
                  <a:t>parameter</a:t>
                </a:r>
                <a:r>
                  <a:rPr lang="en-US" altLang="ko-KR" sz="20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 smtClean="0">
                            <a:latin typeface="Cambria Math"/>
                          </a:rPr>
                          <m:t>𝜏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ko-KR" sz="2000" b="0" i="1" smtClean="0">
                        <a:latin typeface="Cambria Math"/>
                      </a:rPr>
                      <m:t>=1000</m:t>
                    </m:r>
                  </m:oMath>
                </a14:m>
                <a:r>
                  <a:rPr lang="en-US" altLang="ko-KR" sz="2000" b="0" dirty="0" smtClean="0"/>
                  <a:t>,</a:t>
                </a:r>
                <a:r>
                  <a:rPr lang="en-US" altLang="ko-KR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>
                            <a:latin typeface="Cambria Math"/>
                          </a:rPr>
                          <m:t>𝜏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ko-KR" sz="2000" i="1">
                        <a:latin typeface="Cambria Math"/>
                      </a:rPr>
                      <m:t>=1</m:t>
                    </m:r>
                    <m:r>
                      <a:rPr lang="en-US" altLang="ko-KR" sz="2000" b="0" i="1" smtClean="0">
                        <a:latin typeface="Cambria Math"/>
                      </a:rPr>
                      <m:t>5</m:t>
                    </m:r>
                    <m:r>
                      <a:rPr lang="en-US" altLang="ko-KR" sz="2000" i="1">
                        <a:latin typeface="Cambria Math"/>
                      </a:rPr>
                      <m:t>00</m:t>
                    </m:r>
                  </m:oMath>
                </a14:m>
                <a:endParaRPr lang="en-US" altLang="ko-KR" sz="2000" b="0" dirty="0" smtClean="0"/>
              </a:p>
              <a:p>
                <a:endParaRPr lang="en-US" altLang="ko-KR" sz="1000" b="0" dirty="0" smtClean="0"/>
              </a:p>
              <a:p>
                <a:r>
                  <a:rPr lang="en-US" altLang="ko-KR" sz="2000" b="0" dirty="0" smtClean="0"/>
                  <a:t>Effort cost parameter,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b="0" i="1" smtClean="0">
                            <a:latin typeface="Cambria Math"/>
                          </a:rPr>
                          <m:t>𝜃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ko-KR" sz="2000" b="0" i="1" smtClean="0">
                        <a:latin typeface="Cambria Math"/>
                      </a:rPr>
                      <m:t>=800</m:t>
                    </m:r>
                  </m:oMath>
                </a14:m>
                <a:r>
                  <a:rPr lang="en-US" altLang="ko-KR" sz="2000" b="0" dirty="0" smtClean="0"/>
                  <a:t>,</a:t>
                </a:r>
                <a:r>
                  <a:rPr lang="en-US" altLang="ko-KR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>
                            <a:latin typeface="Cambria Math"/>
                          </a:rPr>
                          <m:t>𝜃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ko-KR" sz="2000" i="1">
                        <a:latin typeface="Cambria Math"/>
                      </a:rPr>
                      <m:t>=</m:t>
                    </m:r>
                    <m:r>
                      <a:rPr lang="en-US" altLang="ko-KR" sz="2000" b="0" i="1" smtClean="0">
                        <a:latin typeface="Cambria Math"/>
                      </a:rPr>
                      <m:t>4</m:t>
                    </m:r>
                    <m:r>
                      <a:rPr lang="en-US" altLang="ko-KR" sz="2000" i="1">
                        <a:latin typeface="Cambria Math"/>
                      </a:rPr>
                      <m:t>00</m:t>
                    </m:r>
                  </m:oMath>
                </a14:m>
                <a:endParaRPr lang="en-US" altLang="ko-KR" sz="2000" b="0" dirty="0" smtClean="0"/>
              </a:p>
              <a:p>
                <a:endParaRPr lang="en-US" altLang="ko-KR" sz="1000" b="0" dirty="0" smtClean="0"/>
              </a:p>
              <a:p>
                <a:r>
                  <a:rPr lang="en-US" altLang="ko-KR" sz="2000" dirty="0" smtClean="0"/>
                  <a:t>Parameter for adding salesperson, </a:t>
                </a:r>
                <a14:m>
                  <m:oMath xmlns:m="http://schemas.openxmlformats.org/officeDocument/2006/math">
                    <m:r>
                      <a:rPr lang="ko-KR" altLang="en-US" sz="2000" i="1" smtClean="0">
                        <a:latin typeface="Cambria Math"/>
                      </a:rPr>
                      <m:t>𝛽</m:t>
                    </m:r>
                    <m:r>
                      <a:rPr lang="en-US" altLang="ko-KR" sz="2000" i="1">
                        <a:latin typeface="Cambria Math"/>
                      </a:rPr>
                      <m:t>=200</m:t>
                    </m:r>
                  </m:oMath>
                </a14:m>
                <a:endParaRPr lang="en-US" altLang="ko-KR" sz="2000" b="0" i="1" dirty="0" smtClean="0">
                  <a:latin typeface="Cambria Math"/>
                </a:endParaRPr>
              </a:p>
              <a:p>
                <a:endParaRPr lang="en-US" altLang="ko-KR" sz="1000" b="0" i="1" dirty="0" smtClean="0">
                  <a:latin typeface="Cambria Math"/>
                </a:endParaRPr>
              </a:p>
              <a:p>
                <a:r>
                  <a:rPr lang="en-US" altLang="ko-KR" sz="2000" dirty="0" smtClean="0"/>
                  <a:t>Threshold for adding salesperson, </a:t>
                </a:r>
                <a14:m>
                  <m:oMath xmlns:m="http://schemas.openxmlformats.org/officeDocument/2006/math">
                    <m:r>
                      <a:rPr lang="ko-KR" altLang="en-US" sz="2000" b="0" i="1" smtClean="0">
                        <a:latin typeface="Cambria Math"/>
                      </a:rPr>
                      <m:t>𝜇</m:t>
                    </m:r>
                    <m:r>
                      <a:rPr lang="en-US" altLang="ko-KR" sz="2000" b="0" i="1" smtClean="0">
                        <a:latin typeface="Cambria Math"/>
                      </a:rPr>
                      <m:t>=90</m:t>
                    </m:r>
                  </m:oMath>
                </a14:m>
                <a:endParaRPr lang="en-US" altLang="ko-KR" sz="2000" dirty="0" smtClean="0"/>
              </a:p>
              <a:p>
                <a:endParaRPr lang="en-US" altLang="ko-KR" sz="1000" dirty="0" smtClean="0"/>
              </a:p>
              <a:p>
                <a:r>
                  <a:rPr lang="en-US" altLang="ko-KR" sz="2000" dirty="0" smtClean="0"/>
                  <a:t>The number of random draws for integration is set to 50.</a:t>
                </a:r>
                <a:br>
                  <a:rPr lang="en-US" altLang="ko-KR" sz="2000" dirty="0" smtClean="0"/>
                </a:br>
                <a:endParaRPr lang="en-US" altLang="ko-KR" sz="2000" dirty="0" smtClean="0"/>
              </a:p>
              <a:p>
                <a:pPr marL="0" indent="0">
                  <a:buNone/>
                </a:pP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1800" dirty="0" smtClean="0"/>
                  <a:t>* The parameter values are set in an arbitrary way.</a:t>
                </a:r>
                <a:endParaRPr lang="en-US" altLang="ko-KR" sz="1800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09637-FB45-4B05-96C1-D137660457FD}" type="slidenum">
              <a:rPr lang="ko-KR" altLang="en-US" smtClean="0"/>
              <a:t>21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0942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Simulation Settings – </a:t>
            </a:r>
            <a:r>
              <a:rPr lang="en-US" altLang="ko-KR" sz="3600" dirty="0"/>
              <a:t>Parameters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sz="2000" b="1" dirty="0" smtClean="0"/>
                  <a:t>Individual sales</a:t>
                </a:r>
                <a:r>
                  <a:rPr lang="en-US" altLang="ko-KR" sz="2000" dirty="0"/>
                  <a:t>: </a:t>
                </a:r>
                <a14:m>
                  <m:oMath xmlns:m="http://schemas.openxmlformats.org/officeDocument/2006/math">
                    <m:r>
                      <a:rPr lang="en-US" altLang="ko-KR" sz="2000" i="1" dirty="0">
                        <a:latin typeface="Cambria Math"/>
                      </a:rPr>
                      <m:t>𝑠</m:t>
                    </m:r>
                    <m:d>
                      <m:dPr>
                        <m:ctrlPr>
                          <a:rPr lang="en-US" altLang="ko-KR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ko-KR" sz="2000" i="1" dirty="0" err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2000" i="1" dirty="0" err="1">
                                <a:latin typeface="Cambria Math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ko-KR" sz="2000" i="1" dirty="0" err="1">
                                <a:latin typeface="Cambria Math"/>
                              </a:rPr>
                              <m:t>𝑖𝑡</m:t>
                            </m:r>
                          </m:sub>
                          <m:sup>
                            <m:r>
                              <a:rPr lang="en-US" altLang="ko-KR" sz="2000" b="0" i="1" dirty="0" smtClean="0">
                                <a:latin typeface="Cambria Math"/>
                              </a:rPr>
                              <m:t>𝑎</m:t>
                            </m:r>
                          </m:sup>
                        </m:sSubSup>
                        <m:r>
                          <a:rPr lang="en-US" altLang="ko-KR" sz="2000" i="1" dirty="0">
                            <a:latin typeface="Cambria Math"/>
                          </a:rPr>
                          <m:t>, </m:t>
                        </m:r>
                        <m:sSubSup>
                          <m:sSubSupPr>
                            <m:ctrlPr>
                              <a:rPr lang="en-US" altLang="ko-KR" sz="2000" i="1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ko-KR" altLang="en-US" sz="2000" i="1" dirty="0">
                                <a:latin typeface="Cambria Math"/>
                              </a:rPr>
                              <m:t>𝜖</m:t>
                            </m:r>
                          </m:e>
                          <m:sub>
                            <m:r>
                              <a:rPr lang="en-US" altLang="ko-KR" sz="2000" i="1" dirty="0">
                                <a:latin typeface="Cambria Math"/>
                              </a:rPr>
                              <m:t>𝑖𝑡</m:t>
                            </m:r>
                          </m:sub>
                          <m:sup>
                            <m:r>
                              <a:rPr lang="en-US" altLang="ko-KR" sz="2000" b="0" i="1" dirty="0" smtClean="0">
                                <a:latin typeface="Cambria Math"/>
                              </a:rPr>
                              <m:t>𝑎</m:t>
                            </m:r>
                          </m:sup>
                        </m:sSubSup>
                      </m:e>
                    </m:d>
                    <m:r>
                      <a:rPr lang="en-US" altLang="ko-KR" sz="2000" i="1" dirty="0">
                        <a:latin typeface="Cambria Math"/>
                      </a:rPr>
                      <m:t>=</m:t>
                    </m:r>
                    <m:r>
                      <a:rPr lang="en-US" altLang="ko-KR" sz="2000" b="0" i="1" dirty="0" smtClean="0">
                        <a:latin typeface="Cambria Math"/>
                      </a:rPr>
                      <m:t>3,000∗</m:t>
                    </m:r>
                    <m:sSubSup>
                      <m:sSubSupPr>
                        <m:ctrlPr>
                          <a:rPr lang="en-US" altLang="ko-KR" sz="20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000" i="1" dirty="0" err="1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altLang="ko-KR" sz="2000" i="1" dirty="0" err="1">
                            <a:latin typeface="Cambria Math"/>
                          </a:rPr>
                          <m:t>𝑖𝑡</m:t>
                        </m:r>
                      </m:sub>
                      <m:sup>
                        <m:r>
                          <a:rPr lang="en-US" altLang="ko-KR" sz="2000" b="0" i="1" dirty="0" smtClean="0">
                            <a:latin typeface="Cambria Math"/>
                          </a:rPr>
                          <m:t>𝑎</m:t>
                        </m:r>
                      </m:sup>
                    </m:sSubSup>
                    <m:r>
                      <a:rPr lang="en-US" altLang="ko-KR" sz="2000" i="1" dirty="0">
                        <a:latin typeface="Cambria Math"/>
                      </a:rPr>
                      <m:t>+</m:t>
                    </m:r>
                    <m:sSubSup>
                      <m:sSubSupPr>
                        <m:ctrlPr>
                          <a:rPr lang="en-US" altLang="ko-KR" sz="20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ko-KR" altLang="en-US" sz="2000" i="1" dirty="0">
                            <a:latin typeface="Cambria Math"/>
                          </a:rPr>
                          <m:t>𝜖</m:t>
                        </m:r>
                      </m:e>
                      <m:sub>
                        <m:r>
                          <a:rPr lang="en-US" altLang="ko-KR" sz="2000" i="1" dirty="0">
                            <a:latin typeface="Cambria Math"/>
                          </a:rPr>
                          <m:t>𝑖𝑡</m:t>
                        </m:r>
                      </m:sub>
                      <m:sup>
                        <m:r>
                          <a:rPr lang="en-US" altLang="ko-KR" sz="2000" b="0" i="1" dirty="0" smtClean="0">
                            <a:latin typeface="Cambria Math"/>
                          </a:rPr>
                          <m:t>𝑎</m:t>
                        </m:r>
                      </m:sup>
                    </m:sSubSup>
                  </m:oMath>
                </a14:m>
                <a:endParaRPr lang="en-US" altLang="ko-KR" sz="2000" dirty="0"/>
              </a:p>
              <a:p>
                <a:endParaRPr lang="en-US" altLang="ko-KR" sz="2000" dirty="0"/>
              </a:p>
              <a:p>
                <a:r>
                  <a:rPr lang="en-US" altLang="ko-KR" sz="2000" b="1" dirty="0"/>
                  <a:t>Team sales</a:t>
                </a:r>
                <a:r>
                  <a:rPr lang="en-US" altLang="ko-KR" sz="2000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 dirty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altLang="ko-KR" sz="1600" i="1" dirty="0">
                            <a:latin typeface="Cambria Math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en-US" altLang="ko-KR" sz="16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 i="1" dirty="0">
                            <a:latin typeface="Cambria Math"/>
                          </a:rPr>
                          <m:t> </m:t>
                        </m:r>
                        <m:sSubSup>
                          <m:sSubSupPr>
                            <m:ctrlPr>
                              <a:rPr lang="en-US" altLang="ko-KR" sz="1600" i="1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600" b="0" i="1" dirty="0" smtClean="0">
                                <a:latin typeface="Cambria Math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ko-KR" sz="1600" i="1" dirty="0">
                                <a:latin typeface="Cambria Math"/>
                              </a:rPr>
                              <m:t>𝑖𝑡</m:t>
                            </m:r>
                          </m:sub>
                          <m:sup>
                            <m:r>
                              <a:rPr lang="en-US" altLang="ko-KR" sz="1600" i="1" dirty="0">
                                <a:latin typeface="Cambria Math"/>
                              </a:rPr>
                              <m:t>1</m:t>
                            </m:r>
                          </m:sup>
                        </m:sSubSup>
                        <m:r>
                          <a:rPr lang="en-US" altLang="ko-KR" sz="1600" i="1" dirty="0">
                            <a:latin typeface="Cambria Math"/>
                          </a:rPr>
                          <m:t> ,</m:t>
                        </m:r>
                        <m:sSubSup>
                          <m:sSubSupPr>
                            <m:ctrlPr>
                              <a:rPr lang="en-US" altLang="ko-KR" sz="1600" i="1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ko-KR" altLang="en-US" sz="1600" i="1" dirty="0">
                                <a:latin typeface="Cambria Math"/>
                              </a:rPr>
                              <m:t>𝜖</m:t>
                            </m:r>
                          </m:e>
                          <m:sub>
                            <m:r>
                              <a:rPr lang="en-US" altLang="ko-KR" sz="1600" i="1" dirty="0">
                                <a:latin typeface="Cambria Math"/>
                              </a:rPr>
                              <m:t>𝑖𝑡</m:t>
                            </m:r>
                          </m:sub>
                          <m:sup>
                            <m:r>
                              <a:rPr lang="en-US" altLang="ko-KR" sz="1600" i="1" dirty="0">
                                <a:latin typeface="Cambria Math"/>
                              </a:rPr>
                              <m:t>𝑇</m:t>
                            </m:r>
                            <m:r>
                              <a:rPr lang="en-US" altLang="ko-KR" sz="1600" b="0" i="1" dirty="0" smtClean="0">
                                <a:latin typeface="Cambria Math"/>
                              </a:rPr>
                              <m:t>1</m:t>
                            </m:r>
                          </m:sup>
                        </m:sSubSup>
                      </m:e>
                    </m:d>
                    <m:r>
                      <a:rPr lang="en-US" altLang="ko-KR" sz="1600" i="1" dirty="0">
                        <a:latin typeface="Cambria Math"/>
                      </a:rPr>
                      <m:t>=</m:t>
                    </m:r>
                    <m:r>
                      <a:rPr lang="en-US" altLang="ko-KR" sz="1600" b="0" i="1" dirty="0" smtClean="0">
                        <a:latin typeface="Cambria Math"/>
                      </a:rPr>
                      <m:t>1,000</m:t>
                    </m:r>
                    <m:r>
                      <a:rPr lang="en-US" altLang="ko-KR" sz="1600" i="1" dirty="0">
                        <a:latin typeface="Cambria Math"/>
                      </a:rPr>
                      <m:t>∗ </m:t>
                    </m:r>
                    <m:sSubSup>
                      <m:sSubSupPr>
                        <m:ctrlPr>
                          <a:rPr lang="en-US" altLang="ko-KR" sz="16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600" i="1" dirty="0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altLang="ko-KR" sz="1600" i="1" dirty="0">
                            <a:latin typeface="Cambria Math"/>
                          </a:rPr>
                          <m:t>𝑖𝑡</m:t>
                        </m:r>
                      </m:sub>
                      <m:sup>
                        <m:r>
                          <a:rPr lang="en-US" altLang="ko-KR" sz="1600" i="1" dirty="0">
                            <a:latin typeface="Cambria Math"/>
                          </a:rPr>
                          <m:t>1</m:t>
                        </m:r>
                      </m:sup>
                    </m:sSubSup>
                    <m:r>
                      <a:rPr lang="en-US" altLang="ko-KR" sz="1600" i="1" dirty="0">
                        <a:latin typeface="Cambria Math"/>
                      </a:rPr>
                      <m:t> </m:t>
                    </m:r>
                    <m:r>
                      <a:rPr lang="en-US" altLang="ko-KR" sz="1600" b="0" i="1" dirty="0" smtClean="0">
                        <a:latin typeface="Cambria Math"/>
                      </a:rPr>
                      <m:t>∗</m:t>
                    </m:r>
                    <m:sSubSup>
                      <m:sSubSupPr>
                        <m:ctrlPr>
                          <a:rPr lang="en-US" altLang="ko-KR" sz="16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ko-KR" altLang="en-US" sz="1600" i="1" dirty="0">
                            <a:latin typeface="Cambria Math"/>
                          </a:rPr>
                          <m:t>𝜖</m:t>
                        </m:r>
                      </m:e>
                      <m:sub>
                        <m:r>
                          <a:rPr lang="en-US" altLang="ko-KR" sz="1600" i="1" dirty="0">
                            <a:latin typeface="Cambria Math"/>
                          </a:rPr>
                          <m:t>𝑖𝑡</m:t>
                        </m:r>
                      </m:sub>
                      <m:sup>
                        <m:r>
                          <a:rPr lang="en-US" altLang="ko-KR" sz="1600" i="1" dirty="0">
                            <a:latin typeface="Cambria Math"/>
                          </a:rPr>
                          <m:t>𝑇</m:t>
                        </m:r>
                        <m:r>
                          <a:rPr lang="en-US" altLang="ko-KR" sz="1600" b="0" i="1" dirty="0" smtClean="0">
                            <a:latin typeface="Cambria Math"/>
                          </a:rPr>
                          <m:t>1</m:t>
                        </m:r>
                      </m:sup>
                    </m:sSubSup>
                  </m:oMath>
                </a14:m>
                <a:endParaRPr lang="en-US" altLang="ko-KR" sz="1600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 dirty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altLang="ko-KR" sz="1600" i="1" dirty="0">
                            <a:latin typeface="Cambria Math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en-US" altLang="ko-KR" sz="16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 i="1" dirty="0">
                            <a:latin typeface="Cambria Math"/>
                          </a:rPr>
                          <m:t> </m:t>
                        </m:r>
                        <m:sSubSup>
                          <m:sSubSupPr>
                            <m:ctrlPr>
                              <a:rPr lang="en-US" altLang="ko-KR" sz="1600" i="1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600" i="1" dirty="0">
                                <a:latin typeface="Cambria Math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ko-KR" sz="1600" i="1" dirty="0">
                                <a:latin typeface="Cambria Math"/>
                              </a:rPr>
                              <m:t>𝑖𝑡</m:t>
                            </m:r>
                          </m:sub>
                          <m:sup>
                            <m:r>
                              <a:rPr lang="en-US" altLang="ko-KR" sz="1600" i="1" dirty="0">
                                <a:latin typeface="Cambria Math"/>
                              </a:rPr>
                              <m:t>1</m:t>
                            </m:r>
                          </m:sup>
                        </m:sSubSup>
                        <m:r>
                          <a:rPr lang="en-US" altLang="ko-KR" sz="1600" b="0" i="1" dirty="0" smtClean="0">
                            <a:latin typeface="Cambria Math"/>
                          </a:rPr>
                          <m:t>,</m:t>
                        </m:r>
                        <m:sSubSup>
                          <m:sSubSupPr>
                            <m:ctrlPr>
                              <a:rPr lang="en-US" altLang="ko-KR" sz="1600" i="1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600" i="1" dirty="0">
                                <a:latin typeface="Cambria Math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ko-KR" sz="1600" i="1" dirty="0">
                                <a:latin typeface="Cambria Math"/>
                              </a:rPr>
                              <m:t>𝑖𝑡</m:t>
                            </m:r>
                          </m:sub>
                          <m:sup>
                            <m:r>
                              <a:rPr lang="en-US" altLang="ko-KR" sz="1600" b="0" i="1" dirty="0" smtClean="0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  <m:r>
                          <a:rPr lang="en-US" altLang="ko-KR" sz="1600" i="1" dirty="0">
                            <a:latin typeface="Cambria Math"/>
                          </a:rPr>
                          <m:t>,</m:t>
                        </m:r>
                        <m:sSubSup>
                          <m:sSubSupPr>
                            <m:ctrlPr>
                              <a:rPr lang="en-US" altLang="ko-KR" sz="1600" i="1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ko-KR" altLang="en-US" sz="1600" i="1" dirty="0">
                                <a:latin typeface="Cambria Math"/>
                              </a:rPr>
                              <m:t>𝜖</m:t>
                            </m:r>
                          </m:e>
                          <m:sub>
                            <m:r>
                              <a:rPr lang="en-US" altLang="ko-KR" sz="1600" i="1" dirty="0">
                                <a:latin typeface="Cambria Math"/>
                              </a:rPr>
                              <m:t>𝑖𝑡</m:t>
                            </m:r>
                          </m:sub>
                          <m:sup>
                            <m:r>
                              <a:rPr lang="en-US" altLang="ko-KR" sz="1600" i="1" dirty="0">
                                <a:latin typeface="Cambria Math"/>
                              </a:rPr>
                              <m:t>𝑇</m:t>
                            </m:r>
                            <m:r>
                              <a:rPr lang="en-US" altLang="ko-KR" sz="1600" b="0" i="1" dirty="0" smtClean="0">
                                <a:latin typeface="Cambria Math"/>
                              </a:rPr>
                              <m:t>1</m:t>
                            </m:r>
                          </m:sup>
                        </m:sSubSup>
                        <m:r>
                          <a:rPr lang="en-US" altLang="ko-KR" sz="1600" b="0" i="1" dirty="0" smtClean="0">
                            <a:latin typeface="Cambria Math"/>
                          </a:rPr>
                          <m:t>,</m:t>
                        </m:r>
                        <m:sSubSup>
                          <m:sSubSupPr>
                            <m:ctrlPr>
                              <a:rPr lang="en-US" altLang="ko-KR" sz="1600" i="1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ko-KR" altLang="en-US" sz="1600" i="1" dirty="0">
                                <a:latin typeface="Cambria Math"/>
                              </a:rPr>
                              <m:t>𝜖</m:t>
                            </m:r>
                          </m:e>
                          <m:sub>
                            <m:r>
                              <a:rPr lang="en-US" altLang="ko-KR" sz="1600" i="1" dirty="0">
                                <a:latin typeface="Cambria Math"/>
                              </a:rPr>
                              <m:t>𝑖𝑡</m:t>
                            </m:r>
                          </m:sub>
                          <m:sup>
                            <m:r>
                              <a:rPr lang="en-US" altLang="ko-KR" sz="1600" i="1" dirty="0">
                                <a:latin typeface="Cambria Math"/>
                              </a:rPr>
                              <m:t>𝑇</m:t>
                            </m:r>
                            <m:r>
                              <a:rPr lang="en-US" altLang="ko-KR" sz="1600" b="0" i="1" dirty="0" smtClean="0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en-US" altLang="ko-KR" sz="1600" i="1" dirty="0">
                        <a:latin typeface="Cambria Math"/>
                      </a:rPr>
                      <m:t>=1,000∗ </m:t>
                    </m:r>
                    <m:sSubSup>
                      <m:sSubSupPr>
                        <m:ctrlPr>
                          <a:rPr lang="en-US" altLang="ko-KR" sz="16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600" i="1" dirty="0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altLang="ko-KR" sz="1600" i="1" dirty="0">
                            <a:latin typeface="Cambria Math"/>
                          </a:rPr>
                          <m:t>𝑖𝑡</m:t>
                        </m:r>
                      </m:sub>
                      <m:sup>
                        <m:r>
                          <a:rPr lang="en-US" altLang="ko-KR" sz="1600" i="1" dirty="0">
                            <a:latin typeface="Cambria Math"/>
                          </a:rPr>
                          <m:t>1</m:t>
                        </m:r>
                      </m:sup>
                    </m:sSubSup>
                    <m:r>
                      <a:rPr lang="en-US" altLang="ko-KR" sz="1600" i="1" dirty="0">
                        <a:latin typeface="Cambria Math"/>
                      </a:rPr>
                      <m:t> ∗</m:t>
                    </m:r>
                    <m:sSubSup>
                      <m:sSubSupPr>
                        <m:ctrlPr>
                          <a:rPr lang="en-US" altLang="ko-KR" sz="16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ko-KR" altLang="en-US" sz="1600" i="1" dirty="0">
                            <a:latin typeface="Cambria Math"/>
                          </a:rPr>
                          <m:t>𝜖</m:t>
                        </m:r>
                      </m:e>
                      <m:sub>
                        <m:r>
                          <a:rPr lang="en-US" altLang="ko-KR" sz="1600" i="1" dirty="0">
                            <a:latin typeface="Cambria Math"/>
                          </a:rPr>
                          <m:t>𝑖𝑡</m:t>
                        </m:r>
                      </m:sub>
                      <m:sup>
                        <m:r>
                          <a:rPr lang="en-US" altLang="ko-KR" sz="1600" i="1" dirty="0">
                            <a:latin typeface="Cambria Math"/>
                          </a:rPr>
                          <m:t>𝑇</m:t>
                        </m:r>
                        <m:r>
                          <a:rPr lang="en-US" altLang="ko-KR" sz="1600" b="0" i="1" dirty="0" smtClean="0">
                            <a:latin typeface="Cambria Math"/>
                          </a:rPr>
                          <m:t>1</m:t>
                        </m:r>
                      </m:sup>
                    </m:sSubSup>
                    <m:r>
                      <a:rPr lang="en-US" altLang="ko-KR" sz="1600" b="0" i="1" dirty="0" smtClean="0">
                        <a:latin typeface="Cambria Math"/>
                      </a:rPr>
                      <m:t>+1,5</m:t>
                    </m:r>
                    <m:r>
                      <a:rPr lang="en-US" altLang="ko-KR" sz="1600" i="1" dirty="0">
                        <a:latin typeface="Cambria Math"/>
                      </a:rPr>
                      <m:t>00∗ </m:t>
                    </m:r>
                    <m:sSubSup>
                      <m:sSubSupPr>
                        <m:ctrlPr>
                          <a:rPr lang="en-US" altLang="ko-KR" sz="16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600" i="1" dirty="0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altLang="ko-KR" sz="1600" i="1" dirty="0">
                            <a:latin typeface="Cambria Math"/>
                          </a:rPr>
                          <m:t>𝑖𝑡</m:t>
                        </m:r>
                      </m:sub>
                      <m:sup>
                        <m:r>
                          <a:rPr lang="en-US" altLang="ko-KR" sz="1600" b="0" i="1" dirty="0" smtClean="0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US" altLang="ko-KR" sz="1600" i="1" dirty="0">
                        <a:latin typeface="Cambria Math"/>
                      </a:rPr>
                      <m:t> ∗</m:t>
                    </m:r>
                    <m:sSubSup>
                      <m:sSubSupPr>
                        <m:ctrlPr>
                          <a:rPr lang="en-US" altLang="ko-KR" sz="16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ko-KR" altLang="en-US" sz="1600" i="1" dirty="0">
                            <a:latin typeface="Cambria Math"/>
                          </a:rPr>
                          <m:t>𝜖</m:t>
                        </m:r>
                      </m:e>
                      <m:sub>
                        <m:r>
                          <a:rPr lang="en-US" altLang="ko-KR" sz="1600" i="1" dirty="0">
                            <a:latin typeface="Cambria Math"/>
                          </a:rPr>
                          <m:t>𝑖𝑡</m:t>
                        </m:r>
                      </m:sub>
                      <m:sup>
                        <m:r>
                          <a:rPr lang="en-US" altLang="ko-KR" sz="1600" i="1" dirty="0">
                            <a:latin typeface="Cambria Math"/>
                          </a:rPr>
                          <m:t>𝑇</m:t>
                        </m:r>
                        <m:r>
                          <a:rPr lang="en-US" altLang="ko-KR" sz="1600" b="0" i="1" dirty="0" smtClean="0"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endParaRPr lang="en-US" altLang="ko-KR" sz="1600" dirty="0"/>
              </a:p>
              <a:p>
                <a:pPr marL="0" indent="0">
                  <a:buNone/>
                </a:pPr>
                <a:endParaRPr lang="en-US" altLang="ko-KR" sz="2000" dirty="0"/>
              </a:p>
              <a:p>
                <a:r>
                  <a:rPr lang="en-US" altLang="ko-KR" sz="2000" b="1" dirty="0"/>
                  <a:t>Cost of efforts</a:t>
                </a:r>
                <a:r>
                  <a:rPr lang="en-US" altLang="ko-KR" sz="2000" dirty="0"/>
                  <a:t>:</a:t>
                </a:r>
                <a14:m>
                  <m:oMath xmlns:m="http://schemas.openxmlformats.org/officeDocument/2006/math">
                    <m:r>
                      <a:rPr lang="en-US" altLang="ko-KR" sz="2000" i="1" dirty="0">
                        <a:latin typeface="Cambria Math"/>
                      </a:rPr>
                      <m:t>𝜌</m:t>
                    </m:r>
                    <m:d>
                      <m:dPr>
                        <m:ctrlPr>
                          <a:rPr lang="en-US" altLang="ko-KR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ko-KR" sz="2000" i="1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2000" i="1" dirty="0">
                                <a:latin typeface="Cambria Math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ko-KR" sz="2000" i="1" dirty="0">
                                <a:latin typeface="Cambria Math"/>
                              </a:rPr>
                              <m:t>𝑖𝑡</m:t>
                            </m:r>
                          </m:sub>
                          <m:sup>
                            <m:r>
                              <a:rPr lang="en-US" altLang="ko-KR" sz="2000" i="1" dirty="0">
                                <a:latin typeface="Cambria Math"/>
                              </a:rPr>
                              <m:t>𝑎</m:t>
                            </m:r>
                          </m:sup>
                        </m:sSubSup>
                        <m:r>
                          <a:rPr lang="en-US" altLang="ko-KR" sz="2000" i="1" dirty="0">
                            <a:latin typeface="Cambria Math"/>
                          </a:rPr>
                          <m:t> , </m:t>
                        </m:r>
                        <m:sSubSup>
                          <m:sSubSupPr>
                            <m:ctrlPr>
                              <a:rPr lang="en-US" altLang="ko-KR" sz="2000" i="1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2000" i="1" dirty="0">
                                <a:latin typeface="Cambria Math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ko-KR" sz="2000" i="1" dirty="0">
                                <a:latin typeface="Cambria Math"/>
                              </a:rPr>
                              <m:t>𝑖𝑡</m:t>
                            </m:r>
                          </m:sub>
                          <m:sup>
                            <m:r>
                              <a:rPr lang="en-US" altLang="ko-KR" sz="2000" i="1" dirty="0">
                                <a:latin typeface="Cambria Math"/>
                              </a:rPr>
                              <m:t>𝑏</m:t>
                            </m:r>
                          </m:sup>
                        </m:sSubSup>
                      </m:e>
                    </m:d>
                    <m:r>
                      <a:rPr lang="en-US" altLang="ko-KR" sz="2000" i="1" dirty="0">
                        <a:latin typeface="Cambria Math"/>
                      </a:rPr>
                      <m:t>=</m:t>
                    </m:r>
                    <m:r>
                      <a:rPr lang="en-US" altLang="ko-KR" sz="2000" b="0" i="1" dirty="0" smtClean="0">
                        <a:latin typeface="Cambria Math"/>
                      </a:rPr>
                      <m:t>800</m:t>
                    </m:r>
                    <m:sSup>
                      <m:sSupPr>
                        <m:ctrlPr>
                          <a:rPr lang="en-US" altLang="ko-KR" sz="2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dirty="0" smtClean="0">
                            <a:latin typeface="Cambria Math"/>
                          </a:rPr>
                          <m:t>∗</m:t>
                        </m:r>
                        <m:d>
                          <m:dPr>
                            <m:ctrlPr>
                              <a:rPr lang="en-US" altLang="ko-KR" sz="20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ko-KR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2000" i="1" dirty="0">
                                    <a:latin typeface="Cambria Math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altLang="ko-KR" sz="2000" i="1" dirty="0">
                                    <a:latin typeface="Cambria Math"/>
                                  </a:rPr>
                                  <m:t>𝑖𝑡</m:t>
                                </m:r>
                              </m:sub>
                              <m:sup>
                                <m:r>
                                  <a:rPr lang="en-US" altLang="ko-KR" sz="2000" i="1" dirty="0">
                                    <a:latin typeface="Cambria Math"/>
                                  </a:rPr>
                                  <m:t>𝑎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a:rPr lang="en-US" altLang="ko-KR" sz="2000" i="1" dirty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altLang="ko-KR" sz="2000" i="1" dirty="0">
                        <a:latin typeface="Cambria Math"/>
                      </a:rPr>
                      <m:t>+</m:t>
                    </m:r>
                    <m:r>
                      <a:rPr lang="en-US" altLang="ko-KR" sz="2000" b="0" i="1" dirty="0" smtClean="0">
                        <a:latin typeface="Cambria Math"/>
                      </a:rPr>
                      <m:t>400∗</m:t>
                    </m:r>
                    <m:sSup>
                      <m:sSupPr>
                        <m:ctrlPr>
                          <a:rPr lang="en-US" altLang="ko-KR" sz="2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sz="20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ko-KR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2000" i="1" dirty="0">
                                    <a:latin typeface="Cambria Math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altLang="ko-KR" sz="2000" i="1" dirty="0">
                                    <a:latin typeface="Cambria Math"/>
                                  </a:rPr>
                                  <m:t>𝑖𝑡</m:t>
                                </m:r>
                              </m:sub>
                              <m:sup>
                                <m:r>
                                  <a:rPr lang="en-US" altLang="ko-KR" sz="2000" i="1" dirty="0">
                                    <a:latin typeface="Cambria Math"/>
                                  </a:rPr>
                                  <m:t>𝑏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a:rPr lang="en-US" altLang="ko-KR" sz="2000" i="1" dirty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en-US" altLang="ko-KR" sz="2000" i="1" dirty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2000" i="1" dirty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altLang="ko-KR" sz="2000" dirty="0"/>
              </a:p>
              <a:p>
                <a:r>
                  <a:rPr lang="en-US" altLang="ko-KR" sz="2000" b="1" dirty="0"/>
                  <a:t>Adding new salespeople</a:t>
                </a:r>
                <a:r>
                  <a:rPr lang="en-US" altLang="ko-KR" sz="2000" dirty="0"/>
                  <a:t>: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0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000" i="1" dirty="0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altLang="ko-KR" sz="2000" i="1" dirty="0">
                            <a:latin typeface="Cambria Math"/>
                          </a:rPr>
                          <m:t>𝑖𝑡</m:t>
                        </m:r>
                      </m:sub>
                      <m:sup>
                        <m:r>
                          <a:rPr lang="en-US" altLang="ko-KR" sz="2000" i="1" dirty="0">
                            <a:latin typeface="Cambria Math"/>
                          </a:rPr>
                          <m:t>∗</m:t>
                        </m:r>
                      </m:sup>
                    </m:sSubSup>
                    <m:r>
                      <a:rPr lang="en-US" altLang="ko-KR" sz="2000" i="1" dirty="0">
                        <a:latin typeface="Cambria Math"/>
                      </a:rPr>
                      <m:t> =</m:t>
                    </m:r>
                    <m:r>
                      <a:rPr lang="en-US" altLang="ko-KR" sz="2000" b="0" i="1" dirty="0" smtClean="0">
                        <a:latin typeface="Cambria Math"/>
                      </a:rPr>
                      <m:t>200∗</m:t>
                    </m:r>
                    <m:sSubSup>
                      <m:sSubSupPr>
                        <m:ctrlPr>
                          <a:rPr lang="en-US" altLang="ko-KR" sz="20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000" i="1" dirty="0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altLang="ko-KR" sz="2000" i="1" dirty="0">
                            <a:latin typeface="Cambria Math"/>
                          </a:rPr>
                          <m:t>𝑖𝑡</m:t>
                        </m:r>
                      </m:sub>
                      <m:sup>
                        <m:r>
                          <a:rPr lang="en-US" altLang="ko-KR" sz="2000" i="1" dirty="0">
                            <a:latin typeface="Cambria Math"/>
                          </a:rPr>
                          <m:t>𝑏</m:t>
                        </m:r>
                      </m:sup>
                    </m:sSubSup>
                    <m:r>
                      <a:rPr lang="en-US" altLang="ko-KR" sz="2000" i="1" dirty="0">
                        <a:latin typeface="Cambria Math"/>
                      </a:rPr>
                      <m:t> + </m:t>
                    </m:r>
                    <m:sSubSup>
                      <m:sSubSupPr>
                        <m:ctrlPr>
                          <a:rPr lang="en-US" altLang="ko-KR" sz="20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ko-KR" altLang="en-US" sz="2000" i="1" dirty="0">
                            <a:latin typeface="Cambria Math"/>
                          </a:rPr>
                          <m:t>𝜖</m:t>
                        </m:r>
                      </m:e>
                      <m:sub>
                        <m:r>
                          <a:rPr lang="en-US" altLang="ko-KR" sz="2000" i="1" dirty="0">
                            <a:latin typeface="Cambria Math"/>
                          </a:rPr>
                          <m:t>𝑖𝑡</m:t>
                        </m:r>
                      </m:sub>
                      <m:sup>
                        <m:r>
                          <a:rPr lang="en-US" altLang="ko-KR" sz="2000" i="1" dirty="0">
                            <a:latin typeface="Cambria Math"/>
                          </a:rPr>
                          <m:t>𝑏</m:t>
                        </m:r>
                      </m:sup>
                    </m:sSubSup>
                  </m:oMath>
                </a14:m>
                <a:endParaRPr lang="en-US" altLang="ko-KR" sz="2000" dirty="0"/>
              </a:p>
              <a:p>
                <a:endParaRPr lang="en-US" altLang="ko-KR" sz="2000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/>
                      </a:rPr>
                      <m:t>𝑎</m:t>
                    </m:r>
                    <m:d>
                      <m:d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i="1" dirty="0">
                                <a:latin typeface="Cambria Math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ko-KR" i="1" dirty="0">
                                <a:latin typeface="Cambria Math"/>
                              </a:rPr>
                              <m:t>𝑖𝑡</m:t>
                            </m:r>
                          </m:sub>
                          <m:sup>
                            <m:r>
                              <a:rPr lang="en-US" altLang="ko-KR" i="1" dirty="0">
                                <a:latin typeface="Cambria Math"/>
                              </a:rPr>
                              <m:t>𝑎</m:t>
                            </m:r>
                          </m:sup>
                        </m:sSubSup>
                        <m:r>
                          <a:rPr lang="en-US" altLang="ko-KR" i="1" dirty="0">
                            <a:latin typeface="Cambria Math"/>
                          </a:rPr>
                          <m:t>,</m:t>
                        </m:r>
                        <m:sSubSup>
                          <m:sSubSupPr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ko-KR" altLang="en-US" i="1" dirty="0">
                                <a:latin typeface="Cambria Math"/>
                              </a:rPr>
                              <m:t>𝜖</m:t>
                            </m:r>
                          </m:e>
                          <m:sub>
                            <m:r>
                              <a:rPr lang="en-US" altLang="ko-KR" i="1" dirty="0">
                                <a:latin typeface="Cambria Math"/>
                              </a:rPr>
                              <m:t>𝑡</m:t>
                            </m:r>
                          </m:sub>
                          <m:sup>
                            <m:r>
                              <a:rPr lang="en-US" altLang="ko-KR" i="1" dirty="0">
                                <a:latin typeface="Cambria Math"/>
                              </a:rPr>
                              <m:t>𝑎</m:t>
                            </m:r>
                          </m:sup>
                        </m:sSubSup>
                      </m:e>
                    </m:d>
                    <m:r>
                      <a:rPr lang="en-US" altLang="ko-KR" i="1" dirty="0">
                        <a:latin typeface="Cambria Math"/>
                      </a:rPr>
                      <m:t>= 0 </m:t>
                    </m:r>
                    <m:r>
                      <a:rPr lang="en-US" altLang="ko-KR" i="1" dirty="0">
                        <a:latin typeface="Cambria Math"/>
                      </a:rPr>
                      <m:t>𝑖𝑓</m:t>
                    </m:r>
                    <m:r>
                      <a:rPr lang="en-US" altLang="ko-KR" i="1" dirty="0">
                        <a:latin typeface="Cambria Math"/>
                      </a:rPr>
                      <m:t> </m:t>
                    </m:r>
                    <m:sSubSup>
                      <m:sSubSup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 dirty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ko-KR" i="1" dirty="0">
                            <a:latin typeface="Cambria Math"/>
                          </a:rPr>
                          <m:t>𝑖𝑡</m:t>
                        </m:r>
                      </m:sub>
                      <m:sup>
                        <m:r>
                          <a:rPr lang="en-US" altLang="ko-KR" i="1" dirty="0">
                            <a:latin typeface="Cambria Math"/>
                          </a:rPr>
                          <m:t>∗</m:t>
                        </m:r>
                      </m:sup>
                    </m:sSubSup>
                    <m:r>
                      <a:rPr lang="en-US" altLang="ko-KR" i="1" dirty="0">
                        <a:latin typeface="Cambria Math"/>
                      </a:rPr>
                      <m:t> ≤ 0, </m:t>
                    </m:r>
                  </m:oMath>
                </a14:m>
                <a:endParaRPr lang="en-US" altLang="ko-KR" i="1" dirty="0"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altLang="ko-KR" sz="2000" dirty="0"/>
                  <a:t>		</a:t>
                </a:r>
                <a14:m>
                  <m:oMath xmlns:m="http://schemas.openxmlformats.org/officeDocument/2006/math">
                    <m:r>
                      <a:rPr lang="en-US" altLang="ko-KR" sz="2000" i="1" dirty="0">
                        <a:latin typeface="Cambria Math"/>
                      </a:rPr>
                      <m:t>1 </m:t>
                    </m:r>
                    <m:r>
                      <a:rPr lang="en-US" altLang="ko-KR" sz="2000" i="1" dirty="0">
                        <a:latin typeface="Cambria Math"/>
                      </a:rPr>
                      <m:t>𝑖𝑓</m:t>
                    </m:r>
                    <m:r>
                      <a:rPr lang="en-US" altLang="ko-KR" sz="2000" i="1" dirty="0">
                        <a:latin typeface="Cambria Math"/>
                      </a:rPr>
                      <m:t> 0&lt;</m:t>
                    </m:r>
                    <m:sSubSup>
                      <m:sSubSupPr>
                        <m:ctrlPr>
                          <a:rPr lang="en-US" altLang="ko-KR" sz="20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000" i="1" dirty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ko-KR" sz="2000" i="1" dirty="0">
                            <a:latin typeface="Cambria Math"/>
                          </a:rPr>
                          <m:t>𝑖𝑡</m:t>
                        </m:r>
                      </m:sub>
                      <m:sup>
                        <m:r>
                          <a:rPr lang="en-US" altLang="ko-KR" sz="2000" i="1" dirty="0">
                            <a:latin typeface="Cambria Math"/>
                          </a:rPr>
                          <m:t>∗</m:t>
                        </m:r>
                      </m:sup>
                    </m:sSubSup>
                    <m:r>
                      <a:rPr lang="en-US" altLang="ko-KR" sz="2000" i="1" dirty="0">
                        <a:latin typeface="Cambria Math"/>
                      </a:rPr>
                      <m:t>≤</m:t>
                    </m:r>
                    <m:r>
                      <a:rPr lang="en-US" altLang="ko-KR" sz="2000" b="0" i="1" dirty="0" smtClean="0">
                        <a:latin typeface="Cambria Math"/>
                      </a:rPr>
                      <m:t>90</m:t>
                    </m:r>
                    <m:r>
                      <a:rPr lang="en-US" altLang="ko-KR" sz="2000" i="1" dirty="0">
                        <a:latin typeface="Cambria Math"/>
                      </a:rPr>
                      <m:t> , </m:t>
                    </m:r>
                  </m:oMath>
                </a14:m>
                <a:endParaRPr lang="en-US" altLang="ko-KR" sz="2000" i="1" dirty="0"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altLang="ko-KR" sz="2000" dirty="0"/>
                  <a:t>		</a:t>
                </a:r>
                <a14:m>
                  <m:oMath xmlns:m="http://schemas.openxmlformats.org/officeDocument/2006/math">
                    <m:r>
                      <a:rPr lang="en-US" altLang="ko-KR" sz="2000" i="1" dirty="0">
                        <a:latin typeface="Cambria Math"/>
                      </a:rPr>
                      <m:t>2 </m:t>
                    </m:r>
                    <m:r>
                      <a:rPr lang="en-US" altLang="ko-KR" sz="2000" i="1" dirty="0">
                        <a:latin typeface="Cambria Math"/>
                      </a:rPr>
                      <m:t>𝑖𝑓</m:t>
                    </m:r>
                    <m:r>
                      <a:rPr lang="en-US" altLang="ko-KR" sz="2000" i="1" dirty="0">
                        <a:latin typeface="Cambria Math"/>
                      </a:rPr>
                      <m:t> 90 ≤</m:t>
                    </m:r>
                    <m:sSubSup>
                      <m:sSubSupPr>
                        <m:ctrlPr>
                          <a:rPr lang="en-US" altLang="ko-KR" sz="20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000" i="1" dirty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ko-KR" sz="2000" i="1" dirty="0">
                            <a:latin typeface="Cambria Math"/>
                          </a:rPr>
                          <m:t>𝑖𝑡</m:t>
                        </m:r>
                      </m:sub>
                      <m:sup>
                        <m:r>
                          <a:rPr lang="en-US" altLang="ko-KR" sz="2000" i="1" dirty="0">
                            <a:latin typeface="Cambria Math"/>
                          </a:rPr>
                          <m:t>∗</m:t>
                        </m:r>
                      </m:sup>
                    </m:sSubSup>
                  </m:oMath>
                </a14:m>
                <a:endParaRPr lang="en-US" altLang="ko-KR" sz="2000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96" t="-62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09637-FB45-4B05-96C1-D137660457FD}" type="slidenum">
              <a:rPr lang="ko-KR" altLang="en-US" smtClean="0"/>
              <a:t>22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0225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Implementation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algn="just"/>
                <a:r>
                  <a:rPr lang="en-US" altLang="ko-KR" sz="2000" dirty="0" smtClean="0"/>
                  <a:t>By using contraction mapping, I’ve solved simultaneous value </a:t>
                </a:r>
                <a:br>
                  <a:rPr lang="en-US" altLang="ko-KR" sz="2000" dirty="0" smtClean="0"/>
                </a:br>
                <a:r>
                  <a:rPr lang="en-US" altLang="ko-KR" sz="2000" dirty="0" smtClean="0"/>
                  <a:t>function equations and got value functions for each level and optimal effort levels.</a:t>
                </a:r>
              </a:p>
              <a:p>
                <a:pPr algn="just"/>
                <a:endParaRPr lang="en-US" altLang="ko-KR" sz="2000" dirty="0"/>
              </a:p>
              <a:p>
                <a:pPr algn="just"/>
                <a:r>
                  <a:rPr lang="en-US" altLang="ko-KR" sz="2000" dirty="0"/>
                  <a:t>To simulate hypothetical 5 salespeople for 24 months, I follow the </a:t>
                </a:r>
                <a:br>
                  <a:rPr lang="en-US" altLang="ko-KR" sz="2000" dirty="0"/>
                </a:br>
                <a:r>
                  <a:rPr lang="en-US" altLang="ko-KR" sz="2000" dirty="0"/>
                  <a:t>steps below.</a:t>
                </a:r>
              </a:p>
              <a:p>
                <a:pPr lvl="1" algn="just"/>
                <a:r>
                  <a:rPr lang="en-US" altLang="ko-KR" sz="1600" dirty="0"/>
                  <a:t>Generate random errors </a:t>
                </a:r>
                <a:r>
                  <a:rPr lang="en-US" altLang="ko-KR" sz="1600" dirty="0" smtClean="0"/>
                  <a:t>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6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ko-KR" altLang="en-US" sz="1600" i="1" dirty="0">
                            <a:latin typeface="Cambria Math"/>
                          </a:rPr>
                          <m:t>𝜖</m:t>
                        </m:r>
                      </m:e>
                      <m:sub>
                        <m:r>
                          <a:rPr lang="en-US" altLang="ko-KR" sz="1600" i="1" dirty="0">
                            <a:latin typeface="Cambria Math"/>
                          </a:rPr>
                          <m:t>𝑖𝑡</m:t>
                        </m:r>
                      </m:sub>
                      <m:sup>
                        <m:r>
                          <a:rPr lang="en-US" altLang="ko-KR" sz="1600" i="1" dirty="0">
                            <a:latin typeface="Cambria Math"/>
                          </a:rPr>
                          <m:t>𝑎</m:t>
                        </m:r>
                      </m:sup>
                    </m:sSubSup>
                  </m:oMath>
                </a14:m>
                <a:r>
                  <a:rPr lang="en-US" altLang="ko-KR" sz="1600" dirty="0" smtClean="0"/>
                  <a:t>,</a:t>
                </a:r>
                <a:r>
                  <a:rPr lang="en-US" altLang="ko-KR" sz="16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6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ko-KR" altLang="en-US" sz="1600" i="1" dirty="0">
                            <a:latin typeface="Cambria Math"/>
                          </a:rPr>
                          <m:t>𝜖</m:t>
                        </m:r>
                      </m:e>
                      <m:sub>
                        <m:r>
                          <a:rPr lang="en-US" altLang="ko-KR" sz="1600" i="1" dirty="0">
                            <a:latin typeface="Cambria Math"/>
                          </a:rPr>
                          <m:t>𝑖𝑡</m:t>
                        </m:r>
                      </m:sub>
                      <m:sup>
                        <m:r>
                          <a:rPr lang="en-US" altLang="ko-KR" sz="1600" b="0" i="1" dirty="0" smtClean="0">
                            <a:latin typeface="Cambria Math"/>
                          </a:rPr>
                          <m:t>𝑏</m:t>
                        </m:r>
                      </m:sup>
                    </m:sSubSup>
                  </m:oMath>
                </a14:m>
                <a:r>
                  <a:rPr lang="en-US" altLang="ko-KR" sz="1600" dirty="0" smtClean="0"/>
                  <a:t>,</a:t>
                </a:r>
                <a:r>
                  <a:rPr lang="en-US" altLang="ko-KR" sz="16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6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ko-KR" altLang="en-US" sz="1600" i="1" dirty="0">
                            <a:latin typeface="Cambria Math"/>
                          </a:rPr>
                          <m:t>𝜖</m:t>
                        </m:r>
                      </m:e>
                      <m:sub>
                        <m:r>
                          <a:rPr lang="en-US" altLang="ko-KR" sz="1600" i="1" dirty="0">
                            <a:latin typeface="Cambria Math"/>
                          </a:rPr>
                          <m:t>𝑖𝑡</m:t>
                        </m:r>
                      </m:sub>
                      <m:sup>
                        <m:r>
                          <a:rPr lang="en-US" altLang="ko-KR" sz="1600" b="0" i="1" dirty="0" smtClean="0">
                            <a:latin typeface="Cambria Math"/>
                          </a:rPr>
                          <m:t>𝑇</m:t>
                        </m:r>
                        <m:r>
                          <a:rPr lang="en-US" altLang="ko-KR" sz="1600" b="0" i="1" dirty="0" smtClean="0">
                            <a:latin typeface="Cambria Math"/>
                          </a:rPr>
                          <m:t>1</m:t>
                        </m:r>
                      </m:sup>
                    </m:sSubSup>
                    <m:r>
                      <a:rPr lang="en-US" altLang="ko-KR" sz="1600" b="0" i="1" dirty="0" smtClean="0">
                        <a:latin typeface="Cambria Math"/>
                      </a:rPr>
                      <m:t>,</m:t>
                    </m:r>
                    <m:sSubSup>
                      <m:sSubSupPr>
                        <m:ctrlPr>
                          <a:rPr lang="en-US" altLang="ko-KR" sz="16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ko-KR" altLang="en-US" sz="1600" i="1" dirty="0">
                            <a:latin typeface="Cambria Math"/>
                          </a:rPr>
                          <m:t>𝜖</m:t>
                        </m:r>
                      </m:e>
                      <m:sub>
                        <m:r>
                          <a:rPr lang="en-US" altLang="ko-KR" sz="1600" i="1" dirty="0">
                            <a:latin typeface="Cambria Math"/>
                          </a:rPr>
                          <m:t>𝑖𝑡</m:t>
                        </m:r>
                      </m:sub>
                      <m:sup>
                        <m:r>
                          <a:rPr lang="en-US" altLang="ko-KR" sz="1600" i="1" dirty="0">
                            <a:latin typeface="Cambria Math"/>
                          </a:rPr>
                          <m:t>𝑇</m:t>
                        </m:r>
                        <m:r>
                          <a:rPr lang="en-US" altLang="ko-KR" sz="1600" b="0" i="1" dirty="0" smtClean="0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US" altLang="ko-KR" sz="1600" b="0" i="1" dirty="0" smtClean="0">
                        <a:latin typeface="Cambria Math"/>
                      </a:rPr>
                      <m:t>,</m:t>
                    </m:r>
                    <m:sSubSup>
                      <m:sSubSupPr>
                        <m:ctrlPr>
                          <a:rPr lang="en-US" altLang="ko-KR" sz="16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ko-KR" altLang="en-US" sz="1600" i="1" dirty="0">
                            <a:latin typeface="Cambria Math"/>
                          </a:rPr>
                          <m:t>𝜖</m:t>
                        </m:r>
                      </m:e>
                      <m:sub>
                        <m:r>
                          <a:rPr lang="en-US" altLang="ko-KR" sz="1600" i="1" dirty="0">
                            <a:latin typeface="Cambria Math"/>
                          </a:rPr>
                          <m:t>𝑖𝑡</m:t>
                        </m:r>
                      </m:sub>
                      <m:sup>
                        <m:r>
                          <a:rPr lang="en-US" altLang="ko-KR" sz="1600" b="0" i="1" dirty="0" smtClean="0">
                            <a:latin typeface="Cambria Math"/>
                          </a:rPr>
                          <m:t>𝑆𝑡𝑎𝑦</m:t>
                        </m:r>
                        <m:r>
                          <a:rPr lang="en-US" altLang="ko-KR" sz="1600" i="1" dirty="0">
                            <a:latin typeface="Cambria Math"/>
                          </a:rPr>
                          <m:t>1</m:t>
                        </m:r>
                      </m:sup>
                    </m:sSubSup>
                    <m:r>
                      <a:rPr lang="en-US" altLang="ko-KR" sz="1600" b="0" i="1" dirty="0" smtClean="0">
                        <a:latin typeface="Cambria Math"/>
                      </a:rPr>
                      <m:t>,</m:t>
                    </m:r>
                    <m:sSubSup>
                      <m:sSubSupPr>
                        <m:ctrlPr>
                          <a:rPr lang="en-US" altLang="ko-KR" sz="16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ko-KR" altLang="en-US" sz="1600" i="1" dirty="0">
                            <a:latin typeface="Cambria Math"/>
                          </a:rPr>
                          <m:t>𝜖</m:t>
                        </m:r>
                      </m:e>
                      <m:sub>
                        <m:r>
                          <a:rPr lang="en-US" altLang="ko-KR" sz="1600" i="1" dirty="0">
                            <a:latin typeface="Cambria Math"/>
                          </a:rPr>
                          <m:t>𝑖𝑡</m:t>
                        </m:r>
                      </m:sub>
                      <m:sup>
                        <m:r>
                          <a:rPr lang="en-US" altLang="ko-KR" sz="1600" i="1" dirty="0">
                            <a:latin typeface="Cambria Math"/>
                          </a:rPr>
                          <m:t>𝑆𝑡𝑎𝑦</m:t>
                        </m:r>
                        <m:r>
                          <a:rPr lang="en-US" altLang="ko-KR" sz="1600" b="0" i="1" dirty="0" smtClean="0"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ko-KR" sz="1600" dirty="0" smtClean="0"/>
                  <a:t>)</a:t>
                </a:r>
                <a:endParaRPr lang="en-US" altLang="ko-KR" sz="1600" dirty="0"/>
              </a:p>
              <a:p>
                <a:pPr lvl="1" algn="just"/>
                <a:r>
                  <a:rPr lang="en-US" altLang="ko-KR" sz="1600" dirty="0"/>
                  <a:t>Assuming that each salespeople just </a:t>
                </a:r>
                <a:r>
                  <a:rPr lang="en-US" altLang="ko-KR" sz="1600" dirty="0" smtClean="0"/>
                  <a:t>enters </a:t>
                </a:r>
                <a:r>
                  <a:rPr lang="en-US" altLang="ko-KR" sz="1600" dirty="0"/>
                  <a:t>the company (level 1,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600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altLang="ko-KR" sz="1600" i="1">
                            <a:latin typeface="Cambria Math"/>
                          </a:rPr>
                          <m:t>𝑖</m:t>
                        </m:r>
                        <m:r>
                          <a:rPr lang="en-US" altLang="ko-KR" sz="1600" i="1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n-US" altLang="ko-KR" sz="1600" i="1">
                            <a:latin typeface="Cambria Math"/>
                          </a:rPr>
                          <m:t>2</m:t>
                        </m:r>
                        <m:r>
                          <a:rPr lang="en-US" altLang="ko-KR" sz="1600" i="1">
                            <a:latin typeface="Cambria Math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en-US" altLang="ko-KR" sz="1600" dirty="0"/>
                  <a:t>=0,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 dirty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altLang="ko-KR" sz="1600" i="1" dirty="0">
                            <a:latin typeface="Cambria Math"/>
                          </a:rPr>
                          <m:t>𝑖</m:t>
                        </m:r>
                        <m:r>
                          <a:rPr lang="en-US" altLang="ko-KR" sz="1600" i="1" dirty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1600" dirty="0"/>
                  <a:t>=0),  I find the optimal level of </a:t>
                </a:r>
                <a:r>
                  <a:rPr lang="en-US" altLang="ko-KR" sz="1600" dirty="0" smtClean="0"/>
                  <a:t>effort (0.2,0.4,…,1) </a:t>
                </a:r>
                <a:r>
                  <a:rPr lang="en-US" altLang="ko-KR" sz="1600" dirty="0"/>
                  <a:t>given the states and calculate sales amount.</a:t>
                </a:r>
              </a:p>
              <a:p>
                <a:pPr lvl="1" algn="just"/>
                <a:r>
                  <a:rPr lang="en-US" altLang="ko-KR" sz="1600" dirty="0"/>
                  <a:t>I check whether she meets the promotion requirement  and adjust her level</a:t>
                </a:r>
                <a:r>
                  <a:rPr lang="en-US" altLang="ko-KR" sz="1600" dirty="0" smtClean="0"/>
                  <a:t>.</a:t>
                </a:r>
              </a:p>
              <a:p>
                <a:pPr lvl="1" algn="just"/>
                <a:r>
                  <a:rPr lang="en-US" altLang="ko-KR" sz="1600" dirty="0" smtClean="0"/>
                  <a:t>Using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6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ko-KR" altLang="en-US" sz="1600" i="1" dirty="0">
                            <a:latin typeface="Cambria Math"/>
                          </a:rPr>
                          <m:t>𝜖</m:t>
                        </m:r>
                      </m:e>
                      <m:sub>
                        <m:r>
                          <a:rPr lang="en-US" altLang="ko-KR" sz="1600" i="1" dirty="0">
                            <a:latin typeface="Cambria Math"/>
                          </a:rPr>
                          <m:t>𝑖𝑡</m:t>
                        </m:r>
                      </m:sub>
                      <m:sup>
                        <m:r>
                          <a:rPr lang="en-US" altLang="ko-KR" sz="1600" i="1" dirty="0">
                            <a:latin typeface="Cambria Math"/>
                          </a:rPr>
                          <m:t>𝑆𝑡𝑎𝑦</m:t>
                        </m:r>
                        <m:r>
                          <a:rPr lang="en-US" altLang="ko-KR" sz="1600" i="1" dirty="0">
                            <a:latin typeface="Cambria Math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US" altLang="ko-KR" sz="1600" dirty="0" smtClean="0"/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6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ko-KR" altLang="en-US" sz="1600" i="1" dirty="0">
                            <a:latin typeface="Cambria Math"/>
                          </a:rPr>
                          <m:t>𝜖</m:t>
                        </m:r>
                      </m:e>
                      <m:sub>
                        <m:r>
                          <a:rPr lang="en-US" altLang="ko-KR" sz="1600" i="1" dirty="0">
                            <a:latin typeface="Cambria Math"/>
                          </a:rPr>
                          <m:t>𝑖𝑡</m:t>
                        </m:r>
                      </m:sub>
                      <m:sup>
                        <m:r>
                          <a:rPr lang="en-US" altLang="ko-KR" sz="1600" i="1" dirty="0">
                            <a:latin typeface="Cambria Math"/>
                          </a:rPr>
                          <m:t>𝑆𝑡𝑎𝑦</m:t>
                        </m:r>
                        <m:r>
                          <a:rPr lang="en-US" altLang="ko-KR" sz="1600" i="1" dirty="0"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ko-KR" sz="1600" dirty="0" smtClean="0"/>
                  <a:t>, I calculate team member’s promotion and demotion.</a:t>
                </a:r>
                <a:endParaRPr lang="en-US" altLang="ko-KR" sz="1600" dirty="0"/>
              </a:p>
              <a:p>
                <a:pPr lvl="1" algn="just"/>
                <a:r>
                  <a:rPr lang="en-US" altLang="ko-KR" sz="1600" dirty="0"/>
                  <a:t>I move to the next month. If she is promoted to level 2, I find optimal effort for sales and adding salespeople given the states. Then, I calculate outputs: sales and number of salespeople added.</a:t>
                </a:r>
              </a:p>
              <a:p>
                <a:pPr lvl="1" algn="just"/>
                <a:r>
                  <a:rPr lang="en-US" altLang="ko-KR" sz="1600" dirty="0"/>
                  <a:t>I check the demotion conditions and adjust level on quarter months (3,6,9,12,..).</a:t>
                </a:r>
              </a:p>
              <a:p>
                <a:pPr lvl="1" algn="just"/>
                <a:r>
                  <a:rPr lang="en-US" altLang="ko-KR" sz="1600" dirty="0"/>
                  <a:t>Repeat these processes for 5 different salespeople having different error shocks.</a:t>
                </a:r>
              </a:p>
              <a:p>
                <a:pPr lvl="1" algn="just"/>
                <a:endParaRPr lang="en-US" altLang="ko-KR" sz="1600" dirty="0"/>
              </a:p>
              <a:p>
                <a:pPr algn="just"/>
                <a:endParaRPr lang="en-US" altLang="ko-KR" sz="2000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96" t="-1125" r="-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09637-FB45-4B05-96C1-D137660457FD}" type="slidenum">
              <a:rPr lang="ko-KR" altLang="en-US" smtClean="0"/>
              <a:t>23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49528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Simulation Results 1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sz="1800" dirty="0" smtClean="0"/>
                  <a:t>Parameter values: </a:t>
                </a:r>
                <a14:m>
                  <m:oMath xmlns:m="http://schemas.openxmlformats.org/officeDocument/2006/math">
                    <m:r>
                      <a:rPr lang="ko-KR" altLang="en-US" sz="1800" i="1">
                        <a:latin typeface="Cambria Math"/>
                      </a:rPr>
                      <m:t>𝛿</m:t>
                    </m:r>
                    <m:r>
                      <a:rPr lang="en-US" altLang="ko-KR" sz="1800" i="1">
                        <a:latin typeface="Cambria Math"/>
                      </a:rPr>
                      <m:t>=0.95</m:t>
                    </m:r>
                  </m:oMath>
                </a14:m>
                <a:r>
                  <a:rPr lang="en-US" altLang="ko-KR" sz="1800" dirty="0" smtClean="0"/>
                  <a:t>, </a:t>
                </a:r>
                <a14:m>
                  <m:oMath xmlns:m="http://schemas.openxmlformats.org/officeDocument/2006/math">
                    <m:r>
                      <a:rPr lang="ko-KR" altLang="en-US" sz="1800" i="1">
                        <a:latin typeface="Cambria Math"/>
                      </a:rPr>
                      <m:t>𝛼</m:t>
                    </m:r>
                    <m:r>
                      <a:rPr lang="en-US" altLang="ko-KR" sz="1800" i="1">
                        <a:latin typeface="Cambria Math"/>
                      </a:rPr>
                      <m:t>=3000</m:t>
                    </m:r>
                  </m:oMath>
                </a14:m>
                <a:r>
                  <a:rPr lang="en-US" altLang="ko-KR" sz="18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800" i="1">
                            <a:latin typeface="Cambria Math"/>
                          </a:rPr>
                          <m:t>𝜏</m:t>
                        </m:r>
                      </m:e>
                      <m:sub>
                        <m:r>
                          <a:rPr lang="en-US" altLang="ko-KR" sz="18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ko-KR" sz="1800" i="1">
                        <a:latin typeface="Cambria Math"/>
                      </a:rPr>
                      <m:t>=1000</m:t>
                    </m:r>
                  </m:oMath>
                </a14:m>
                <a:r>
                  <a:rPr lang="en-US" altLang="ko-KR" sz="18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800" i="1">
                            <a:latin typeface="Cambria Math"/>
                          </a:rPr>
                          <m:t>𝜏</m:t>
                        </m:r>
                      </m:e>
                      <m:sub>
                        <m:r>
                          <a:rPr lang="en-US" altLang="ko-KR" sz="18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ko-KR" sz="1800" i="1">
                        <a:latin typeface="Cambria Math"/>
                      </a:rPr>
                      <m:t>=1500</m:t>
                    </m:r>
                  </m:oMath>
                </a14:m>
                <a:r>
                  <a:rPr lang="en-US" altLang="ko-KR" sz="18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800" i="1">
                            <a:latin typeface="Cambria Math"/>
                          </a:rPr>
                          <m:t>𝜃</m:t>
                        </m:r>
                      </m:e>
                      <m:sub>
                        <m:r>
                          <a:rPr lang="en-US" altLang="ko-KR" sz="18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ko-KR" sz="1800" i="1">
                        <a:latin typeface="Cambria Math"/>
                      </a:rPr>
                      <m:t>=800</m:t>
                    </m:r>
                  </m:oMath>
                </a14:m>
                <a:r>
                  <a:rPr lang="en-US" altLang="ko-KR" sz="18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800" i="1">
                            <a:latin typeface="Cambria Math"/>
                          </a:rPr>
                          <m:t>𝜃</m:t>
                        </m:r>
                      </m:e>
                      <m:sub>
                        <m:r>
                          <a:rPr lang="en-US" altLang="ko-KR" sz="18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ko-KR" sz="1800" i="1">
                        <a:latin typeface="Cambria Math"/>
                      </a:rPr>
                      <m:t>=400</m:t>
                    </m:r>
                  </m:oMath>
                </a14:m>
                <a:r>
                  <a:rPr lang="en-US" altLang="ko-KR" sz="1800" dirty="0" smtClean="0"/>
                  <a:t>, </a:t>
                </a:r>
                <a14:m>
                  <m:oMath xmlns:m="http://schemas.openxmlformats.org/officeDocument/2006/math">
                    <m:r>
                      <a:rPr lang="ko-KR" altLang="en-US" sz="1800" i="1">
                        <a:latin typeface="Cambria Math"/>
                      </a:rPr>
                      <m:t>𝛽</m:t>
                    </m:r>
                    <m:r>
                      <a:rPr lang="en-US" altLang="ko-KR" sz="1800" i="1">
                        <a:latin typeface="Cambria Math"/>
                      </a:rPr>
                      <m:t>=200</m:t>
                    </m:r>
                  </m:oMath>
                </a14:m>
                <a:r>
                  <a:rPr lang="en-US" altLang="ko-KR" sz="1800" i="1" dirty="0" smtClean="0">
                    <a:latin typeface="Cambria Math"/>
                  </a:rPr>
                  <a:t>, </a:t>
                </a:r>
                <a14:m>
                  <m:oMath xmlns:m="http://schemas.openxmlformats.org/officeDocument/2006/math">
                    <m:r>
                      <a:rPr lang="ko-KR" altLang="en-US" sz="1800" i="1">
                        <a:latin typeface="Cambria Math"/>
                      </a:rPr>
                      <m:t>𝜇</m:t>
                    </m:r>
                    <m:r>
                      <a:rPr lang="en-US" altLang="ko-KR" sz="1800" i="1">
                        <a:latin typeface="Cambria Math"/>
                      </a:rPr>
                      <m:t>=90</m:t>
                    </m:r>
                  </m:oMath>
                </a14:m>
                <a:r>
                  <a:rPr lang="en-US" altLang="ko-KR" sz="1800" dirty="0" smtClean="0"/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800" i="1"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en-US" altLang="ko-KR" sz="1800" i="1">
                            <a:latin typeface="Cambria Math"/>
                          </a:rPr>
                          <m:t>𝑖𝑡</m:t>
                        </m:r>
                      </m:sub>
                      <m:sup>
                        <m:r>
                          <a:rPr lang="en-US" altLang="ko-KR" sz="1800" i="1">
                            <a:latin typeface="Cambria Math"/>
                          </a:rPr>
                          <m:t>1</m:t>
                        </m:r>
                      </m:sup>
                    </m:sSubSup>
                    <m:r>
                      <a:rPr lang="en-US" altLang="ko-KR" sz="1800" i="1">
                        <a:latin typeface="Cambria Math"/>
                      </a:rPr>
                      <m:t>=</m:t>
                    </m:r>
                    <m:sSubSup>
                      <m:sSubSup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800" i="1"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en-US" altLang="ko-KR" sz="1800" i="1">
                            <a:latin typeface="Cambria Math"/>
                          </a:rPr>
                          <m:t>𝑖𝑡</m:t>
                        </m:r>
                      </m:sub>
                      <m:sup>
                        <m:r>
                          <a:rPr lang="en-US" altLang="ko-KR" sz="1800" i="1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US" altLang="ko-KR" sz="1800" b="0" i="1" smtClean="0">
                        <a:latin typeface="Cambria Math"/>
                      </a:rPr>
                      <m:t>=</m:t>
                    </m:r>
                    <m:r>
                      <a:rPr lang="en-US" altLang="ko-KR" sz="1800" i="1">
                        <a:latin typeface="Cambria Math"/>
                      </a:rPr>
                      <m:t>[0 1 2 3</m:t>
                    </m:r>
                    <m:r>
                      <a:rPr lang="en-US" altLang="ko-KR" sz="1800" b="0" i="1" smtClean="0">
                        <a:latin typeface="Cambria Math"/>
                      </a:rPr>
                      <m:t> 4 5</m:t>
                    </m:r>
                    <m:r>
                      <a:rPr lang="en-US" altLang="ko-KR" sz="1800" i="1">
                        <a:latin typeface="Cambria Math"/>
                      </a:rPr>
                      <m:t>]</m:t>
                    </m:r>
                  </m:oMath>
                </a14:m>
                <a:endParaRPr lang="en-US" altLang="ko-KR" sz="2000" dirty="0"/>
              </a:p>
              <a:p>
                <a:endParaRPr lang="ko-KR" altLang="en-US" sz="2000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22" t="-62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09637-FB45-4B05-96C1-D137660457FD}" type="slidenum">
              <a:rPr lang="ko-KR" altLang="en-US" smtClean="0"/>
              <a:t>24</a:t>
            </a:fld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672730" y="2276872"/>
            <a:ext cx="2709775" cy="323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Level change</a:t>
            </a:r>
            <a:endParaRPr lang="ko-KR" altLang="en-US" sz="1600" dirty="0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456684"/>
            <a:ext cx="3710311" cy="1980000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4725384"/>
            <a:ext cx="3595688" cy="2160000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1691680" y="4530606"/>
            <a:ext cx="27097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Effort for sales</a:t>
            </a:r>
            <a:endParaRPr lang="ko-KR" altLang="en-US" sz="1600" dirty="0"/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4725384"/>
            <a:ext cx="3595688" cy="2160000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5220072" y="4530606"/>
            <a:ext cx="32858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Effort for adding salespeople</a:t>
            </a:r>
            <a:endParaRPr lang="ko-KR" altLang="en-US" sz="1600" dirty="0"/>
          </a:p>
        </p:txBody>
      </p:sp>
      <p:sp>
        <p:nvSpPr>
          <p:cNvPr id="30" name="TextBox 29"/>
          <p:cNvSpPr txBox="1"/>
          <p:nvPr/>
        </p:nvSpPr>
        <p:spPr>
          <a:xfrm>
            <a:off x="4644008" y="2456684"/>
            <a:ext cx="3816424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Every salesperson is promoted within 5 month and starts to put efforts on adding salespeople in her team just after being promoted.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5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Since the team members are promoted and demoted, each salesperson continuously puts efforts 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1873006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Simulation Results 1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altLang="ko-KR" sz="2000" dirty="0"/>
                  <a:t>Parameter values: </a:t>
                </a:r>
                <a14:m>
                  <m:oMath xmlns:m="http://schemas.openxmlformats.org/officeDocument/2006/math">
                    <m:r>
                      <a:rPr lang="ko-KR" altLang="en-US" sz="2000" i="1">
                        <a:latin typeface="Cambria Math"/>
                      </a:rPr>
                      <m:t>𝛿</m:t>
                    </m:r>
                    <m:r>
                      <a:rPr lang="en-US" altLang="ko-KR" sz="2000" i="1">
                        <a:latin typeface="Cambria Math"/>
                      </a:rPr>
                      <m:t>=0.95</m:t>
                    </m:r>
                  </m:oMath>
                </a14:m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r>
                      <a:rPr lang="ko-KR" altLang="en-US" sz="2000" i="1">
                        <a:latin typeface="Cambria Math"/>
                      </a:rPr>
                      <m:t>𝛼</m:t>
                    </m:r>
                    <m:r>
                      <a:rPr lang="en-US" altLang="ko-KR" sz="2000" i="1">
                        <a:latin typeface="Cambria Math"/>
                      </a:rPr>
                      <m:t>=3000</m:t>
                    </m:r>
                  </m:oMath>
                </a14:m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>
                            <a:latin typeface="Cambria Math"/>
                          </a:rPr>
                          <m:t>𝜏</m:t>
                        </m:r>
                      </m:e>
                      <m:sub>
                        <m:r>
                          <a:rPr lang="en-US" altLang="ko-KR" sz="20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ko-KR" sz="2000" i="1">
                        <a:latin typeface="Cambria Math"/>
                      </a:rPr>
                      <m:t>=1000</m:t>
                    </m:r>
                  </m:oMath>
                </a14:m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>
                            <a:latin typeface="Cambria Math"/>
                          </a:rPr>
                          <m:t>𝜏</m:t>
                        </m:r>
                      </m:e>
                      <m:sub>
                        <m:r>
                          <a:rPr lang="en-US" altLang="ko-KR" sz="20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ko-KR" sz="2000" i="1">
                        <a:latin typeface="Cambria Math"/>
                      </a:rPr>
                      <m:t>=1500</m:t>
                    </m:r>
                  </m:oMath>
                </a14:m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>
                            <a:latin typeface="Cambria Math"/>
                          </a:rPr>
                          <m:t>𝜃</m:t>
                        </m:r>
                      </m:e>
                      <m:sub>
                        <m:r>
                          <a:rPr lang="en-US" altLang="ko-KR" sz="20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ko-KR" sz="2000" i="1">
                        <a:latin typeface="Cambria Math"/>
                      </a:rPr>
                      <m:t>=800</m:t>
                    </m:r>
                  </m:oMath>
                </a14:m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>
                            <a:latin typeface="Cambria Math"/>
                          </a:rPr>
                          <m:t>𝜃</m:t>
                        </m:r>
                      </m:e>
                      <m:sub>
                        <m:r>
                          <a:rPr lang="en-US" altLang="ko-KR" sz="20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ko-KR" sz="2000" i="1">
                        <a:latin typeface="Cambria Math"/>
                      </a:rPr>
                      <m:t>=400</m:t>
                    </m:r>
                  </m:oMath>
                </a14:m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r>
                      <a:rPr lang="ko-KR" altLang="en-US" sz="2000" i="1">
                        <a:latin typeface="Cambria Math"/>
                      </a:rPr>
                      <m:t>𝛽</m:t>
                    </m:r>
                    <m:r>
                      <a:rPr lang="en-US" altLang="ko-KR" sz="2000" i="1">
                        <a:latin typeface="Cambria Math"/>
                      </a:rPr>
                      <m:t>=200</m:t>
                    </m:r>
                  </m:oMath>
                </a14:m>
                <a:r>
                  <a:rPr lang="en-US" altLang="ko-KR" sz="2000" i="1" dirty="0">
                    <a:latin typeface="Cambria Math"/>
                  </a:rPr>
                  <a:t>, </a:t>
                </a:r>
                <a:r>
                  <a:rPr lang="en-US" altLang="ko-KR" sz="2000" dirty="0"/>
                  <a:t>and</a:t>
                </a:r>
                <a:r>
                  <a:rPr lang="en-US" altLang="ko-KR" sz="2000" i="1" dirty="0">
                    <a:latin typeface="Cambria Math"/>
                  </a:rPr>
                  <a:t>  </a:t>
                </a:r>
                <a14:m>
                  <m:oMath xmlns:m="http://schemas.openxmlformats.org/officeDocument/2006/math">
                    <m:r>
                      <a:rPr lang="ko-KR" altLang="en-US" sz="2000" i="1">
                        <a:latin typeface="Cambria Math"/>
                      </a:rPr>
                      <m:t>𝜇</m:t>
                    </m:r>
                    <m:r>
                      <a:rPr lang="en-US" altLang="ko-KR" sz="2000" i="1">
                        <a:latin typeface="Cambria Math"/>
                      </a:rPr>
                      <m:t>=90</m:t>
                    </m:r>
                  </m:oMath>
                </a14:m>
                <a:endParaRPr lang="en-US" altLang="ko-KR" sz="2000" dirty="0" smtClean="0"/>
              </a:p>
              <a:p>
                <a:endParaRPr lang="en-US" altLang="ko-KR" sz="2000" dirty="0"/>
              </a:p>
              <a:p>
                <a:endParaRPr lang="en-US" altLang="ko-KR" sz="2000" dirty="0" smtClean="0"/>
              </a:p>
              <a:p>
                <a:endParaRPr lang="en-US" altLang="ko-KR" sz="2000" dirty="0"/>
              </a:p>
              <a:p>
                <a:endParaRPr lang="en-US" altLang="ko-KR" sz="2000" dirty="0" smtClean="0"/>
              </a:p>
              <a:p>
                <a:endParaRPr lang="en-US" altLang="ko-KR" sz="2000" dirty="0"/>
              </a:p>
              <a:p>
                <a:endParaRPr lang="en-US" altLang="ko-KR" sz="2000" dirty="0" smtClean="0"/>
              </a:p>
              <a:p>
                <a:endParaRPr lang="en-US" altLang="ko-KR" sz="2000" dirty="0"/>
              </a:p>
              <a:p>
                <a:pPr algn="just"/>
                <a:endParaRPr lang="en-US" altLang="ko-KR" sz="1800" dirty="0" smtClean="0"/>
              </a:p>
              <a:p>
                <a:pPr algn="just"/>
                <a:endParaRPr lang="en-US" altLang="ko-KR" sz="1000" dirty="0" smtClean="0"/>
              </a:p>
              <a:p>
                <a:pPr algn="just"/>
                <a:r>
                  <a:rPr lang="en-US" altLang="ko-KR" sz="1800" dirty="0" smtClean="0"/>
                  <a:t>After being promoted to level 2, each salesperson adds level 1 team members.</a:t>
                </a:r>
              </a:p>
              <a:p>
                <a:pPr algn="just"/>
                <a:endParaRPr lang="en-US" altLang="ko-KR" sz="1000" dirty="0" smtClean="0"/>
              </a:p>
              <a:p>
                <a:pPr algn="just"/>
                <a:r>
                  <a:rPr lang="en-US" altLang="ko-KR" sz="1800" dirty="0" smtClean="0"/>
                  <a:t>Since level 1 team members are randomly promoted to level 2, she adds more level 1 team members to her team.</a:t>
                </a:r>
              </a:p>
              <a:p>
                <a:endParaRPr lang="ko-KR" altLang="en-US" sz="2000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96" t="-1125" r="-5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09637-FB45-4B05-96C1-D137660457FD}" type="slidenum">
              <a:rPr lang="ko-KR" altLang="en-US" smtClean="0"/>
              <a:t>25</a:t>
            </a:fld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2708920"/>
            <a:ext cx="3600000" cy="21600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2708920"/>
            <a:ext cx="3600000" cy="2160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99592" y="2514382"/>
            <a:ext cx="27097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# of level 1 team members</a:t>
            </a:r>
            <a:endParaRPr lang="ko-KR" alt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5030577" y="2514382"/>
            <a:ext cx="27097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# of level 2 team members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0179119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Limitations and To Dos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smtClean="0"/>
              <a:t>Limitations</a:t>
            </a:r>
          </a:p>
          <a:p>
            <a:endParaRPr lang="en-US" altLang="ko-KR" sz="1000" b="1" dirty="0"/>
          </a:p>
          <a:p>
            <a:pPr lvl="1" algn="just"/>
            <a:r>
              <a:rPr lang="en-US" altLang="ko-KR" dirty="0" smtClean="0"/>
              <a:t>Even though the evolution of team members (i.e. random promotion and demotion) is included, the exit behavior of team members is not considered.</a:t>
            </a:r>
          </a:p>
          <a:p>
            <a:pPr lvl="1" algn="just"/>
            <a:endParaRPr lang="en-US" altLang="ko-KR" dirty="0"/>
          </a:p>
          <a:p>
            <a:pPr algn="just"/>
            <a:r>
              <a:rPr lang="en-US" altLang="ko-KR" b="1" dirty="0"/>
              <a:t>To Dos</a:t>
            </a:r>
          </a:p>
          <a:p>
            <a:pPr lvl="1" algn="just"/>
            <a:endParaRPr lang="en-US" altLang="ko-KR" sz="1000" dirty="0" smtClean="0"/>
          </a:p>
          <a:p>
            <a:pPr lvl="1" algn="just"/>
            <a:r>
              <a:rPr lang="en-US" altLang="ko-KR" dirty="0"/>
              <a:t>Add level-3 salesperson in the </a:t>
            </a:r>
            <a:r>
              <a:rPr lang="en-US" altLang="ko-KR" dirty="0" smtClean="0"/>
              <a:t>model and simulation code.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09637-FB45-4B05-96C1-D137660457FD}" type="slidenum">
              <a:rPr lang="ko-KR" altLang="en-US" smtClean="0"/>
              <a:t>26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1439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Models – </a:t>
            </a:r>
            <a:r>
              <a:rPr lang="en-US" altLang="ko-KR" sz="3600" dirty="0" smtClean="0"/>
              <a:t>Notation  &amp; State Variables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algn="just"/>
                <a:r>
                  <a:rPr lang="en-US" altLang="ko-KR" sz="2000" dirty="0" smtClean="0"/>
                  <a:t>Subscript </a:t>
                </a:r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altLang="ko-KR" sz="2000" dirty="0" smtClean="0"/>
                  <a:t> </a:t>
                </a:r>
                <a:r>
                  <a:rPr lang="en-US" altLang="ko-KR" sz="2000" dirty="0"/>
                  <a:t>denotes each salesperson and </a:t>
                </a:r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/>
                      </a:rPr>
                      <m:t>𝑡</m:t>
                    </m:r>
                  </m:oMath>
                </a14:m>
                <a:r>
                  <a:rPr lang="en-US" altLang="ko-KR" sz="2000" dirty="0"/>
                  <a:t> denotes each month</a:t>
                </a:r>
                <a:r>
                  <a:rPr lang="en-US" altLang="ko-KR" sz="2000" dirty="0" smtClean="0"/>
                  <a:t>.</a:t>
                </a:r>
              </a:p>
              <a:p>
                <a:pPr algn="just"/>
                <a:endParaRPr lang="en-US" altLang="ko-KR" sz="2000" dirty="0" smtClean="0"/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 dirty="0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altLang="ko-KR" sz="2000" i="1" dirty="0" smtClean="0">
                            <a:latin typeface="Cambria Math"/>
                          </a:rPr>
                          <m:t>𝑖𝑡</m:t>
                        </m:r>
                      </m:sub>
                    </m:sSub>
                    <m:r>
                      <a:rPr lang="en-US" altLang="ko-KR" sz="2000" i="1" dirty="0">
                        <a:latin typeface="Cambria Math"/>
                      </a:rPr>
                      <m:t>∈ {1,</m:t>
                    </m:r>
                    <m:r>
                      <a:rPr lang="en-US" altLang="ko-KR" sz="2000" b="0" i="1" dirty="0" smtClean="0">
                        <a:latin typeface="Cambria Math"/>
                      </a:rPr>
                      <m:t> </m:t>
                    </m:r>
                    <m:r>
                      <a:rPr lang="en-US" altLang="ko-KR" sz="2000" i="1" dirty="0">
                        <a:latin typeface="Cambria Math"/>
                      </a:rPr>
                      <m:t>2}</m:t>
                    </m:r>
                  </m:oMath>
                </a14:m>
                <a:r>
                  <a:rPr lang="en-US" altLang="ko-KR" sz="2000" dirty="0"/>
                  <a:t> : </a:t>
                </a:r>
                <a:r>
                  <a:rPr lang="en-US" altLang="ko-KR" sz="2000" dirty="0" smtClean="0"/>
                  <a:t>Salesperson </a:t>
                </a:r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altLang="ko-KR" sz="2000" dirty="0"/>
                  <a:t>'s position at time t </a:t>
                </a:r>
                <a:r>
                  <a:rPr lang="en-US" altLang="ko-KR" sz="2000" dirty="0" smtClean="0"/>
                  <a:t>.</a:t>
                </a:r>
              </a:p>
              <a:p>
                <a:pPr algn="just"/>
                <a:endParaRPr lang="en-US" altLang="ko-KR" dirty="0"/>
              </a:p>
              <a:p>
                <a:pPr algn="just"/>
                <a:r>
                  <a:rPr lang="en-US" altLang="ko-KR" b="1" dirty="0" smtClean="0"/>
                  <a:t>State Variables</a:t>
                </a:r>
              </a:p>
              <a:p>
                <a:pPr algn="just"/>
                <a:endParaRPr lang="en-US" altLang="ko-KR" sz="1000" b="1" dirty="0" smtClean="0"/>
              </a:p>
              <a:p>
                <a:pPr lvl="1" algn="just"/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latin typeface="Cambria Math"/>
                          </a:rPr>
                          <m:t>𝑵</m:t>
                        </m:r>
                      </m:e>
                      <m:sub>
                        <m:r>
                          <a:rPr lang="en-US" b="1" i="1" dirty="0" smtClean="0">
                            <a:latin typeface="Cambria Math"/>
                          </a:rPr>
                          <m:t>𝒊𝒕</m:t>
                        </m:r>
                      </m:sub>
                    </m:sSub>
                  </m:oMath>
                </a14:m>
                <a:r>
                  <a:rPr lang="en-US" b="1" dirty="0"/>
                  <a:t> =</a:t>
                </a:r>
                <a:r>
                  <a:rPr lang="en-US" b="1" dirty="0" smtClean="0"/>
                  <a:t> </a:t>
                </a:r>
                <a:r>
                  <a:rPr lang="en-US" b="1" dirty="0"/>
                  <a:t>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 dirty="0" smtClean="0">
                            <a:latin typeface="Cambria Math"/>
                          </a:rPr>
                          <m:t>𝑵</m:t>
                        </m:r>
                      </m:e>
                      <m:sub>
                        <m:r>
                          <a:rPr lang="en-US" b="1" i="1" dirty="0" smtClean="0">
                            <a:latin typeface="Cambria Math"/>
                          </a:rPr>
                          <m:t>𝒊𝒕</m:t>
                        </m:r>
                      </m:sub>
                      <m:sup>
                        <m:r>
                          <a:rPr lang="en-US" b="1" i="1" dirty="0" smtClean="0">
                            <a:latin typeface="Cambria Math"/>
                          </a:rPr>
                          <m:t>𝟏</m:t>
                        </m:r>
                      </m:sup>
                    </m:sSubSup>
                  </m:oMath>
                </a14:m>
                <a:r>
                  <a:rPr lang="en-US" b="1" dirty="0"/>
                  <a:t>,</a:t>
                </a:r>
                <a:r>
                  <a:rPr lang="en-US" b="1" dirty="0" smtClean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 dirty="0">
                            <a:latin typeface="Cambria Math"/>
                          </a:rPr>
                          <m:t>𝑵</m:t>
                        </m:r>
                      </m:e>
                      <m:sub>
                        <m:r>
                          <a:rPr lang="en-US" b="1" i="1" dirty="0">
                            <a:latin typeface="Cambria Math"/>
                          </a:rPr>
                          <m:t>𝒊𝒕</m:t>
                        </m:r>
                      </m:sub>
                      <m:sup>
                        <m:r>
                          <a:rPr lang="en-US" b="1" i="1" dirty="0" smtClean="0">
                            <a:latin typeface="Cambria Math"/>
                          </a:rPr>
                          <m:t>𝟐</m:t>
                        </m:r>
                      </m:sup>
                    </m:sSubSup>
                  </m:oMath>
                </a14:m>
                <a:r>
                  <a:rPr lang="en-US" b="1" dirty="0"/>
                  <a:t>)' : the numbers of level-p salesforce in the </a:t>
                </a:r>
                <a:r>
                  <a:rPr lang="en-US" b="1" dirty="0" smtClean="0"/>
                  <a:t/>
                </a:r>
                <a:br>
                  <a:rPr lang="en-US" b="1" dirty="0" smtClean="0"/>
                </a:br>
                <a:r>
                  <a:rPr lang="en-US" b="1" dirty="0" smtClean="0"/>
                  <a:t>salesperson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/>
                      </a:rPr>
                      <m:t>𝒊</m:t>
                    </m:r>
                  </m:oMath>
                </a14:m>
                <a:r>
                  <a:rPr lang="en-US" b="1" dirty="0"/>
                  <a:t> 's </a:t>
                </a:r>
                <a:r>
                  <a:rPr lang="en-US" b="1" dirty="0" smtClean="0"/>
                  <a:t>team</a:t>
                </a:r>
                <a:r>
                  <a:rPr lang="en-US" b="1" dirty="0"/>
                  <a:t>. </a:t>
                </a:r>
                <a:endParaRPr lang="en-US" b="1" dirty="0" smtClean="0"/>
              </a:p>
              <a:p>
                <a:pPr lvl="2" algn="just"/>
                <a:r>
                  <a:rPr lang="en-US" b="1" dirty="0"/>
                  <a:t>Each salesman can add only level-1 salesmen in her team. </a:t>
                </a:r>
                <a:r>
                  <a:rPr lang="en-US" b="1" dirty="0" smtClean="0"/>
                  <a:t/>
                </a:r>
                <a:br>
                  <a:rPr lang="en-US" b="1" dirty="0" smtClean="0"/>
                </a:br>
                <a:r>
                  <a:rPr lang="en-US" b="1" dirty="0" smtClean="0"/>
                  <a:t>Promotion and </a:t>
                </a:r>
                <a:r>
                  <a:rPr lang="en-US" b="1" dirty="0"/>
                  <a:t>demotion in a team are </a:t>
                </a:r>
                <a:r>
                  <a:rPr lang="en-US" b="1" u="sng" dirty="0"/>
                  <a:t>modeled as a random </a:t>
                </a:r>
                <a:r>
                  <a:rPr lang="en-US" b="1" u="sng" dirty="0" smtClean="0"/>
                  <a:t/>
                </a:r>
                <a:br>
                  <a:rPr lang="en-US" b="1" u="sng" dirty="0" smtClean="0"/>
                </a:br>
                <a:r>
                  <a:rPr lang="en-US" b="1" u="sng" dirty="0" smtClean="0"/>
                  <a:t>process.</a:t>
                </a:r>
                <a:endParaRPr lang="en-US" altLang="ko-KR" b="1" dirty="0" smtClean="0"/>
              </a:p>
              <a:p>
                <a:pPr lvl="1" algn="just"/>
                <a:endParaRPr lang="en-US" altLang="ko-KR" sz="1000" b="1" dirty="0" smtClean="0"/>
              </a:p>
              <a:p>
                <a:pPr lvl="1" algn="just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 smtClean="0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altLang="ko-KR" i="1" dirty="0" smtClean="0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dirty="0" smtClean="0"/>
                  <a:t> </a:t>
                </a:r>
                <a:r>
                  <a:rPr lang="en-US" altLang="ko-KR" dirty="0"/>
                  <a:t>: month type within a quarter. </a:t>
                </a:r>
                <a:endParaRPr lang="en-US" altLang="ko-KR" dirty="0" smtClean="0"/>
              </a:p>
              <a:p>
                <a:pPr lvl="2" algn="just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 smtClean="0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altLang="ko-KR" i="1" dirty="0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altLang="ko-KR" i="1" dirty="0">
                        <a:latin typeface="Cambria Math"/>
                      </a:rPr>
                      <m:t> =1</m:t>
                    </m:r>
                  </m:oMath>
                </a14:m>
                <a:r>
                  <a:rPr lang="en-US" altLang="ko-KR" dirty="0"/>
                  <a:t> if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/>
                      </a:rPr>
                      <m:t>𝑡</m:t>
                    </m:r>
                  </m:oMath>
                </a14:m>
                <a:r>
                  <a:rPr lang="en-US" altLang="ko-KR" dirty="0"/>
                  <a:t> is the start of the quarter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 smtClean="0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altLang="ko-KR" i="1" dirty="0" smtClean="0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altLang="ko-KR" i="1" dirty="0" smtClean="0">
                        <a:latin typeface="Cambria Math"/>
                      </a:rPr>
                      <m:t> </m:t>
                    </m:r>
                    <m:r>
                      <a:rPr lang="en-US" altLang="ko-KR" i="1" dirty="0">
                        <a:latin typeface="Cambria Math"/>
                      </a:rPr>
                      <m:t>= </m:t>
                    </m:r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altLang="ko-KR" i="1" dirty="0">
                            <a:latin typeface="Cambria Math"/>
                          </a:rPr>
                          <m:t>𝑡</m:t>
                        </m:r>
                        <m:r>
                          <a:rPr lang="en-US" altLang="ko-KR" i="1" dirty="0"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altLang="ko-KR" i="1" dirty="0">
                        <a:latin typeface="Cambria Math"/>
                      </a:rPr>
                      <m:t> +1</m:t>
                    </m:r>
                  </m:oMath>
                </a14:m>
                <a:r>
                  <a:rPr lang="en-US" altLang="ko-KR" dirty="0"/>
                  <a:t> otherwise. </a:t>
                </a:r>
                <a:endParaRPr lang="en-US" altLang="ko-KR" dirty="0" smtClean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500" r="-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09637-FB45-4B05-96C1-D137660457FD}" type="slidenum">
              <a:rPr lang="ko-KR" altLang="en-US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5289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Models </a:t>
            </a:r>
            <a:r>
              <a:rPr lang="en-US" altLang="ko-KR" dirty="0" smtClean="0"/>
              <a:t>– </a:t>
            </a:r>
            <a:r>
              <a:rPr lang="en-US" altLang="ko-KR" sz="3600" dirty="0" smtClean="0"/>
              <a:t>State Variables</a:t>
            </a:r>
            <a:endParaRPr lang="ko-KR" alt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b="1" dirty="0" smtClean="0"/>
                  <a:t>State Variables</a:t>
                </a:r>
              </a:p>
              <a:p>
                <a:endParaRPr lang="en-US" altLang="ko-KR" sz="1000" b="1" dirty="0" smtClean="0"/>
              </a:p>
              <a:p>
                <a:pPr lvl="1" algn="just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altLang="ko-KR" i="1" dirty="0">
                            <a:latin typeface="Cambria Math"/>
                          </a:rPr>
                          <m:t>𝑖</m:t>
                        </m:r>
                        <m:r>
                          <a:rPr lang="en-US" altLang="ko-KR" i="1" dirty="0">
                            <a:latin typeface="Cambria Math"/>
                          </a:rPr>
                          <m:t>,</m:t>
                        </m:r>
                        <m:r>
                          <a:rPr lang="en-US" altLang="ko-KR" i="1" dirty="0">
                            <a:latin typeface="Cambria Math"/>
                          </a:rPr>
                          <m:t>𝑡</m:t>
                        </m:r>
                        <m:r>
                          <a:rPr lang="en-US" altLang="ko-KR" i="1" dirty="0">
                            <a:latin typeface="Cambria Math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ko-KR" dirty="0"/>
                  <a:t>: </a:t>
                </a:r>
                <a:r>
                  <a:rPr lang="en-US" altLang="ko-KR" dirty="0" smtClean="0"/>
                  <a:t>Sales amount</a:t>
                </a:r>
                <a:r>
                  <a:rPr lang="en-US" altLang="ko-KR" dirty="0"/>
                  <a:t> </a:t>
                </a:r>
                <a:r>
                  <a:rPr lang="en-US" altLang="ko-KR" dirty="0" smtClean="0"/>
                  <a:t>in the previous month.</a:t>
                </a:r>
              </a:p>
              <a:p>
                <a:pPr lvl="1" algn="just"/>
                <a:endParaRPr lang="en-US" altLang="ko-KR" sz="1000" dirty="0"/>
              </a:p>
              <a:p>
                <a:pPr lvl="1" algn="just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 dirty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altLang="ko-KR" i="1" dirty="0">
                            <a:latin typeface="Cambria Math"/>
                          </a:rPr>
                          <m:t>𝑖𝑡</m:t>
                        </m:r>
                      </m:sub>
                      <m:sup/>
                    </m:sSubSup>
                    <m:r>
                      <a:rPr lang="en-US" altLang="ko-KR" i="1" dirty="0">
                        <a:latin typeface="Cambria Math"/>
                      </a:rPr>
                      <m:t> = </m:t>
                    </m:r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altLang="ko-KR" i="1" dirty="0">
                            <a:latin typeface="Cambria Math"/>
                          </a:rPr>
                          <m:t>𝑖𝑡</m:t>
                        </m:r>
                        <m:r>
                          <a:rPr lang="en-US" altLang="ko-KR" i="1" dirty="0">
                            <a:latin typeface="Cambria Math"/>
                          </a:rPr>
                          <m:t>−2</m:t>
                        </m:r>
                      </m:sub>
                    </m:sSub>
                    <m:r>
                      <a:rPr lang="en-US" altLang="ko-KR" i="1" dirty="0">
                        <a:latin typeface="Cambria Math"/>
                      </a:rPr>
                      <m:t> + </m:t>
                    </m:r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altLang="ko-KR" i="1" dirty="0">
                            <a:latin typeface="Cambria Math"/>
                          </a:rPr>
                          <m:t>𝑖</m:t>
                        </m:r>
                        <m:r>
                          <a:rPr lang="en-US" altLang="ko-KR" i="1" dirty="0">
                            <a:latin typeface="Cambria Math"/>
                          </a:rPr>
                          <m:t>,</m:t>
                        </m:r>
                        <m:r>
                          <a:rPr lang="en-US" altLang="ko-KR" i="1" dirty="0">
                            <a:latin typeface="Cambria Math"/>
                          </a:rPr>
                          <m:t>𝑡</m:t>
                        </m:r>
                        <m:r>
                          <a:rPr lang="en-US" altLang="ko-KR" i="1" dirty="0">
                            <a:latin typeface="Cambria Math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ko-KR" dirty="0"/>
                  <a:t>: </a:t>
                </a:r>
                <a:r>
                  <a:rPr lang="en-US" altLang="ko-KR" dirty="0" smtClean="0"/>
                  <a:t>Salesperson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/>
                      </a:rPr>
                      <m:t>𝑖</m:t>
                    </m:r>
                  </m:oMath>
                </a14:m>
                <a:r>
                  <a:rPr lang="en-US" altLang="ko-KR" dirty="0"/>
                  <a:t>'s accumulated sales for the last two </a:t>
                </a:r>
                <a:r>
                  <a:rPr lang="en-US" altLang="ko-KR" dirty="0" smtClean="0"/>
                  <a:t>months. </a:t>
                </a:r>
              </a:p>
              <a:p>
                <a:pPr lvl="1" algn="just"/>
                <a:endParaRPr lang="en-US" altLang="ko-KR" sz="1000" dirty="0" smtClean="0"/>
              </a:p>
              <a:p>
                <a:pPr lvl="1" algn="just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altLang="ko-KR" i="1" dirty="0" smtClean="0">
                            <a:latin typeface="Cambria Math"/>
                          </a:rPr>
                          <m:t>𝑇</m:t>
                        </m:r>
                        <m:d>
                          <m:dPr>
                            <m:ctrlPr>
                              <a:rPr lang="en-US" altLang="ko-KR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 dirty="0" err="1" smtClean="0">
                                <a:latin typeface="Cambria Math"/>
                              </a:rPr>
                              <m:t>𝑖</m:t>
                            </m:r>
                          </m:e>
                        </m:d>
                        <m:r>
                          <a:rPr lang="en-US" altLang="ko-KR" i="1" dirty="0">
                            <a:latin typeface="Cambria Math"/>
                          </a:rPr>
                          <m:t>,</m:t>
                        </m:r>
                        <m:r>
                          <a:rPr lang="en-US" altLang="ko-KR" i="1" dirty="0" smtClean="0">
                            <a:latin typeface="Cambria Math"/>
                          </a:rPr>
                          <m:t>𝑡</m:t>
                        </m:r>
                        <m:r>
                          <a:rPr lang="en-US" altLang="ko-KR" i="1" dirty="0" smtClean="0">
                            <a:latin typeface="Cambria Math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ko-KR" dirty="0"/>
                  <a:t>: </a:t>
                </a:r>
                <a:r>
                  <a:rPr lang="en-US" altLang="ko-KR" dirty="0" smtClean="0"/>
                  <a:t>Team </a:t>
                </a:r>
                <a:r>
                  <a:rPr lang="en-US" altLang="ko-KR" dirty="0"/>
                  <a:t>sales </a:t>
                </a:r>
                <a:r>
                  <a:rPr lang="en-US" altLang="ko-KR" dirty="0" smtClean="0"/>
                  <a:t>amount in the previous month. </a:t>
                </a:r>
              </a:p>
              <a:p>
                <a:pPr lvl="1" algn="just"/>
                <a:endParaRPr lang="en-US" altLang="ko-KR" sz="1000" dirty="0" smtClean="0"/>
              </a:p>
              <a:p>
                <a:pPr lvl="1" algn="just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 dirty="0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altLang="ko-KR" i="1" dirty="0" smtClean="0">
                            <a:latin typeface="Cambria Math"/>
                          </a:rPr>
                          <m:t>𝑇</m:t>
                        </m:r>
                        <m:d>
                          <m:dPr>
                            <m:ctrlPr>
                              <a:rPr lang="en-US" altLang="ko-KR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 dirty="0" err="1" smtClean="0">
                                <a:latin typeface="Cambria Math"/>
                              </a:rPr>
                              <m:t>𝑖</m:t>
                            </m:r>
                          </m:e>
                        </m:d>
                        <m:r>
                          <a:rPr lang="en-US" altLang="ko-KR" i="1" dirty="0" smtClean="0">
                            <a:latin typeface="Cambria Math"/>
                          </a:rPr>
                          <m:t>𝑡</m:t>
                        </m:r>
                        <m:r>
                          <a:rPr lang="en-US" altLang="ko-KR" i="1" dirty="0" smtClean="0">
                            <a:latin typeface="Cambria Math"/>
                          </a:rPr>
                          <m:t> </m:t>
                        </m:r>
                      </m:sub>
                      <m:sup/>
                    </m:sSubSup>
                    <m:r>
                      <a:rPr lang="en-US" altLang="ko-KR" i="1" dirty="0" smtClean="0">
                        <a:latin typeface="Cambria Math"/>
                      </a:rPr>
                      <m:t> </m:t>
                    </m:r>
                    <m:r>
                      <a:rPr lang="en-US" altLang="ko-KR" i="1" dirty="0">
                        <a:latin typeface="Cambria Math"/>
                      </a:rPr>
                      <m:t>= </m:t>
                    </m:r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altLang="ko-KR" i="1" dirty="0">
                            <a:latin typeface="Cambria Math"/>
                          </a:rPr>
                          <m:t>𝑇</m:t>
                        </m:r>
                        <m:d>
                          <m:dPr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 dirty="0" err="1">
                                <a:latin typeface="Cambria Math"/>
                              </a:rPr>
                              <m:t>𝑖</m:t>
                            </m:r>
                          </m:e>
                        </m:d>
                        <m:r>
                          <a:rPr lang="en-US" altLang="ko-KR" i="1" dirty="0">
                            <a:latin typeface="Cambria Math"/>
                          </a:rPr>
                          <m:t>,</m:t>
                        </m:r>
                        <m:r>
                          <a:rPr lang="en-US" altLang="ko-KR" i="1" dirty="0">
                            <a:latin typeface="Cambria Math"/>
                          </a:rPr>
                          <m:t>𝑡</m:t>
                        </m:r>
                        <m:r>
                          <a:rPr lang="en-US" altLang="ko-KR" i="1" dirty="0">
                            <a:latin typeface="Cambria Math"/>
                          </a:rPr>
                          <m:t>−2</m:t>
                        </m:r>
                      </m:sub>
                    </m:sSub>
                    <m:r>
                      <a:rPr lang="en-US" altLang="ko-KR" i="1" dirty="0">
                        <a:latin typeface="Cambria Math"/>
                      </a:rPr>
                      <m:t> + </m:t>
                    </m:r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altLang="ko-KR" i="1" dirty="0">
                            <a:latin typeface="Cambria Math"/>
                          </a:rPr>
                          <m:t>𝑇</m:t>
                        </m:r>
                        <m:d>
                          <m:dPr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 dirty="0" err="1">
                                <a:latin typeface="Cambria Math"/>
                              </a:rPr>
                              <m:t>𝑖</m:t>
                            </m:r>
                          </m:e>
                        </m:d>
                        <m:r>
                          <a:rPr lang="en-US" altLang="ko-KR" i="1" dirty="0">
                            <a:latin typeface="Cambria Math"/>
                          </a:rPr>
                          <m:t>,</m:t>
                        </m:r>
                        <m:r>
                          <a:rPr lang="en-US" altLang="ko-KR" i="1" dirty="0">
                            <a:latin typeface="Cambria Math"/>
                          </a:rPr>
                          <m:t>𝑡</m:t>
                        </m:r>
                        <m:r>
                          <a:rPr lang="en-US" altLang="ko-KR" i="1" dirty="0"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altLang="ko-KR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altLang="ko-KR" dirty="0"/>
                  <a:t>: salesperson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altLang="ko-KR" dirty="0"/>
                  <a:t>'s </a:t>
                </a:r>
                <a:r>
                  <a:rPr lang="en-US" altLang="ko-KR" dirty="0" smtClean="0"/>
                  <a:t>team's </a:t>
                </a:r>
                <a:r>
                  <a:rPr lang="en-US" altLang="ko-KR" dirty="0"/>
                  <a:t>accumulated sales for the last two </a:t>
                </a:r>
                <a:r>
                  <a:rPr lang="en-US" altLang="ko-KR" dirty="0" smtClean="0"/>
                  <a:t>months. </a:t>
                </a:r>
                <a:endParaRPr lang="ko-KR" altLang="en-US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875" r="-7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09637-FB45-4B05-96C1-D137660457FD}" type="slidenum">
              <a:rPr lang="ko-KR" altLang="en-US" smtClean="0"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8866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제목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altLang="ko-KR" sz="2800" dirty="0" smtClean="0"/>
                  <a:t>Why the state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i="1" dirty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altLang="ko-KR" sz="2800" i="1" dirty="0">
                            <a:latin typeface="Cambria Math"/>
                          </a:rPr>
                          <m:t>𝑖</m:t>
                        </m:r>
                        <m:r>
                          <a:rPr lang="en-US" altLang="ko-KR" sz="2800" i="1" dirty="0">
                            <a:latin typeface="Cambria Math"/>
                          </a:rPr>
                          <m:t>,</m:t>
                        </m:r>
                        <m:r>
                          <a:rPr lang="en-US" altLang="ko-KR" sz="2800" i="1" dirty="0">
                            <a:latin typeface="Cambria Math"/>
                          </a:rPr>
                          <m:t>𝑡</m:t>
                        </m:r>
                        <m:r>
                          <a:rPr lang="en-US" altLang="ko-KR" sz="2800" i="1" dirty="0">
                            <a:latin typeface="Cambria Math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ko-KR" altLang="en-US" sz="2800" dirty="0" smtClean="0"/>
                  <a:t> </a:t>
                </a:r>
                <a:r>
                  <a:rPr lang="en-US" altLang="ko-KR" sz="2800" dirty="0" smtClean="0"/>
                  <a:t>&amp;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i="1" dirty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altLang="ko-KR" sz="2800" i="1" dirty="0">
                            <a:latin typeface="Cambria Math"/>
                          </a:rPr>
                          <m:t>𝑇</m:t>
                        </m:r>
                        <m:d>
                          <m:dPr>
                            <m:ctrlPr>
                              <a:rPr lang="en-US" altLang="ko-KR" sz="28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800" i="1" dirty="0" err="1">
                                <a:latin typeface="Cambria Math"/>
                              </a:rPr>
                              <m:t>𝑖</m:t>
                            </m:r>
                          </m:e>
                        </m:d>
                        <m:r>
                          <a:rPr lang="en-US" altLang="ko-KR" sz="2800" i="1" dirty="0">
                            <a:latin typeface="Cambria Math"/>
                          </a:rPr>
                          <m:t>,</m:t>
                        </m:r>
                        <m:r>
                          <a:rPr lang="en-US" altLang="ko-KR" sz="2800" i="1" dirty="0">
                            <a:latin typeface="Cambria Math"/>
                          </a:rPr>
                          <m:t>𝑡</m:t>
                        </m:r>
                        <m:r>
                          <a:rPr lang="en-US" altLang="ko-KR" sz="2800" i="1" dirty="0"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altLang="ko-KR" sz="2800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altLang="ko-KR" sz="2800" dirty="0" smtClean="0"/>
                  <a:t>are needed?</a:t>
                </a:r>
                <a:r>
                  <a:rPr lang="en-US" altLang="ko-KR" dirty="0" smtClean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2" name="제목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14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 dirty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altLang="ko-KR" sz="2000" i="1" dirty="0">
                            <a:latin typeface="Cambria Math"/>
                          </a:rPr>
                          <m:t>𝑖</m:t>
                        </m:r>
                        <m:r>
                          <a:rPr lang="en-US" altLang="ko-KR" sz="2000" i="1" dirty="0">
                            <a:latin typeface="Cambria Math"/>
                          </a:rPr>
                          <m:t>,</m:t>
                        </m:r>
                        <m:r>
                          <a:rPr lang="en-US" altLang="ko-KR" sz="2000" i="1" dirty="0">
                            <a:latin typeface="Cambria Math"/>
                          </a:rPr>
                          <m:t>𝑡</m:t>
                        </m:r>
                        <m:r>
                          <a:rPr lang="en-US" altLang="ko-KR" sz="2000" i="1" dirty="0">
                            <a:latin typeface="Cambria Math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ko-KR" altLang="en-US" sz="2000" dirty="0" smtClean="0"/>
                  <a:t> </a:t>
                </a:r>
                <a:r>
                  <a:rPr lang="en-US" altLang="ko-KR" sz="2000" dirty="0" smtClean="0"/>
                  <a:t>is needed</a:t>
                </a:r>
              </a:p>
              <a:p>
                <a:pPr lvl="1"/>
                <a:r>
                  <a:rPr lang="en-US" altLang="ko-KR" sz="1800" dirty="0" smtClean="0"/>
                  <a:t>1. </a:t>
                </a:r>
                <a:r>
                  <a:rPr lang="en-US" altLang="ko-KR" sz="1800" dirty="0"/>
                  <a:t>to </a:t>
                </a:r>
                <a:r>
                  <a:rPr lang="en-US" altLang="ko-KR" sz="1800" dirty="0" smtClean="0"/>
                  <a:t>summarize all the information from the past and to describe the DP</a:t>
                </a:r>
              </a:p>
              <a:p>
                <a:pPr lvl="1"/>
                <a:r>
                  <a:rPr lang="en-US" altLang="ko-KR" sz="1800" dirty="0" smtClean="0"/>
                  <a:t>2. for the description of state transition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800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ko-KR" sz="1800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ko-KR" sz="1800" b="0" i="1" smtClean="0">
                            <a:latin typeface="Cambria Math"/>
                          </a:rPr>
                          <m:t>𝑡</m:t>
                        </m:r>
                        <m:r>
                          <a:rPr lang="en-US" altLang="ko-KR" sz="1800" b="0" i="1" smtClean="0">
                            <a:latin typeface="Cambria Math"/>
                          </a:rPr>
                          <m:t>+1</m:t>
                        </m:r>
                      </m:sub>
                      <m:sup/>
                    </m:sSubSup>
                  </m:oMath>
                </a14:m>
                <a:r>
                  <a:rPr lang="ko-KR" altLang="en-US" sz="1800" dirty="0" smtClean="0"/>
                  <a:t> </a:t>
                </a:r>
                <a:r>
                  <a:rPr lang="en-US" altLang="ko-KR" sz="1800" dirty="0" smtClean="0"/>
                  <a:t>(=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 dirty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altLang="ko-KR" sz="1800" i="1" dirty="0">
                            <a:latin typeface="Cambria Math"/>
                          </a:rPr>
                          <m:t>𝑖</m:t>
                        </m:r>
                        <m:r>
                          <a:rPr lang="en-US" altLang="ko-KR" sz="1800" i="1" dirty="0">
                            <a:latin typeface="Cambria Math"/>
                          </a:rPr>
                          <m:t>,</m:t>
                        </m:r>
                        <m:r>
                          <a:rPr lang="en-US" altLang="ko-KR" sz="1800" i="1" dirty="0">
                            <a:latin typeface="Cambria Math"/>
                          </a:rPr>
                          <m:t>𝑡</m:t>
                        </m:r>
                        <m:r>
                          <a:rPr lang="en-US" altLang="ko-KR" sz="1800" i="1" dirty="0"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altLang="ko-KR" sz="1800" b="0" i="1" dirty="0" smtClean="0">
                        <a:latin typeface="Cambria Math"/>
                      </a:rPr>
                      <m:t>+</m:t>
                    </m:r>
                    <m:r>
                      <a:rPr lang="en-US" altLang="ko-KR" sz="1800" b="0" i="1" dirty="0" smtClean="0">
                        <a:latin typeface="Cambria Math"/>
                      </a:rPr>
                      <m:t>𝑠</m:t>
                    </m:r>
                    <m:r>
                      <a:rPr lang="en-US" altLang="ko-KR" sz="1800" b="0" i="1" dirty="0" smtClean="0">
                        <a:latin typeface="Cambria Math"/>
                      </a:rPr>
                      <m:t>(</m:t>
                    </m:r>
                    <m:sSubSup>
                      <m:sSubSupPr>
                        <m:ctrlPr>
                          <a:rPr lang="en-US" altLang="ko-KR" sz="1800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800" b="0" i="1" dirty="0" smtClean="0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altLang="ko-KR" sz="1800" b="0" i="1" dirty="0" smtClean="0">
                            <a:latin typeface="Cambria Math"/>
                          </a:rPr>
                          <m:t>𝑖𝑡</m:t>
                        </m:r>
                      </m:sub>
                      <m:sup>
                        <m:r>
                          <a:rPr lang="en-US" altLang="ko-KR" sz="1800" b="0" i="1" dirty="0" smtClean="0">
                            <a:latin typeface="Cambria Math"/>
                          </a:rPr>
                          <m:t>𝑎</m:t>
                        </m:r>
                      </m:sup>
                    </m:sSubSup>
                    <m:r>
                      <a:rPr lang="en-US" altLang="ko-KR" sz="1800" b="0" i="1" dirty="0" smtClean="0">
                        <a:latin typeface="Cambria Math"/>
                      </a:rPr>
                      <m:t>,</m:t>
                    </m:r>
                    <m:sSubSup>
                      <m:sSubSupPr>
                        <m:ctrlPr>
                          <a:rPr lang="en-US" altLang="ko-KR" sz="1800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ko-KR" altLang="en-US" sz="1800" b="0" i="1" dirty="0" smtClean="0">
                            <a:latin typeface="Cambria Math"/>
                          </a:rPr>
                          <m:t>𝜀</m:t>
                        </m:r>
                      </m:e>
                      <m:sub>
                        <m:r>
                          <a:rPr lang="en-US" altLang="ko-KR" sz="1800" b="0" i="1" dirty="0" smtClean="0">
                            <a:latin typeface="Cambria Math"/>
                          </a:rPr>
                          <m:t>𝑖𝑡</m:t>
                        </m:r>
                      </m:sub>
                      <m:sup>
                        <m:r>
                          <a:rPr lang="en-US" altLang="ko-KR" sz="1800" b="0" i="1" dirty="0" smtClean="0">
                            <a:latin typeface="Cambria Math"/>
                          </a:rPr>
                          <m:t>𝑎</m:t>
                        </m:r>
                      </m:sup>
                    </m:sSubSup>
                    <m:r>
                      <a:rPr lang="en-US" altLang="ko-KR" sz="1800" b="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ko-KR" sz="1800" dirty="0" smtClean="0"/>
                  <a:t>)</a:t>
                </a:r>
              </a:p>
              <a:p>
                <a:pPr lvl="1"/>
                <a:endParaRPr lang="en-US" altLang="ko-KR" sz="1800" dirty="0"/>
              </a:p>
              <a:p>
                <a:pPr lvl="1"/>
                <a:r>
                  <a:rPr lang="en-US" altLang="ko-KR" sz="1800" dirty="0" smtClean="0"/>
                  <a:t>E.g.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altLang="ko-KR" sz="1800" b="0" i="1" smtClean="0">
                        <a:latin typeface="Cambria Math"/>
                      </a:rPr>
                      <m:t>=2</m:t>
                    </m:r>
                  </m:oMath>
                </a14:m>
                <a:endParaRPr lang="en-US" altLang="ko-KR" sz="1800" dirty="0" smtClean="0"/>
              </a:p>
              <a:p>
                <a:pPr lvl="1"/>
                <a:endParaRPr lang="en-US" altLang="ko-KR" sz="1800" dirty="0" smtClean="0"/>
              </a:p>
              <a:p>
                <a:pPr lvl="1"/>
                <a:endParaRPr lang="en-US" altLang="ko-KR" sz="1800" dirty="0"/>
              </a:p>
              <a:p>
                <a:pPr lvl="1"/>
                <a:endParaRPr lang="en-US" altLang="ko-KR" sz="1800" dirty="0" smtClean="0"/>
              </a:p>
              <a:p>
                <a:pPr lvl="1"/>
                <a:endParaRPr lang="en-US" altLang="ko-KR" sz="1800" dirty="0"/>
              </a:p>
              <a:p>
                <a:pPr lvl="1"/>
                <a:endParaRPr lang="en-US" altLang="ko-KR" sz="1800" dirty="0" smtClean="0"/>
              </a:p>
              <a:p>
                <a:pPr lvl="1"/>
                <a:endParaRPr lang="en-US" altLang="ko-KR" sz="1800" dirty="0"/>
              </a:p>
              <a:p>
                <a:pPr lvl="1"/>
                <a:endParaRPr lang="en-US" altLang="ko-KR" sz="180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 dirty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altLang="ko-KR" sz="2000" i="1" dirty="0">
                            <a:latin typeface="Cambria Math"/>
                          </a:rPr>
                          <m:t>𝑇</m:t>
                        </m:r>
                        <m:d>
                          <m:dPr>
                            <m:ctrlPr>
                              <a:rPr lang="en-US" altLang="ko-KR" sz="20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i="1" dirty="0" err="1">
                                <a:latin typeface="Cambria Math"/>
                              </a:rPr>
                              <m:t>𝑖</m:t>
                            </m:r>
                          </m:e>
                        </m:d>
                        <m:r>
                          <a:rPr lang="en-US" altLang="ko-KR" sz="2000" i="1" dirty="0">
                            <a:latin typeface="Cambria Math"/>
                          </a:rPr>
                          <m:t>,</m:t>
                        </m:r>
                        <m:r>
                          <a:rPr lang="en-US" altLang="ko-KR" sz="2000" i="1" dirty="0">
                            <a:latin typeface="Cambria Math"/>
                          </a:rPr>
                          <m:t>𝑡</m:t>
                        </m:r>
                        <m:r>
                          <a:rPr lang="en-US" altLang="ko-KR" sz="2000" i="1" dirty="0">
                            <a:latin typeface="Cambria Math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ko-KR" sz="2000" dirty="0" smtClean="0"/>
                  <a:t> is needed because of similar reasons.</a:t>
                </a:r>
              </a:p>
              <a:p>
                <a:pPr lvl="1"/>
                <a:endParaRPr lang="en-US" altLang="ko-KR" dirty="0" smtClean="0"/>
              </a:p>
              <a:p>
                <a:pPr marL="274320" lvl="1" indent="0">
                  <a:buNone/>
                </a:pPr>
                <a:endParaRPr lang="en-US" altLang="ko-KR" dirty="0" smtClean="0"/>
              </a:p>
              <a:p>
                <a:pPr lvl="1"/>
                <a:endParaRPr lang="en-US" altLang="ko-KR" dirty="0"/>
              </a:p>
              <a:p>
                <a:pPr lvl="1"/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296" t="-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09637-FB45-4B05-96C1-D137660457FD}" type="slidenum">
              <a:rPr lang="ko-KR" altLang="en-US" smtClean="0"/>
              <a:t>5</a:t>
            </a:fld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표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97653297"/>
                  </p:ext>
                </p:extLst>
              </p:nvPr>
            </p:nvGraphicFramePr>
            <p:xfrm>
              <a:off x="395536" y="3933056"/>
              <a:ext cx="3364857" cy="1439101"/>
            </p:xfrm>
            <a:graphic>
              <a:graphicData uri="http://schemas.openxmlformats.org/drawingml/2006/table">
                <a:tbl>
                  <a:tblPr firstRow="1">
                    <a:tableStyleId>{616DA210-FB5B-4158-B5E0-FEB733F419BA}</a:tableStyleId>
                  </a:tblPr>
                  <a:tblGrid>
                    <a:gridCol w="98456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9343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79343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79343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b="1" i="1" smtClean="0">
                                        <a:latin typeface="Cambria Math"/>
                                      </a:rPr>
                                      <m:t>𝑺</m:t>
                                    </m:r>
                                  </m:e>
                                  <m:sub>
                                    <m:r>
                                      <a:rPr lang="en-US" altLang="ko-KR" b="1" i="1" smtClean="0">
                                        <a:latin typeface="Cambria Math"/>
                                      </a:rPr>
                                      <m:t>𝒊𝒕</m:t>
                                    </m:r>
                                  </m:sub>
                                  <m:sup/>
                                </m:sSubSup>
                              </m:oMath>
                            </m:oMathPara>
                          </a14:m>
                          <a:endParaRPr lang="ko-KR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8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US" altLang="ko-KR" sz="18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𝒊𝒕</m:t>
                                    </m:r>
                                    <m:r>
                                      <a:rPr lang="en-US" altLang="ko-KR" sz="18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−</m:t>
                                    </m:r>
                                    <m:r>
                                      <a:rPr lang="en-US" altLang="ko-KR" sz="18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800" b="1" i="1" kern="1200" dirty="0">
                            <a:solidFill>
                              <a:schemeClr val="tx1"/>
                            </a:solidFill>
                            <a:latin typeface="Cambria Math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8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US" altLang="ko-KR" sz="18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𝒊𝒕</m:t>
                                    </m:r>
                                    <m:r>
                                      <a:rPr lang="en-US" altLang="ko-KR" sz="18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−</m:t>
                                    </m:r>
                                    <m:r>
                                      <a:rPr lang="en-US" altLang="ko-KR" sz="18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800" b="1" i="1" kern="1200" dirty="0">
                            <a:solidFill>
                              <a:schemeClr val="tx1"/>
                            </a:solidFill>
                            <a:latin typeface="Cambria Math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Salesman1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5,000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5,000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 smtClean="0"/>
                            <a:t>Salesman2</a:t>
                          </a:r>
                          <a:endParaRPr lang="ko-KR" altLang="en-US" sz="1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 smtClean="0"/>
                            <a:t>5,000</a:t>
                          </a:r>
                          <a:endParaRPr lang="ko-KR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5,000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표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97653297"/>
                  </p:ext>
                </p:extLst>
              </p:nvPr>
            </p:nvGraphicFramePr>
            <p:xfrm>
              <a:off x="395536" y="3933056"/>
              <a:ext cx="3364857" cy="1407160"/>
            </p:xfrm>
            <a:graphic>
              <a:graphicData uri="http://schemas.openxmlformats.org/drawingml/2006/table">
                <a:tbl>
                  <a:tblPr firstRow="1">
                    <a:tableStyleId>{616DA210-FB5B-4158-B5E0-FEB733F419BA}</a:tableStyleId>
                  </a:tblPr>
                  <a:tblGrid>
                    <a:gridCol w="984567"/>
                    <a:gridCol w="793430"/>
                    <a:gridCol w="793430"/>
                    <a:gridCol w="793430"/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25385" r="-200000" b="-2950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225385" r="-100000" b="-2950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325385" b="-295082"/>
                          </a:stretch>
                        </a:blipFill>
                      </a:tcPr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Salesman1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5,000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5,000</a:t>
                          </a:r>
                          <a:endParaRPr lang="ko-KR" altLang="en-US" dirty="0"/>
                        </a:p>
                      </a:txBody>
                      <a:tcPr/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 smtClean="0"/>
                            <a:t>Salesman2</a:t>
                          </a:r>
                          <a:endParaRPr lang="ko-KR" altLang="en-US" sz="1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 smtClean="0"/>
                            <a:t>5,000</a:t>
                          </a:r>
                          <a:endParaRPr lang="ko-KR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5,000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grpSp>
        <p:nvGrpSpPr>
          <p:cNvPr id="20" name="그룹 19"/>
          <p:cNvGrpSpPr/>
          <p:nvPr/>
        </p:nvGrpSpPr>
        <p:grpSpPr>
          <a:xfrm>
            <a:off x="2843808" y="3356992"/>
            <a:ext cx="5688632" cy="1119029"/>
            <a:chOff x="2843808" y="4077072"/>
            <a:chExt cx="5688632" cy="1119029"/>
          </a:xfrm>
        </p:grpSpPr>
        <p:cxnSp>
          <p:nvCxnSpPr>
            <p:cNvPr id="7" name="직선 화살표 연결선 6"/>
            <p:cNvCxnSpPr/>
            <p:nvPr/>
          </p:nvCxnSpPr>
          <p:spPr>
            <a:xfrm>
              <a:off x="2987824" y="4221088"/>
              <a:ext cx="3240360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>
            <a:xfrm>
              <a:off x="3779912" y="4077072"/>
              <a:ext cx="0" cy="216024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>
            <a:xfrm>
              <a:off x="5724128" y="4077072"/>
              <a:ext cx="0" cy="3600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5580112" y="4365104"/>
                  <a:ext cx="2952328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600" dirty="0" smtClean="0"/>
                    <a:t>Quarterly commission is given based on accumulated sales (</a:t>
                  </a:r>
                  <a14:m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/>
                        </a:rPr>
                        <m:t>≥13,000 </m:t>
                      </m:r>
                      <m:r>
                        <a:rPr lang="en-US" altLang="ko-KR" sz="1600" b="0" i="1" smtClean="0">
                          <a:latin typeface="Cambria Math"/>
                        </a:rPr>
                        <m:t>𝑅𝑀𝐵</m:t>
                      </m:r>
                      <m:r>
                        <a:rPr lang="en-US" altLang="ko-KR" sz="1600" b="0" i="1" smtClean="0">
                          <a:latin typeface="Cambria Math"/>
                        </a:rPr>
                        <m:t>)</m:t>
                      </m:r>
                    </m:oMath>
                  </a14:m>
                  <a:endParaRPr lang="ko-KR" altLang="en-US" sz="1600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80112" y="4365104"/>
                  <a:ext cx="2952328" cy="830997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1031" t="-2206" r="-1031" b="-882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직선 연결선 12"/>
            <p:cNvCxnSpPr/>
            <p:nvPr/>
          </p:nvCxnSpPr>
          <p:spPr>
            <a:xfrm>
              <a:off x="4716016" y="4077072"/>
              <a:ext cx="0" cy="216024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2843808" y="4221088"/>
                  <a:ext cx="100811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sz="1400" i="1">
                            <a:latin typeface="Cambria Math"/>
                          </a:rPr>
                          <m:t>=1</m:t>
                        </m:r>
                      </m:oMath>
                    </m:oMathPara>
                  </a14:m>
                  <a:endParaRPr lang="ko-KR" altLang="en-US" sz="1400" dirty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43808" y="4221088"/>
                  <a:ext cx="1008112" cy="307777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3707904" y="4221088"/>
                  <a:ext cx="100811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sz="1400" i="1">
                            <a:latin typeface="Cambria Math"/>
                          </a:rPr>
                          <m:t>=</m:t>
                        </m:r>
                        <m:r>
                          <a:rPr lang="en-US" altLang="ko-KR" sz="1400" b="0" i="1" smtClean="0">
                            <a:latin typeface="Cambria Math"/>
                          </a:rPr>
                          <m:t>2</m:t>
                        </m:r>
                      </m:oMath>
                    </m:oMathPara>
                  </a14:m>
                  <a:endParaRPr lang="ko-KR" altLang="en-US" sz="1400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07904" y="4221088"/>
                  <a:ext cx="1008112" cy="307777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4644008" y="4221088"/>
                  <a:ext cx="100811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sz="1400" i="1">
                            <a:latin typeface="Cambria Math"/>
                          </a:rPr>
                          <m:t>=</m:t>
                        </m:r>
                        <m:r>
                          <a:rPr lang="en-US" altLang="ko-KR" sz="1400" b="0" i="1" smtClean="0">
                            <a:latin typeface="Cambria Math"/>
                          </a:rPr>
                          <m:t>3</m:t>
                        </m:r>
                      </m:oMath>
                    </m:oMathPara>
                  </a14:m>
                  <a:endParaRPr lang="ko-KR" altLang="en-US" sz="1400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44008" y="4221088"/>
                  <a:ext cx="1008112" cy="307777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59416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Models – </a:t>
            </a:r>
            <a:r>
              <a:rPr lang="en-US" altLang="ko-KR" sz="3600" dirty="0" smtClean="0"/>
              <a:t>Action Variables</a:t>
            </a:r>
            <a:endParaRPr lang="ko-KR" altLang="en-US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b="1" dirty="0" smtClean="0"/>
                  <a:t>Action Variables</a:t>
                </a:r>
              </a:p>
              <a:p>
                <a:endParaRPr lang="en-US" altLang="ko-KR" i="1" dirty="0" smtClean="0">
                  <a:latin typeface="Cambria Math"/>
                </a:endParaRPr>
              </a:p>
              <a:p>
                <a:pPr algn="just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000" i="1" dirty="0" smtClean="0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altLang="ko-KR" sz="2000" i="1" dirty="0" smtClean="0">
                            <a:latin typeface="Cambria Math"/>
                          </a:rPr>
                          <m:t>𝑖𝑡</m:t>
                        </m:r>
                      </m:sub>
                      <m:sup>
                        <m:r>
                          <a:rPr lang="en-US" altLang="ko-KR" sz="2000" b="0" i="1" dirty="0" smtClean="0">
                            <a:latin typeface="Cambria Math"/>
                          </a:rPr>
                          <m:t>𝑎</m:t>
                        </m:r>
                      </m:sup>
                    </m:sSubSup>
                  </m:oMath>
                </a14:m>
                <a:r>
                  <a:rPr lang="en-US" altLang="ko-KR" sz="2000" dirty="0"/>
                  <a:t>: </a:t>
                </a:r>
                <a:r>
                  <a:rPr lang="en-US" altLang="ko-KR" sz="2000" u="sng" dirty="0" smtClean="0"/>
                  <a:t>effort </a:t>
                </a:r>
                <a:r>
                  <a:rPr lang="en-US" altLang="ko-KR" sz="2000" u="sng" dirty="0"/>
                  <a:t>to sell insurance contracts</a:t>
                </a:r>
                <a:r>
                  <a:rPr lang="en-US" altLang="ko-KR" sz="2000" dirty="0"/>
                  <a:t>. This </a:t>
                </a:r>
                <a:r>
                  <a:rPr lang="en-US" altLang="ko-KR" sz="2000" dirty="0" smtClean="0"/>
                  <a:t>induces </a:t>
                </a:r>
                <a:r>
                  <a:rPr lang="en-US" altLang="ko-KR" sz="2000" dirty="0"/>
                  <a:t>higher sales. </a:t>
                </a:r>
                <a:endParaRPr lang="en-US" altLang="ko-KR" sz="2000" dirty="0" smtClean="0"/>
              </a:p>
              <a:p>
                <a:pPr lvl="1" algn="just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dirty="0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altLang="ko-KR" sz="1800" i="1" dirty="0" smtClean="0">
                            <a:latin typeface="Cambria Math"/>
                          </a:rPr>
                          <m:t>𝑖𝑡</m:t>
                        </m:r>
                      </m:sub>
                    </m:sSub>
                    <m:r>
                      <a:rPr lang="en-US" altLang="ko-KR" sz="1800" i="1" dirty="0">
                        <a:latin typeface="Cambria Math"/>
                      </a:rPr>
                      <m:t>=</m:t>
                    </m:r>
                    <m:r>
                      <a:rPr lang="en-US" altLang="ko-KR" sz="1800" i="1" dirty="0">
                        <a:latin typeface="Cambria Math"/>
                      </a:rPr>
                      <m:t>𝑠</m:t>
                    </m:r>
                    <m:r>
                      <a:rPr lang="en-US" altLang="ko-KR" sz="1800" i="1" dirty="0">
                        <a:latin typeface="Cambria Math"/>
                      </a:rPr>
                      <m:t>(</m:t>
                    </m:r>
                    <m:sSubSup>
                      <m:sSubSupPr>
                        <m:ctrlPr>
                          <a:rPr lang="en-US" altLang="ko-KR" sz="1800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800" i="1" dirty="0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altLang="ko-KR" sz="1800" i="1" dirty="0">
                            <a:latin typeface="Cambria Math"/>
                          </a:rPr>
                          <m:t>𝑖𝑡</m:t>
                        </m:r>
                      </m:sub>
                      <m:sup>
                        <m:r>
                          <a:rPr lang="en-US" altLang="ko-KR" sz="1800" b="0" i="1" dirty="0" smtClean="0">
                            <a:latin typeface="Cambria Math"/>
                          </a:rPr>
                          <m:t>𝑎</m:t>
                        </m:r>
                      </m:sup>
                    </m:sSubSup>
                    <m:r>
                      <a:rPr lang="en-US" altLang="ko-KR" sz="1800" i="1" dirty="0">
                        <a:latin typeface="Cambria Math"/>
                      </a:rPr>
                      <m:t> , </m:t>
                    </m:r>
                    <m:sSubSup>
                      <m:sSubSupPr>
                        <m:ctrlPr>
                          <a:rPr lang="en-US" altLang="ko-KR" sz="1800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ko-KR" altLang="en-US" sz="1800" i="1" dirty="0" smtClean="0">
                            <a:latin typeface="Cambria Math"/>
                          </a:rPr>
                          <m:t>𝜖</m:t>
                        </m:r>
                      </m:e>
                      <m:sub>
                        <m:r>
                          <a:rPr lang="en-US" altLang="ko-KR" sz="1800" i="1" dirty="0">
                            <a:latin typeface="Cambria Math"/>
                          </a:rPr>
                          <m:t>𝑖𝑡</m:t>
                        </m:r>
                      </m:sub>
                      <m:sup>
                        <m:r>
                          <a:rPr lang="en-US" altLang="ko-KR" sz="1800" b="0" i="1" dirty="0" smtClean="0">
                            <a:latin typeface="Cambria Math"/>
                          </a:rPr>
                          <m:t>𝑎</m:t>
                        </m:r>
                      </m:sup>
                    </m:sSubSup>
                    <m:r>
                      <a:rPr lang="en-US" altLang="ko-KR" sz="1800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ko-KR" sz="1800" dirty="0"/>
                  <a:t> where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8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ko-KR" altLang="en-US" sz="1800" i="1" dirty="0">
                            <a:latin typeface="Cambria Math"/>
                          </a:rPr>
                          <m:t>𝜖</m:t>
                        </m:r>
                      </m:e>
                      <m:sub>
                        <m:r>
                          <a:rPr lang="en-US" altLang="ko-KR" sz="1800" i="1" dirty="0">
                            <a:latin typeface="Cambria Math"/>
                          </a:rPr>
                          <m:t>𝑖𝑡</m:t>
                        </m:r>
                      </m:sub>
                      <m:sup>
                        <m:r>
                          <a:rPr lang="en-US" altLang="ko-KR" sz="1800" b="0" i="1" dirty="0" smtClean="0">
                            <a:latin typeface="Cambria Math"/>
                          </a:rPr>
                          <m:t>𝑎</m:t>
                        </m:r>
                      </m:sup>
                    </m:sSubSup>
                  </m:oMath>
                </a14:m>
                <a:r>
                  <a:rPr lang="en-US" altLang="ko-KR" sz="1800" dirty="0"/>
                  <a:t> </a:t>
                </a:r>
                <a:r>
                  <a:rPr lang="en-US" altLang="ko-KR" sz="1800" dirty="0" smtClean="0"/>
                  <a:t>is </a:t>
                </a:r>
                <a:r>
                  <a:rPr lang="en-US" altLang="ko-KR" sz="1800" dirty="0"/>
                  <a:t>a random shock which affects the sales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 dirty="0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altLang="ko-KR" sz="1800" i="1" dirty="0" smtClean="0">
                            <a:latin typeface="Cambria Math"/>
                          </a:rPr>
                          <m:t>𝑖𝑡</m:t>
                        </m:r>
                      </m:sub>
                    </m:sSub>
                  </m:oMath>
                </a14:m>
                <a:r>
                  <a:rPr lang="en-US" altLang="ko-KR" sz="1800" dirty="0" smtClean="0"/>
                  <a:t> </a:t>
                </a:r>
                <a:r>
                  <a:rPr lang="en-US" altLang="ko-KR" sz="1800" dirty="0"/>
                  <a:t>. </a:t>
                </a:r>
              </a:p>
              <a:p>
                <a:pPr lvl="1" algn="just"/>
                <a:endParaRPr lang="en-US" altLang="ko-KR" sz="1800" dirty="0" smtClean="0"/>
              </a:p>
              <a:p>
                <a:pPr algn="just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000" i="1" dirty="0" smtClean="0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altLang="ko-KR" sz="2000" i="1" dirty="0" smtClean="0">
                            <a:latin typeface="Cambria Math"/>
                          </a:rPr>
                          <m:t>𝑖𝑡</m:t>
                        </m:r>
                      </m:sub>
                      <m:sup>
                        <m:r>
                          <a:rPr lang="en-US" altLang="ko-KR" sz="2000" b="0" i="1" dirty="0" smtClean="0">
                            <a:latin typeface="Cambria Math"/>
                          </a:rPr>
                          <m:t>𝑏</m:t>
                        </m:r>
                      </m:sup>
                    </m:sSubSup>
                  </m:oMath>
                </a14:m>
                <a:r>
                  <a:rPr lang="en-US" altLang="ko-KR" sz="2000" dirty="0" smtClean="0"/>
                  <a:t>: </a:t>
                </a:r>
                <a:r>
                  <a:rPr lang="en-US" altLang="ko-KR" sz="2000" u="sng" dirty="0" smtClean="0"/>
                  <a:t>effort </a:t>
                </a:r>
                <a:r>
                  <a:rPr lang="en-US" altLang="ko-KR" sz="2000" u="sng" dirty="0"/>
                  <a:t>to acquire new level-1 salesperson</a:t>
                </a:r>
                <a:r>
                  <a:rPr lang="en-US" altLang="ko-KR" sz="2000" dirty="0"/>
                  <a:t> for her team, which leads to new addition of team members,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dirty="0" smtClean="0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altLang="ko-KR" sz="2000" i="1" dirty="0" smtClean="0">
                            <a:latin typeface="Cambria Math"/>
                          </a:rPr>
                          <m:t>𝑖𝑡</m:t>
                        </m:r>
                      </m:sub>
                    </m:sSub>
                  </m:oMath>
                </a14:m>
                <a:endParaRPr lang="en-US" altLang="ko-KR" sz="2000" b="0" i="1" dirty="0" smtClean="0">
                  <a:latin typeface="Cambria Math"/>
                </a:endParaRPr>
              </a:p>
              <a:p>
                <a:pPr lvl="1" algn="just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dirty="0" smtClean="0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altLang="ko-KR" sz="1600" b="0" i="1" dirty="0" smtClean="0">
                            <a:latin typeface="Cambria Math"/>
                          </a:rPr>
                          <m:t>𝑖𝑡</m:t>
                        </m:r>
                      </m:sub>
                    </m:sSub>
                    <m:r>
                      <a:rPr lang="en-US" altLang="ko-KR" sz="1600" i="1" dirty="0" smtClean="0">
                        <a:latin typeface="Cambria Math"/>
                      </a:rPr>
                      <m:t>=</m:t>
                    </m:r>
                    <m:r>
                      <a:rPr lang="en-US" altLang="ko-KR" sz="1600" b="0" i="1" dirty="0" smtClean="0">
                        <a:latin typeface="Cambria Math"/>
                      </a:rPr>
                      <m:t>𝑛</m:t>
                    </m:r>
                    <m:r>
                      <a:rPr lang="en-US" altLang="ko-KR" sz="1600" i="1" dirty="0">
                        <a:latin typeface="Cambria Math"/>
                      </a:rPr>
                      <m:t>(</m:t>
                    </m:r>
                    <m:sSubSup>
                      <m:sSubSupPr>
                        <m:ctrlPr>
                          <a:rPr lang="en-US" altLang="ko-KR" sz="1600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600" i="1" dirty="0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altLang="ko-KR" sz="1600" i="1" dirty="0">
                            <a:latin typeface="Cambria Math"/>
                          </a:rPr>
                          <m:t>𝑖𝑡</m:t>
                        </m:r>
                      </m:sub>
                      <m:sup>
                        <m:r>
                          <a:rPr lang="en-US" altLang="ko-KR" sz="1600" b="0" i="1" dirty="0" smtClean="0">
                            <a:latin typeface="Cambria Math"/>
                          </a:rPr>
                          <m:t>𝑏</m:t>
                        </m:r>
                      </m:sup>
                    </m:sSubSup>
                    <m:r>
                      <a:rPr lang="en-US" altLang="ko-KR" sz="1600" i="1" dirty="0" smtClean="0">
                        <a:latin typeface="Cambria Math"/>
                      </a:rPr>
                      <m:t>,</m:t>
                    </m:r>
                    <m:r>
                      <a:rPr lang="en-US" altLang="ko-KR" sz="1600" i="1" dirty="0">
                        <a:latin typeface="Cambria Math"/>
                      </a:rPr>
                      <m:t> </m:t>
                    </m:r>
                    <m:sSubSup>
                      <m:sSubSupPr>
                        <m:ctrlPr>
                          <a:rPr lang="en-US" altLang="ko-KR" sz="1600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ko-KR" altLang="en-US" sz="1600" i="1" dirty="0" smtClean="0">
                            <a:latin typeface="Cambria Math"/>
                          </a:rPr>
                          <m:t>𝜖</m:t>
                        </m:r>
                      </m:e>
                      <m:sub>
                        <m:r>
                          <a:rPr lang="en-US" altLang="ko-KR" sz="1600" i="1" dirty="0">
                            <a:latin typeface="Cambria Math"/>
                          </a:rPr>
                          <m:t>𝑖𝑡</m:t>
                        </m:r>
                      </m:sub>
                      <m:sup>
                        <m:r>
                          <a:rPr lang="en-US" altLang="ko-KR" sz="1600" b="0" i="1" dirty="0" smtClean="0">
                            <a:latin typeface="Cambria Math"/>
                          </a:rPr>
                          <m:t>𝑏</m:t>
                        </m:r>
                      </m:sup>
                    </m:sSubSup>
                    <m:r>
                      <a:rPr lang="en-US" altLang="ko-KR" sz="1600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ko-KR" sz="1600" dirty="0"/>
                  <a:t> where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6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ko-KR" altLang="en-US" sz="1600" i="1" dirty="0">
                            <a:latin typeface="Cambria Math"/>
                          </a:rPr>
                          <m:t>𝜖</m:t>
                        </m:r>
                      </m:e>
                      <m:sub>
                        <m:r>
                          <a:rPr lang="en-US" altLang="ko-KR" sz="1600" i="1" dirty="0">
                            <a:latin typeface="Cambria Math"/>
                          </a:rPr>
                          <m:t>𝑖𝑡</m:t>
                        </m:r>
                      </m:sub>
                      <m:sup>
                        <m:r>
                          <a:rPr lang="en-US" altLang="ko-KR" sz="1600" b="0" i="1" dirty="0" smtClean="0">
                            <a:latin typeface="Cambria Math"/>
                          </a:rPr>
                          <m:t>𝑏</m:t>
                        </m:r>
                      </m:sup>
                    </m:sSubSup>
                  </m:oMath>
                </a14:m>
                <a:r>
                  <a:rPr lang="en-US" altLang="ko-KR" sz="1600" dirty="0"/>
                  <a:t> </a:t>
                </a:r>
                <a:r>
                  <a:rPr lang="en-US" altLang="ko-KR" sz="1600" dirty="0" smtClean="0"/>
                  <a:t>denotes </a:t>
                </a:r>
                <a:r>
                  <a:rPr lang="en-US" altLang="ko-KR" sz="1600" dirty="0"/>
                  <a:t>a random shock which affects the new addition. </a:t>
                </a:r>
                <a:endParaRPr lang="ko-KR" altLang="en-US" sz="1600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875" r="-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09637-FB45-4B05-96C1-D137660457FD}" type="slidenum">
              <a:rPr lang="ko-KR" altLang="en-US" smtClean="0"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7976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Timing of the Model 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algn="just"/>
                <a:r>
                  <a:rPr lang="en-US" altLang="ko-KR" sz="2000" dirty="0" smtClean="0"/>
                  <a:t>At the start of each month, a salesman observes current states and decides her effort levels,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000" i="1" dirty="0" smtClean="0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altLang="ko-KR" sz="2000" i="1" dirty="0" smtClean="0">
                            <a:latin typeface="Cambria Math"/>
                          </a:rPr>
                          <m:t>𝑖𝑡</m:t>
                        </m:r>
                      </m:sub>
                      <m:sup>
                        <m:r>
                          <a:rPr lang="en-US" altLang="ko-KR" sz="2000" b="0" i="1" dirty="0" smtClean="0">
                            <a:latin typeface="Cambria Math"/>
                          </a:rPr>
                          <m:t>𝑎</m:t>
                        </m:r>
                      </m:sup>
                    </m:sSubSup>
                  </m:oMath>
                </a14:m>
                <a:r>
                  <a:rPr lang="en-US" altLang="ko-KR" sz="2000" dirty="0" smtClean="0"/>
                  <a:t> </a:t>
                </a:r>
                <a:r>
                  <a:rPr lang="en-US" altLang="ko-KR" sz="2000" dirty="0"/>
                  <a:t>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000" i="1" dirty="0" smtClean="0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altLang="ko-KR" sz="2000" i="1" dirty="0" smtClean="0">
                            <a:latin typeface="Cambria Math"/>
                          </a:rPr>
                          <m:t>𝑖𝑡</m:t>
                        </m:r>
                      </m:sub>
                      <m:sup>
                        <m:r>
                          <a:rPr lang="en-US" altLang="ko-KR" sz="2000" b="0" i="1" dirty="0" smtClean="0">
                            <a:latin typeface="Cambria Math"/>
                          </a:rPr>
                          <m:t>𝑏</m:t>
                        </m:r>
                      </m:sup>
                    </m:sSubSup>
                  </m:oMath>
                </a14:m>
                <a:r>
                  <a:rPr lang="en-US" altLang="ko-KR" sz="2000" dirty="0"/>
                  <a:t>. </a:t>
                </a:r>
                <a:endParaRPr lang="en-US" altLang="ko-KR" sz="2000" dirty="0" smtClean="0"/>
              </a:p>
              <a:p>
                <a:pPr algn="just"/>
                <a:endParaRPr lang="en-US" altLang="ko-KR" sz="2000" dirty="0" smtClean="0"/>
              </a:p>
              <a:p>
                <a:pPr algn="just"/>
                <a:r>
                  <a:rPr lang="en-US" altLang="ko-KR" sz="2000" dirty="0" smtClean="0"/>
                  <a:t>The </a:t>
                </a:r>
                <a:r>
                  <a:rPr lang="en-US" altLang="ko-KR" sz="2000" dirty="0"/>
                  <a:t>sales and addition of team members are realized during the month. </a:t>
                </a:r>
                <a:endParaRPr lang="en-US" altLang="ko-KR" sz="2000" dirty="0" smtClean="0"/>
              </a:p>
              <a:p>
                <a:pPr algn="just"/>
                <a:endParaRPr lang="en-US" altLang="ko-KR" sz="2000" dirty="0"/>
              </a:p>
              <a:p>
                <a:pPr algn="just"/>
                <a:r>
                  <a:rPr lang="en-US" altLang="ko-KR" sz="2000" dirty="0" smtClean="0"/>
                  <a:t>At </a:t>
                </a:r>
                <a:r>
                  <a:rPr lang="en-US" altLang="ko-KR" sz="2000" dirty="0"/>
                  <a:t>the end of each month, the </a:t>
                </a:r>
                <a:r>
                  <a:rPr lang="en-US" altLang="ko-KR" sz="2000" u="sng" dirty="0"/>
                  <a:t>compensations</a:t>
                </a:r>
                <a:r>
                  <a:rPr lang="en-US" altLang="ko-KR" sz="2000" dirty="0"/>
                  <a:t> are given and </a:t>
                </a:r>
                <a:r>
                  <a:rPr lang="en-US" altLang="ko-KR" sz="2000" u="sng" dirty="0"/>
                  <a:t>promotions</a:t>
                </a:r>
                <a:r>
                  <a:rPr lang="en-US" altLang="ko-KR" sz="2000" dirty="0"/>
                  <a:t> happen based on her accumulated performance for the last three month. </a:t>
                </a:r>
                <a:endParaRPr lang="en-US" altLang="ko-KR" sz="2000" dirty="0" smtClean="0"/>
              </a:p>
              <a:p>
                <a:pPr algn="just"/>
                <a:endParaRPr lang="en-US" altLang="ko-KR" sz="2000" dirty="0"/>
              </a:p>
              <a:p>
                <a:pPr algn="just"/>
                <a:r>
                  <a:rPr lang="en-US" altLang="ko-KR" sz="2000" dirty="0" smtClean="0"/>
                  <a:t>At </a:t>
                </a:r>
                <a:r>
                  <a:rPr lang="en-US" altLang="ko-KR" sz="2000" dirty="0"/>
                  <a:t>the end of each quarter month (3, 6, 9, and 12), </a:t>
                </a:r>
                <a:r>
                  <a:rPr lang="en-US" altLang="ko-KR" sz="2000" u="sng" dirty="0"/>
                  <a:t>demotions</a:t>
                </a:r>
                <a:r>
                  <a:rPr lang="en-US" altLang="ko-KR" sz="2000" dirty="0"/>
                  <a:t> occur based on her accumulated performance for the last three month. </a:t>
                </a:r>
                <a:endParaRPr lang="ko-KR" altLang="en-US" sz="2000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96" t="-500" r="-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09637-FB45-4B05-96C1-D137660457FD}" type="slidenum">
              <a:rPr lang="ko-KR" altLang="en-US" smtClean="0"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9030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Assumptions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ko-KR" sz="2000" dirty="0" smtClean="0"/>
              <a:t>(A1) I assume that a sales manager has </a:t>
            </a:r>
            <a:r>
              <a:rPr lang="en-US" altLang="ko-KR" sz="2000" u="sng" dirty="0" smtClean="0"/>
              <a:t>no control over his whole team member's sales performance</a:t>
            </a:r>
            <a:r>
              <a:rPr lang="en-US" altLang="ko-KR" sz="2000" dirty="0" smtClean="0"/>
              <a:t>. This implies that once a salesperson is added to a team, his sales performance is stochastic. </a:t>
            </a:r>
          </a:p>
          <a:p>
            <a:pPr marL="0" indent="0">
              <a:buNone/>
            </a:pPr>
            <a:endParaRPr lang="en-US" altLang="ko-KR" sz="2000" dirty="0"/>
          </a:p>
          <a:p>
            <a:pPr algn="just"/>
            <a:r>
              <a:rPr lang="en-US" altLang="ko-KR" sz="2000" dirty="0" smtClean="0"/>
              <a:t>(A2) </a:t>
            </a:r>
            <a:r>
              <a:rPr lang="en-US" altLang="ko-KR" sz="2000" dirty="0"/>
              <a:t>I assume </a:t>
            </a:r>
            <a:r>
              <a:rPr lang="en-US" altLang="ko-KR" sz="2000" u="sng" dirty="0"/>
              <a:t>a monotonic relationship between effort and outcomes </a:t>
            </a:r>
            <a:r>
              <a:rPr lang="en-US" altLang="ko-KR" sz="2000" dirty="0"/>
              <a:t>(i.e. sales and number of added salespeople). </a:t>
            </a:r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09637-FB45-4B05-96C1-D137660457FD}" type="slidenum">
              <a:rPr lang="ko-KR" altLang="en-US" smtClean="0"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21934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Preview of Model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altLang="ko-KR" b="1" dirty="0" smtClean="0"/>
                  <a:t>Level-1 salesperson </a:t>
                </a:r>
              </a:p>
              <a:p>
                <a:endParaRPr lang="en-US" altLang="ko-KR" sz="1000" b="1" dirty="0" smtClean="0"/>
              </a:p>
              <a:p>
                <a:pPr lvl="1" algn="just"/>
                <a:r>
                  <a:rPr lang="en-US" altLang="ko-KR" dirty="0" smtClean="0"/>
                  <a:t>only decides her effort level for selling insurance contracts,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b="0" i="1" u="sng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u="sng" smtClean="0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altLang="ko-KR" b="0" i="1" u="sng" smtClean="0">
                            <a:latin typeface="Cambria Math"/>
                          </a:rPr>
                          <m:t>𝑖𝑡</m:t>
                        </m:r>
                      </m:sub>
                      <m:sup>
                        <m:r>
                          <a:rPr lang="en-US" altLang="ko-KR" b="0" i="1" u="sng" smtClean="0">
                            <a:latin typeface="Cambria Math"/>
                          </a:rPr>
                          <m:t>𝑎</m:t>
                        </m:r>
                      </m:sup>
                    </m:sSubSup>
                  </m:oMath>
                </a14:m>
                <a:endParaRPr lang="en-US" altLang="ko-KR" u="sng" dirty="0" smtClean="0"/>
              </a:p>
              <a:p>
                <a:pPr lvl="1" algn="just"/>
                <a:r>
                  <a:rPr lang="en-US" altLang="ko-KR" b="1" dirty="0"/>
                  <a:t>c</a:t>
                </a:r>
                <a:r>
                  <a:rPr lang="en-US" altLang="ko-KR" b="1" dirty="0" smtClean="0"/>
                  <a:t>an have her team in case where she was demoted from level 2</a:t>
                </a:r>
              </a:p>
              <a:p>
                <a:pPr lvl="1" algn="just"/>
                <a:r>
                  <a:rPr lang="en-US" altLang="ko-KR" u="sng" dirty="0" smtClean="0"/>
                  <a:t>can be promoted to level-2</a:t>
                </a:r>
                <a:r>
                  <a:rPr lang="en-US" altLang="ko-KR" dirty="0" smtClean="0"/>
                  <a:t> salesperson if her accumulated performance in the quarter is greater than the promotion requirement</a:t>
                </a:r>
              </a:p>
              <a:p>
                <a:pPr lvl="1" algn="just"/>
                <a:r>
                  <a:rPr lang="en-US" altLang="ko-KR" dirty="0"/>
                  <a:t>c</a:t>
                </a:r>
                <a:r>
                  <a:rPr lang="en-US" altLang="ko-KR" dirty="0" smtClean="0"/>
                  <a:t>annot be demoted or quit the company</a:t>
                </a:r>
              </a:p>
              <a:p>
                <a:pPr lvl="1" algn="just"/>
                <a:endParaRPr lang="en-US" altLang="ko-KR" dirty="0"/>
              </a:p>
              <a:p>
                <a:pPr algn="just"/>
                <a:r>
                  <a:rPr lang="en-US" altLang="ko-KR" b="1" dirty="0" smtClean="0"/>
                  <a:t>Level-2 salesperson</a:t>
                </a:r>
              </a:p>
              <a:p>
                <a:pPr algn="just"/>
                <a:endParaRPr lang="en-US" altLang="ko-KR" sz="1000" b="1" dirty="0" smtClean="0"/>
              </a:p>
              <a:p>
                <a:pPr lvl="1" algn="just"/>
                <a:r>
                  <a:rPr lang="en-US" altLang="ko-KR" dirty="0" smtClean="0"/>
                  <a:t>decides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b="0" i="1" u="sng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u="sng" smtClean="0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altLang="ko-KR" b="0" i="1" u="sng" smtClean="0">
                            <a:latin typeface="Cambria Math"/>
                          </a:rPr>
                          <m:t>𝑖𝑡</m:t>
                        </m:r>
                      </m:sub>
                      <m:sup>
                        <m:r>
                          <a:rPr lang="en-US" altLang="ko-KR" b="0" i="1" u="sng" smtClean="0">
                            <a:latin typeface="Cambria Math"/>
                          </a:rPr>
                          <m:t>𝑎</m:t>
                        </m:r>
                      </m:sup>
                    </m:sSubSup>
                  </m:oMath>
                </a14:m>
                <a:r>
                  <a:rPr lang="ko-KR" altLang="en-US" u="sng" dirty="0" smtClean="0"/>
                  <a:t> </a:t>
                </a:r>
                <a:r>
                  <a:rPr lang="en-US" altLang="ko-KR" u="sng" dirty="0" smtClean="0"/>
                  <a:t>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b="0" i="1" u="sng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u="sng" smtClean="0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altLang="ko-KR" b="0" i="1" u="sng" smtClean="0">
                            <a:latin typeface="Cambria Math"/>
                          </a:rPr>
                          <m:t>𝑖𝑡</m:t>
                        </m:r>
                      </m:sub>
                      <m:sup>
                        <m:r>
                          <a:rPr lang="en-US" altLang="ko-KR" b="0" i="1" u="sng" smtClean="0">
                            <a:latin typeface="Cambria Math"/>
                          </a:rPr>
                          <m:t>𝑏</m:t>
                        </m:r>
                      </m:sup>
                    </m:sSubSup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to maximize her sum of </a:t>
                </a:r>
                <a:r>
                  <a:rPr lang="en-US" altLang="ko-KR" dirty="0"/>
                  <a:t>discounted </a:t>
                </a:r>
                <a:r>
                  <a:rPr lang="en-US" altLang="ko-KR" dirty="0" smtClean="0"/>
                  <a:t>future flow utilities</a:t>
                </a:r>
              </a:p>
              <a:p>
                <a:pPr lvl="1" algn="just"/>
                <a:r>
                  <a:rPr lang="en-US" altLang="ko-KR" u="sng" dirty="0"/>
                  <a:t>c</a:t>
                </a:r>
                <a:r>
                  <a:rPr lang="en-US" altLang="ko-KR" u="sng" dirty="0" smtClean="0"/>
                  <a:t>an introduce level-1 salesperson</a:t>
                </a:r>
                <a:r>
                  <a:rPr lang="en-US" altLang="ko-KR" dirty="0" smtClean="0"/>
                  <a:t> to her team</a:t>
                </a:r>
              </a:p>
              <a:p>
                <a:pPr lvl="1" algn="just"/>
                <a:r>
                  <a:rPr lang="en-US" altLang="ko-KR" u="sng" dirty="0" smtClean="0"/>
                  <a:t>can be demoted to level-1 salesperson</a:t>
                </a:r>
                <a:r>
                  <a:rPr lang="en-US" altLang="ko-KR" dirty="0" smtClean="0"/>
                  <a:t> if her performance falls short of the minimum requirement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444" t="-625" r="-667" b="-1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09637-FB45-4B05-96C1-D137660457FD}" type="slidenum">
              <a:rPr lang="ko-KR" altLang="en-US" smtClean="0"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00520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투명도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클래식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투명도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9420</TotalTime>
  <Words>602</Words>
  <Application>Microsoft Office PowerPoint</Application>
  <PresentationFormat>화면 슬라이드 쇼(4:3)</PresentationFormat>
  <Paragraphs>430</Paragraphs>
  <Slides>26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3" baseType="lpstr">
      <vt:lpstr>돋움</vt:lpstr>
      <vt:lpstr>맑은 고딕</vt:lpstr>
      <vt:lpstr>Arial</vt:lpstr>
      <vt:lpstr>Calibri</vt:lpstr>
      <vt:lpstr>Cambria Math</vt:lpstr>
      <vt:lpstr>Times New Roman</vt:lpstr>
      <vt:lpstr>투명도</vt:lpstr>
      <vt:lpstr>PowerPoint 프레젠테이션</vt:lpstr>
      <vt:lpstr>Introduction</vt:lpstr>
      <vt:lpstr>Models – Notation  &amp; State Variables</vt:lpstr>
      <vt:lpstr>Models – State Variables</vt:lpstr>
      <vt:lpstr>Why the state variables s_(i,t-1) &amp; s_(T(i),t-1)  are needed? </vt:lpstr>
      <vt:lpstr>Models – Action Variables</vt:lpstr>
      <vt:lpstr>Timing of the Model </vt:lpstr>
      <vt:lpstr>Assumptions </vt:lpstr>
      <vt:lpstr>Preview of Model</vt:lpstr>
      <vt:lpstr>Models – Utility function</vt:lpstr>
      <vt:lpstr>Models – Income from team-level sales</vt:lpstr>
      <vt:lpstr>Models – Sales &amp; Commission</vt:lpstr>
      <vt:lpstr>Models – Cost &amp; Adding Salespeople</vt:lpstr>
      <vt:lpstr>State Transitions</vt:lpstr>
      <vt:lpstr>State Transitions</vt:lpstr>
      <vt:lpstr>Salesperson’s Problem</vt:lpstr>
      <vt:lpstr>Salesperson’s Problem</vt:lpstr>
      <vt:lpstr>Implementation</vt:lpstr>
      <vt:lpstr>Simulation Settings – Discretize State Space</vt:lpstr>
      <vt:lpstr>Simulation Settings - Generate random errors</vt:lpstr>
      <vt:lpstr>Simulation Settings – Parameters*</vt:lpstr>
      <vt:lpstr>Simulation Settings – Parameters</vt:lpstr>
      <vt:lpstr>Implementation</vt:lpstr>
      <vt:lpstr>Simulation Results 1</vt:lpstr>
      <vt:lpstr>Simulation Results 1</vt:lpstr>
      <vt:lpstr>Limitations and To Dos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bumdolx</dc:creator>
  <cp:lastModifiedBy>Shim, Beomjoon</cp:lastModifiedBy>
  <cp:revision>501</cp:revision>
  <cp:lastPrinted>2014-10-29T06:09:15Z</cp:lastPrinted>
  <dcterms:created xsi:type="dcterms:W3CDTF">2013-01-23T14:46:18Z</dcterms:created>
  <dcterms:modified xsi:type="dcterms:W3CDTF">2017-05-12T22:33:04Z</dcterms:modified>
</cp:coreProperties>
</file>