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0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32" y="-1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1FD4B0-4164-8640-9B1B-306B7A5A3B7D}" type="datetimeFigureOut">
              <a:rPr lang="en-US" smtClean="0"/>
              <a:t>4/30/13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136842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FD4B0-4164-8640-9B1B-306B7A5A3B7D}" type="datetimeFigureOut">
              <a:rPr lang="en-US" smtClean="0"/>
              <a:t>4/30/13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389019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FD4B0-4164-8640-9B1B-306B7A5A3B7D}" type="datetimeFigureOut">
              <a:rPr lang="en-US" smtClean="0"/>
              <a:t>4/30/13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383070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FD4B0-4164-8640-9B1B-306B7A5A3B7D}" type="datetimeFigureOut">
              <a:rPr lang="en-US" smtClean="0"/>
              <a:t>4/30/13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334057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FD4B0-4164-8640-9B1B-306B7A5A3B7D}" type="datetimeFigureOut">
              <a:rPr lang="en-US" smtClean="0"/>
              <a:t>4/30/13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326117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FD4B0-4164-8640-9B1B-306B7A5A3B7D}" type="datetimeFigureOut">
              <a:rPr lang="en-US" smtClean="0"/>
              <a:t>4/30/13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360667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1FD4B0-4164-8640-9B1B-306B7A5A3B7D}" type="datetimeFigureOut">
              <a:rPr lang="en-US" smtClean="0"/>
              <a:t>4/30/13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12466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1FD4B0-4164-8640-9B1B-306B7A5A3B7D}" type="datetimeFigureOut">
              <a:rPr lang="en-US" smtClean="0"/>
              <a:t>4/30/13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366416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FD4B0-4164-8640-9B1B-306B7A5A3B7D}" type="datetimeFigureOut">
              <a:rPr lang="en-US" smtClean="0"/>
              <a:t>4/30/13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368710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FD4B0-4164-8640-9B1B-306B7A5A3B7D}" type="datetimeFigureOut">
              <a:rPr lang="en-US" smtClean="0"/>
              <a:t>4/30/13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217480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FD4B0-4164-8640-9B1B-306B7A5A3B7D}" type="datetimeFigureOut">
              <a:rPr lang="en-US" smtClean="0"/>
              <a:t>4/30/13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E4E8CD-F337-6245-86F0-15107A0E9817}" type="slidenum">
              <a:rPr lang="en-US" smtClean="0"/>
              <a:t>‹#›</a:t>
            </a:fld>
            <a:endParaRPr lang="en-US" dirty="0"/>
          </a:p>
        </p:txBody>
      </p:sp>
    </p:spTree>
    <p:extLst>
      <p:ext uri="{BB962C8B-B14F-4D97-AF65-F5344CB8AC3E}">
        <p14:creationId xmlns:p14="http://schemas.microsoft.com/office/powerpoint/2010/main" val="29700466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91FD4B0-4164-8640-9B1B-306B7A5A3B7D}" type="datetimeFigureOut">
              <a:rPr lang="en-US" smtClean="0"/>
              <a:t>4/30/13</a:t>
            </a:fld>
            <a:endParaRPr lang="en-US" dirty="0"/>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3E4E8CD-F337-6245-86F0-15107A0E9817}" type="slidenum">
              <a:rPr lang="en-US" smtClean="0"/>
              <a:t>‹#›</a:t>
            </a:fld>
            <a:endParaRPr lang="en-US" dirty="0"/>
          </a:p>
        </p:txBody>
      </p:sp>
    </p:spTree>
    <p:extLst>
      <p:ext uri="{BB962C8B-B14F-4D97-AF65-F5344CB8AC3E}">
        <p14:creationId xmlns:p14="http://schemas.microsoft.com/office/powerpoint/2010/main" val="277103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image" Target="../media/image4.png"/><Relationship Id="rId7"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4.png"/><Relationship Id="rId1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 Id="rId4" Type="http://schemas.microsoft.com/office/2007/relationships/hdphoto" Target="../media/hdphoto3.wdp"/><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33" y="166158"/>
            <a:ext cx="4825999" cy="649816"/>
          </a:xfrm>
        </p:spPr>
        <p:txBody>
          <a:bodyPr>
            <a:noAutofit/>
          </a:bodyPr>
          <a:lstStyle/>
          <a:p>
            <a:r>
              <a:rPr lang="en-US" sz="2400" b="1" dirty="0" smtClean="0">
                <a:solidFill>
                  <a:schemeClr val="bg1">
                    <a:lumMod val="50000"/>
                  </a:schemeClr>
                </a:solidFill>
                <a:latin typeface="Arial"/>
                <a:cs typeface="Arial"/>
              </a:rPr>
              <a:t>The Adaptive Shopper List App</a:t>
            </a:r>
            <a:endParaRPr lang="en-US" sz="2400" b="1" dirty="0">
              <a:solidFill>
                <a:schemeClr val="bg1">
                  <a:lumMod val="50000"/>
                </a:schemeClr>
              </a:solidFill>
              <a:latin typeface="Arial"/>
              <a:cs typeface="Arial"/>
            </a:endParaRPr>
          </a:p>
        </p:txBody>
      </p:sp>
      <p:pic>
        <p:nvPicPr>
          <p:cNvPr id="7" name="Picture 6"/>
          <p:cNvPicPr>
            <a:picLocks noChangeAspect="1"/>
          </p:cNvPicPr>
          <p:nvPr/>
        </p:nvPicPr>
        <p:blipFill>
          <a:blip r:embed="rId2"/>
          <a:stretch>
            <a:fillRect/>
          </a:stretch>
        </p:blipFill>
        <p:spPr>
          <a:xfrm>
            <a:off x="5710311" y="127000"/>
            <a:ext cx="1071489" cy="1100449"/>
          </a:xfrm>
          <a:prstGeom prst="rect">
            <a:avLst/>
          </a:prstGeom>
        </p:spPr>
      </p:pic>
      <p:sp>
        <p:nvSpPr>
          <p:cNvPr id="8" name="Content Placeholder 7"/>
          <p:cNvSpPr>
            <a:spLocks noGrp="1"/>
          </p:cNvSpPr>
          <p:nvPr>
            <p:ph idx="1"/>
          </p:nvPr>
        </p:nvSpPr>
        <p:spPr>
          <a:xfrm>
            <a:off x="400707" y="986367"/>
            <a:ext cx="6172200" cy="2772833"/>
          </a:xfrm>
        </p:spPr>
        <p:txBody>
          <a:bodyPr>
            <a:normAutofit/>
          </a:bodyPr>
          <a:lstStyle/>
          <a:p>
            <a:pPr marL="0" indent="0">
              <a:buNone/>
            </a:pPr>
            <a:r>
              <a:rPr lang="en-US" sz="1800" dirty="0" smtClean="0">
                <a:solidFill>
                  <a:srgbClr val="7F7F7F"/>
                </a:solidFill>
                <a:latin typeface="Arial"/>
                <a:cs typeface="Arial"/>
              </a:rPr>
              <a:t>	 Got Milk?  </a:t>
            </a:r>
            <a:r>
              <a:rPr lang="en-US" sz="1200" dirty="0" smtClean="0">
                <a:latin typeface="Arial"/>
                <a:cs typeface="Arial"/>
              </a:rPr>
              <a:t>We have all wondered “Do I have milk?” in the dairy section of Target. As Jerry Seinfeld illustrates in the accompanying clip, we wonder if we were out of milk? …or laundry detergent? …or cereal? We have our lists but what good are those lists anyway?</a:t>
            </a:r>
          </a:p>
          <a:p>
            <a:pPr marL="0" indent="0">
              <a:buNone/>
            </a:pPr>
            <a:endParaRPr lang="en-US" sz="800" dirty="0">
              <a:latin typeface="Arial"/>
              <a:cs typeface="Arial"/>
            </a:endParaRPr>
          </a:p>
          <a:p>
            <a:pPr marL="0" indent="0">
              <a:buNone/>
            </a:pPr>
            <a:r>
              <a:rPr lang="en-US" sz="1200" dirty="0" smtClean="0">
                <a:latin typeface="Arial"/>
                <a:cs typeface="Arial"/>
              </a:rPr>
              <a:t>The Adaptive Shopper List App is different. Current shopping list apps are static and represent only a collection of items. By combining existing Target shopper data with customer purchase periodicity, the </a:t>
            </a:r>
            <a:r>
              <a:rPr lang="en-US" sz="1200" b="1" dirty="0" smtClean="0">
                <a:latin typeface="Arial"/>
                <a:cs typeface="Arial"/>
              </a:rPr>
              <a:t>Adaptive Shopper List App </a:t>
            </a:r>
            <a:r>
              <a:rPr lang="en-US" sz="1200" b="1" i="1" dirty="0" smtClean="0">
                <a:latin typeface="Arial"/>
                <a:cs typeface="Arial"/>
              </a:rPr>
              <a:t>learns</a:t>
            </a:r>
            <a:r>
              <a:rPr lang="en-US" sz="1200" i="1" dirty="0" smtClean="0">
                <a:latin typeface="Arial"/>
                <a:cs typeface="Arial"/>
              </a:rPr>
              <a:t> </a:t>
            </a:r>
            <a:r>
              <a:rPr lang="en-US" sz="1200" dirty="0" smtClean="0">
                <a:latin typeface="Arial"/>
                <a:cs typeface="Arial"/>
              </a:rPr>
              <a:t>the shopping habits of a consumer through scanned receipts and informs when they are ‘out of milk.’ </a:t>
            </a:r>
          </a:p>
          <a:p>
            <a:pPr marL="0" indent="0">
              <a:buNone/>
            </a:pPr>
            <a:endParaRPr lang="en-US" sz="800" dirty="0" smtClean="0">
              <a:latin typeface="Arial"/>
              <a:cs typeface="Arial"/>
            </a:endParaRPr>
          </a:p>
          <a:p>
            <a:pPr marL="0" indent="0">
              <a:buNone/>
            </a:pPr>
            <a:r>
              <a:rPr lang="en-US" sz="1200" dirty="0" smtClean="0">
                <a:latin typeface="Arial"/>
                <a:cs typeface="Arial"/>
              </a:rPr>
              <a:t>The Adaptive Shopper List App provides a uniquely customized in store shopping experience by creating an interactive list for each consumer. The App can be developed separately or added to the current Target App.</a:t>
            </a:r>
          </a:p>
        </p:txBody>
      </p:sp>
      <p:sp>
        <p:nvSpPr>
          <p:cNvPr id="9" name="Rectangle 8"/>
          <p:cNvSpPr/>
          <p:nvPr/>
        </p:nvSpPr>
        <p:spPr>
          <a:xfrm>
            <a:off x="1" y="0"/>
            <a:ext cx="139699" cy="9144000"/>
          </a:xfrm>
          <a:prstGeom prst="rect">
            <a:avLst/>
          </a:prstGeom>
          <a:solidFill>
            <a:srgbClr val="D00303"/>
          </a:solidFill>
          <a:ln>
            <a:solidFill>
              <a:srgbClr val="D00303"/>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Rectangle 11"/>
          <p:cNvSpPr/>
          <p:nvPr/>
        </p:nvSpPr>
        <p:spPr>
          <a:xfrm rot="5400000">
            <a:off x="3359151" y="5645153"/>
            <a:ext cx="139700" cy="6857998"/>
          </a:xfrm>
          <a:prstGeom prst="rect">
            <a:avLst/>
          </a:prstGeom>
          <a:solidFill>
            <a:srgbClr val="D00303"/>
          </a:solidFill>
          <a:ln>
            <a:solidFill>
              <a:srgbClr val="D00303"/>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Content Placeholder 7"/>
          <p:cNvSpPr txBox="1">
            <a:spLocks/>
          </p:cNvSpPr>
          <p:nvPr/>
        </p:nvSpPr>
        <p:spPr>
          <a:xfrm>
            <a:off x="419100" y="7323667"/>
            <a:ext cx="2806700" cy="165946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u="sng" dirty="0" smtClean="0">
                <a:solidFill>
                  <a:srgbClr val="7F7F7F"/>
                </a:solidFill>
                <a:latin typeface="Arial"/>
                <a:cs typeface="Arial"/>
              </a:rPr>
              <a:t>User/App Limitations:</a:t>
            </a:r>
          </a:p>
          <a:p>
            <a:pPr marL="119063" indent="-119063"/>
            <a:r>
              <a:rPr lang="en-US" sz="1200" dirty="0" smtClean="0">
                <a:solidFill>
                  <a:srgbClr val="000000"/>
                </a:solidFill>
                <a:latin typeface="Arial"/>
                <a:cs typeface="Arial"/>
              </a:rPr>
              <a:t>User has to scan receipts or UPC to build shopping history data. </a:t>
            </a:r>
          </a:p>
          <a:p>
            <a:pPr marL="119063" indent="-119063"/>
            <a:r>
              <a:rPr lang="en-US" sz="1200" dirty="0" smtClean="0">
                <a:solidFill>
                  <a:srgbClr val="000000"/>
                </a:solidFill>
                <a:latin typeface="Arial"/>
                <a:cs typeface="Arial"/>
              </a:rPr>
              <a:t>Initial averages may not be accurate for the user.</a:t>
            </a:r>
          </a:p>
          <a:p>
            <a:pPr marL="119063" indent="-119063"/>
            <a:r>
              <a:rPr lang="en-US" sz="1200" dirty="0" smtClean="0">
                <a:solidFill>
                  <a:srgbClr val="000000"/>
                </a:solidFill>
                <a:latin typeface="Arial"/>
                <a:cs typeface="Arial"/>
              </a:rPr>
              <a:t>Only works with Target receipts and may not be able to gather full buying behavior. </a:t>
            </a:r>
          </a:p>
          <a:p>
            <a:pPr marL="119063" indent="-119063"/>
            <a:r>
              <a:rPr lang="en-US" sz="1200" dirty="0" smtClean="0">
                <a:solidFill>
                  <a:srgbClr val="000000"/>
                </a:solidFill>
                <a:latin typeface="Arial"/>
                <a:cs typeface="Arial"/>
              </a:rPr>
              <a:t>Difficulty</a:t>
            </a:r>
            <a:r>
              <a:rPr lang="en-US" sz="1200" dirty="0" smtClean="0">
                <a:solidFill>
                  <a:srgbClr val="000000"/>
                </a:solidFill>
                <a:latin typeface="Arial"/>
                <a:cs typeface="Arial"/>
              </a:rPr>
              <a:t> to scanning UPC/Receipt</a:t>
            </a:r>
            <a:endParaRPr lang="en-US" sz="1200" dirty="0" smtClean="0">
              <a:solidFill>
                <a:srgbClr val="000000"/>
              </a:solidFill>
              <a:latin typeface="Arial"/>
              <a:cs typeface="Arial"/>
            </a:endParaRPr>
          </a:p>
          <a:p>
            <a:endParaRPr lang="en-US" sz="1200" dirty="0">
              <a:solidFill>
                <a:srgbClr val="7F7F7F"/>
              </a:solidFill>
              <a:latin typeface="Arial"/>
              <a:cs typeface="Arial"/>
            </a:endParaRPr>
          </a:p>
        </p:txBody>
      </p:sp>
      <p:sp>
        <p:nvSpPr>
          <p:cNvPr id="16" name="Content Placeholder 7"/>
          <p:cNvSpPr txBox="1">
            <a:spLocks/>
          </p:cNvSpPr>
          <p:nvPr/>
        </p:nvSpPr>
        <p:spPr>
          <a:xfrm>
            <a:off x="3687234" y="7323669"/>
            <a:ext cx="3001433" cy="1634064"/>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u="sng" dirty="0" smtClean="0">
                <a:solidFill>
                  <a:srgbClr val="7F7F7F"/>
                </a:solidFill>
                <a:latin typeface="Arial"/>
                <a:cs typeface="Arial"/>
              </a:rPr>
              <a:t>Target Benefits:</a:t>
            </a:r>
          </a:p>
          <a:p>
            <a:pPr marL="119063" indent="-119063"/>
            <a:r>
              <a:rPr lang="en-US" sz="1200" dirty="0" smtClean="0">
                <a:solidFill>
                  <a:srgbClr val="000000"/>
                </a:solidFill>
                <a:latin typeface="Arial"/>
                <a:cs typeface="Arial"/>
              </a:rPr>
              <a:t>Drives customers to repeat purchases. </a:t>
            </a:r>
          </a:p>
          <a:p>
            <a:pPr marL="119063" indent="-119063"/>
            <a:r>
              <a:rPr lang="en-US" sz="1200" dirty="0" smtClean="0">
                <a:solidFill>
                  <a:srgbClr val="000000"/>
                </a:solidFill>
                <a:latin typeface="Arial"/>
                <a:cs typeface="Arial"/>
              </a:rPr>
              <a:t>Improves customer shopping experience.</a:t>
            </a:r>
          </a:p>
          <a:p>
            <a:pPr marL="119063" indent="-119063"/>
            <a:r>
              <a:rPr lang="en-US" sz="1200" dirty="0" smtClean="0">
                <a:solidFill>
                  <a:srgbClr val="000000"/>
                </a:solidFill>
                <a:latin typeface="Arial"/>
                <a:cs typeface="Arial"/>
              </a:rPr>
              <a:t>Target has periodicity purchasing data.</a:t>
            </a:r>
          </a:p>
          <a:p>
            <a:pPr marL="119063" indent="-119063"/>
            <a:r>
              <a:rPr lang="en-US" sz="1200" dirty="0" smtClean="0">
                <a:solidFill>
                  <a:srgbClr val="000000"/>
                </a:solidFill>
                <a:latin typeface="Arial"/>
                <a:cs typeface="Arial"/>
              </a:rPr>
              <a:t>Integrate into current </a:t>
            </a:r>
            <a:r>
              <a:rPr lang="en-US" sz="1200" dirty="0" smtClean="0">
                <a:solidFill>
                  <a:srgbClr val="000000"/>
                </a:solidFill>
                <a:latin typeface="Arial"/>
                <a:cs typeface="Arial"/>
              </a:rPr>
              <a:t>TargetLists</a:t>
            </a:r>
            <a:r>
              <a:rPr lang="en-US" sz="1200" dirty="0" smtClean="0">
                <a:solidFill>
                  <a:srgbClr val="000000"/>
                </a:solidFill>
                <a:latin typeface="Arial"/>
                <a:cs typeface="Arial"/>
              </a:rPr>
              <a:t> feature.</a:t>
            </a:r>
          </a:p>
          <a:p>
            <a:pPr marL="119063" indent="-119063"/>
            <a:r>
              <a:rPr lang="en-US" sz="1200" dirty="0" smtClean="0">
                <a:solidFill>
                  <a:srgbClr val="000000"/>
                </a:solidFill>
                <a:latin typeface="Arial"/>
                <a:cs typeface="Arial"/>
              </a:rPr>
              <a:t>Possible e-commerce extension to automatically reorder consumables.</a:t>
            </a:r>
          </a:p>
        </p:txBody>
      </p:sp>
      <p:cxnSp>
        <p:nvCxnSpPr>
          <p:cNvPr id="18" name="Straight Connector 17"/>
          <p:cNvCxnSpPr/>
          <p:nvPr/>
        </p:nvCxnSpPr>
        <p:spPr>
          <a:xfrm>
            <a:off x="698502" y="697940"/>
            <a:ext cx="4897965" cy="0"/>
          </a:xfrm>
          <a:prstGeom prst="line">
            <a:avLst/>
          </a:prstGeom>
          <a:ln>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3"/>
          <a:stretch>
            <a:fillRect/>
          </a:stretch>
        </p:blipFill>
        <p:spPr>
          <a:xfrm>
            <a:off x="575734" y="837848"/>
            <a:ext cx="351366" cy="434766"/>
          </a:xfrm>
          <a:prstGeom prst="rect">
            <a:avLst/>
          </a:prstGeom>
        </p:spPr>
      </p:pic>
      <p:grpSp>
        <p:nvGrpSpPr>
          <p:cNvPr id="30" name="Group 29"/>
          <p:cNvGrpSpPr/>
          <p:nvPr/>
        </p:nvGrpSpPr>
        <p:grpSpPr>
          <a:xfrm>
            <a:off x="579965" y="4104456"/>
            <a:ext cx="1655234" cy="2845595"/>
            <a:chOff x="3081866" y="4565890"/>
            <a:chExt cx="1655234" cy="2845595"/>
          </a:xfrm>
        </p:grpSpPr>
        <p:pic>
          <p:nvPicPr>
            <p:cNvPr id="31" name="Picture 30"/>
            <p:cNvPicPr>
              <a:picLocks noChangeAspect="1"/>
            </p:cNvPicPr>
            <p:nvPr/>
          </p:nvPicPr>
          <p:blipFill>
            <a:blip r:embed="rId4">
              <a:extLst>
                <a:ext uri="{BEBA8EAE-BF5A-486C-A8C5-ECC9F3942E4B}">
                  <a14:imgProps xmlns:a14="http://schemas.microsoft.com/office/drawing/2010/main">
                    <a14:imgLayer r:embed="rId5">
                      <a14:imgEffect>
                        <a14:backgroundRemoval t="743" b="100000" l="1277" r="98298">
                          <a14:foregroundMark x1="61702" y1="10644" x2="61702" y2="10644"/>
                          <a14:foregroundMark x1="39149" y1="13366" x2="39149" y2="13366"/>
                          <a14:foregroundMark x1="23830" y1="2723" x2="23830" y2="2723"/>
                          <a14:foregroundMark x1="20000" y1="8911" x2="20000" y2="8911"/>
                          <a14:foregroundMark x1="25106" y1="15099" x2="25106" y2="15099"/>
                          <a14:foregroundMark x1="54043" y1="65099" x2="54043" y2="65099"/>
                          <a14:foregroundMark x1="89787" y1="78465" x2="89787" y2="78465"/>
                          <a14:foregroundMark x1="5957" y1="84158" x2="5957" y2="84158"/>
                          <a14:foregroundMark x1="5957" y1="85396" x2="5957" y2="85396"/>
                        </a14:backgroundRemoval>
                      </a14:imgEffect>
                    </a14:imgLayer>
                  </a14:imgProps>
                </a:ext>
              </a:extLst>
            </a:blip>
            <a:stretch>
              <a:fillRect/>
            </a:stretch>
          </p:blipFill>
          <p:spPr>
            <a:xfrm>
              <a:off x="3081866" y="4565890"/>
              <a:ext cx="1655234" cy="2845595"/>
            </a:xfrm>
            <a:prstGeom prst="rect">
              <a:avLst/>
            </a:prstGeom>
          </p:spPr>
        </p:pic>
        <p:pic>
          <p:nvPicPr>
            <p:cNvPr id="32" name="Picture 31"/>
            <p:cNvPicPr>
              <a:picLocks noChangeAspect="1"/>
            </p:cNvPicPr>
            <p:nvPr/>
          </p:nvPicPr>
          <p:blipFill>
            <a:blip r:embed="rId6"/>
            <a:stretch>
              <a:fillRect/>
            </a:stretch>
          </p:blipFill>
          <p:spPr>
            <a:xfrm>
              <a:off x="3268134" y="5088466"/>
              <a:ext cx="1219199" cy="1838181"/>
            </a:xfrm>
            <a:prstGeom prst="rect">
              <a:avLst/>
            </a:prstGeom>
          </p:spPr>
        </p:pic>
      </p:grpSp>
      <p:grpSp>
        <p:nvGrpSpPr>
          <p:cNvPr id="33" name="Group 32"/>
          <p:cNvGrpSpPr/>
          <p:nvPr/>
        </p:nvGrpSpPr>
        <p:grpSpPr>
          <a:xfrm>
            <a:off x="3136901" y="4104457"/>
            <a:ext cx="1655234" cy="2845595"/>
            <a:chOff x="3335867" y="4261090"/>
            <a:chExt cx="1655234" cy="2845595"/>
          </a:xfrm>
        </p:grpSpPr>
        <p:grpSp>
          <p:nvGrpSpPr>
            <p:cNvPr id="34" name="Group 33"/>
            <p:cNvGrpSpPr/>
            <p:nvPr/>
          </p:nvGrpSpPr>
          <p:grpSpPr>
            <a:xfrm>
              <a:off x="3335867" y="4261090"/>
              <a:ext cx="1655234" cy="2845595"/>
              <a:chOff x="3081866" y="4565890"/>
              <a:chExt cx="1655234" cy="2845595"/>
            </a:xfrm>
          </p:grpSpPr>
          <p:pic>
            <p:nvPicPr>
              <p:cNvPr id="40" name="Picture 39"/>
              <p:cNvPicPr>
                <a:picLocks noChangeAspect="1"/>
              </p:cNvPicPr>
              <p:nvPr/>
            </p:nvPicPr>
            <p:blipFill>
              <a:blip r:embed="rId4">
                <a:extLst>
                  <a:ext uri="{BEBA8EAE-BF5A-486C-A8C5-ECC9F3942E4B}">
                    <a14:imgProps xmlns:a14="http://schemas.microsoft.com/office/drawing/2010/main">
                      <a14:imgLayer r:embed="rId7">
                        <a14:imgEffect>
                          <a14:backgroundRemoval t="743" b="100000" l="1277" r="98298">
                            <a14:foregroundMark x1="61702" y1="10644" x2="61702" y2="10644"/>
                            <a14:foregroundMark x1="39149" y1="13366" x2="39149" y2="13366"/>
                            <a14:foregroundMark x1="23830" y1="2723" x2="23830" y2="2723"/>
                            <a14:foregroundMark x1="20000" y1="8911" x2="20000" y2="8911"/>
                            <a14:foregroundMark x1="25106" y1="15099" x2="25106" y2="15099"/>
                            <a14:foregroundMark x1="54043" y1="65099" x2="54043" y2="65099"/>
                            <a14:foregroundMark x1="89787" y1="78465" x2="89787" y2="78465"/>
                            <a14:foregroundMark x1="5957" y1="84158" x2="5957" y2="84158"/>
                            <a14:foregroundMark x1="5957" y1="85396" x2="5957" y2="85396"/>
                          </a14:backgroundRemoval>
                        </a14:imgEffect>
                      </a14:imgLayer>
                    </a14:imgProps>
                  </a:ext>
                </a:extLst>
              </a:blip>
              <a:stretch>
                <a:fillRect/>
              </a:stretch>
            </p:blipFill>
            <p:spPr>
              <a:xfrm>
                <a:off x="3081866" y="4565890"/>
                <a:ext cx="1655234" cy="2845595"/>
              </a:xfrm>
              <a:prstGeom prst="rect">
                <a:avLst/>
              </a:prstGeom>
            </p:spPr>
          </p:pic>
          <p:pic>
            <p:nvPicPr>
              <p:cNvPr id="41" name="Picture 40"/>
              <p:cNvPicPr>
                <a:picLocks noChangeAspect="1"/>
              </p:cNvPicPr>
              <p:nvPr/>
            </p:nvPicPr>
            <p:blipFill>
              <a:blip r:embed="rId6"/>
              <a:stretch>
                <a:fillRect/>
              </a:stretch>
            </p:blipFill>
            <p:spPr>
              <a:xfrm>
                <a:off x="3268134" y="5088466"/>
                <a:ext cx="1219199" cy="1838181"/>
              </a:xfrm>
              <a:prstGeom prst="rect">
                <a:avLst/>
              </a:prstGeom>
            </p:spPr>
          </p:pic>
        </p:grpSp>
        <p:sp>
          <p:nvSpPr>
            <p:cNvPr id="35" name="Oval 34"/>
            <p:cNvSpPr/>
            <p:nvPr/>
          </p:nvSpPr>
          <p:spPr>
            <a:xfrm>
              <a:off x="4597400" y="5542280"/>
              <a:ext cx="66040" cy="60960"/>
            </a:xfrm>
            <a:prstGeom prst="ellipse">
              <a:avLst/>
            </a:prstGeom>
            <a:solidFill>
              <a:srgbClr val="D00303"/>
            </a:solidFill>
            <a:ln>
              <a:solidFill>
                <a:srgbClr val="D00303"/>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6" name="Oval 35"/>
            <p:cNvSpPr/>
            <p:nvPr/>
          </p:nvSpPr>
          <p:spPr>
            <a:xfrm>
              <a:off x="4597399" y="6494780"/>
              <a:ext cx="66040" cy="60960"/>
            </a:xfrm>
            <a:prstGeom prst="ellipse">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7" name="Oval 36"/>
            <p:cNvSpPr/>
            <p:nvPr/>
          </p:nvSpPr>
          <p:spPr>
            <a:xfrm>
              <a:off x="4597400" y="6007946"/>
              <a:ext cx="66040" cy="6096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8" name="TextBox 37"/>
            <p:cNvSpPr txBox="1"/>
            <p:nvPr/>
          </p:nvSpPr>
          <p:spPr>
            <a:xfrm>
              <a:off x="3975099" y="5956299"/>
              <a:ext cx="757767" cy="169277"/>
            </a:xfrm>
            <a:prstGeom prst="rect">
              <a:avLst/>
            </a:prstGeom>
            <a:noFill/>
          </p:spPr>
          <p:txBody>
            <a:bodyPr wrap="square" rtlCol="0">
              <a:spAutoFit/>
            </a:bodyPr>
            <a:lstStyle/>
            <a:p>
              <a:r>
                <a:rPr lang="en-US" sz="500" dirty="0" smtClean="0"/>
                <a:t>4/16/13: 14 Days</a:t>
              </a:r>
              <a:endParaRPr lang="en-US" sz="500" dirty="0"/>
            </a:p>
          </p:txBody>
        </p:sp>
        <p:sp>
          <p:nvSpPr>
            <p:cNvPr id="39" name="TextBox 38"/>
            <p:cNvSpPr txBox="1"/>
            <p:nvPr/>
          </p:nvSpPr>
          <p:spPr>
            <a:xfrm>
              <a:off x="3970866" y="6451599"/>
              <a:ext cx="757767" cy="169277"/>
            </a:xfrm>
            <a:prstGeom prst="rect">
              <a:avLst/>
            </a:prstGeom>
            <a:noFill/>
          </p:spPr>
          <p:txBody>
            <a:bodyPr wrap="square" rtlCol="0">
              <a:spAutoFit/>
            </a:bodyPr>
            <a:lstStyle/>
            <a:p>
              <a:r>
                <a:rPr lang="en-US" sz="500" dirty="0" smtClean="0"/>
                <a:t>4/1/13: 30 Days</a:t>
              </a:r>
              <a:endParaRPr lang="en-US" sz="500" dirty="0"/>
            </a:p>
          </p:txBody>
        </p:sp>
      </p:grpSp>
      <p:sp>
        <p:nvSpPr>
          <p:cNvPr id="42" name="Content Placeholder 7"/>
          <p:cNvSpPr txBox="1">
            <a:spLocks/>
          </p:cNvSpPr>
          <p:nvPr/>
        </p:nvSpPr>
        <p:spPr>
          <a:xfrm>
            <a:off x="279401" y="3745887"/>
            <a:ext cx="2286000" cy="5721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600" b="1" u="sng" dirty="0" smtClean="0">
                <a:solidFill>
                  <a:srgbClr val="7F7F7F"/>
                </a:solidFill>
                <a:latin typeface="Arial"/>
                <a:cs typeface="Arial"/>
              </a:rPr>
              <a:t>Current Target App</a:t>
            </a:r>
            <a:endParaRPr lang="en-US" sz="1600" b="1" u="sng" dirty="0">
              <a:solidFill>
                <a:srgbClr val="7F7F7F"/>
              </a:solidFill>
              <a:latin typeface="Arial"/>
              <a:cs typeface="Arial"/>
            </a:endParaRPr>
          </a:p>
        </p:txBody>
      </p:sp>
      <p:sp>
        <p:nvSpPr>
          <p:cNvPr id="43" name="Content Placeholder 7"/>
          <p:cNvSpPr txBox="1">
            <a:spLocks/>
          </p:cNvSpPr>
          <p:nvPr/>
        </p:nvSpPr>
        <p:spPr>
          <a:xfrm>
            <a:off x="2827867" y="3745887"/>
            <a:ext cx="2286000" cy="5721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600" b="1" u="sng" dirty="0" smtClean="0">
                <a:solidFill>
                  <a:srgbClr val="7F7F7F"/>
                </a:solidFill>
                <a:latin typeface="Arial"/>
                <a:cs typeface="Arial"/>
              </a:rPr>
              <a:t>Adaptive Shopper</a:t>
            </a:r>
            <a:endParaRPr lang="en-US" sz="1600" b="1" u="sng" dirty="0">
              <a:solidFill>
                <a:srgbClr val="7F7F7F"/>
              </a:solidFill>
              <a:latin typeface="Arial"/>
              <a:cs typeface="Arial"/>
            </a:endParaRPr>
          </a:p>
        </p:txBody>
      </p:sp>
      <p:sp>
        <p:nvSpPr>
          <p:cNvPr id="44" name="Right Arrow 43"/>
          <p:cNvSpPr/>
          <p:nvPr/>
        </p:nvSpPr>
        <p:spPr>
          <a:xfrm>
            <a:off x="2424853" y="5173134"/>
            <a:ext cx="394547" cy="521546"/>
          </a:xfrm>
          <a:prstGeom prst="rightArrow">
            <a:avLst/>
          </a:prstGeom>
          <a:solidFill>
            <a:srgbClr val="D00303"/>
          </a:solidFill>
          <a:ln>
            <a:solidFill>
              <a:srgbClr val="D00303"/>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5" name="Content Placeholder 7"/>
          <p:cNvSpPr txBox="1">
            <a:spLocks/>
          </p:cNvSpPr>
          <p:nvPr/>
        </p:nvSpPr>
        <p:spPr>
          <a:xfrm>
            <a:off x="4927601" y="3901017"/>
            <a:ext cx="1930399" cy="1320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smtClean="0">
                <a:latin typeface="Arial"/>
                <a:cs typeface="Arial"/>
              </a:rPr>
              <a:t>Color coded for easy use:</a:t>
            </a:r>
          </a:p>
          <a:p>
            <a:pPr marL="400050" lvl="1" indent="0">
              <a:buNone/>
            </a:pPr>
            <a:r>
              <a:rPr lang="en-US" sz="1100" dirty="0" smtClean="0">
                <a:solidFill>
                  <a:srgbClr val="000000"/>
                </a:solidFill>
                <a:latin typeface="Arial"/>
                <a:cs typeface="Arial"/>
              </a:rPr>
              <a:t>Buy Now:</a:t>
            </a:r>
          </a:p>
          <a:p>
            <a:pPr marL="400050" lvl="1" indent="0">
              <a:buNone/>
            </a:pPr>
            <a:r>
              <a:rPr lang="en-US" sz="1100" dirty="0" smtClean="0">
                <a:solidFill>
                  <a:srgbClr val="000000"/>
                </a:solidFill>
                <a:latin typeface="Arial"/>
                <a:cs typeface="Arial"/>
              </a:rPr>
              <a:t>Buy Soon:</a:t>
            </a:r>
          </a:p>
          <a:p>
            <a:pPr marL="400050" lvl="1" indent="0">
              <a:buNone/>
            </a:pPr>
            <a:r>
              <a:rPr lang="en-US" sz="1100" dirty="0" smtClean="0">
                <a:solidFill>
                  <a:srgbClr val="000000"/>
                </a:solidFill>
                <a:latin typeface="Arial"/>
                <a:cs typeface="Arial"/>
              </a:rPr>
              <a:t>Don’t Buy:</a:t>
            </a:r>
          </a:p>
          <a:p>
            <a:pPr marL="0" indent="0">
              <a:buFont typeface="Arial"/>
              <a:buNone/>
            </a:pPr>
            <a:endParaRPr lang="en-US" sz="1200" dirty="0">
              <a:solidFill>
                <a:srgbClr val="000000"/>
              </a:solidFill>
              <a:latin typeface="Arial"/>
              <a:cs typeface="Arial"/>
            </a:endParaRPr>
          </a:p>
        </p:txBody>
      </p:sp>
      <p:sp>
        <p:nvSpPr>
          <p:cNvPr id="46" name="Oval 45"/>
          <p:cNvSpPr/>
          <p:nvPr/>
        </p:nvSpPr>
        <p:spPr>
          <a:xfrm>
            <a:off x="6129866" y="4593165"/>
            <a:ext cx="110067" cy="112607"/>
          </a:xfrm>
          <a:prstGeom prst="ellipse">
            <a:avLst/>
          </a:prstGeom>
          <a:solidFill>
            <a:srgbClr val="D00303"/>
          </a:solidFill>
          <a:ln>
            <a:solidFill>
              <a:srgbClr val="D00303"/>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9" name="Oval 48"/>
          <p:cNvSpPr/>
          <p:nvPr/>
        </p:nvSpPr>
        <p:spPr>
          <a:xfrm>
            <a:off x="6129866" y="4402666"/>
            <a:ext cx="110067" cy="112607"/>
          </a:xfrm>
          <a:prstGeom prst="ellipse">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1" name="Oval 50"/>
          <p:cNvSpPr/>
          <p:nvPr/>
        </p:nvSpPr>
        <p:spPr>
          <a:xfrm>
            <a:off x="6129866" y="4207933"/>
            <a:ext cx="110067" cy="112607"/>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52" name="Straight Connector 51"/>
          <p:cNvCxnSpPr/>
          <p:nvPr/>
        </p:nvCxnSpPr>
        <p:spPr>
          <a:xfrm flipH="1">
            <a:off x="4457700" y="4224020"/>
            <a:ext cx="553720" cy="1078230"/>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330700" y="5410200"/>
            <a:ext cx="660400" cy="3683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9" name="Content Placeholder 7"/>
          <p:cNvSpPr txBox="1">
            <a:spLocks/>
          </p:cNvSpPr>
          <p:nvPr/>
        </p:nvSpPr>
        <p:spPr>
          <a:xfrm>
            <a:off x="4927601" y="5266266"/>
            <a:ext cx="1930399" cy="147743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smtClean="0">
                <a:latin typeface="Arial"/>
                <a:cs typeface="Arial"/>
              </a:rPr>
              <a:t>Using Target product periodicity data with the last purchase date, App calculates when user will need to repurchase and adds item to the list. </a:t>
            </a:r>
            <a:endParaRPr lang="en-US" sz="1100" dirty="0" smtClean="0">
              <a:solidFill>
                <a:srgbClr val="000000"/>
              </a:solidFill>
              <a:latin typeface="Arial"/>
              <a:cs typeface="Arial"/>
            </a:endParaRPr>
          </a:p>
          <a:p>
            <a:pPr marL="0" indent="0">
              <a:buFont typeface="Arial"/>
              <a:buNone/>
            </a:pPr>
            <a:endParaRPr lang="en-US" sz="1200" dirty="0">
              <a:solidFill>
                <a:srgbClr val="000000"/>
              </a:solidFill>
              <a:latin typeface="Arial"/>
              <a:cs typeface="Arial"/>
            </a:endParaRPr>
          </a:p>
        </p:txBody>
      </p:sp>
      <p:cxnSp>
        <p:nvCxnSpPr>
          <p:cNvPr id="60" name="Straight Arrow Connector 59"/>
          <p:cNvCxnSpPr/>
          <p:nvPr/>
        </p:nvCxnSpPr>
        <p:spPr>
          <a:xfrm flipH="1">
            <a:off x="4298950" y="5422900"/>
            <a:ext cx="673100" cy="80645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286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34" y="166158"/>
            <a:ext cx="5037666" cy="649816"/>
          </a:xfrm>
        </p:spPr>
        <p:txBody>
          <a:bodyPr>
            <a:noAutofit/>
          </a:bodyPr>
          <a:lstStyle/>
          <a:p>
            <a:r>
              <a:rPr lang="en-US" sz="2400" b="1" u="sng" dirty="0" smtClean="0">
                <a:solidFill>
                  <a:schemeClr val="bg1">
                    <a:lumMod val="50000"/>
                  </a:schemeClr>
                </a:solidFill>
                <a:latin typeface="Arial"/>
                <a:cs typeface="Arial"/>
              </a:rPr>
              <a:t>The Adaptive Shopper List App</a:t>
            </a:r>
            <a:r>
              <a:rPr lang="en-US" sz="2400" b="1" dirty="0" smtClean="0">
                <a:solidFill>
                  <a:schemeClr val="bg1">
                    <a:lumMod val="50000"/>
                  </a:schemeClr>
                </a:solidFill>
                <a:latin typeface="Arial"/>
                <a:cs typeface="Arial"/>
              </a:rPr>
              <a:t/>
            </a:r>
            <a:br>
              <a:rPr lang="en-US" sz="2400" b="1" dirty="0" smtClean="0">
                <a:solidFill>
                  <a:schemeClr val="bg1">
                    <a:lumMod val="50000"/>
                  </a:schemeClr>
                </a:solidFill>
                <a:latin typeface="Arial"/>
                <a:cs typeface="Arial"/>
              </a:rPr>
            </a:br>
            <a:r>
              <a:rPr lang="en-US" sz="1600" b="1" dirty="0" smtClean="0">
                <a:solidFill>
                  <a:schemeClr val="bg1">
                    <a:lumMod val="50000"/>
                  </a:schemeClr>
                </a:solidFill>
                <a:latin typeface="Arial"/>
                <a:cs typeface="Arial"/>
              </a:rPr>
              <a:t>User Experience </a:t>
            </a:r>
            <a:endParaRPr lang="en-US" sz="1600" b="1" dirty="0">
              <a:solidFill>
                <a:schemeClr val="bg1">
                  <a:lumMod val="50000"/>
                </a:schemeClr>
              </a:solidFill>
              <a:latin typeface="Arial"/>
              <a:cs typeface="Arial"/>
            </a:endParaRPr>
          </a:p>
        </p:txBody>
      </p:sp>
      <p:pic>
        <p:nvPicPr>
          <p:cNvPr id="7" name="Picture 6"/>
          <p:cNvPicPr>
            <a:picLocks noChangeAspect="1"/>
          </p:cNvPicPr>
          <p:nvPr/>
        </p:nvPicPr>
        <p:blipFill>
          <a:blip r:embed="rId2"/>
          <a:stretch>
            <a:fillRect/>
          </a:stretch>
        </p:blipFill>
        <p:spPr>
          <a:xfrm>
            <a:off x="5710311" y="127000"/>
            <a:ext cx="1071489" cy="1100449"/>
          </a:xfrm>
          <a:prstGeom prst="rect">
            <a:avLst/>
          </a:prstGeom>
        </p:spPr>
      </p:pic>
      <p:sp>
        <p:nvSpPr>
          <p:cNvPr id="9" name="Rectangle 8"/>
          <p:cNvSpPr/>
          <p:nvPr/>
        </p:nvSpPr>
        <p:spPr>
          <a:xfrm>
            <a:off x="1" y="0"/>
            <a:ext cx="139699" cy="9144000"/>
          </a:xfrm>
          <a:prstGeom prst="rect">
            <a:avLst/>
          </a:prstGeom>
          <a:solidFill>
            <a:srgbClr val="D00303"/>
          </a:solidFill>
          <a:ln>
            <a:solidFill>
              <a:srgbClr val="D00303"/>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Rectangle 11"/>
          <p:cNvSpPr/>
          <p:nvPr/>
        </p:nvSpPr>
        <p:spPr>
          <a:xfrm rot="5400000">
            <a:off x="3359151" y="5645153"/>
            <a:ext cx="139700" cy="6857998"/>
          </a:xfrm>
          <a:prstGeom prst="rect">
            <a:avLst/>
          </a:prstGeom>
          <a:solidFill>
            <a:srgbClr val="D00303"/>
          </a:solidFill>
          <a:ln>
            <a:solidFill>
              <a:srgbClr val="D00303"/>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8" name="Straight Connector 17"/>
          <p:cNvCxnSpPr/>
          <p:nvPr/>
        </p:nvCxnSpPr>
        <p:spPr>
          <a:xfrm>
            <a:off x="723902" y="846231"/>
            <a:ext cx="4897965" cy="0"/>
          </a:xfrm>
          <a:prstGeom prst="line">
            <a:avLst/>
          </a:prstGeom>
          <a:ln>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backgroundRemoval t="743" b="100000" l="1277" r="98298">
                        <a14:foregroundMark x1="61702" y1="10644" x2="61702" y2="10644"/>
                        <a14:foregroundMark x1="39149" y1="13366" x2="39149" y2="13366"/>
                        <a14:foregroundMark x1="23830" y1="2723" x2="23830" y2="2723"/>
                        <a14:foregroundMark x1="20000" y1="8911" x2="20000" y2="8911"/>
                        <a14:foregroundMark x1="25106" y1="15099" x2="25106" y2="15099"/>
                        <a14:foregroundMark x1="54043" y1="65099" x2="54043" y2="65099"/>
                        <a14:foregroundMark x1="89787" y1="78465" x2="89787" y2="78465"/>
                        <a14:foregroundMark x1="5957" y1="84158" x2="5957" y2="84158"/>
                        <a14:foregroundMark x1="5957" y1="85396" x2="5957" y2="85396"/>
                      </a14:backgroundRemoval>
                    </a14:imgEffect>
                  </a14:imgLayer>
                </a14:imgProps>
              </a:ext>
            </a:extLst>
          </a:blip>
          <a:stretch>
            <a:fillRect/>
          </a:stretch>
        </p:blipFill>
        <p:spPr>
          <a:xfrm>
            <a:off x="691334" y="2841245"/>
            <a:ext cx="436437" cy="750302"/>
          </a:xfrm>
          <a:prstGeom prst="rect">
            <a:avLst/>
          </a:prstGeom>
        </p:spPr>
      </p:pic>
      <p:pic>
        <p:nvPicPr>
          <p:cNvPr id="13" name="Picture 12"/>
          <p:cNvPicPr>
            <a:picLocks noChangeAspect="1"/>
          </p:cNvPicPr>
          <p:nvPr/>
        </p:nvPicPr>
        <p:blipFill>
          <a:blip r:embed="rId5"/>
          <a:stretch>
            <a:fillRect/>
          </a:stretch>
        </p:blipFill>
        <p:spPr>
          <a:xfrm>
            <a:off x="963504" y="1460325"/>
            <a:ext cx="883904" cy="833966"/>
          </a:xfrm>
          <a:prstGeom prst="rect">
            <a:avLst/>
          </a:prstGeom>
        </p:spPr>
      </p:pic>
      <p:pic>
        <p:nvPicPr>
          <p:cNvPr id="15" name="Picture 14"/>
          <p:cNvPicPr>
            <a:picLocks noChangeAspect="1"/>
          </p:cNvPicPr>
          <p:nvPr/>
        </p:nvPicPr>
        <p:blipFill>
          <a:blip r:embed="rId6"/>
          <a:stretch>
            <a:fillRect/>
          </a:stretch>
        </p:blipFill>
        <p:spPr>
          <a:xfrm>
            <a:off x="1598098" y="2841245"/>
            <a:ext cx="613419" cy="821983"/>
          </a:xfrm>
          <a:prstGeom prst="rect">
            <a:avLst/>
          </a:prstGeom>
        </p:spPr>
      </p:pic>
      <p:pic>
        <p:nvPicPr>
          <p:cNvPr id="17" name="Picture 16"/>
          <p:cNvPicPr>
            <a:picLocks noChangeAspect="1"/>
          </p:cNvPicPr>
          <p:nvPr/>
        </p:nvPicPr>
        <p:blipFill>
          <a:blip r:embed="rId7"/>
          <a:stretch>
            <a:fillRect/>
          </a:stretch>
        </p:blipFill>
        <p:spPr>
          <a:xfrm>
            <a:off x="1431267" y="3351638"/>
            <a:ext cx="487422" cy="311590"/>
          </a:xfrm>
          <a:prstGeom prst="rect">
            <a:avLst/>
          </a:prstGeom>
        </p:spPr>
      </p:pic>
      <p:pic>
        <p:nvPicPr>
          <p:cNvPr id="19" name="Picture 18"/>
          <p:cNvPicPr>
            <a:picLocks noChangeAspect="1"/>
          </p:cNvPicPr>
          <p:nvPr/>
        </p:nvPicPr>
        <p:blipFill>
          <a:blip r:embed="rId8"/>
          <a:stretch>
            <a:fillRect/>
          </a:stretch>
        </p:blipFill>
        <p:spPr>
          <a:xfrm>
            <a:off x="944070" y="4108013"/>
            <a:ext cx="758930" cy="751853"/>
          </a:xfrm>
          <a:prstGeom prst="rect">
            <a:avLst/>
          </a:prstGeom>
        </p:spPr>
      </p:pic>
      <p:sp>
        <p:nvSpPr>
          <p:cNvPr id="21" name="Content Placeholder 7"/>
          <p:cNvSpPr txBox="1">
            <a:spLocks/>
          </p:cNvSpPr>
          <p:nvPr/>
        </p:nvSpPr>
        <p:spPr>
          <a:xfrm>
            <a:off x="2534732" y="1519154"/>
            <a:ext cx="2257097" cy="9954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latin typeface="Arial"/>
                <a:cs typeface="Arial"/>
              </a:rPr>
              <a:t>1. App is installed with basic user information: age, location, household, etc. User shops at Target.</a:t>
            </a:r>
            <a:endParaRPr lang="en-US" sz="1200" dirty="0">
              <a:solidFill>
                <a:srgbClr val="7F7F7F"/>
              </a:solidFill>
              <a:latin typeface="Arial"/>
              <a:cs typeface="Arial"/>
            </a:endParaRPr>
          </a:p>
        </p:txBody>
      </p:sp>
      <p:sp>
        <p:nvSpPr>
          <p:cNvPr id="22" name="Content Placeholder 7"/>
          <p:cNvSpPr txBox="1">
            <a:spLocks/>
          </p:cNvSpPr>
          <p:nvPr/>
        </p:nvSpPr>
        <p:spPr>
          <a:xfrm>
            <a:off x="2695903" y="4074147"/>
            <a:ext cx="2126593" cy="7958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200" dirty="0">
              <a:solidFill>
                <a:srgbClr val="7F7F7F"/>
              </a:solidFill>
              <a:latin typeface="Arial"/>
              <a:cs typeface="Arial"/>
            </a:endParaRPr>
          </a:p>
        </p:txBody>
      </p:sp>
      <p:pic>
        <p:nvPicPr>
          <p:cNvPr id="25" name="Picture 24"/>
          <p:cNvPicPr>
            <a:picLocks noChangeAspect="1"/>
          </p:cNvPicPr>
          <p:nvPr/>
        </p:nvPicPr>
        <p:blipFill>
          <a:blip r:embed="rId9"/>
          <a:stretch>
            <a:fillRect/>
          </a:stretch>
        </p:blipFill>
        <p:spPr>
          <a:xfrm>
            <a:off x="1030927" y="5360321"/>
            <a:ext cx="501540" cy="761439"/>
          </a:xfrm>
          <a:prstGeom prst="rect">
            <a:avLst/>
          </a:prstGeom>
          <a:ln>
            <a:solidFill>
              <a:schemeClr val="tx1"/>
            </a:solidFill>
          </a:ln>
        </p:spPr>
      </p:pic>
      <p:pic>
        <p:nvPicPr>
          <p:cNvPr id="28" name="Picture 27"/>
          <p:cNvPicPr>
            <a:picLocks noChangeAspect="1"/>
          </p:cNvPicPr>
          <p:nvPr/>
        </p:nvPicPr>
        <p:blipFill>
          <a:blip r:embed="rId10"/>
          <a:stretch>
            <a:fillRect/>
          </a:stretch>
        </p:blipFill>
        <p:spPr>
          <a:xfrm>
            <a:off x="586652" y="6688668"/>
            <a:ext cx="1071935" cy="634648"/>
          </a:xfrm>
          <a:prstGeom prst="rect">
            <a:avLst/>
          </a:prstGeom>
        </p:spPr>
      </p:pic>
      <p:pic>
        <p:nvPicPr>
          <p:cNvPr id="26" name="Picture 25"/>
          <p:cNvPicPr>
            <a:picLocks noChangeAspect="1"/>
          </p:cNvPicPr>
          <p:nvPr/>
        </p:nvPicPr>
        <p:blipFill>
          <a:blip r:embed="rId5"/>
          <a:stretch>
            <a:fillRect/>
          </a:stretch>
        </p:blipFill>
        <p:spPr>
          <a:xfrm>
            <a:off x="1216635" y="6614584"/>
            <a:ext cx="883904" cy="833966"/>
          </a:xfrm>
          <a:prstGeom prst="rect">
            <a:avLst/>
          </a:prstGeom>
        </p:spPr>
      </p:pic>
      <p:sp>
        <p:nvSpPr>
          <p:cNvPr id="29" name="Content Placeholder 7"/>
          <p:cNvSpPr txBox="1">
            <a:spLocks/>
          </p:cNvSpPr>
          <p:nvPr/>
        </p:nvSpPr>
        <p:spPr>
          <a:xfrm>
            <a:off x="2534732" y="6728884"/>
            <a:ext cx="2257401" cy="86148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latin typeface="Arial"/>
                <a:cs typeface="Arial"/>
              </a:rPr>
              <a:t>5. Customer returns to Target thereby improving the app learning curve and increasing Target sales. </a:t>
            </a:r>
            <a:r>
              <a:rPr lang="en-US" sz="1400" dirty="0" smtClean="0">
                <a:latin typeface="Arial"/>
                <a:cs typeface="Arial"/>
              </a:rPr>
              <a:t> </a:t>
            </a:r>
            <a:endParaRPr lang="en-US" sz="1200" dirty="0">
              <a:solidFill>
                <a:srgbClr val="7F7F7F"/>
              </a:solidFill>
              <a:latin typeface="Arial"/>
              <a:cs typeface="Arial"/>
            </a:endParaRPr>
          </a:p>
        </p:txBody>
      </p:sp>
      <p:sp>
        <p:nvSpPr>
          <p:cNvPr id="31" name="Content Placeholder 7"/>
          <p:cNvSpPr txBox="1">
            <a:spLocks/>
          </p:cNvSpPr>
          <p:nvPr/>
        </p:nvSpPr>
        <p:spPr>
          <a:xfrm>
            <a:off x="2483932" y="2899199"/>
            <a:ext cx="2257097" cy="8430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latin typeface="Arial"/>
                <a:cs typeface="Arial"/>
              </a:rPr>
              <a:t>2</a:t>
            </a:r>
            <a:r>
              <a:rPr lang="en-US" sz="1200" dirty="0">
                <a:latin typeface="Arial"/>
                <a:cs typeface="Arial"/>
              </a:rPr>
              <a:t>.</a:t>
            </a:r>
            <a:r>
              <a:rPr lang="en-US" sz="1200" dirty="0" smtClean="0">
                <a:latin typeface="Arial"/>
                <a:cs typeface="Arial"/>
              </a:rPr>
              <a:t> User scans UPC/receipt of Target purchases to establish base shopping list. App uses Target data for periodicity.</a:t>
            </a:r>
            <a:endParaRPr lang="en-US" sz="1200" dirty="0">
              <a:solidFill>
                <a:srgbClr val="7F7F7F"/>
              </a:solidFill>
              <a:latin typeface="Arial"/>
              <a:cs typeface="Arial"/>
            </a:endParaRPr>
          </a:p>
        </p:txBody>
      </p:sp>
      <p:sp>
        <p:nvSpPr>
          <p:cNvPr id="32" name="Content Placeholder 7"/>
          <p:cNvSpPr txBox="1">
            <a:spLocks/>
          </p:cNvSpPr>
          <p:nvPr/>
        </p:nvSpPr>
        <p:spPr>
          <a:xfrm>
            <a:off x="2483932" y="4074147"/>
            <a:ext cx="2257097" cy="69047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latin typeface="Arial"/>
                <a:cs typeface="Arial"/>
              </a:rPr>
              <a:t>3. As time passes, the app assess product periodicity of items purchased in step 2. </a:t>
            </a:r>
            <a:endParaRPr lang="en-US" sz="1200" dirty="0">
              <a:solidFill>
                <a:srgbClr val="7F7F7F"/>
              </a:solidFill>
              <a:latin typeface="Arial"/>
              <a:cs typeface="Arial"/>
            </a:endParaRPr>
          </a:p>
        </p:txBody>
      </p:sp>
      <p:sp>
        <p:nvSpPr>
          <p:cNvPr id="33" name="Content Placeholder 7"/>
          <p:cNvSpPr txBox="1">
            <a:spLocks/>
          </p:cNvSpPr>
          <p:nvPr/>
        </p:nvSpPr>
        <p:spPr>
          <a:xfrm>
            <a:off x="2534732" y="5261096"/>
            <a:ext cx="2257097" cy="113123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latin typeface="Arial"/>
                <a:cs typeface="Arial"/>
              </a:rPr>
              <a:t>4. App list is updated with products purchased from Step 2 that have now been used and refills the list having ‘learned’ the customer shopping habits. </a:t>
            </a:r>
            <a:endParaRPr lang="en-US" sz="1200" dirty="0">
              <a:solidFill>
                <a:srgbClr val="7F7F7F"/>
              </a:solidFill>
              <a:latin typeface="Arial"/>
              <a:cs typeface="Arial"/>
            </a:endParaRPr>
          </a:p>
        </p:txBody>
      </p:sp>
      <p:sp>
        <p:nvSpPr>
          <p:cNvPr id="34" name="Content Placeholder 7"/>
          <p:cNvSpPr txBox="1">
            <a:spLocks/>
          </p:cNvSpPr>
          <p:nvPr/>
        </p:nvSpPr>
        <p:spPr>
          <a:xfrm>
            <a:off x="355599" y="7816322"/>
            <a:ext cx="6324600" cy="7011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i="1" dirty="0" smtClean="0">
                <a:latin typeface="Arial"/>
                <a:cs typeface="Arial"/>
              </a:rPr>
              <a:t>By providing a convenient, efficient, and effective improvement on current shopping list apps, the </a:t>
            </a:r>
            <a:r>
              <a:rPr lang="en-US" sz="1400" b="1" i="1" dirty="0" smtClean="0">
                <a:latin typeface="Arial"/>
                <a:cs typeface="Arial"/>
              </a:rPr>
              <a:t>Adaptive Shopper List App </a:t>
            </a:r>
            <a:r>
              <a:rPr lang="en-US" sz="1400" i="1" dirty="0" smtClean="0">
                <a:latin typeface="Arial"/>
                <a:cs typeface="Arial"/>
              </a:rPr>
              <a:t>can personalize and improve the Target customer shopping experience. </a:t>
            </a:r>
            <a:endParaRPr lang="en-US" sz="1400" i="1" dirty="0">
              <a:solidFill>
                <a:srgbClr val="7F7F7F"/>
              </a:solidFill>
              <a:latin typeface="Arial"/>
              <a:cs typeface="Arial"/>
            </a:endParaRPr>
          </a:p>
        </p:txBody>
      </p:sp>
      <p:sp>
        <p:nvSpPr>
          <p:cNvPr id="36" name="Plus 35"/>
          <p:cNvSpPr/>
          <p:nvPr/>
        </p:nvSpPr>
        <p:spPr>
          <a:xfrm>
            <a:off x="1236947" y="3050963"/>
            <a:ext cx="271780" cy="209719"/>
          </a:xfrm>
          <a:prstGeom prst="mathPlus">
            <a:avLst/>
          </a:prstGeom>
          <a:solidFill>
            <a:srgbClr val="D00303"/>
          </a:solidFill>
          <a:ln>
            <a:solidFill>
              <a:srgbClr val="D00303"/>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p:cNvPicPr>
            <a:picLocks noChangeAspect="1"/>
          </p:cNvPicPr>
          <p:nvPr/>
        </p:nvPicPr>
        <p:blipFill>
          <a:blip r:embed="rId11"/>
          <a:stretch>
            <a:fillRect/>
          </a:stretch>
        </p:blipFill>
        <p:spPr>
          <a:xfrm>
            <a:off x="5444067" y="1519767"/>
            <a:ext cx="617749" cy="787399"/>
          </a:xfrm>
          <a:prstGeom prst="rect">
            <a:avLst/>
          </a:prstGeom>
        </p:spPr>
      </p:pic>
      <p:pic>
        <p:nvPicPr>
          <p:cNvPr id="5" name="Picture 4"/>
          <p:cNvPicPr>
            <a:picLocks noChangeAspect="1"/>
          </p:cNvPicPr>
          <p:nvPr/>
        </p:nvPicPr>
        <p:blipFill>
          <a:blip r:embed="rId12"/>
          <a:stretch>
            <a:fillRect/>
          </a:stretch>
        </p:blipFill>
        <p:spPr>
          <a:xfrm>
            <a:off x="5278967" y="4038465"/>
            <a:ext cx="939800" cy="834101"/>
          </a:xfrm>
          <a:prstGeom prst="rect">
            <a:avLst/>
          </a:prstGeom>
        </p:spPr>
      </p:pic>
      <p:grpSp>
        <p:nvGrpSpPr>
          <p:cNvPr id="37" name="Group 36"/>
          <p:cNvGrpSpPr/>
          <p:nvPr/>
        </p:nvGrpSpPr>
        <p:grpSpPr>
          <a:xfrm>
            <a:off x="5477932" y="2865967"/>
            <a:ext cx="537635" cy="752451"/>
            <a:chOff x="3081866" y="4565890"/>
            <a:chExt cx="1655234" cy="2845595"/>
          </a:xfrm>
        </p:grpSpPr>
        <p:pic>
          <p:nvPicPr>
            <p:cNvPr id="38" name="Picture 37"/>
            <p:cNvPicPr>
              <a:picLocks noChangeAspect="1"/>
            </p:cNvPicPr>
            <p:nvPr/>
          </p:nvPicPr>
          <p:blipFill>
            <a:blip r:embed="rId3">
              <a:extLst>
                <a:ext uri="{BEBA8EAE-BF5A-486C-A8C5-ECC9F3942E4B}">
                  <a14:imgProps xmlns:a14="http://schemas.microsoft.com/office/drawing/2010/main">
                    <a14:imgLayer r:embed="rId4">
                      <a14:imgEffect>
                        <a14:backgroundRemoval t="743" b="100000" l="1277" r="98298">
                          <a14:foregroundMark x1="61702" y1="10644" x2="61702" y2="10644"/>
                          <a14:foregroundMark x1="39149" y1="13366" x2="39149" y2="13366"/>
                          <a14:foregroundMark x1="23830" y1="2723" x2="23830" y2="2723"/>
                          <a14:foregroundMark x1="20000" y1="8911" x2="20000" y2="8911"/>
                          <a14:foregroundMark x1="25106" y1="15099" x2="25106" y2="15099"/>
                          <a14:foregroundMark x1="54043" y1="65099" x2="54043" y2="65099"/>
                          <a14:foregroundMark x1="89787" y1="78465" x2="89787" y2="78465"/>
                          <a14:foregroundMark x1="5957" y1="84158" x2="5957" y2="84158"/>
                          <a14:foregroundMark x1="5957" y1="85396" x2="5957" y2="85396"/>
                        </a14:backgroundRemoval>
                      </a14:imgEffect>
                    </a14:imgLayer>
                  </a14:imgProps>
                </a:ext>
              </a:extLst>
            </a:blip>
            <a:stretch>
              <a:fillRect/>
            </a:stretch>
          </p:blipFill>
          <p:spPr>
            <a:xfrm>
              <a:off x="3081866" y="4565890"/>
              <a:ext cx="1655234" cy="2845595"/>
            </a:xfrm>
            <a:prstGeom prst="rect">
              <a:avLst/>
            </a:prstGeom>
          </p:spPr>
        </p:pic>
        <p:pic>
          <p:nvPicPr>
            <p:cNvPr id="39" name="Picture 38"/>
            <p:cNvPicPr>
              <a:picLocks noChangeAspect="1"/>
            </p:cNvPicPr>
            <p:nvPr/>
          </p:nvPicPr>
          <p:blipFill>
            <a:blip r:embed="rId13"/>
            <a:stretch>
              <a:fillRect/>
            </a:stretch>
          </p:blipFill>
          <p:spPr>
            <a:xfrm>
              <a:off x="3268134" y="5088466"/>
              <a:ext cx="1219199" cy="1838181"/>
            </a:xfrm>
            <a:prstGeom prst="rect">
              <a:avLst/>
            </a:prstGeom>
          </p:spPr>
        </p:pic>
      </p:grpSp>
      <p:grpSp>
        <p:nvGrpSpPr>
          <p:cNvPr id="40" name="Group 39"/>
          <p:cNvGrpSpPr/>
          <p:nvPr/>
        </p:nvGrpSpPr>
        <p:grpSpPr>
          <a:xfrm>
            <a:off x="5444066" y="5405966"/>
            <a:ext cx="558801" cy="736601"/>
            <a:chOff x="3335867" y="4261090"/>
            <a:chExt cx="1655234" cy="2845595"/>
          </a:xfrm>
        </p:grpSpPr>
        <p:grpSp>
          <p:nvGrpSpPr>
            <p:cNvPr id="41" name="Group 40"/>
            <p:cNvGrpSpPr/>
            <p:nvPr/>
          </p:nvGrpSpPr>
          <p:grpSpPr>
            <a:xfrm>
              <a:off x="3335867" y="4261090"/>
              <a:ext cx="1655234" cy="2845595"/>
              <a:chOff x="3081866" y="4565890"/>
              <a:chExt cx="1655234" cy="2845595"/>
            </a:xfrm>
          </p:grpSpPr>
          <p:pic>
            <p:nvPicPr>
              <p:cNvPr id="47" name="Picture 46"/>
              <p:cNvPicPr>
                <a:picLocks noChangeAspect="1"/>
              </p:cNvPicPr>
              <p:nvPr/>
            </p:nvPicPr>
            <p:blipFill>
              <a:blip r:embed="rId3">
                <a:extLst>
                  <a:ext uri="{BEBA8EAE-BF5A-486C-A8C5-ECC9F3942E4B}">
                    <a14:imgProps xmlns:a14="http://schemas.microsoft.com/office/drawing/2010/main">
                      <a14:imgLayer r:embed="rId4">
                        <a14:imgEffect>
                          <a14:backgroundRemoval t="743" b="100000" l="1277" r="98298">
                            <a14:foregroundMark x1="61702" y1="10644" x2="61702" y2="10644"/>
                            <a14:foregroundMark x1="39149" y1="13366" x2="39149" y2="13366"/>
                            <a14:foregroundMark x1="23830" y1="2723" x2="23830" y2="2723"/>
                            <a14:foregroundMark x1="20000" y1="8911" x2="20000" y2="8911"/>
                            <a14:foregroundMark x1="25106" y1="15099" x2="25106" y2="15099"/>
                            <a14:foregroundMark x1="54043" y1="65099" x2="54043" y2="65099"/>
                            <a14:foregroundMark x1="89787" y1="78465" x2="89787" y2="78465"/>
                            <a14:foregroundMark x1="5957" y1="84158" x2="5957" y2="84158"/>
                            <a14:foregroundMark x1="5957" y1="85396" x2="5957" y2="85396"/>
                          </a14:backgroundRemoval>
                        </a14:imgEffect>
                      </a14:imgLayer>
                    </a14:imgProps>
                  </a:ext>
                </a:extLst>
              </a:blip>
              <a:stretch>
                <a:fillRect/>
              </a:stretch>
            </p:blipFill>
            <p:spPr>
              <a:xfrm>
                <a:off x="3081866" y="4565890"/>
                <a:ext cx="1655234" cy="2845595"/>
              </a:xfrm>
              <a:prstGeom prst="rect">
                <a:avLst/>
              </a:prstGeom>
            </p:spPr>
          </p:pic>
          <p:pic>
            <p:nvPicPr>
              <p:cNvPr id="48" name="Picture 47"/>
              <p:cNvPicPr>
                <a:picLocks noChangeAspect="1"/>
              </p:cNvPicPr>
              <p:nvPr/>
            </p:nvPicPr>
            <p:blipFill>
              <a:blip r:embed="rId13"/>
              <a:stretch>
                <a:fillRect/>
              </a:stretch>
            </p:blipFill>
            <p:spPr>
              <a:xfrm>
                <a:off x="3268134" y="5088466"/>
                <a:ext cx="1219199" cy="1838181"/>
              </a:xfrm>
              <a:prstGeom prst="rect">
                <a:avLst/>
              </a:prstGeom>
            </p:spPr>
          </p:pic>
        </p:grpSp>
        <p:sp>
          <p:nvSpPr>
            <p:cNvPr id="42" name="Oval 41"/>
            <p:cNvSpPr/>
            <p:nvPr/>
          </p:nvSpPr>
          <p:spPr>
            <a:xfrm>
              <a:off x="4597400" y="5542280"/>
              <a:ext cx="66040" cy="60960"/>
            </a:xfrm>
            <a:prstGeom prst="ellipse">
              <a:avLst/>
            </a:prstGeom>
            <a:solidFill>
              <a:srgbClr val="D00303"/>
            </a:solidFill>
            <a:ln>
              <a:solidFill>
                <a:srgbClr val="D00303"/>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3" name="Oval 42"/>
            <p:cNvSpPr/>
            <p:nvPr/>
          </p:nvSpPr>
          <p:spPr>
            <a:xfrm>
              <a:off x="4597399" y="6494780"/>
              <a:ext cx="66040" cy="60960"/>
            </a:xfrm>
            <a:prstGeom prst="ellipse">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4" name="Oval 43"/>
            <p:cNvSpPr/>
            <p:nvPr/>
          </p:nvSpPr>
          <p:spPr>
            <a:xfrm>
              <a:off x="4597400" y="6007946"/>
              <a:ext cx="66040" cy="6096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sp>
        <p:nvSpPr>
          <p:cNvPr id="49" name="Content Placeholder 7"/>
          <p:cNvSpPr txBox="1">
            <a:spLocks/>
          </p:cNvSpPr>
          <p:nvPr/>
        </p:nvSpPr>
        <p:spPr>
          <a:xfrm>
            <a:off x="4850366" y="1112754"/>
            <a:ext cx="1800201" cy="5721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600" b="1" u="sng" dirty="0" smtClean="0">
                <a:solidFill>
                  <a:srgbClr val="7F7F7F"/>
                </a:solidFill>
                <a:latin typeface="Arial"/>
                <a:cs typeface="Arial"/>
              </a:rPr>
              <a:t>Purex</a:t>
            </a:r>
            <a:r>
              <a:rPr lang="en-US" sz="1600" b="1" u="sng" dirty="0" smtClean="0">
                <a:solidFill>
                  <a:srgbClr val="7F7F7F"/>
                </a:solidFill>
                <a:latin typeface="Arial"/>
                <a:cs typeface="Arial"/>
              </a:rPr>
              <a:t> Example:</a:t>
            </a:r>
            <a:endParaRPr lang="en-US" sz="1600" b="1" u="sng" dirty="0">
              <a:solidFill>
                <a:srgbClr val="7F7F7F"/>
              </a:solidFill>
              <a:latin typeface="Arial"/>
              <a:cs typeface="Arial"/>
            </a:endParaRPr>
          </a:p>
        </p:txBody>
      </p:sp>
      <p:pic>
        <p:nvPicPr>
          <p:cNvPr id="6" name="Picture 5"/>
          <p:cNvPicPr>
            <a:picLocks noChangeAspect="1"/>
          </p:cNvPicPr>
          <p:nvPr/>
        </p:nvPicPr>
        <p:blipFill>
          <a:blip r:embed="rId14"/>
          <a:stretch>
            <a:fillRect/>
          </a:stretch>
        </p:blipFill>
        <p:spPr>
          <a:xfrm>
            <a:off x="5863167" y="6790267"/>
            <a:ext cx="469788" cy="673099"/>
          </a:xfrm>
          <a:prstGeom prst="rect">
            <a:avLst/>
          </a:prstGeom>
        </p:spPr>
      </p:pic>
      <p:pic>
        <p:nvPicPr>
          <p:cNvPr id="50" name="Picture 49"/>
          <p:cNvPicPr>
            <a:picLocks noChangeAspect="1"/>
          </p:cNvPicPr>
          <p:nvPr/>
        </p:nvPicPr>
        <p:blipFill>
          <a:blip r:embed="rId11"/>
          <a:stretch>
            <a:fillRect/>
          </a:stretch>
        </p:blipFill>
        <p:spPr>
          <a:xfrm>
            <a:off x="5278967" y="6726767"/>
            <a:ext cx="617749" cy="787399"/>
          </a:xfrm>
          <a:prstGeom prst="rect">
            <a:avLst/>
          </a:prstGeom>
        </p:spPr>
      </p:pic>
      <p:sp>
        <p:nvSpPr>
          <p:cNvPr id="52" name="Content Placeholder 7"/>
          <p:cNvSpPr txBox="1">
            <a:spLocks/>
          </p:cNvSpPr>
          <p:nvPr/>
        </p:nvSpPr>
        <p:spPr>
          <a:xfrm>
            <a:off x="2610932" y="1112754"/>
            <a:ext cx="1800201" cy="5721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600" b="1" u="sng" dirty="0" smtClean="0">
                <a:solidFill>
                  <a:srgbClr val="7F7F7F"/>
                </a:solidFill>
                <a:latin typeface="Arial"/>
                <a:cs typeface="Arial"/>
              </a:rPr>
              <a:t>User Action:</a:t>
            </a:r>
            <a:endParaRPr lang="en-US" sz="1600" b="1" u="sng" dirty="0">
              <a:solidFill>
                <a:srgbClr val="7F7F7F"/>
              </a:solidFill>
              <a:latin typeface="Arial"/>
              <a:cs typeface="Arial"/>
            </a:endParaRPr>
          </a:p>
        </p:txBody>
      </p:sp>
      <p:sp>
        <p:nvSpPr>
          <p:cNvPr id="62" name="Content Placeholder 7"/>
          <p:cNvSpPr txBox="1">
            <a:spLocks/>
          </p:cNvSpPr>
          <p:nvPr/>
        </p:nvSpPr>
        <p:spPr>
          <a:xfrm>
            <a:off x="372534" y="1112754"/>
            <a:ext cx="2192866" cy="5721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600" b="1" u="sng" dirty="0" smtClean="0">
                <a:solidFill>
                  <a:srgbClr val="7F7F7F"/>
                </a:solidFill>
                <a:latin typeface="Arial"/>
                <a:cs typeface="Arial"/>
              </a:rPr>
              <a:t>Shopping Process:</a:t>
            </a:r>
            <a:endParaRPr lang="en-US" sz="1600" b="1" u="sng" dirty="0">
              <a:solidFill>
                <a:srgbClr val="7F7F7F"/>
              </a:solidFill>
              <a:latin typeface="Arial"/>
              <a:cs typeface="Arial"/>
            </a:endParaRPr>
          </a:p>
        </p:txBody>
      </p:sp>
      <p:sp>
        <p:nvSpPr>
          <p:cNvPr id="63" name="Content Placeholder 7"/>
          <p:cNvSpPr txBox="1">
            <a:spLocks/>
          </p:cNvSpPr>
          <p:nvPr/>
        </p:nvSpPr>
        <p:spPr>
          <a:xfrm>
            <a:off x="330199" y="8679923"/>
            <a:ext cx="6324600" cy="31167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latin typeface="Arial"/>
                <a:cs typeface="Arial"/>
              </a:rPr>
              <a:t>Thank you! Created by Zach Schaefer: </a:t>
            </a:r>
            <a:r>
              <a:rPr lang="en-US" sz="1200" dirty="0" err="1" smtClean="0">
                <a:latin typeface="Arial"/>
                <a:cs typeface="Arial"/>
              </a:rPr>
              <a:t>zachaschaefer@gmail.com</a:t>
            </a:r>
            <a:endParaRPr lang="en-US" sz="1200" dirty="0">
              <a:solidFill>
                <a:srgbClr val="7F7F7F"/>
              </a:solidFill>
              <a:latin typeface="Arial"/>
              <a:cs typeface="Arial"/>
            </a:endParaRPr>
          </a:p>
        </p:txBody>
      </p:sp>
    </p:spTree>
    <p:extLst>
      <p:ext uri="{BB962C8B-B14F-4D97-AF65-F5344CB8AC3E}">
        <p14:creationId xmlns:p14="http://schemas.microsoft.com/office/powerpoint/2010/main" val="25636053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433</TotalTime>
  <Words>321</Words>
  <Application>Microsoft Macintosh PowerPoint</Application>
  <PresentationFormat>On-screen Show (4:3)</PresentationFormat>
  <Paragraphs>37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The Adaptive Shopper List App</vt:lpstr>
      <vt:lpstr>The Adaptive Shopper List App User Experience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AppleOwner</dc:creator>
  <cp:lastModifiedBy>AppleOwner</cp:lastModifiedBy>
  <cp:revision>35</cp:revision>
  <dcterms:created xsi:type="dcterms:W3CDTF">2013-04-30T20:27:39Z</dcterms:created>
  <dcterms:modified xsi:type="dcterms:W3CDTF">2013-05-01T03:41:11Z</dcterms:modified>
</cp:coreProperties>
</file>