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70" r:id="rId5"/>
    <p:sldId id="265" r:id="rId6"/>
    <p:sldId id="269" r:id="rId7"/>
    <p:sldId id="261" r:id="rId8"/>
    <p:sldId id="266" r:id="rId9"/>
    <p:sldId id="263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B136-55B2-F048-9E2D-E9049A543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6760E-93F6-2441-B07C-115701D1C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1BBE9-3592-0445-AEBE-4BE2A040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D3BC7-B58B-C94C-8437-4A66E673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04D13-6377-4543-A290-F4A60207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8F05-E223-1345-8B62-E7156B08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FFC1E-57D4-0342-82E1-F27432412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8C37-FA6E-1142-88CA-F4EDB99F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3A77-DC68-A344-B849-0DCB019A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766D1-FC97-6C48-9C21-C9E094F1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A9377-CCEF-9249-A91B-4D5630087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970E1-46F4-4B40-90BC-A12BC8356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C23C0-42BB-5A4D-B05C-2E49828A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60DD9-2C40-E84C-A467-EF5DC4AE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38E7-F87E-0444-8E5A-DF13068D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6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8148-5630-0F44-B1D2-EDB6526C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25D1-6B35-9D45-AD35-F09DF47D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7A150-D800-704E-AC0C-6EAB5B04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1AF46-0887-4647-9A89-022DF119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5E38B-DF6B-D740-B1B9-4F314237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4D92-B1D3-B343-8A5D-3CC3FF27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7F1FC-1B5B-8B41-8410-888F562A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F3A99-F6F9-9341-AC5E-DDA8517B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A92F-1A7C-0B46-8F38-7DA607EE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D34C2-B580-5244-86ED-9822792B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B4BF-3F53-784E-9564-ACEAC07D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6C3F-32D1-B74D-B3A8-68E23908D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5AAC9-F0CA-0948-A32F-14B9322F4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1496-4920-4841-8784-8DA0C6F7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5AB8F-995A-3B46-B916-25559595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A7020-F2EE-8043-BAFD-6CF15E4E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3C28-DE2A-AF46-9CD6-6760F8C9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DBBE6-211B-264C-990D-9F05AE1D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5596D-9399-AE43-B6D8-DF5212A73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F272E-F683-F748-B4A6-1CB18E838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CA8B8-9FDA-3841-A94F-EA3B3CEAD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3DA76-386A-FB47-90B8-5AA7F2BE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80F27-7FFB-034D-9362-C755DDB9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DE1DA-0B0E-204B-86C5-821E23CB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6DA6-5F5E-DA48-8679-43E208B3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ACCF5-CDD6-BB44-BE65-23E539C6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14670-A05F-674E-A3BB-73331292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D83F3-C068-3040-BA4D-28CADC7F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E6B80-32E5-1749-AA45-AF4FF01C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ACE1F-386E-F249-B5F2-A25D75C6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90C6A-0C39-2E4E-82DB-4395EB6C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87B8-4C0E-124D-8576-AA20A00A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918A-A426-FB4B-ACAC-4C0CA35A0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5E1DC-06F8-D946-B5A0-721BA4643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685C1-A567-8740-9BB4-91AC6F8C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D6336-82F7-E842-B2A1-6FF2C910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FBB0-F9F1-BB47-9777-19BBD2BF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8899-E768-6B4B-AC44-51D3462A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00ABF-7852-C144-AF14-68DFA4447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0DAF4-EE41-0948-A3D9-7FCE58E50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A6A18-1428-F04B-A0EA-7E9C7C6D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98646-9BEA-1D4E-8393-B0A51E58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14F5C-74B6-6E4A-A4CE-0BAB88A5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5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4DC1F-58AE-9B44-8C9C-E94859CB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040C2-BE58-B945-B2D0-2F4A10227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A1C6-1954-3141-99A2-A17C39511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87680-B173-C94F-B9B5-69CFCF074E19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9B90B-3BC7-374A-A27C-11582E472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2DAB-B0F8-7444-BC5C-A335DC735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9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1893-8621-8944-8C76-0F9B2C579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00287-1E60-A844-8790-75C37F167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19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E22-B6B6-C446-960B-849F8343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Underdetermined system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54E9C-6E04-B04A-9FEB-C7295ED5B9B9}"/>
              </a:ext>
            </a:extLst>
          </p:cNvPr>
          <p:cNvSpPr/>
          <p:nvPr/>
        </p:nvSpPr>
        <p:spPr>
          <a:xfrm>
            <a:off x="6069696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6D526-7B36-C84C-BA82-8827F550EB73}"/>
              </a:ext>
            </a:extLst>
          </p:cNvPr>
          <p:cNvSpPr/>
          <p:nvPr/>
        </p:nvSpPr>
        <p:spPr>
          <a:xfrm>
            <a:off x="490936" y="1912201"/>
            <a:ext cx="3400432" cy="1486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DE511-D64D-754E-BB18-0F81DAC400EA}"/>
              </a:ext>
            </a:extLst>
          </p:cNvPr>
          <p:cNvSpPr txBox="1"/>
          <p:nvPr/>
        </p:nvSpPr>
        <p:spPr>
          <a:xfrm>
            <a:off x="198868" y="2399917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7F41D-4882-CD47-9444-BCFC96750607}"/>
              </a:ext>
            </a:extLst>
          </p:cNvPr>
          <p:cNvSpPr txBox="1"/>
          <p:nvPr/>
        </p:nvSpPr>
        <p:spPr>
          <a:xfrm>
            <a:off x="1912935" y="1449503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1BAD4-6F7E-9C45-A7B6-A45749AE024B}"/>
              </a:ext>
            </a:extLst>
          </p:cNvPr>
          <p:cNvSpPr/>
          <p:nvPr/>
        </p:nvSpPr>
        <p:spPr>
          <a:xfrm>
            <a:off x="4086676" y="1924568"/>
            <a:ext cx="297341" cy="30258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11240-B750-044B-A2DC-C0AFB7FFE228}"/>
              </a:ext>
            </a:extLst>
          </p:cNvPr>
          <p:cNvSpPr/>
          <p:nvPr/>
        </p:nvSpPr>
        <p:spPr>
          <a:xfrm>
            <a:off x="6181887" y="1924569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>
                <a:solidFill>
                  <a:schemeClr val="tx1"/>
                </a:solidFill>
                <a:latin typeface="Times" pitchFamily="2" charset="0"/>
              </a:rPr>
              <a:t>y</a:t>
            </a:r>
            <a:endParaRPr lang="en-US" sz="252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13D899-578E-B949-977C-38483460E9ED}"/>
              </a:ext>
            </a:extLst>
          </p:cNvPr>
          <p:cNvSpPr/>
          <p:nvPr/>
        </p:nvSpPr>
        <p:spPr>
          <a:xfrm>
            <a:off x="4929351" y="2123855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34AA3-CF25-8440-932D-2E9CB5667B75}"/>
              </a:ext>
            </a:extLst>
          </p:cNvPr>
          <p:cNvSpPr/>
          <p:nvPr/>
        </p:nvSpPr>
        <p:spPr>
          <a:xfrm>
            <a:off x="3931416" y="513435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 x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4CF63C-869E-A540-929B-2969997E8F39}"/>
              </a:ext>
            </a:extLst>
          </p:cNvPr>
          <p:cNvSpPr/>
          <p:nvPr/>
        </p:nvSpPr>
        <p:spPr>
          <a:xfrm>
            <a:off x="1912935" y="3479898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838A7-702D-DC4E-AE98-3786F665F4E8}"/>
              </a:ext>
            </a:extLst>
          </p:cNvPr>
          <p:cNvSpPr txBox="1"/>
          <p:nvPr/>
        </p:nvSpPr>
        <p:spPr>
          <a:xfrm>
            <a:off x="6437810" y="2408648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A941F-0A59-569D-69B2-789DD763155E}"/>
              </a:ext>
            </a:extLst>
          </p:cNvPr>
          <p:cNvSpPr txBox="1"/>
          <p:nvPr/>
        </p:nvSpPr>
        <p:spPr>
          <a:xfrm>
            <a:off x="7469425" y="1145125"/>
            <a:ext cx="415704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This equation (or loss function) can’t constrain more than n components of b, leaving r-n components unconstrained by the data.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/>
              <a:t>Typical of elaborate ML models like deep neural networks.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Where are we going to get these r-n components from?   </a:t>
            </a:r>
            <a:r>
              <a:rPr lang="en-US" sz="2800" b="1" dirty="0">
                <a:latin typeface="+mj-lt"/>
              </a:rPr>
              <a:t>Regularization. </a:t>
            </a:r>
            <a:r>
              <a:rPr lang="en-US" sz="2800" b="1" dirty="0"/>
              <a:t> </a:t>
            </a:r>
          </a:p>
          <a:p>
            <a:endParaRPr lang="en-US" sz="2800" b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0E4ADC-6B7C-BCCF-DC35-153B4A984B84}"/>
              </a:ext>
            </a:extLst>
          </p:cNvPr>
          <p:cNvSpPr txBox="1">
            <a:spLocks/>
          </p:cNvSpPr>
          <p:nvPr/>
        </p:nvSpPr>
        <p:spPr>
          <a:xfrm>
            <a:off x="579554" y="5184251"/>
            <a:ext cx="4789576" cy="1796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 equations, r unknowns, r &gt; n</a:t>
            </a:r>
          </a:p>
        </p:txBody>
      </p:sp>
    </p:spTree>
    <p:extLst>
      <p:ext uri="{BB962C8B-B14F-4D97-AF65-F5344CB8AC3E}">
        <p14:creationId xmlns:p14="http://schemas.microsoft.com/office/powerpoint/2010/main" val="346465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E22-B6B6-C446-960B-849F8343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Underdetermined system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54E9C-6E04-B04A-9FEB-C7295ED5B9B9}"/>
              </a:ext>
            </a:extLst>
          </p:cNvPr>
          <p:cNvSpPr/>
          <p:nvPr/>
        </p:nvSpPr>
        <p:spPr>
          <a:xfrm>
            <a:off x="6069696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6D526-7B36-C84C-BA82-8827F550EB73}"/>
              </a:ext>
            </a:extLst>
          </p:cNvPr>
          <p:cNvSpPr/>
          <p:nvPr/>
        </p:nvSpPr>
        <p:spPr>
          <a:xfrm>
            <a:off x="490936" y="1912201"/>
            <a:ext cx="3400432" cy="1486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DE511-D64D-754E-BB18-0F81DAC400EA}"/>
              </a:ext>
            </a:extLst>
          </p:cNvPr>
          <p:cNvSpPr txBox="1"/>
          <p:nvPr/>
        </p:nvSpPr>
        <p:spPr>
          <a:xfrm>
            <a:off x="198868" y="2399917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7F41D-4882-CD47-9444-BCFC96750607}"/>
              </a:ext>
            </a:extLst>
          </p:cNvPr>
          <p:cNvSpPr txBox="1"/>
          <p:nvPr/>
        </p:nvSpPr>
        <p:spPr>
          <a:xfrm>
            <a:off x="1912935" y="1449503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1BAD4-6F7E-9C45-A7B6-A45749AE024B}"/>
              </a:ext>
            </a:extLst>
          </p:cNvPr>
          <p:cNvSpPr/>
          <p:nvPr/>
        </p:nvSpPr>
        <p:spPr>
          <a:xfrm>
            <a:off x="4086676" y="1924568"/>
            <a:ext cx="297341" cy="30258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11240-B750-044B-A2DC-C0AFB7FFE228}"/>
              </a:ext>
            </a:extLst>
          </p:cNvPr>
          <p:cNvSpPr/>
          <p:nvPr/>
        </p:nvSpPr>
        <p:spPr>
          <a:xfrm>
            <a:off x="6181887" y="1924569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>
                <a:solidFill>
                  <a:schemeClr val="tx1"/>
                </a:solidFill>
                <a:latin typeface="Times" pitchFamily="2" charset="0"/>
              </a:rPr>
              <a:t>y</a:t>
            </a:r>
            <a:endParaRPr lang="en-US" sz="252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13D899-578E-B949-977C-38483460E9ED}"/>
              </a:ext>
            </a:extLst>
          </p:cNvPr>
          <p:cNvSpPr/>
          <p:nvPr/>
        </p:nvSpPr>
        <p:spPr>
          <a:xfrm>
            <a:off x="4929351" y="2123855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34AA3-CF25-8440-932D-2E9CB5667B75}"/>
              </a:ext>
            </a:extLst>
          </p:cNvPr>
          <p:cNvSpPr/>
          <p:nvPr/>
        </p:nvSpPr>
        <p:spPr>
          <a:xfrm>
            <a:off x="3931416" y="513435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 x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4CF63C-869E-A540-929B-2969997E8F39}"/>
              </a:ext>
            </a:extLst>
          </p:cNvPr>
          <p:cNvSpPr/>
          <p:nvPr/>
        </p:nvSpPr>
        <p:spPr>
          <a:xfrm>
            <a:off x="1912935" y="3479898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838A7-702D-DC4E-AE98-3786F665F4E8}"/>
              </a:ext>
            </a:extLst>
          </p:cNvPr>
          <p:cNvSpPr txBox="1"/>
          <p:nvPr/>
        </p:nvSpPr>
        <p:spPr>
          <a:xfrm>
            <a:off x="6437810" y="2408648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0E4ADC-6B7C-BCCF-DC35-153B4A984B84}"/>
              </a:ext>
            </a:extLst>
          </p:cNvPr>
          <p:cNvSpPr txBox="1">
            <a:spLocks/>
          </p:cNvSpPr>
          <p:nvPr/>
        </p:nvSpPr>
        <p:spPr>
          <a:xfrm>
            <a:off x="7807985" y="129573"/>
            <a:ext cx="4789576" cy="1796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 equations, r unknowns, r &gt; 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94025-614A-8805-62AA-BEFA5FBE55B5}"/>
              </a:ext>
            </a:extLst>
          </p:cNvPr>
          <p:cNvSpPr txBox="1"/>
          <p:nvPr/>
        </p:nvSpPr>
        <p:spPr>
          <a:xfrm>
            <a:off x="7948820" y="2161790"/>
            <a:ext cx="32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N(Parameters)  &gt; N(Data)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2E2A28-873F-D1F7-7358-E947CD88CD49}"/>
              </a:ext>
            </a:extLst>
          </p:cNvPr>
          <p:cNvSpPr/>
          <p:nvPr/>
        </p:nvSpPr>
        <p:spPr>
          <a:xfrm>
            <a:off x="518659" y="5036282"/>
            <a:ext cx="3257189" cy="16904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6A3687-E6C4-EA0F-CF64-2BCE9EF0CBA8}"/>
              </a:ext>
            </a:extLst>
          </p:cNvPr>
          <p:cNvSpPr txBox="1"/>
          <p:nvPr/>
        </p:nvSpPr>
        <p:spPr>
          <a:xfrm>
            <a:off x="1714014" y="5587344"/>
            <a:ext cx="172800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ℝ</a:t>
            </a:r>
            <a:r>
              <a:rPr lang="en-US" sz="4400" dirty="0"/>
              <a:t> </a:t>
            </a:r>
            <a:r>
              <a:rPr lang="en-US" sz="4400" baseline="30000" dirty="0"/>
              <a:t>r</a:t>
            </a:r>
          </a:p>
          <a:p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6945F96-D20E-ECD6-47DE-03DC5E2FAEA7}"/>
              </a:ext>
            </a:extLst>
          </p:cNvPr>
          <p:cNvSpPr/>
          <p:nvPr/>
        </p:nvSpPr>
        <p:spPr>
          <a:xfrm>
            <a:off x="4691631" y="5087303"/>
            <a:ext cx="3257189" cy="16904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D4A6A5-214F-1B88-5957-A7E62AF88AA4}"/>
              </a:ext>
            </a:extLst>
          </p:cNvPr>
          <p:cNvCxnSpPr>
            <a:cxnSpLocks/>
          </p:cNvCxnSpPr>
          <p:nvPr/>
        </p:nvCxnSpPr>
        <p:spPr>
          <a:xfrm>
            <a:off x="2800858" y="5959800"/>
            <a:ext cx="1832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CE9DD4F-A9DA-B4FD-232D-BBE16D6A44FD}"/>
              </a:ext>
            </a:extLst>
          </p:cNvPr>
          <p:cNvSpPr/>
          <p:nvPr/>
        </p:nvSpPr>
        <p:spPr>
          <a:xfrm>
            <a:off x="5027216" y="5320242"/>
            <a:ext cx="1629229" cy="13135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F9693A-8A0B-56F3-4810-700886D9F4D0}"/>
              </a:ext>
            </a:extLst>
          </p:cNvPr>
          <p:cNvSpPr txBox="1"/>
          <p:nvPr/>
        </p:nvSpPr>
        <p:spPr>
          <a:xfrm>
            <a:off x="5409659" y="5600448"/>
            <a:ext cx="93006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ℝ</a:t>
            </a:r>
            <a:r>
              <a:rPr lang="en-US" sz="4400" dirty="0"/>
              <a:t> </a:t>
            </a:r>
            <a:r>
              <a:rPr lang="en-US" sz="4400" baseline="30000" dirty="0"/>
              <a:t>n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25196-1B02-BA79-C063-BF1F09CD4F42}"/>
              </a:ext>
            </a:extLst>
          </p:cNvPr>
          <p:cNvSpPr txBox="1"/>
          <p:nvPr/>
        </p:nvSpPr>
        <p:spPr>
          <a:xfrm>
            <a:off x="6915576" y="5600448"/>
            <a:ext cx="8643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ℝ</a:t>
            </a:r>
            <a:r>
              <a:rPr lang="en-US" sz="4400" dirty="0"/>
              <a:t> </a:t>
            </a:r>
            <a:r>
              <a:rPr lang="en-US" sz="4400" baseline="30000" dirty="0"/>
              <a:t>r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19A77E-EA66-C99F-C720-9CB2681B897F}"/>
              </a:ext>
            </a:extLst>
          </p:cNvPr>
          <p:cNvSpPr txBox="1"/>
          <p:nvPr/>
        </p:nvSpPr>
        <p:spPr>
          <a:xfrm>
            <a:off x="7948820" y="2784112"/>
            <a:ext cx="3257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When the vast number of degrees of model freedom starts to cause problems, we can call this an “overparameterized” problem.</a:t>
            </a:r>
          </a:p>
        </p:txBody>
      </p:sp>
    </p:spTree>
    <p:extLst>
      <p:ext uri="{BB962C8B-B14F-4D97-AF65-F5344CB8AC3E}">
        <p14:creationId xmlns:p14="http://schemas.microsoft.com/office/powerpoint/2010/main" val="217913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E22-B6B6-C446-960B-849F8343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Exactly as many equations as unknowns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54E9C-6E04-B04A-9FEB-C7295ED5B9B9}"/>
              </a:ext>
            </a:extLst>
          </p:cNvPr>
          <p:cNvSpPr/>
          <p:nvPr/>
        </p:nvSpPr>
        <p:spPr>
          <a:xfrm>
            <a:off x="6069696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6D526-7B36-C84C-BA82-8827F550EB73}"/>
              </a:ext>
            </a:extLst>
          </p:cNvPr>
          <p:cNvSpPr/>
          <p:nvPr/>
        </p:nvSpPr>
        <p:spPr>
          <a:xfrm>
            <a:off x="2418096" y="1912201"/>
            <a:ext cx="1473272" cy="14868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DE511-D64D-754E-BB18-0F81DAC400EA}"/>
              </a:ext>
            </a:extLst>
          </p:cNvPr>
          <p:cNvSpPr txBox="1"/>
          <p:nvPr/>
        </p:nvSpPr>
        <p:spPr>
          <a:xfrm>
            <a:off x="1870105" y="245779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7F41D-4882-CD47-9444-BCFC96750607}"/>
              </a:ext>
            </a:extLst>
          </p:cNvPr>
          <p:cNvSpPr txBox="1"/>
          <p:nvPr/>
        </p:nvSpPr>
        <p:spPr>
          <a:xfrm>
            <a:off x="3019913" y="1490633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1BAD4-6F7E-9C45-A7B6-A45749AE024B}"/>
              </a:ext>
            </a:extLst>
          </p:cNvPr>
          <p:cNvSpPr/>
          <p:nvPr/>
        </p:nvSpPr>
        <p:spPr>
          <a:xfrm>
            <a:off x="4086676" y="1924569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11240-B750-044B-A2DC-C0AFB7FFE228}"/>
              </a:ext>
            </a:extLst>
          </p:cNvPr>
          <p:cNvSpPr/>
          <p:nvPr/>
        </p:nvSpPr>
        <p:spPr>
          <a:xfrm>
            <a:off x="6181887" y="1924569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13D899-578E-B949-977C-38483460E9ED}"/>
              </a:ext>
            </a:extLst>
          </p:cNvPr>
          <p:cNvSpPr/>
          <p:nvPr/>
        </p:nvSpPr>
        <p:spPr>
          <a:xfrm>
            <a:off x="4929351" y="2123855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34AA3-CF25-8440-932D-2E9CB5667B75}"/>
              </a:ext>
            </a:extLst>
          </p:cNvPr>
          <p:cNvSpPr/>
          <p:nvPr/>
        </p:nvSpPr>
        <p:spPr>
          <a:xfrm>
            <a:off x="3915492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4CF63C-869E-A540-929B-2969997E8F39}"/>
              </a:ext>
            </a:extLst>
          </p:cNvPr>
          <p:cNvSpPr/>
          <p:nvPr/>
        </p:nvSpPr>
        <p:spPr>
          <a:xfrm>
            <a:off x="2974965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838A7-702D-DC4E-AE98-3786F665F4E8}"/>
              </a:ext>
            </a:extLst>
          </p:cNvPr>
          <p:cNvSpPr txBox="1"/>
          <p:nvPr/>
        </p:nvSpPr>
        <p:spPr>
          <a:xfrm>
            <a:off x="5689238" y="2480611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C01421C-A513-A245-839D-4527B1170D3D}"/>
              </a:ext>
            </a:extLst>
          </p:cNvPr>
          <p:cNvSpPr txBox="1">
            <a:spLocks/>
          </p:cNvSpPr>
          <p:nvPr/>
        </p:nvSpPr>
        <p:spPr>
          <a:xfrm>
            <a:off x="6494594" y="4366080"/>
            <a:ext cx="5183828" cy="141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E620C-0C59-DA68-6DAC-A6D11AECA496}"/>
              </a:ext>
            </a:extLst>
          </p:cNvPr>
          <p:cNvSpPr txBox="1"/>
          <p:nvPr/>
        </p:nvSpPr>
        <p:spPr>
          <a:xfrm>
            <a:off x="7747039" y="2009285"/>
            <a:ext cx="40537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all the columns of X are independent of each other, it is technically possible to invert X.</a:t>
            </a:r>
          </a:p>
          <a:p>
            <a:endParaRPr lang="en-US" dirty="0"/>
          </a:p>
          <a:p>
            <a:r>
              <a:rPr lang="en-US" dirty="0"/>
              <a:t>Jargon for this:  X is well-conditioned or ill-conditioned</a:t>
            </a:r>
          </a:p>
          <a:p>
            <a:endParaRPr lang="en-US" dirty="0"/>
          </a:p>
          <a:p>
            <a:r>
              <a:rPr lang="en-US" dirty="0"/>
              <a:t>If some of the eigenvalues of X are close to 0, however, this is not a particularly good idea.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44A78AD-6233-7095-7866-75F4D82DB4B8}"/>
              </a:ext>
            </a:extLst>
          </p:cNvPr>
          <p:cNvSpPr txBox="1">
            <a:spLocks/>
          </p:cNvSpPr>
          <p:nvPr/>
        </p:nvSpPr>
        <p:spPr>
          <a:xfrm>
            <a:off x="955786" y="4880183"/>
            <a:ext cx="4789576" cy="1796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 equations, n unknowns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637A29-BA61-5CA7-0694-764EF768FCC7}"/>
              </a:ext>
            </a:extLst>
          </p:cNvPr>
          <p:cNvSpPr txBox="1"/>
          <p:nvPr/>
        </p:nvSpPr>
        <p:spPr>
          <a:xfrm>
            <a:off x="6052340" y="1440349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008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E22-B6B6-C446-960B-849F8343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Exactly as many equations as unknowns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54E9C-6E04-B04A-9FEB-C7295ED5B9B9}"/>
              </a:ext>
            </a:extLst>
          </p:cNvPr>
          <p:cNvSpPr/>
          <p:nvPr/>
        </p:nvSpPr>
        <p:spPr>
          <a:xfrm>
            <a:off x="6069696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6D526-7B36-C84C-BA82-8827F550EB73}"/>
              </a:ext>
            </a:extLst>
          </p:cNvPr>
          <p:cNvSpPr/>
          <p:nvPr/>
        </p:nvSpPr>
        <p:spPr>
          <a:xfrm>
            <a:off x="2405270" y="1914432"/>
            <a:ext cx="1473976" cy="14868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DE511-D64D-754E-BB18-0F81DAC400EA}"/>
              </a:ext>
            </a:extLst>
          </p:cNvPr>
          <p:cNvSpPr txBox="1"/>
          <p:nvPr/>
        </p:nvSpPr>
        <p:spPr>
          <a:xfrm>
            <a:off x="1986569" y="245779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7F41D-4882-CD47-9444-BCFC96750607}"/>
              </a:ext>
            </a:extLst>
          </p:cNvPr>
          <p:cNvSpPr txBox="1"/>
          <p:nvPr/>
        </p:nvSpPr>
        <p:spPr>
          <a:xfrm>
            <a:off x="3019913" y="1490633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1BAD4-6F7E-9C45-A7B6-A45749AE024B}"/>
              </a:ext>
            </a:extLst>
          </p:cNvPr>
          <p:cNvSpPr/>
          <p:nvPr/>
        </p:nvSpPr>
        <p:spPr>
          <a:xfrm>
            <a:off x="4086676" y="1924569"/>
            <a:ext cx="297341" cy="1486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11240-B750-044B-A2DC-C0AFB7FFE228}"/>
              </a:ext>
            </a:extLst>
          </p:cNvPr>
          <p:cNvSpPr/>
          <p:nvPr/>
        </p:nvSpPr>
        <p:spPr>
          <a:xfrm>
            <a:off x="6181887" y="1924569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13D899-578E-B949-977C-38483460E9ED}"/>
              </a:ext>
            </a:extLst>
          </p:cNvPr>
          <p:cNvSpPr/>
          <p:nvPr/>
        </p:nvSpPr>
        <p:spPr>
          <a:xfrm>
            <a:off x="4929351" y="2123855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34AA3-CF25-8440-932D-2E9CB5667B75}"/>
              </a:ext>
            </a:extLst>
          </p:cNvPr>
          <p:cNvSpPr/>
          <p:nvPr/>
        </p:nvSpPr>
        <p:spPr>
          <a:xfrm>
            <a:off x="3926292" y="356930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4CF63C-869E-A540-929B-2969997E8F39}"/>
              </a:ext>
            </a:extLst>
          </p:cNvPr>
          <p:cNvSpPr/>
          <p:nvPr/>
        </p:nvSpPr>
        <p:spPr>
          <a:xfrm>
            <a:off x="2974965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838A7-702D-DC4E-AE98-3786F665F4E8}"/>
              </a:ext>
            </a:extLst>
          </p:cNvPr>
          <p:cNvSpPr txBox="1"/>
          <p:nvPr/>
        </p:nvSpPr>
        <p:spPr>
          <a:xfrm>
            <a:off x="5708362" y="2457792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5AD50C-C788-BE4C-960C-664AC6C7ED29}"/>
              </a:ext>
            </a:extLst>
          </p:cNvPr>
          <p:cNvSpPr/>
          <p:nvPr/>
        </p:nvSpPr>
        <p:spPr>
          <a:xfrm>
            <a:off x="4512603" y="4465884"/>
            <a:ext cx="1473976" cy="14868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A</a:t>
            </a:r>
            <a:r>
              <a:rPr lang="en-US" sz="2520" baseline="30000" dirty="0">
                <a:solidFill>
                  <a:schemeClr val="tx1"/>
                </a:solidFill>
                <a:latin typeface="Times" pitchFamily="2" charset="0"/>
              </a:rPr>
              <a:t>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FB0141-C047-904C-AF12-FF15DA0487B7}"/>
              </a:ext>
            </a:extLst>
          </p:cNvPr>
          <p:cNvSpPr/>
          <p:nvPr/>
        </p:nvSpPr>
        <p:spPr>
          <a:xfrm>
            <a:off x="6181887" y="4478252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4C5443-BDA1-6F46-BFEE-F7C746D16E56}"/>
              </a:ext>
            </a:extLst>
          </p:cNvPr>
          <p:cNvSpPr/>
          <p:nvPr/>
        </p:nvSpPr>
        <p:spPr>
          <a:xfrm>
            <a:off x="6010703" y="60745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E98AAF-FB82-B242-84FB-A40D55D8E52C}"/>
              </a:ext>
            </a:extLst>
          </p:cNvPr>
          <p:cNvSpPr/>
          <p:nvPr/>
        </p:nvSpPr>
        <p:spPr>
          <a:xfrm>
            <a:off x="5070176" y="60745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91B2CA-C693-F044-A129-687E03ACB2B3}"/>
              </a:ext>
            </a:extLst>
          </p:cNvPr>
          <p:cNvSpPr/>
          <p:nvPr/>
        </p:nvSpPr>
        <p:spPr>
          <a:xfrm>
            <a:off x="2696799" y="4478252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4BAB07-692D-B743-A3D6-E5506F450A71}"/>
              </a:ext>
            </a:extLst>
          </p:cNvPr>
          <p:cNvSpPr/>
          <p:nvPr/>
        </p:nvSpPr>
        <p:spPr>
          <a:xfrm>
            <a:off x="3539474" y="4677538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E1B55D-4106-8545-AA90-994645DBDFB0}"/>
              </a:ext>
            </a:extLst>
          </p:cNvPr>
          <p:cNvSpPr/>
          <p:nvPr/>
        </p:nvSpPr>
        <p:spPr>
          <a:xfrm>
            <a:off x="2525615" y="60745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B267C6-1EB4-9A45-B607-664E8C03A87F}"/>
              </a:ext>
            </a:extLst>
          </p:cNvPr>
          <p:cNvSpPr/>
          <p:nvPr/>
        </p:nvSpPr>
        <p:spPr>
          <a:xfrm>
            <a:off x="1022744" y="4465884"/>
            <a:ext cx="1473976" cy="1486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A</a:t>
            </a:r>
            <a:r>
              <a:rPr lang="en-US" sz="2520" baseline="30000" dirty="0">
                <a:solidFill>
                  <a:schemeClr val="tx1"/>
                </a:solidFill>
                <a:latin typeface="Times" pitchFamily="2" charset="0"/>
              </a:rPr>
              <a:t>-1</a:t>
            </a:r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A=I</a:t>
            </a:r>
          </a:p>
        </p:txBody>
      </p:sp>
    </p:spTree>
    <p:extLst>
      <p:ext uri="{BB962C8B-B14F-4D97-AF65-F5344CB8AC3E}">
        <p14:creationId xmlns:p14="http://schemas.microsoft.com/office/powerpoint/2010/main" val="183591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E22-B6B6-C446-960B-849F8343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Rank-deficient design matrix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54E9C-6E04-B04A-9FEB-C7295ED5B9B9}"/>
              </a:ext>
            </a:extLst>
          </p:cNvPr>
          <p:cNvSpPr/>
          <p:nvPr/>
        </p:nvSpPr>
        <p:spPr>
          <a:xfrm>
            <a:off x="6069696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6D526-7B36-C84C-BA82-8827F550EB73}"/>
              </a:ext>
            </a:extLst>
          </p:cNvPr>
          <p:cNvSpPr/>
          <p:nvPr/>
        </p:nvSpPr>
        <p:spPr>
          <a:xfrm>
            <a:off x="2405270" y="1914432"/>
            <a:ext cx="1473976" cy="1486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DE511-D64D-754E-BB18-0F81DAC400EA}"/>
              </a:ext>
            </a:extLst>
          </p:cNvPr>
          <p:cNvSpPr txBox="1"/>
          <p:nvPr/>
        </p:nvSpPr>
        <p:spPr>
          <a:xfrm>
            <a:off x="1986569" y="245779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7F41D-4882-CD47-9444-BCFC96750607}"/>
              </a:ext>
            </a:extLst>
          </p:cNvPr>
          <p:cNvSpPr txBox="1"/>
          <p:nvPr/>
        </p:nvSpPr>
        <p:spPr>
          <a:xfrm>
            <a:off x="3019913" y="1490633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1BAD4-6F7E-9C45-A7B6-A45749AE024B}"/>
              </a:ext>
            </a:extLst>
          </p:cNvPr>
          <p:cNvSpPr/>
          <p:nvPr/>
        </p:nvSpPr>
        <p:spPr>
          <a:xfrm>
            <a:off x="4086676" y="1924569"/>
            <a:ext cx="297341" cy="1486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11240-B750-044B-A2DC-C0AFB7FFE228}"/>
              </a:ext>
            </a:extLst>
          </p:cNvPr>
          <p:cNvSpPr/>
          <p:nvPr/>
        </p:nvSpPr>
        <p:spPr>
          <a:xfrm>
            <a:off x="6181887" y="1924569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13D899-578E-B949-977C-38483460E9ED}"/>
              </a:ext>
            </a:extLst>
          </p:cNvPr>
          <p:cNvSpPr/>
          <p:nvPr/>
        </p:nvSpPr>
        <p:spPr>
          <a:xfrm>
            <a:off x="4929351" y="2123855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34AA3-CF25-8440-932D-2E9CB5667B75}"/>
              </a:ext>
            </a:extLst>
          </p:cNvPr>
          <p:cNvSpPr/>
          <p:nvPr/>
        </p:nvSpPr>
        <p:spPr>
          <a:xfrm>
            <a:off x="3926292" y="356930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4CF63C-869E-A540-929B-2969997E8F39}"/>
              </a:ext>
            </a:extLst>
          </p:cNvPr>
          <p:cNvSpPr/>
          <p:nvPr/>
        </p:nvSpPr>
        <p:spPr>
          <a:xfrm>
            <a:off x="2974965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838A7-702D-DC4E-AE98-3786F665F4E8}"/>
              </a:ext>
            </a:extLst>
          </p:cNvPr>
          <p:cNvSpPr txBox="1"/>
          <p:nvPr/>
        </p:nvSpPr>
        <p:spPr>
          <a:xfrm>
            <a:off x="5708362" y="2457792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5AD50C-C788-BE4C-960C-664AC6C7ED29}"/>
              </a:ext>
            </a:extLst>
          </p:cNvPr>
          <p:cNvSpPr/>
          <p:nvPr/>
        </p:nvSpPr>
        <p:spPr>
          <a:xfrm>
            <a:off x="4512603" y="4465884"/>
            <a:ext cx="1473976" cy="14868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A</a:t>
            </a:r>
            <a:r>
              <a:rPr lang="en-US" sz="2520" baseline="30000" dirty="0">
                <a:solidFill>
                  <a:schemeClr val="tx1"/>
                </a:solidFill>
                <a:latin typeface="Times" pitchFamily="2" charset="0"/>
              </a:rPr>
              <a:t>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FB0141-C047-904C-AF12-FF15DA0487B7}"/>
              </a:ext>
            </a:extLst>
          </p:cNvPr>
          <p:cNvSpPr/>
          <p:nvPr/>
        </p:nvSpPr>
        <p:spPr>
          <a:xfrm>
            <a:off x="6181887" y="4478252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4C5443-BDA1-6F46-BFEE-F7C746D16E56}"/>
              </a:ext>
            </a:extLst>
          </p:cNvPr>
          <p:cNvSpPr/>
          <p:nvPr/>
        </p:nvSpPr>
        <p:spPr>
          <a:xfrm>
            <a:off x="6010703" y="60745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E98AAF-FB82-B242-84FB-A40D55D8E52C}"/>
              </a:ext>
            </a:extLst>
          </p:cNvPr>
          <p:cNvSpPr/>
          <p:nvPr/>
        </p:nvSpPr>
        <p:spPr>
          <a:xfrm>
            <a:off x="5070176" y="60745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91B2CA-C693-F044-A129-687E03ACB2B3}"/>
              </a:ext>
            </a:extLst>
          </p:cNvPr>
          <p:cNvSpPr/>
          <p:nvPr/>
        </p:nvSpPr>
        <p:spPr>
          <a:xfrm>
            <a:off x="2696799" y="4478252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4BAB07-692D-B743-A3D6-E5506F450A71}"/>
              </a:ext>
            </a:extLst>
          </p:cNvPr>
          <p:cNvSpPr/>
          <p:nvPr/>
        </p:nvSpPr>
        <p:spPr>
          <a:xfrm>
            <a:off x="3539474" y="4677538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E1B55D-4106-8545-AA90-994645DBDFB0}"/>
              </a:ext>
            </a:extLst>
          </p:cNvPr>
          <p:cNvSpPr/>
          <p:nvPr/>
        </p:nvSpPr>
        <p:spPr>
          <a:xfrm>
            <a:off x="2525615" y="60745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B267C6-1EB4-9A45-B607-664E8C03A87F}"/>
              </a:ext>
            </a:extLst>
          </p:cNvPr>
          <p:cNvSpPr/>
          <p:nvPr/>
        </p:nvSpPr>
        <p:spPr>
          <a:xfrm>
            <a:off x="7977951" y="1942170"/>
            <a:ext cx="1473976" cy="1486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A</a:t>
            </a:r>
            <a:r>
              <a:rPr lang="en-US" sz="2520" baseline="30000" dirty="0">
                <a:solidFill>
                  <a:schemeClr val="tx1"/>
                </a:solidFill>
                <a:latin typeface="Times" pitchFamily="2" charset="0"/>
              </a:rPr>
              <a:t>-1</a:t>
            </a:r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9B26DC-3A6B-F41C-18E4-870DD071AEE6}"/>
              </a:ext>
            </a:extLst>
          </p:cNvPr>
          <p:cNvSpPr/>
          <p:nvPr/>
        </p:nvSpPr>
        <p:spPr>
          <a:xfrm>
            <a:off x="2405270" y="1917107"/>
            <a:ext cx="948269" cy="8990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9E62E0-E229-071B-FAF5-1D1C8A115C1D}"/>
              </a:ext>
            </a:extLst>
          </p:cNvPr>
          <p:cNvSpPr/>
          <p:nvPr/>
        </p:nvSpPr>
        <p:spPr>
          <a:xfrm>
            <a:off x="10185064" y="1952724"/>
            <a:ext cx="1473976" cy="1486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B23419-4467-FBF5-4355-654D1BECB51D}"/>
              </a:ext>
            </a:extLst>
          </p:cNvPr>
          <p:cNvSpPr txBox="1"/>
          <p:nvPr/>
        </p:nvSpPr>
        <p:spPr>
          <a:xfrm>
            <a:off x="9928263" y="2329430"/>
            <a:ext cx="256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6BDB6-97E3-6958-4660-245F48EDD405}"/>
              </a:ext>
            </a:extLst>
          </p:cNvPr>
          <p:cNvSpPr/>
          <p:nvPr/>
        </p:nvSpPr>
        <p:spPr>
          <a:xfrm>
            <a:off x="10185064" y="1955398"/>
            <a:ext cx="985360" cy="9494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043E6C-C627-6CE2-E781-58A1A94E1A97}"/>
              </a:ext>
            </a:extLst>
          </p:cNvPr>
          <p:cNvSpPr txBox="1"/>
          <p:nvPr/>
        </p:nvSpPr>
        <p:spPr>
          <a:xfrm>
            <a:off x="10549343" y="1545117"/>
            <a:ext cx="256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E129BF-F3C4-34B1-4507-D60FBCC3BADB}"/>
              </a:ext>
            </a:extLst>
          </p:cNvPr>
          <p:cNvSpPr/>
          <p:nvPr/>
        </p:nvSpPr>
        <p:spPr>
          <a:xfrm>
            <a:off x="887482" y="4465884"/>
            <a:ext cx="1473976" cy="1486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ACF14D-C1B6-44AB-2A94-20A755917305}"/>
              </a:ext>
            </a:extLst>
          </p:cNvPr>
          <p:cNvSpPr/>
          <p:nvPr/>
        </p:nvSpPr>
        <p:spPr>
          <a:xfrm>
            <a:off x="1872841" y="5415303"/>
            <a:ext cx="487741" cy="5587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8AF19E-6BC0-6741-7F61-B1BF84CCD156}"/>
              </a:ext>
            </a:extLst>
          </p:cNvPr>
          <p:cNvSpPr txBox="1"/>
          <p:nvPr/>
        </p:nvSpPr>
        <p:spPr>
          <a:xfrm>
            <a:off x="1251761" y="4058277"/>
            <a:ext cx="256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3DCC45-B5B8-7150-C8CC-50DDD727DA66}"/>
              </a:ext>
            </a:extLst>
          </p:cNvPr>
          <p:cNvSpPr txBox="1"/>
          <p:nvPr/>
        </p:nvSpPr>
        <p:spPr>
          <a:xfrm>
            <a:off x="11202957" y="2960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693AD0-41F0-9B74-B3B0-D1FFCDE85D3A}"/>
              </a:ext>
            </a:extLst>
          </p:cNvPr>
          <p:cNvSpPr txBox="1"/>
          <p:nvPr/>
        </p:nvSpPr>
        <p:spPr>
          <a:xfrm>
            <a:off x="1977724" y="552651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4DC0A9-26C1-3C97-756E-D614B77BA056}"/>
              </a:ext>
            </a:extLst>
          </p:cNvPr>
          <p:cNvSpPr/>
          <p:nvPr/>
        </p:nvSpPr>
        <p:spPr>
          <a:xfrm>
            <a:off x="887481" y="4465884"/>
            <a:ext cx="985360" cy="9494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491E52-53A7-5DB5-2C18-3EB6FFC0E327}"/>
              </a:ext>
            </a:extLst>
          </p:cNvPr>
          <p:cNvSpPr/>
          <p:nvPr/>
        </p:nvSpPr>
        <p:spPr>
          <a:xfrm>
            <a:off x="11170424" y="2904817"/>
            <a:ext cx="487741" cy="522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82AF28-0B2B-AFEB-6733-F8B2F3C68DA0}"/>
              </a:ext>
            </a:extLst>
          </p:cNvPr>
          <p:cNvSpPr txBox="1"/>
          <p:nvPr/>
        </p:nvSpPr>
        <p:spPr>
          <a:xfrm>
            <a:off x="7360564" y="4404468"/>
            <a:ext cx="40537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action of the best inverse-like matrix on </a:t>
            </a:r>
            <a:r>
              <a:rPr lang="en-US" dirty="0" err="1"/>
              <a:t>Xb</a:t>
            </a:r>
            <a:r>
              <a:rPr lang="en-US" dirty="0"/>
              <a:t> will have the effect of projecting some n-r components of it to zero vectors in </a:t>
            </a:r>
            <a:r>
              <a:rPr lang="en-US"/>
              <a:t>the R</a:t>
            </a:r>
            <a:r>
              <a:rPr lang="en-US" baseline="30000"/>
              <a:t>n </a:t>
            </a:r>
            <a:r>
              <a:rPr lang="en-US" baseline="30000" dirty="0"/>
              <a:t> </a:t>
            </a:r>
            <a:r>
              <a:rPr lang="en-US"/>
              <a:t>space </a:t>
            </a:r>
            <a:r>
              <a:rPr lang="en-US" dirty="0"/>
              <a:t>of 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2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E22-B6B6-C446-960B-849F8343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Exactly as many equations as unknowns </a:t>
            </a:r>
            <a:br>
              <a:rPr lang="en-US" dirty="0"/>
            </a:b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C01421C-A513-A245-839D-4527B1170D3D}"/>
              </a:ext>
            </a:extLst>
          </p:cNvPr>
          <p:cNvSpPr txBox="1">
            <a:spLocks/>
          </p:cNvSpPr>
          <p:nvPr/>
        </p:nvSpPr>
        <p:spPr>
          <a:xfrm>
            <a:off x="6494594" y="4366080"/>
            <a:ext cx="5183828" cy="141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61D96B-6A32-1E08-9F06-FB7B7DC30632}"/>
              </a:ext>
            </a:extLst>
          </p:cNvPr>
          <p:cNvSpPr/>
          <p:nvPr/>
        </p:nvSpPr>
        <p:spPr>
          <a:xfrm>
            <a:off x="639051" y="1904807"/>
            <a:ext cx="1529228" cy="14868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E80D3-5232-8C51-FE96-DBC8D05C16E1}"/>
              </a:ext>
            </a:extLst>
          </p:cNvPr>
          <p:cNvSpPr txBox="1"/>
          <p:nvPr/>
        </p:nvSpPr>
        <p:spPr>
          <a:xfrm>
            <a:off x="271649" y="2436494"/>
            <a:ext cx="269625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64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01F54-0B44-C6C6-A0EC-44ED0A3B0D44}"/>
              </a:ext>
            </a:extLst>
          </p:cNvPr>
          <p:cNvSpPr txBox="1"/>
          <p:nvPr/>
        </p:nvSpPr>
        <p:spPr>
          <a:xfrm>
            <a:off x="1075470" y="1472867"/>
            <a:ext cx="556433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4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37D6DF-4741-5A23-ACF5-653294B74577}"/>
              </a:ext>
            </a:extLst>
          </p:cNvPr>
          <p:cNvSpPr/>
          <p:nvPr/>
        </p:nvSpPr>
        <p:spPr>
          <a:xfrm>
            <a:off x="7472176" y="1944113"/>
            <a:ext cx="1546325" cy="1484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Q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409A48-68BB-41DD-980B-DF68E8502214}"/>
              </a:ext>
            </a:extLst>
          </p:cNvPr>
          <p:cNvSpPr/>
          <p:nvPr/>
        </p:nvSpPr>
        <p:spPr>
          <a:xfrm>
            <a:off x="3824762" y="1935968"/>
            <a:ext cx="1448762" cy="1412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Q</a:t>
            </a:r>
            <a:r>
              <a:rPr lang="en-US" sz="2520" baseline="30000" dirty="0">
                <a:latin typeface="Times" pitchFamily="2" charset="0"/>
              </a:rPr>
              <a:t>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6A01C-352D-53FF-5F78-8F7A11F5400C}"/>
              </a:ext>
            </a:extLst>
          </p:cNvPr>
          <p:cNvSpPr/>
          <p:nvPr/>
        </p:nvSpPr>
        <p:spPr>
          <a:xfrm>
            <a:off x="5759649" y="1935968"/>
            <a:ext cx="1343519" cy="1412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52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252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B28E47-1D43-A912-3DF9-35F7A1F8A20B}"/>
              </a:ext>
            </a:extLst>
          </p:cNvPr>
          <p:cNvSpPr/>
          <p:nvPr/>
        </p:nvSpPr>
        <p:spPr>
          <a:xfrm>
            <a:off x="2759583" y="2104095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974989-B4E5-1F2C-9D2D-DCF36354C3FA}"/>
              </a:ext>
            </a:extLst>
          </p:cNvPr>
          <p:cNvCxnSpPr>
            <a:cxnSpLocks/>
          </p:cNvCxnSpPr>
          <p:nvPr/>
        </p:nvCxnSpPr>
        <p:spPr>
          <a:xfrm>
            <a:off x="5798394" y="1971042"/>
            <a:ext cx="1304772" cy="1377619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B5F67FC-9F1D-573F-A315-56B08358FA49}"/>
              </a:ext>
            </a:extLst>
          </p:cNvPr>
          <p:cNvSpPr/>
          <p:nvPr/>
        </p:nvSpPr>
        <p:spPr>
          <a:xfrm>
            <a:off x="8600279" y="1957750"/>
            <a:ext cx="401600" cy="14556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8BD2FF-AEE2-783F-242B-CC785857B4B6}"/>
              </a:ext>
            </a:extLst>
          </p:cNvPr>
          <p:cNvSpPr/>
          <p:nvPr/>
        </p:nvSpPr>
        <p:spPr>
          <a:xfrm>
            <a:off x="3824761" y="3004336"/>
            <a:ext cx="1444565" cy="332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4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BB4B1F-6CFA-F40D-F322-A74F5E345B22}"/>
              </a:ext>
            </a:extLst>
          </p:cNvPr>
          <p:cNvSpPr/>
          <p:nvPr/>
        </p:nvSpPr>
        <p:spPr>
          <a:xfrm>
            <a:off x="6770637" y="3016264"/>
            <a:ext cx="332530" cy="332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4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E14840-0698-8E76-2407-54C3A8D4A397}"/>
              </a:ext>
            </a:extLst>
          </p:cNvPr>
          <p:cNvSpPr/>
          <p:nvPr/>
        </p:nvSpPr>
        <p:spPr>
          <a:xfrm>
            <a:off x="8194680" y="1957751"/>
            <a:ext cx="401600" cy="14556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32C435-703C-8BCB-FBBC-C96DA3B7AFE4}"/>
              </a:ext>
            </a:extLst>
          </p:cNvPr>
          <p:cNvSpPr/>
          <p:nvPr/>
        </p:nvSpPr>
        <p:spPr>
          <a:xfrm>
            <a:off x="7800688" y="1957751"/>
            <a:ext cx="401600" cy="14556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B28B14-D21B-F81B-1D68-09CBFDF8230A}"/>
              </a:ext>
            </a:extLst>
          </p:cNvPr>
          <p:cNvSpPr/>
          <p:nvPr/>
        </p:nvSpPr>
        <p:spPr>
          <a:xfrm>
            <a:off x="6450781" y="2683865"/>
            <a:ext cx="332530" cy="3323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3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B9DDD2-0335-52BA-9D93-22F9F83F7A4D}"/>
              </a:ext>
            </a:extLst>
          </p:cNvPr>
          <p:cNvSpPr/>
          <p:nvPr/>
        </p:nvSpPr>
        <p:spPr>
          <a:xfrm>
            <a:off x="6112367" y="2351467"/>
            <a:ext cx="332530" cy="3323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2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DCC8D2-5E7D-56D0-EEF6-69B9867D4398}"/>
              </a:ext>
            </a:extLst>
          </p:cNvPr>
          <p:cNvSpPr/>
          <p:nvPr/>
        </p:nvSpPr>
        <p:spPr>
          <a:xfrm>
            <a:off x="3824761" y="2652207"/>
            <a:ext cx="1444565" cy="3323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3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8FD709-9D22-0843-1601-B5BB66E04147}"/>
              </a:ext>
            </a:extLst>
          </p:cNvPr>
          <p:cNvSpPr/>
          <p:nvPr/>
        </p:nvSpPr>
        <p:spPr>
          <a:xfrm>
            <a:off x="3825822" y="2298208"/>
            <a:ext cx="1444565" cy="3323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2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B01175-DD98-8290-92EC-7E6727F30F60}"/>
              </a:ext>
            </a:extLst>
          </p:cNvPr>
          <p:cNvSpPr/>
          <p:nvPr/>
        </p:nvSpPr>
        <p:spPr>
          <a:xfrm>
            <a:off x="5759646" y="1957750"/>
            <a:ext cx="332530" cy="3323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1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4CEB4C-21A2-3EF5-3A8B-572CF865F6D2}"/>
              </a:ext>
            </a:extLst>
          </p:cNvPr>
          <p:cNvSpPr/>
          <p:nvPr/>
        </p:nvSpPr>
        <p:spPr>
          <a:xfrm>
            <a:off x="639051" y="3791240"/>
            <a:ext cx="1529228" cy="14868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A</a:t>
            </a:r>
            <a:r>
              <a:rPr lang="en-US" sz="2520" baseline="30000" dirty="0">
                <a:solidFill>
                  <a:schemeClr val="tx1"/>
                </a:solidFill>
                <a:latin typeface="Times" pitchFamily="2" charset="0"/>
              </a:rPr>
              <a:t>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467BE0-5D13-E1A8-3D08-D45649AD8F8B}"/>
              </a:ext>
            </a:extLst>
          </p:cNvPr>
          <p:cNvSpPr txBox="1"/>
          <p:nvPr/>
        </p:nvSpPr>
        <p:spPr>
          <a:xfrm>
            <a:off x="271649" y="4322927"/>
            <a:ext cx="269625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64" dirty="0"/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5C8C99-EC12-DD88-4EF2-8EFD9877A22B}"/>
              </a:ext>
            </a:extLst>
          </p:cNvPr>
          <p:cNvSpPr txBox="1"/>
          <p:nvPr/>
        </p:nvSpPr>
        <p:spPr>
          <a:xfrm>
            <a:off x="1075470" y="3359300"/>
            <a:ext cx="556433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4" dirty="0"/>
              <a:t>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37E682-F13D-1B90-CB93-811E426E8048}"/>
              </a:ext>
            </a:extLst>
          </p:cNvPr>
          <p:cNvSpPr/>
          <p:nvPr/>
        </p:nvSpPr>
        <p:spPr>
          <a:xfrm>
            <a:off x="7472176" y="3830546"/>
            <a:ext cx="1546325" cy="1484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Q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486E7-6BD3-9A01-91A6-E40CDBE5F342}"/>
              </a:ext>
            </a:extLst>
          </p:cNvPr>
          <p:cNvSpPr/>
          <p:nvPr/>
        </p:nvSpPr>
        <p:spPr>
          <a:xfrm>
            <a:off x="3824762" y="3822401"/>
            <a:ext cx="1448762" cy="1412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Q</a:t>
            </a:r>
            <a:r>
              <a:rPr lang="en-US" sz="2520" baseline="30000" dirty="0">
                <a:latin typeface="Times" pitchFamily="2" charset="0"/>
              </a:rPr>
              <a:t>-1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CF8F9B-14DB-04DE-EB37-34C3C8CF5914}"/>
              </a:ext>
            </a:extLst>
          </p:cNvPr>
          <p:cNvSpPr/>
          <p:nvPr/>
        </p:nvSpPr>
        <p:spPr>
          <a:xfrm>
            <a:off x="5759649" y="3822401"/>
            <a:ext cx="1343519" cy="1412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52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252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616EA2-606D-98E0-389B-F05051535902}"/>
              </a:ext>
            </a:extLst>
          </p:cNvPr>
          <p:cNvSpPr/>
          <p:nvPr/>
        </p:nvSpPr>
        <p:spPr>
          <a:xfrm>
            <a:off x="2759583" y="3990528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C2F295-68A1-212B-0615-788D1B8365A9}"/>
              </a:ext>
            </a:extLst>
          </p:cNvPr>
          <p:cNvSpPr/>
          <p:nvPr/>
        </p:nvSpPr>
        <p:spPr>
          <a:xfrm>
            <a:off x="7438776" y="5683055"/>
            <a:ext cx="1584088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eigenvectors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(orthogonal)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7D00C0-1CA3-35C0-62FA-75F4750F9EEE}"/>
              </a:ext>
            </a:extLst>
          </p:cNvPr>
          <p:cNvSpPr/>
          <p:nvPr/>
        </p:nvSpPr>
        <p:spPr>
          <a:xfrm>
            <a:off x="3729262" y="5683055"/>
            <a:ext cx="1584088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eigenvectors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(orthogonal)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874D70-D2EE-DBD8-9311-550963997BA4}"/>
              </a:ext>
            </a:extLst>
          </p:cNvPr>
          <p:cNvSpPr/>
          <p:nvPr/>
        </p:nvSpPr>
        <p:spPr>
          <a:xfrm>
            <a:off x="5630509" y="5683055"/>
            <a:ext cx="1491114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inverse of </a:t>
            </a:r>
          </a:p>
          <a:p>
            <a:pPr algn="ctr"/>
            <a:r>
              <a:rPr lang="en-US" sz="2160" dirty="0">
                <a:latin typeface="Times" pitchFamily="2" charset="0"/>
              </a:rPr>
              <a:t>eigenvalues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(diagonal)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39774E8-A020-FB3A-C319-49568610141E}"/>
              </a:ext>
            </a:extLst>
          </p:cNvPr>
          <p:cNvCxnSpPr>
            <a:cxnSpLocks/>
          </p:cNvCxnSpPr>
          <p:nvPr/>
        </p:nvCxnSpPr>
        <p:spPr>
          <a:xfrm>
            <a:off x="5798394" y="3857475"/>
            <a:ext cx="1304772" cy="1377619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17A11F7-70FF-6938-9EFB-AD4BF8FBFE59}"/>
              </a:ext>
            </a:extLst>
          </p:cNvPr>
          <p:cNvSpPr/>
          <p:nvPr/>
        </p:nvSpPr>
        <p:spPr>
          <a:xfrm>
            <a:off x="899877" y="5641505"/>
            <a:ext cx="90762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square</a:t>
            </a:r>
          </a:p>
          <a:p>
            <a:pPr algn="ctr"/>
            <a:r>
              <a:rPr lang="en-US" sz="2160" dirty="0">
                <a:latin typeface="Times" pitchFamily="2" charset="0"/>
              </a:rPr>
              <a:t>matrix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B161ED-F689-4F09-5AA0-A3D56EBC8DCC}"/>
              </a:ext>
            </a:extLst>
          </p:cNvPr>
          <p:cNvSpPr/>
          <p:nvPr/>
        </p:nvSpPr>
        <p:spPr>
          <a:xfrm>
            <a:off x="8600279" y="3844183"/>
            <a:ext cx="401600" cy="14556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34771C-90C8-0248-3EC2-4429EA589452}"/>
              </a:ext>
            </a:extLst>
          </p:cNvPr>
          <p:cNvSpPr/>
          <p:nvPr/>
        </p:nvSpPr>
        <p:spPr>
          <a:xfrm>
            <a:off x="3824761" y="4890769"/>
            <a:ext cx="1444565" cy="332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4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49786D-E91D-265B-70DC-A557C590995E}"/>
              </a:ext>
            </a:extLst>
          </p:cNvPr>
          <p:cNvSpPr/>
          <p:nvPr/>
        </p:nvSpPr>
        <p:spPr>
          <a:xfrm>
            <a:off x="6770637" y="4902697"/>
            <a:ext cx="332530" cy="332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" pitchFamily="2" charset="0"/>
              </a:rPr>
              <a:t>1/</a:t>
            </a:r>
            <a:r>
              <a:rPr lang="el-GR" sz="1000" dirty="0">
                <a:latin typeface="Times" pitchFamily="2" charset="0"/>
              </a:rPr>
              <a:t>λ</a:t>
            </a:r>
            <a:r>
              <a:rPr lang="en-US" sz="1000" baseline="-25000" dirty="0">
                <a:latin typeface="Times" pitchFamily="2" charset="0"/>
              </a:rPr>
              <a:t>4</a:t>
            </a:r>
            <a:endParaRPr lang="en-US" sz="1000" baseline="30000" dirty="0">
              <a:latin typeface="Times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156FB97-DCC3-4F35-3FE3-1F764EBAEF44}"/>
              </a:ext>
            </a:extLst>
          </p:cNvPr>
          <p:cNvSpPr/>
          <p:nvPr/>
        </p:nvSpPr>
        <p:spPr>
          <a:xfrm>
            <a:off x="8194680" y="3844184"/>
            <a:ext cx="401600" cy="14556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16673B-252D-DAC9-E2F4-5B4F611B1CF1}"/>
              </a:ext>
            </a:extLst>
          </p:cNvPr>
          <p:cNvSpPr/>
          <p:nvPr/>
        </p:nvSpPr>
        <p:spPr>
          <a:xfrm>
            <a:off x="7800688" y="3844184"/>
            <a:ext cx="401600" cy="14556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65D7F5-B1D9-1675-E406-CEE36F7022D6}"/>
              </a:ext>
            </a:extLst>
          </p:cNvPr>
          <p:cNvSpPr/>
          <p:nvPr/>
        </p:nvSpPr>
        <p:spPr>
          <a:xfrm>
            <a:off x="6450781" y="4570298"/>
            <a:ext cx="332530" cy="3323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" pitchFamily="2" charset="0"/>
              </a:rPr>
              <a:t>1/</a:t>
            </a:r>
            <a:r>
              <a:rPr lang="el-GR" sz="1000" dirty="0">
                <a:latin typeface="Times" pitchFamily="2" charset="0"/>
              </a:rPr>
              <a:t>λ</a:t>
            </a:r>
            <a:r>
              <a:rPr lang="en-US" sz="1000" baseline="-25000" dirty="0">
                <a:latin typeface="Times" pitchFamily="2" charset="0"/>
              </a:rPr>
              <a:t>3</a:t>
            </a:r>
            <a:endParaRPr lang="en-US" sz="1000" baseline="30000" dirty="0">
              <a:latin typeface="Times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A37A14-F116-4F53-9BB9-0F5FFB007C06}"/>
              </a:ext>
            </a:extLst>
          </p:cNvPr>
          <p:cNvSpPr/>
          <p:nvPr/>
        </p:nvSpPr>
        <p:spPr>
          <a:xfrm>
            <a:off x="6112367" y="4237900"/>
            <a:ext cx="332530" cy="3323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" pitchFamily="2" charset="0"/>
              </a:rPr>
              <a:t>1/</a:t>
            </a:r>
            <a:r>
              <a:rPr lang="el-GR" sz="1000" dirty="0">
                <a:latin typeface="Times" pitchFamily="2" charset="0"/>
              </a:rPr>
              <a:t>λ</a:t>
            </a:r>
            <a:r>
              <a:rPr lang="en-US" sz="1000" baseline="-25000" dirty="0">
                <a:latin typeface="Times" pitchFamily="2" charset="0"/>
              </a:rPr>
              <a:t>2</a:t>
            </a:r>
            <a:endParaRPr lang="en-US" sz="1000" baseline="30000" dirty="0">
              <a:latin typeface="Times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BCB82D-59AC-B4CE-0D6B-C879E9E9ACA4}"/>
              </a:ext>
            </a:extLst>
          </p:cNvPr>
          <p:cNvSpPr/>
          <p:nvPr/>
        </p:nvSpPr>
        <p:spPr>
          <a:xfrm>
            <a:off x="3824761" y="4538640"/>
            <a:ext cx="1444565" cy="3323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3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0706CD3-FF4B-77E1-5917-3361942201AB}"/>
              </a:ext>
            </a:extLst>
          </p:cNvPr>
          <p:cNvSpPr/>
          <p:nvPr/>
        </p:nvSpPr>
        <p:spPr>
          <a:xfrm>
            <a:off x="3825822" y="4184641"/>
            <a:ext cx="1444565" cy="3323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2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3208457-DEF1-CADE-9EE8-5F5C008631FB}"/>
              </a:ext>
            </a:extLst>
          </p:cNvPr>
          <p:cNvSpPr/>
          <p:nvPr/>
        </p:nvSpPr>
        <p:spPr>
          <a:xfrm>
            <a:off x="5759646" y="3844183"/>
            <a:ext cx="332530" cy="3323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" pitchFamily="2" charset="0"/>
              </a:rPr>
              <a:t>1/</a:t>
            </a:r>
            <a:r>
              <a:rPr lang="el-GR" sz="1000" dirty="0">
                <a:latin typeface="Times" pitchFamily="2" charset="0"/>
              </a:rPr>
              <a:t>λ</a:t>
            </a:r>
            <a:r>
              <a:rPr lang="en-US" sz="1000" baseline="-25000" dirty="0">
                <a:latin typeface="Times" pitchFamily="2" charset="0"/>
              </a:rPr>
              <a:t>1</a:t>
            </a:r>
            <a:endParaRPr lang="en-US" sz="1000" baseline="30000" dirty="0">
              <a:latin typeface="Times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58B568-F50F-B1BF-681C-236784A6C881}"/>
              </a:ext>
            </a:extLst>
          </p:cNvPr>
          <p:cNvSpPr/>
          <p:nvPr/>
        </p:nvSpPr>
        <p:spPr>
          <a:xfrm>
            <a:off x="4153256" y="7053687"/>
            <a:ext cx="736099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360" dirty="0">
                <a:latin typeface="Times" pitchFamily="2" charset="0"/>
              </a:rPr>
              <a:t>Q</a:t>
            </a:r>
            <a:r>
              <a:rPr lang="en-US" sz="3360" baseline="30000" dirty="0">
                <a:latin typeface="Times" pitchFamily="2" charset="0"/>
              </a:rPr>
              <a:t>-1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18F25-B1E9-A409-B82C-FFD797713052}"/>
              </a:ext>
            </a:extLst>
          </p:cNvPr>
          <p:cNvSpPr/>
          <p:nvPr/>
        </p:nvSpPr>
        <p:spPr>
          <a:xfrm>
            <a:off x="1035614" y="7053968"/>
            <a:ext cx="7360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360" dirty="0">
                <a:latin typeface="Times" pitchFamily="2" charset="0"/>
              </a:rPr>
              <a:t>A</a:t>
            </a:r>
            <a:r>
              <a:rPr lang="en-US" sz="3360" baseline="30000" dirty="0">
                <a:latin typeface="Times" pitchFamily="2" charset="0"/>
              </a:rPr>
              <a:t>-1</a:t>
            </a:r>
          </a:p>
          <a:p>
            <a:pPr algn="ctr"/>
            <a:endParaRPr lang="en-US" sz="3360" baseline="30000" dirty="0">
              <a:latin typeface="Times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8EEA78-BF2B-0FDF-FDC5-61CB77E363BC}"/>
              </a:ext>
            </a:extLst>
          </p:cNvPr>
          <p:cNvSpPr/>
          <p:nvPr/>
        </p:nvSpPr>
        <p:spPr>
          <a:xfrm>
            <a:off x="6180626" y="7017410"/>
            <a:ext cx="675185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360" dirty="0">
                <a:latin typeface="Times" pitchFamily="2" charset="0"/>
              </a:rPr>
              <a:t>Σ</a:t>
            </a:r>
            <a:r>
              <a:rPr lang="en-US" sz="3360" baseline="30000" dirty="0">
                <a:latin typeface="Times" pitchFamily="2" charset="0"/>
              </a:rPr>
              <a:t>-1</a:t>
            </a:r>
            <a:endParaRPr lang="en-US" sz="336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F5F986D-60B5-ECC2-5CDA-19C061A34908}"/>
              </a:ext>
            </a:extLst>
          </p:cNvPr>
          <p:cNvSpPr/>
          <p:nvPr/>
        </p:nvSpPr>
        <p:spPr>
          <a:xfrm>
            <a:off x="8019994" y="7017410"/>
            <a:ext cx="495649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60" dirty="0">
                <a:latin typeface="Times" pitchFamily="2" charset="0"/>
              </a:rPr>
              <a:t>Q</a:t>
            </a:r>
            <a:endParaRPr lang="en-US" sz="336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CEBC5DD-57FD-E768-8575-CB2D6344B525}"/>
              </a:ext>
            </a:extLst>
          </p:cNvPr>
          <p:cNvSpPr/>
          <p:nvPr/>
        </p:nvSpPr>
        <p:spPr>
          <a:xfrm>
            <a:off x="1509477" y="1002610"/>
            <a:ext cx="90762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square</a:t>
            </a:r>
          </a:p>
          <a:p>
            <a:pPr algn="ctr"/>
            <a:r>
              <a:rPr lang="en-US" sz="2160" dirty="0">
                <a:latin typeface="Times" pitchFamily="2" charset="0"/>
              </a:rPr>
              <a:t>matrix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5D87CC-6A23-670D-75BF-A3731BFC9F4C}"/>
              </a:ext>
            </a:extLst>
          </p:cNvPr>
          <p:cNvSpPr/>
          <p:nvPr/>
        </p:nvSpPr>
        <p:spPr>
          <a:xfrm>
            <a:off x="3677414" y="1303371"/>
            <a:ext cx="158408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eigenvectors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C0F2C4-71A7-9920-56BE-6133F414496B}"/>
              </a:ext>
            </a:extLst>
          </p:cNvPr>
          <p:cNvSpPr txBox="1"/>
          <p:nvPr/>
        </p:nvSpPr>
        <p:spPr>
          <a:xfrm>
            <a:off x="5798394" y="1306060"/>
            <a:ext cx="1323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" pitchFamily="2" charset="0"/>
              </a:rPr>
              <a:t>eigenvalues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314E88-E17C-5FE1-F285-5389E5ACF009}"/>
              </a:ext>
            </a:extLst>
          </p:cNvPr>
          <p:cNvSpPr txBox="1"/>
          <p:nvPr/>
        </p:nvSpPr>
        <p:spPr>
          <a:xfrm>
            <a:off x="7523055" y="1358771"/>
            <a:ext cx="1444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eigenvectors</a:t>
            </a:r>
          </a:p>
        </p:txBody>
      </p:sp>
    </p:spTree>
    <p:extLst>
      <p:ext uri="{BB962C8B-B14F-4D97-AF65-F5344CB8AC3E}">
        <p14:creationId xmlns:p14="http://schemas.microsoft.com/office/powerpoint/2010/main" val="92523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E22-B6B6-C446-960B-849F8343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Exactly as many equations as unknowns </a:t>
            </a:r>
            <a:br>
              <a:rPr lang="en-US" dirty="0"/>
            </a:b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C01421C-A513-A245-839D-4527B1170D3D}"/>
              </a:ext>
            </a:extLst>
          </p:cNvPr>
          <p:cNvSpPr txBox="1">
            <a:spLocks/>
          </p:cNvSpPr>
          <p:nvPr/>
        </p:nvSpPr>
        <p:spPr>
          <a:xfrm>
            <a:off x="6494594" y="4366080"/>
            <a:ext cx="5183828" cy="141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61D96B-6A32-1E08-9F06-FB7B7DC30632}"/>
              </a:ext>
            </a:extLst>
          </p:cNvPr>
          <p:cNvSpPr/>
          <p:nvPr/>
        </p:nvSpPr>
        <p:spPr>
          <a:xfrm>
            <a:off x="639051" y="1904807"/>
            <a:ext cx="1529228" cy="14868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E80D3-5232-8C51-FE96-DBC8D05C16E1}"/>
              </a:ext>
            </a:extLst>
          </p:cNvPr>
          <p:cNvSpPr txBox="1"/>
          <p:nvPr/>
        </p:nvSpPr>
        <p:spPr>
          <a:xfrm>
            <a:off x="271649" y="2436494"/>
            <a:ext cx="269625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64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01F54-0B44-C6C6-A0EC-44ED0A3B0D44}"/>
              </a:ext>
            </a:extLst>
          </p:cNvPr>
          <p:cNvSpPr txBox="1"/>
          <p:nvPr/>
        </p:nvSpPr>
        <p:spPr>
          <a:xfrm>
            <a:off x="1075470" y="1472867"/>
            <a:ext cx="556433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4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37D6DF-4741-5A23-ACF5-653294B74577}"/>
              </a:ext>
            </a:extLst>
          </p:cNvPr>
          <p:cNvSpPr/>
          <p:nvPr/>
        </p:nvSpPr>
        <p:spPr>
          <a:xfrm>
            <a:off x="7472176" y="1944113"/>
            <a:ext cx="1546325" cy="1484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Q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409A48-68BB-41DD-980B-DF68E8502214}"/>
              </a:ext>
            </a:extLst>
          </p:cNvPr>
          <p:cNvSpPr/>
          <p:nvPr/>
        </p:nvSpPr>
        <p:spPr>
          <a:xfrm>
            <a:off x="3824762" y="1935968"/>
            <a:ext cx="1448762" cy="1412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Q</a:t>
            </a:r>
            <a:r>
              <a:rPr lang="en-US" sz="2520" baseline="30000" dirty="0">
                <a:latin typeface="Times" pitchFamily="2" charset="0"/>
              </a:rPr>
              <a:t>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6A01C-352D-53FF-5F78-8F7A11F5400C}"/>
              </a:ext>
            </a:extLst>
          </p:cNvPr>
          <p:cNvSpPr/>
          <p:nvPr/>
        </p:nvSpPr>
        <p:spPr>
          <a:xfrm>
            <a:off x="5759649" y="1935968"/>
            <a:ext cx="1343519" cy="1412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52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252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B28E47-1D43-A912-3DF9-35F7A1F8A20B}"/>
              </a:ext>
            </a:extLst>
          </p:cNvPr>
          <p:cNvSpPr/>
          <p:nvPr/>
        </p:nvSpPr>
        <p:spPr>
          <a:xfrm>
            <a:off x="2759583" y="2104095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974989-B4E5-1F2C-9D2D-DCF36354C3FA}"/>
              </a:ext>
            </a:extLst>
          </p:cNvPr>
          <p:cNvCxnSpPr>
            <a:cxnSpLocks/>
          </p:cNvCxnSpPr>
          <p:nvPr/>
        </p:nvCxnSpPr>
        <p:spPr>
          <a:xfrm>
            <a:off x="5798394" y="1971042"/>
            <a:ext cx="1304772" cy="1377619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B5F67FC-9F1D-573F-A315-56B08358FA49}"/>
              </a:ext>
            </a:extLst>
          </p:cNvPr>
          <p:cNvSpPr/>
          <p:nvPr/>
        </p:nvSpPr>
        <p:spPr>
          <a:xfrm>
            <a:off x="8600279" y="1957750"/>
            <a:ext cx="401600" cy="14556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8BD2FF-AEE2-783F-242B-CC785857B4B6}"/>
              </a:ext>
            </a:extLst>
          </p:cNvPr>
          <p:cNvSpPr/>
          <p:nvPr/>
        </p:nvSpPr>
        <p:spPr>
          <a:xfrm>
            <a:off x="3824761" y="3004336"/>
            <a:ext cx="1444565" cy="332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4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BB4B1F-6CFA-F40D-F322-A74F5E345B22}"/>
              </a:ext>
            </a:extLst>
          </p:cNvPr>
          <p:cNvSpPr/>
          <p:nvPr/>
        </p:nvSpPr>
        <p:spPr>
          <a:xfrm>
            <a:off x="6770637" y="3016264"/>
            <a:ext cx="332530" cy="332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4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E14840-0698-8E76-2407-54C3A8D4A397}"/>
              </a:ext>
            </a:extLst>
          </p:cNvPr>
          <p:cNvSpPr/>
          <p:nvPr/>
        </p:nvSpPr>
        <p:spPr>
          <a:xfrm>
            <a:off x="8194680" y="1957751"/>
            <a:ext cx="401600" cy="14556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32C435-703C-8BCB-FBBC-C96DA3B7AFE4}"/>
              </a:ext>
            </a:extLst>
          </p:cNvPr>
          <p:cNvSpPr/>
          <p:nvPr/>
        </p:nvSpPr>
        <p:spPr>
          <a:xfrm>
            <a:off x="7800688" y="1957751"/>
            <a:ext cx="401600" cy="14556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B28B14-D21B-F81B-1D68-09CBFDF8230A}"/>
              </a:ext>
            </a:extLst>
          </p:cNvPr>
          <p:cNvSpPr/>
          <p:nvPr/>
        </p:nvSpPr>
        <p:spPr>
          <a:xfrm>
            <a:off x="6450781" y="2683865"/>
            <a:ext cx="332530" cy="3323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3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B9DDD2-0335-52BA-9D93-22F9F83F7A4D}"/>
              </a:ext>
            </a:extLst>
          </p:cNvPr>
          <p:cNvSpPr/>
          <p:nvPr/>
        </p:nvSpPr>
        <p:spPr>
          <a:xfrm>
            <a:off x="6112367" y="2351467"/>
            <a:ext cx="332530" cy="3323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2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DCC8D2-5E7D-56D0-EEF6-69B9867D4398}"/>
              </a:ext>
            </a:extLst>
          </p:cNvPr>
          <p:cNvSpPr/>
          <p:nvPr/>
        </p:nvSpPr>
        <p:spPr>
          <a:xfrm>
            <a:off x="3824761" y="2652207"/>
            <a:ext cx="1444565" cy="3323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3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8FD709-9D22-0843-1601-B5BB66E04147}"/>
              </a:ext>
            </a:extLst>
          </p:cNvPr>
          <p:cNvSpPr/>
          <p:nvPr/>
        </p:nvSpPr>
        <p:spPr>
          <a:xfrm>
            <a:off x="3825822" y="2298208"/>
            <a:ext cx="1444565" cy="3323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2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B01175-DD98-8290-92EC-7E6727F30F60}"/>
              </a:ext>
            </a:extLst>
          </p:cNvPr>
          <p:cNvSpPr/>
          <p:nvPr/>
        </p:nvSpPr>
        <p:spPr>
          <a:xfrm>
            <a:off x="5759646" y="1957750"/>
            <a:ext cx="332530" cy="3323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1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4CEB4C-21A2-3EF5-3A8B-572CF865F6D2}"/>
              </a:ext>
            </a:extLst>
          </p:cNvPr>
          <p:cNvSpPr/>
          <p:nvPr/>
        </p:nvSpPr>
        <p:spPr>
          <a:xfrm>
            <a:off x="639051" y="3791240"/>
            <a:ext cx="1529228" cy="14868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A</a:t>
            </a:r>
            <a:r>
              <a:rPr lang="en-US" sz="2520" baseline="30000" dirty="0">
                <a:solidFill>
                  <a:schemeClr val="tx1"/>
                </a:solidFill>
                <a:latin typeface="Times" pitchFamily="2" charset="0"/>
              </a:rPr>
              <a:t>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467BE0-5D13-E1A8-3D08-D45649AD8F8B}"/>
              </a:ext>
            </a:extLst>
          </p:cNvPr>
          <p:cNvSpPr txBox="1"/>
          <p:nvPr/>
        </p:nvSpPr>
        <p:spPr>
          <a:xfrm>
            <a:off x="271649" y="4322927"/>
            <a:ext cx="269625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64" dirty="0"/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5C8C99-EC12-DD88-4EF2-8EFD9877A22B}"/>
              </a:ext>
            </a:extLst>
          </p:cNvPr>
          <p:cNvSpPr txBox="1"/>
          <p:nvPr/>
        </p:nvSpPr>
        <p:spPr>
          <a:xfrm>
            <a:off x="1075470" y="3359300"/>
            <a:ext cx="556433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4" dirty="0"/>
              <a:t>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37E682-F13D-1B90-CB93-811E426E8048}"/>
              </a:ext>
            </a:extLst>
          </p:cNvPr>
          <p:cNvSpPr/>
          <p:nvPr/>
        </p:nvSpPr>
        <p:spPr>
          <a:xfrm>
            <a:off x="7472176" y="3830546"/>
            <a:ext cx="1546325" cy="1484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Q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486E7-6BD3-9A01-91A6-E40CDBE5F342}"/>
              </a:ext>
            </a:extLst>
          </p:cNvPr>
          <p:cNvSpPr/>
          <p:nvPr/>
        </p:nvSpPr>
        <p:spPr>
          <a:xfrm>
            <a:off x="3824762" y="3822401"/>
            <a:ext cx="1448762" cy="1412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Q</a:t>
            </a:r>
            <a:r>
              <a:rPr lang="en-US" sz="2520" baseline="30000" dirty="0">
                <a:latin typeface="Times" pitchFamily="2" charset="0"/>
              </a:rPr>
              <a:t>-1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CF8F9B-14DB-04DE-EB37-34C3C8CF5914}"/>
              </a:ext>
            </a:extLst>
          </p:cNvPr>
          <p:cNvSpPr/>
          <p:nvPr/>
        </p:nvSpPr>
        <p:spPr>
          <a:xfrm>
            <a:off x="5759649" y="3822401"/>
            <a:ext cx="1343519" cy="1412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52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252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616EA2-606D-98E0-389B-F05051535902}"/>
              </a:ext>
            </a:extLst>
          </p:cNvPr>
          <p:cNvSpPr/>
          <p:nvPr/>
        </p:nvSpPr>
        <p:spPr>
          <a:xfrm>
            <a:off x="2759583" y="3990528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C2F295-68A1-212B-0615-788D1B8365A9}"/>
              </a:ext>
            </a:extLst>
          </p:cNvPr>
          <p:cNvSpPr/>
          <p:nvPr/>
        </p:nvSpPr>
        <p:spPr>
          <a:xfrm>
            <a:off x="7438776" y="5683055"/>
            <a:ext cx="1584088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eigenvectors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(orthogonal)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7D00C0-1CA3-35C0-62FA-75F4750F9EEE}"/>
              </a:ext>
            </a:extLst>
          </p:cNvPr>
          <p:cNvSpPr/>
          <p:nvPr/>
        </p:nvSpPr>
        <p:spPr>
          <a:xfrm>
            <a:off x="3729262" y="5683055"/>
            <a:ext cx="1584088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eigenvectors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(orthogonal)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874D70-D2EE-DBD8-9311-550963997BA4}"/>
              </a:ext>
            </a:extLst>
          </p:cNvPr>
          <p:cNvSpPr/>
          <p:nvPr/>
        </p:nvSpPr>
        <p:spPr>
          <a:xfrm>
            <a:off x="5630509" y="5683055"/>
            <a:ext cx="1491114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inverse of </a:t>
            </a:r>
          </a:p>
          <a:p>
            <a:pPr algn="ctr"/>
            <a:r>
              <a:rPr lang="en-US" sz="2160" dirty="0">
                <a:latin typeface="Times" pitchFamily="2" charset="0"/>
              </a:rPr>
              <a:t>eigenvalues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(diagonal)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39774E8-A020-FB3A-C319-49568610141E}"/>
              </a:ext>
            </a:extLst>
          </p:cNvPr>
          <p:cNvCxnSpPr>
            <a:cxnSpLocks/>
          </p:cNvCxnSpPr>
          <p:nvPr/>
        </p:nvCxnSpPr>
        <p:spPr>
          <a:xfrm>
            <a:off x="5798394" y="3857475"/>
            <a:ext cx="1304772" cy="1377619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17A11F7-70FF-6938-9EFB-AD4BF8FBFE59}"/>
              </a:ext>
            </a:extLst>
          </p:cNvPr>
          <p:cNvSpPr/>
          <p:nvPr/>
        </p:nvSpPr>
        <p:spPr>
          <a:xfrm>
            <a:off x="899877" y="5641505"/>
            <a:ext cx="90762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square</a:t>
            </a:r>
          </a:p>
          <a:p>
            <a:pPr algn="ctr"/>
            <a:r>
              <a:rPr lang="en-US" sz="2160" dirty="0">
                <a:latin typeface="Times" pitchFamily="2" charset="0"/>
              </a:rPr>
              <a:t>matrix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B161ED-F689-4F09-5AA0-A3D56EBC8DCC}"/>
              </a:ext>
            </a:extLst>
          </p:cNvPr>
          <p:cNvSpPr/>
          <p:nvPr/>
        </p:nvSpPr>
        <p:spPr>
          <a:xfrm>
            <a:off x="8600279" y="3844183"/>
            <a:ext cx="401600" cy="14556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34771C-90C8-0248-3EC2-4429EA589452}"/>
              </a:ext>
            </a:extLst>
          </p:cNvPr>
          <p:cNvSpPr/>
          <p:nvPr/>
        </p:nvSpPr>
        <p:spPr>
          <a:xfrm>
            <a:off x="3824761" y="4890769"/>
            <a:ext cx="1444565" cy="332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4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49786D-E91D-265B-70DC-A557C590995E}"/>
              </a:ext>
            </a:extLst>
          </p:cNvPr>
          <p:cNvSpPr/>
          <p:nvPr/>
        </p:nvSpPr>
        <p:spPr>
          <a:xfrm>
            <a:off x="6770637" y="4902697"/>
            <a:ext cx="332530" cy="332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" pitchFamily="2" charset="0"/>
              </a:rPr>
              <a:t>1/</a:t>
            </a:r>
            <a:r>
              <a:rPr lang="el-GR" sz="1000" dirty="0">
                <a:latin typeface="Times" pitchFamily="2" charset="0"/>
              </a:rPr>
              <a:t>λ</a:t>
            </a:r>
            <a:r>
              <a:rPr lang="en-US" sz="1000" baseline="-25000" dirty="0">
                <a:latin typeface="Times" pitchFamily="2" charset="0"/>
              </a:rPr>
              <a:t>4</a:t>
            </a:r>
            <a:endParaRPr lang="en-US" sz="1000" baseline="30000" dirty="0">
              <a:latin typeface="Times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156FB97-DCC3-4F35-3FE3-1F764EBAEF44}"/>
              </a:ext>
            </a:extLst>
          </p:cNvPr>
          <p:cNvSpPr/>
          <p:nvPr/>
        </p:nvSpPr>
        <p:spPr>
          <a:xfrm>
            <a:off x="8194680" y="3844184"/>
            <a:ext cx="401600" cy="14556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16673B-252D-DAC9-E2F4-5B4F611B1CF1}"/>
              </a:ext>
            </a:extLst>
          </p:cNvPr>
          <p:cNvSpPr/>
          <p:nvPr/>
        </p:nvSpPr>
        <p:spPr>
          <a:xfrm>
            <a:off x="7800688" y="3844184"/>
            <a:ext cx="401600" cy="14556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65D7F5-B1D9-1675-E406-CEE36F7022D6}"/>
              </a:ext>
            </a:extLst>
          </p:cNvPr>
          <p:cNvSpPr/>
          <p:nvPr/>
        </p:nvSpPr>
        <p:spPr>
          <a:xfrm>
            <a:off x="6450781" y="4570298"/>
            <a:ext cx="332530" cy="3323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" pitchFamily="2" charset="0"/>
              </a:rPr>
              <a:t>1/</a:t>
            </a:r>
            <a:r>
              <a:rPr lang="el-GR" sz="1000" dirty="0">
                <a:latin typeface="Times" pitchFamily="2" charset="0"/>
              </a:rPr>
              <a:t>λ</a:t>
            </a:r>
            <a:r>
              <a:rPr lang="en-US" sz="1000" baseline="-25000" dirty="0">
                <a:latin typeface="Times" pitchFamily="2" charset="0"/>
              </a:rPr>
              <a:t>3</a:t>
            </a:r>
            <a:endParaRPr lang="en-US" sz="1000" baseline="30000" dirty="0">
              <a:latin typeface="Times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A37A14-F116-4F53-9BB9-0F5FFB007C06}"/>
              </a:ext>
            </a:extLst>
          </p:cNvPr>
          <p:cNvSpPr/>
          <p:nvPr/>
        </p:nvSpPr>
        <p:spPr>
          <a:xfrm>
            <a:off x="6112367" y="4237900"/>
            <a:ext cx="332530" cy="3323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" pitchFamily="2" charset="0"/>
              </a:rPr>
              <a:t>1/</a:t>
            </a:r>
            <a:r>
              <a:rPr lang="el-GR" sz="1000" dirty="0">
                <a:latin typeface="Times" pitchFamily="2" charset="0"/>
              </a:rPr>
              <a:t>λ</a:t>
            </a:r>
            <a:r>
              <a:rPr lang="en-US" sz="1000" baseline="-25000" dirty="0">
                <a:latin typeface="Times" pitchFamily="2" charset="0"/>
              </a:rPr>
              <a:t>2</a:t>
            </a:r>
            <a:endParaRPr lang="en-US" sz="1000" baseline="30000" dirty="0">
              <a:latin typeface="Times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BCB82D-59AC-B4CE-0D6B-C879E9E9ACA4}"/>
              </a:ext>
            </a:extLst>
          </p:cNvPr>
          <p:cNvSpPr/>
          <p:nvPr/>
        </p:nvSpPr>
        <p:spPr>
          <a:xfrm>
            <a:off x="3824761" y="4538640"/>
            <a:ext cx="1444565" cy="3323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3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0706CD3-FF4B-77E1-5917-3361942201AB}"/>
              </a:ext>
            </a:extLst>
          </p:cNvPr>
          <p:cNvSpPr/>
          <p:nvPr/>
        </p:nvSpPr>
        <p:spPr>
          <a:xfrm>
            <a:off x="3825822" y="4184641"/>
            <a:ext cx="1444565" cy="3323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2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3208457-DEF1-CADE-9EE8-5F5C008631FB}"/>
              </a:ext>
            </a:extLst>
          </p:cNvPr>
          <p:cNvSpPr/>
          <p:nvPr/>
        </p:nvSpPr>
        <p:spPr>
          <a:xfrm>
            <a:off x="5759646" y="3844183"/>
            <a:ext cx="332530" cy="3323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" pitchFamily="2" charset="0"/>
              </a:rPr>
              <a:t>1/</a:t>
            </a:r>
            <a:r>
              <a:rPr lang="el-GR" sz="1000" dirty="0">
                <a:latin typeface="Times" pitchFamily="2" charset="0"/>
              </a:rPr>
              <a:t>λ</a:t>
            </a:r>
            <a:r>
              <a:rPr lang="en-US" sz="1000" baseline="-25000" dirty="0">
                <a:latin typeface="Times" pitchFamily="2" charset="0"/>
              </a:rPr>
              <a:t>1</a:t>
            </a:r>
            <a:endParaRPr lang="en-US" sz="1000" baseline="30000" dirty="0">
              <a:latin typeface="Times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58B568-F50F-B1BF-681C-236784A6C881}"/>
              </a:ext>
            </a:extLst>
          </p:cNvPr>
          <p:cNvSpPr/>
          <p:nvPr/>
        </p:nvSpPr>
        <p:spPr>
          <a:xfrm>
            <a:off x="4153256" y="7053687"/>
            <a:ext cx="736099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360" dirty="0">
                <a:latin typeface="Times" pitchFamily="2" charset="0"/>
              </a:rPr>
              <a:t>Q</a:t>
            </a:r>
            <a:r>
              <a:rPr lang="en-US" sz="3360" baseline="30000" dirty="0">
                <a:latin typeface="Times" pitchFamily="2" charset="0"/>
              </a:rPr>
              <a:t>-1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18F25-B1E9-A409-B82C-FFD797713052}"/>
              </a:ext>
            </a:extLst>
          </p:cNvPr>
          <p:cNvSpPr/>
          <p:nvPr/>
        </p:nvSpPr>
        <p:spPr>
          <a:xfrm>
            <a:off x="1035614" y="7053968"/>
            <a:ext cx="7360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360" dirty="0">
                <a:latin typeface="Times" pitchFamily="2" charset="0"/>
              </a:rPr>
              <a:t>A</a:t>
            </a:r>
            <a:r>
              <a:rPr lang="en-US" sz="3360" baseline="30000" dirty="0">
                <a:latin typeface="Times" pitchFamily="2" charset="0"/>
              </a:rPr>
              <a:t>-1</a:t>
            </a:r>
          </a:p>
          <a:p>
            <a:pPr algn="ctr"/>
            <a:endParaRPr lang="en-US" sz="3360" baseline="30000" dirty="0">
              <a:latin typeface="Times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8EEA78-BF2B-0FDF-FDC5-61CB77E363BC}"/>
              </a:ext>
            </a:extLst>
          </p:cNvPr>
          <p:cNvSpPr/>
          <p:nvPr/>
        </p:nvSpPr>
        <p:spPr>
          <a:xfrm>
            <a:off x="6180626" y="7017410"/>
            <a:ext cx="675185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360" dirty="0">
                <a:latin typeface="Times" pitchFamily="2" charset="0"/>
              </a:rPr>
              <a:t>Σ</a:t>
            </a:r>
            <a:r>
              <a:rPr lang="en-US" sz="3360" baseline="30000" dirty="0">
                <a:latin typeface="Times" pitchFamily="2" charset="0"/>
              </a:rPr>
              <a:t>-1</a:t>
            </a:r>
            <a:endParaRPr lang="en-US" sz="336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F5F986D-60B5-ECC2-5CDA-19C061A34908}"/>
              </a:ext>
            </a:extLst>
          </p:cNvPr>
          <p:cNvSpPr/>
          <p:nvPr/>
        </p:nvSpPr>
        <p:spPr>
          <a:xfrm>
            <a:off x="8019994" y="7017410"/>
            <a:ext cx="495649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60" dirty="0">
                <a:latin typeface="Times" pitchFamily="2" charset="0"/>
              </a:rPr>
              <a:t>Q</a:t>
            </a:r>
            <a:endParaRPr lang="en-US" sz="336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CEBC5DD-57FD-E768-8575-CB2D6344B525}"/>
              </a:ext>
            </a:extLst>
          </p:cNvPr>
          <p:cNvSpPr/>
          <p:nvPr/>
        </p:nvSpPr>
        <p:spPr>
          <a:xfrm>
            <a:off x="1509477" y="1002610"/>
            <a:ext cx="90762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square</a:t>
            </a:r>
          </a:p>
          <a:p>
            <a:pPr algn="ctr"/>
            <a:r>
              <a:rPr lang="en-US" sz="2160" dirty="0">
                <a:latin typeface="Times" pitchFamily="2" charset="0"/>
              </a:rPr>
              <a:t>matrix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5D87CC-6A23-670D-75BF-A3731BFC9F4C}"/>
              </a:ext>
            </a:extLst>
          </p:cNvPr>
          <p:cNvSpPr/>
          <p:nvPr/>
        </p:nvSpPr>
        <p:spPr>
          <a:xfrm>
            <a:off x="3677414" y="1303371"/>
            <a:ext cx="158408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eigenvectors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C0F2C4-71A7-9920-56BE-6133F414496B}"/>
              </a:ext>
            </a:extLst>
          </p:cNvPr>
          <p:cNvSpPr txBox="1"/>
          <p:nvPr/>
        </p:nvSpPr>
        <p:spPr>
          <a:xfrm>
            <a:off x="5798394" y="1306060"/>
            <a:ext cx="1323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" pitchFamily="2" charset="0"/>
              </a:rPr>
              <a:t>eigenvalues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314E88-E17C-5FE1-F285-5389E5ACF009}"/>
              </a:ext>
            </a:extLst>
          </p:cNvPr>
          <p:cNvSpPr txBox="1"/>
          <p:nvPr/>
        </p:nvSpPr>
        <p:spPr>
          <a:xfrm>
            <a:off x="7523055" y="1358771"/>
            <a:ext cx="1444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eigenvectors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5A921D-5A5B-45ED-7F66-F893C220AC43}"/>
              </a:ext>
            </a:extLst>
          </p:cNvPr>
          <p:cNvSpPr/>
          <p:nvPr/>
        </p:nvSpPr>
        <p:spPr>
          <a:xfrm>
            <a:off x="9343943" y="2080808"/>
            <a:ext cx="2613152" cy="4745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inverse of </a:t>
            </a:r>
          </a:p>
          <a:p>
            <a:pPr algn="ctr"/>
            <a:r>
              <a:rPr lang="en-US" sz="2160" dirty="0">
                <a:latin typeface="Times" pitchFamily="2" charset="0"/>
              </a:rPr>
              <a:t>eigenvalues</a:t>
            </a:r>
          </a:p>
          <a:p>
            <a:pPr algn="ctr"/>
            <a:r>
              <a:rPr lang="en-US" sz="2160" dirty="0">
                <a:latin typeface="Times" pitchFamily="2" charset="0"/>
              </a:rPr>
              <a:t>reverses the </a:t>
            </a:r>
          </a:p>
          <a:p>
            <a:pPr algn="ctr"/>
            <a:r>
              <a:rPr lang="en-US" sz="2160" dirty="0">
                <a:latin typeface="Times" pitchFamily="2" charset="0"/>
              </a:rPr>
              <a:t>fates of components</a:t>
            </a:r>
          </a:p>
          <a:p>
            <a:pPr algn="ctr"/>
            <a:r>
              <a:rPr lang="en-US" sz="2160" dirty="0">
                <a:latin typeface="Times" pitchFamily="2" charset="0"/>
              </a:rPr>
              <a:t>amplified and </a:t>
            </a:r>
          </a:p>
          <a:p>
            <a:pPr algn="ctr"/>
            <a:r>
              <a:rPr lang="en-US" sz="2160" dirty="0">
                <a:latin typeface="Times" pitchFamily="2" charset="0"/>
              </a:rPr>
              <a:t>attenuated by A: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the first becomes last</a:t>
            </a:r>
          </a:p>
          <a:p>
            <a:pPr algn="ctr"/>
            <a:r>
              <a:rPr lang="en-US" sz="2160" dirty="0">
                <a:latin typeface="Times" pitchFamily="2" charset="0"/>
              </a:rPr>
              <a:t>and the last becomes </a:t>
            </a:r>
          </a:p>
          <a:p>
            <a:pPr algn="ctr"/>
            <a:r>
              <a:rPr lang="en-US" sz="2160" dirty="0">
                <a:latin typeface="Times" pitchFamily="2" charset="0"/>
              </a:rPr>
              <a:t>first.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“Noise” on the input </a:t>
            </a:r>
          </a:p>
          <a:p>
            <a:pPr algn="ctr"/>
            <a:r>
              <a:rPr lang="en-US" sz="2160" dirty="0">
                <a:latin typeface="Times" pitchFamily="2" charset="0"/>
              </a:rPr>
              <a:t>becomes amplified</a:t>
            </a:r>
          </a:p>
          <a:p>
            <a:pPr algn="ctr"/>
            <a:r>
              <a:rPr lang="en-US" sz="2160" dirty="0">
                <a:latin typeface="Times" pitchFamily="2" charset="0"/>
              </a:rPr>
              <a:t>if A is ill-conditioned.</a:t>
            </a:r>
          </a:p>
        </p:txBody>
      </p:sp>
    </p:spTree>
    <p:extLst>
      <p:ext uri="{BB962C8B-B14F-4D97-AF65-F5344CB8AC3E}">
        <p14:creationId xmlns:p14="http://schemas.microsoft.com/office/powerpoint/2010/main" val="389370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E22-B6B6-C446-960B-849F834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087" y="258456"/>
            <a:ext cx="10515600" cy="1325563"/>
          </a:xfrm>
        </p:spPr>
        <p:txBody>
          <a:bodyPr/>
          <a:lstStyle/>
          <a:p>
            <a:r>
              <a:rPr lang="en-US" dirty="0" err="1"/>
              <a:t>Overderdetermined</a:t>
            </a:r>
            <a:r>
              <a:rPr lang="en-US" dirty="0"/>
              <a:t>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54E9C-6E04-B04A-9FEB-C7295ED5B9B9}"/>
              </a:ext>
            </a:extLst>
          </p:cNvPr>
          <p:cNvSpPr/>
          <p:nvPr/>
        </p:nvSpPr>
        <p:spPr>
          <a:xfrm>
            <a:off x="6069696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6D526-7B36-C84C-BA82-8827F550EB73}"/>
              </a:ext>
            </a:extLst>
          </p:cNvPr>
          <p:cNvSpPr/>
          <p:nvPr/>
        </p:nvSpPr>
        <p:spPr>
          <a:xfrm>
            <a:off x="2911366" y="1912201"/>
            <a:ext cx="980002" cy="14868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DE511-D64D-754E-BB18-0F81DAC400EA}"/>
              </a:ext>
            </a:extLst>
          </p:cNvPr>
          <p:cNvSpPr txBox="1"/>
          <p:nvPr/>
        </p:nvSpPr>
        <p:spPr>
          <a:xfrm>
            <a:off x="2225180" y="246234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7F41D-4882-CD47-9444-BCFC96750607}"/>
              </a:ext>
            </a:extLst>
          </p:cNvPr>
          <p:cNvSpPr txBox="1"/>
          <p:nvPr/>
        </p:nvSpPr>
        <p:spPr>
          <a:xfrm>
            <a:off x="3019913" y="1490633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1BAD4-6F7E-9C45-A7B6-A45749AE024B}"/>
              </a:ext>
            </a:extLst>
          </p:cNvPr>
          <p:cNvSpPr/>
          <p:nvPr/>
        </p:nvSpPr>
        <p:spPr>
          <a:xfrm>
            <a:off x="4085109" y="1936935"/>
            <a:ext cx="297341" cy="8639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11240-B750-044B-A2DC-C0AFB7FFE228}"/>
              </a:ext>
            </a:extLst>
          </p:cNvPr>
          <p:cNvSpPr/>
          <p:nvPr/>
        </p:nvSpPr>
        <p:spPr>
          <a:xfrm>
            <a:off x="6181887" y="1924569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13D899-578E-B949-977C-38483460E9ED}"/>
              </a:ext>
            </a:extLst>
          </p:cNvPr>
          <p:cNvSpPr/>
          <p:nvPr/>
        </p:nvSpPr>
        <p:spPr>
          <a:xfrm>
            <a:off x="4929351" y="2123855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34AA3-CF25-8440-932D-2E9CB5667B75}"/>
              </a:ext>
            </a:extLst>
          </p:cNvPr>
          <p:cNvSpPr/>
          <p:nvPr/>
        </p:nvSpPr>
        <p:spPr>
          <a:xfrm>
            <a:off x="3934728" y="352087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 x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4CF63C-869E-A540-929B-2969997E8F39}"/>
              </a:ext>
            </a:extLst>
          </p:cNvPr>
          <p:cNvSpPr/>
          <p:nvPr/>
        </p:nvSpPr>
        <p:spPr>
          <a:xfrm>
            <a:off x="2994201" y="352087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838A7-702D-DC4E-AE98-3786F665F4E8}"/>
              </a:ext>
            </a:extLst>
          </p:cNvPr>
          <p:cNvSpPr txBox="1"/>
          <p:nvPr/>
        </p:nvSpPr>
        <p:spPr>
          <a:xfrm>
            <a:off x="5690805" y="2400530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E62A172-F6CA-2246-B4B4-FD7CA9924C02}"/>
              </a:ext>
            </a:extLst>
          </p:cNvPr>
          <p:cNvSpPr txBox="1">
            <a:spLocks/>
          </p:cNvSpPr>
          <p:nvPr/>
        </p:nvSpPr>
        <p:spPr>
          <a:xfrm>
            <a:off x="7207109" y="1490633"/>
            <a:ext cx="5183828" cy="4914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Product of X and b lives in </a:t>
            </a:r>
            <a:r>
              <a:rPr lang="en-US" b="1" dirty="0"/>
              <a:t>R</a:t>
            </a:r>
            <a:r>
              <a:rPr lang="en-US" baseline="30000" dirty="0"/>
              <a:t>r</a:t>
            </a:r>
            <a:r>
              <a:rPr lang="en-US" dirty="0"/>
              <a:t> subspace in </a:t>
            </a:r>
            <a:r>
              <a:rPr lang="en-US" b="1" dirty="0"/>
              <a:t>R</a:t>
            </a:r>
            <a:r>
              <a:rPr lang="en-US" baseline="30000" dirty="0"/>
              <a:t>n</a:t>
            </a:r>
          </a:p>
          <a:p>
            <a:endParaRPr lang="en-US" dirty="0"/>
          </a:p>
          <a:p>
            <a:r>
              <a:rPr lang="en-US" dirty="0"/>
              <a:t>There is a vast subspace </a:t>
            </a:r>
            <a:r>
              <a:rPr lang="en-US" b="1" dirty="0"/>
              <a:t>R</a:t>
            </a:r>
            <a:r>
              <a:rPr lang="en-US" baseline="30000" dirty="0"/>
              <a:t>n-r </a:t>
            </a:r>
            <a:r>
              <a:rPr lang="en-US" dirty="0"/>
              <a:t>of components of y that cannot be approximated by this linear model–contributes to residual error.</a:t>
            </a:r>
          </a:p>
          <a:p>
            <a:endParaRPr lang="en-US" dirty="0"/>
          </a:p>
          <a:p>
            <a:r>
              <a:rPr lang="en-US" dirty="0"/>
              <a:t>Typical of fitting, for example simple linear regression.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8" name="AutoShape 4" descr="\mathbb {R} ">
            <a:extLst>
              <a:ext uri="{FF2B5EF4-FFF2-40B4-BE49-F238E27FC236}">
                <a16:creationId xmlns:a16="http://schemas.microsoft.com/office/drawing/2014/main" id="{108486B9-EDEF-0463-DA0F-88C773100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\mathbb {R} ">
            <a:extLst>
              <a:ext uri="{FF2B5EF4-FFF2-40B4-BE49-F238E27FC236}">
                <a16:creationId xmlns:a16="http://schemas.microsoft.com/office/drawing/2014/main" id="{CEDBC53D-7791-3811-8DDA-4EE5693C0E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8" descr="\mathbb {R} ">
            <a:extLst>
              <a:ext uri="{FF2B5EF4-FFF2-40B4-BE49-F238E27FC236}">
                <a16:creationId xmlns:a16="http://schemas.microsoft.com/office/drawing/2014/main" id="{C056151E-39B9-D20F-9D6F-4FA4B8A918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B45C3EC-2572-C8D0-6AE5-AA2300BDC437}"/>
              </a:ext>
            </a:extLst>
          </p:cNvPr>
          <p:cNvSpPr txBox="1">
            <a:spLocks/>
          </p:cNvSpPr>
          <p:nvPr/>
        </p:nvSpPr>
        <p:spPr>
          <a:xfrm>
            <a:off x="1603285" y="5061335"/>
            <a:ext cx="4789576" cy="1796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 equations, r unknowns, n&gt; r</a:t>
            </a:r>
          </a:p>
        </p:txBody>
      </p:sp>
    </p:spTree>
    <p:extLst>
      <p:ext uri="{BB962C8B-B14F-4D97-AF65-F5344CB8AC3E}">
        <p14:creationId xmlns:p14="http://schemas.microsoft.com/office/powerpoint/2010/main" val="374885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E22-B6B6-C446-960B-849F834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087" y="258456"/>
            <a:ext cx="10515600" cy="1325563"/>
          </a:xfrm>
        </p:spPr>
        <p:txBody>
          <a:bodyPr/>
          <a:lstStyle/>
          <a:p>
            <a:r>
              <a:rPr lang="en-US" dirty="0" err="1"/>
              <a:t>Overderdetermined</a:t>
            </a:r>
            <a:r>
              <a:rPr lang="en-US" dirty="0"/>
              <a:t>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54E9C-6E04-B04A-9FEB-C7295ED5B9B9}"/>
              </a:ext>
            </a:extLst>
          </p:cNvPr>
          <p:cNvSpPr/>
          <p:nvPr/>
        </p:nvSpPr>
        <p:spPr>
          <a:xfrm>
            <a:off x="6069696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6D526-7B36-C84C-BA82-8827F550EB73}"/>
              </a:ext>
            </a:extLst>
          </p:cNvPr>
          <p:cNvSpPr/>
          <p:nvPr/>
        </p:nvSpPr>
        <p:spPr>
          <a:xfrm>
            <a:off x="2911366" y="1912201"/>
            <a:ext cx="980002" cy="14868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DE511-D64D-754E-BB18-0F81DAC400EA}"/>
              </a:ext>
            </a:extLst>
          </p:cNvPr>
          <p:cNvSpPr txBox="1"/>
          <p:nvPr/>
        </p:nvSpPr>
        <p:spPr>
          <a:xfrm>
            <a:off x="2225180" y="246234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7F41D-4882-CD47-9444-BCFC96750607}"/>
              </a:ext>
            </a:extLst>
          </p:cNvPr>
          <p:cNvSpPr txBox="1"/>
          <p:nvPr/>
        </p:nvSpPr>
        <p:spPr>
          <a:xfrm>
            <a:off x="3019913" y="1490633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1BAD4-6F7E-9C45-A7B6-A45749AE024B}"/>
              </a:ext>
            </a:extLst>
          </p:cNvPr>
          <p:cNvSpPr/>
          <p:nvPr/>
        </p:nvSpPr>
        <p:spPr>
          <a:xfrm>
            <a:off x="4085109" y="1936935"/>
            <a:ext cx="297341" cy="8639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11240-B750-044B-A2DC-C0AFB7FFE228}"/>
              </a:ext>
            </a:extLst>
          </p:cNvPr>
          <p:cNvSpPr/>
          <p:nvPr/>
        </p:nvSpPr>
        <p:spPr>
          <a:xfrm>
            <a:off x="6181887" y="1924569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13D899-578E-B949-977C-38483460E9ED}"/>
              </a:ext>
            </a:extLst>
          </p:cNvPr>
          <p:cNvSpPr/>
          <p:nvPr/>
        </p:nvSpPr>
        <p:spPr>
          <a:xfrm>
            <a:off x="4929351" y="2123855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34AA3-CF25-8440-932D-2E9CB5667B75}"/>
              </a:ext>
            </a:extLst>
          </p:cNvPr>
          <p:cNvSpPr/>
          <p:nvPr/>
        </p:nvSpPr>
        <p:spPr>
          <a:xfrm>
            <a:off x="3934728" y="352087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 x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4CF63C-869E-A540-929B-2969997E8F39}"/>
              </a:ext>
            </a:extLst>
          </p:cNvPr>
          <p:cNvSpPr/>
          <p:nvPr/>
        </p:nvSpPr>
        <p:spPr>
          <a:xfrm>
            <a:off x="2994201" y="352087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838A7-702D-DC4E-AE98-3786F665F4E8}"/>
              </a:ext>
            </a:extLst>
          </p:cNvPr>
          <p:cNvSpPr txBox="1"/>
          <p:nvPr/>
        </p:nvSpPr>
        <p:spPr>
          <a:xfrm>
            <a:off x="5690805" y="2400530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</a:p>
        </p:txBody>
      </p:sp>
      <p:sp>
        <p:nvSpPr>
          <p:cNvPr id="8" name="AutoShape 4" descr="\mathbb {R} ">
            <a:extLst>
              <a:ext uri="{FF2B5EF4-FFF2-40B4-BE49-F238E27FC236}">
                <a16:creationId xmlns:a16="http://schemas.microsoft.com/office/drawing/2014/main" id="{108486B9-EDEF-0463-DA0F-88C773100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\mathbb {R} ">
            <a:extLst>
              <a:ext uri="{FF2B5EF4-FFF2-40B4-BE49-F238E27FC236}">
                <a16:creationId xmlns:a16="http://schemas.microsoft.com/office/drawing/2014/main" id="{CEDBC53D-7791-3811-8DDA-4EE5693C0E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8" descr="\mathbb {R} ">
            <a:extLst>
              <a:ext uri="{FF2B5EF4-FFF2-40B4-BE49-F238E27FC236}">
                <a16:creationId xmlns:a16="http://schemas.microsoft.com/office/drawing/2014/main" id="{C056151E-39B9-D20F-9D6F-4FA4B8A918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B45C3EC-2572-C8D0-6AE5-AA2300BDC437}"/>
              </a:ext>
            </a:extLst>
          </p:cNvPr>
          <p:cNvSpPr txBox="1">
            <a:spLocks/>
          </p:cNvSpPr>
          <p:nvPr/>
        </p:nvSpPr>
        <p:spPr>
          <a:xfrm>
            <a:off x="8092443" y="-212646"/>
            <a:ext cx="4789576" cy="1796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 equations, r unknowns, n&gt; 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0F10B87-BE7C-D946-9EF1-8A1B7FF6EE05}"/>
              </a:ext>
            </a:extLst>
          </p:cNvPr>
          <p:cNvSpPr/>
          <p:nvPr/>
        </p:nvSpPr>
        <p:spPr>
          <a:xfrm>
            <a:off x="5273796" y="4600319"/>
            <a:ext cx="1915629" cy="18185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AC86097-AB13-DB15-78F4-5DD5A85EFCCE}"/>
              </a:ext>
            </a:extLst>
          </p:cNvPr>
          <p:cNvSpPr/>
          <p:nvPr/>
        </p:nvSpPr>
        <p:spPr>
          <a:xfrm>
            <a:off x="1930333" y="4860649"/>
            <a:ext cx="934352" cy="13135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AE99637-F1CB-E3B2-A55B-85B6636A07FD}"/>
              </a:ext>
            </a:extLst>
          </p:cNvPr>
          <p:cNvSpPr/>
          <p:nvPr/>
        </p:nvSpPr>
        <p:spPr>
          <a:xfrm>
            <a:off x="5367272" y="4861483"/>
            <a:ext cx="814615" cy="13135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77C1F-DCBE-DA27-136B-D61B4541030D}"/>
              </a:ext>
            </a:extLst>
          </p:cNvPr>
          <p:cNvSpPr txBox="1"/>
          <p:nvPr/>
        </p:nvSpPr>
        <p:spPr>
          <a:xfrm>
            <a:off x="1965340" y="5128585"/>
            <a:ext cx="8643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ℝ</a:t>
            </a:r>
            <a:r>
              <a:rPr lang="en-US" sz="4400" dirty="0"/>
              <a:t> </a:t>
            </a:r>
            <a:r>
              <a:rPr lang="en-US" sz="4400" baseline="30000" dirty="0"/>
              <a:t>r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1A4795-E589-56F9-F743-3137BD22B7E3}"/>
              </a:ext>
            </a:extLst>
          </p:cNvPr>
          <p:cNvSpPr txBox="1"/>
          <p:nvPr/>
        </p:nvSpPr>
        <p:spPr>
          <a:xfrm>
            <a:off x="5367272" y="5128585"/>
            <a:ext cx="8643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ℝ</a:t>
            </a:r>
            <a:r>
              <a:rPr lang="en-US" sz="4400" dirty="0"/>
              <a:t> </a:t>
            </a:r>
            <a:r>
              <a:rPr lang="en-US" sz="4400" baseline="30000" dirty="0"/>
              <a:t>r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1CC199-FD54-60EE-11A0-1D0F6FC7A121}"/>
              </a:ext>
            </a:extLst>
          </p:cNvPr>
          <p:cNvSpPr txBox="1"/>
          <p:nvPr/>
        </p:nvSpPr>
        <p:spPr>
          <a:xfrm>
            <a:off x="6325087" y="5128585"/>
            <a:ext cx="93006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ℝ</a:t>
            </a:r>
            <a:r>
              <a:rPr lang="en-US" sz="4400" dirty="0"/>
              <a:t> </a:t>
            </a:r>
            <a:r>
              <a:rPr lang="en-US" sz="4400" baseline="30000" dirty="0"/>
              <a:t>n</a:t>
            </a:r>
          </a:p>
          <a:p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AE0232-D66D-BC15-E941-AADD860F13F1}"/>
              </a:ext>
            </a:extLst>
          </p:cNvPr>
          <p:cNvCxnSpPr/>
          <p:nvPr/>
        </p:nvCxnSpPr>
        <p:spPr>
          <a:xfrm>
            <a:off x="3025254" y="5518254"/>
            <a:ext cx="259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31D13C0-9C32-B637-4504-79D598F6B233}"/>
              </a:ext>
            </a:extLst>
          </p:cNvPr>
          <p:cNvSpPr/>
          <p:nvPr/>
        </p:nvSpPr>
        <p:spPr>
          <a:xfrm>
            <a:off x="8278665" y="2400530"/>
            <a:ext cx="3247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N(Data) &gt; N(Parameters)</a:t>
            </a:r>
          </a:p>
        </p:txBody>
      </p:sp>
    </p:spTree>
    <p:extLst>
      <p:ext uri="{BB962C8B-B14F-4D97-AF65-F5344CB8AC3E}">
        <p14:creationId xmlns:p14="http://schemas.microsoft.com/office/powerpoint/2010/main" val="363340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E22-B6B6-C446-960B-849F8343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Underdetermined system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54E9C-6E04-B04A-9FEB-C7295ED5B9B9}"/>
              </a:ext>
            </a:extLst>
          </p:cNvPr>
          <p:cNvSpPr/>
          <p:nvPr/>
        </p:nvSpPr>
        <p:spPr>
          <a:xfrm>
            <a:off x="6069696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6D526-7B36-C84C-BA82-8827F550EB73}"/>
              </a:ext>
            </a:extLst>
          </p:cNvPr>
          <p:cNvSpPr/>
          <p:nvPr/>
        </p:nvSpPr>
        <p:spPr>
          <a:xfrm>
            <a:off x="490936" y="1912201"/>
            <a:ext cx="3400432" cy="1486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DE511-D64D-754E-BB18-0F81DAC400EA}"/>
              </a:ext>
            </a:extLst>
          </p:cNvPr>
          <p:cNvSpPr txBox="1"/>
          <p:nvPr/>
        </p:nvSpPr>
        <p:spPr>
          <a:xfrm>
            <a:off x="198868" y="2399917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7F41D-4882-CD47-9444-BCFC96750607}"/>
              </a:ext>
            </a:extLst>
          </p:cNvPr>
          <p:cNvSpPr txBox="1"/>
          <p:nvPr/>
        </p:nvSpPr>
        <p:spPr>
          <a:xfrm>
            <a:off x="1912935" y="1449503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1BAD4-6F7E-9C45-A7B6-A45749AE024B}"/>
              </a:ext>
            </a:extLst>
          </p:cNvPr>
          <p:cNvSpPr/>
          <p:nvPr/>
        </p:nvSpPr>
        <p:spPr>
          <a:xfrm>
            <a:off x="4086676" y="1924568"/>
            <a:ext cx="297341" cy="30258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11240-B750-044B-A2DC-C0AFB7FFE228}"/>
              </a:ext>
            </a:extLst>
          </p:cNvPr>
          <p:cNvSpPr/>
          <p:nvPr/>
        </p:nvSpPr>
        <p:spPr>
          <a:xfrm>
            <a:off x="6181887" y="1924569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>
                <a:solidFill>
                  <a:schemeClr val="tx1"/>
                </a:solidFill>
                <a:latin typeface="Times" pitchFamily="2" charset="0"/>
              </a:rPr>
              <a:t>y</a:t>
            </a:r>
            <a:endParaRPr lang="en-US" sz="252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13D899-578E-B949-977C-38483460E9ED}"/>
              </a:ext>
            </a:extLst>
          </p:cNvPr>
          <p:cNvSpPr/>
          <p:nvPr/>
        </p:nvSpPr>
        <p:spPr>
          <a:xfrm>
            <a:off x="4929351" y="2123855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34AA3-CF25-8440-932D-2E9CB5667B75}"/>
              </a:ext>
            </a:extLst>
          </p:cNvPr>
          <p:cNvSpPr/>
          <p:nvPr/>
        </p:nvSpPr>
        <p:spPr>
          <a:xfrm>
            <a:off x="3931416" y="513435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 x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4CF63C-869E-A540-929B-2969997E8F39}"/>
              </a:ext>
            </a:extLst>
          </p:cNvPr>
          <p:cNvSpPr/>
          <p:nvPr/>
        </p:nvSpPr>
        <p:spPr>
          <a:xfrm>
            <a:off x="1912935" y="3479898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838A7-702D-DC4E-AE98-3786F665F4E8}"/>
              </a:ext>
            </a:extLst>
          </p:cNvPr>
          <p:cNvSpPr txBox="1"/>
          <p:nvPr/>
        </p:nvSpPr>
        <p:spPr>
          <a:xfrm>
            <a:off x="6437810" y="2408648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A941F-0A59-569D-69B2-789DD763155E}"/>
              </a:ext>
            </a:extLst>
          </p:cNvPr>
          <p:cNvSpPr txBox="1"/>
          <p:nvPr/>
        </p:nvSpPr>
        <p:spPr>
          <a:xfrm>
            <a:off x="7469425" y="1145125"/>
            <a:ext cx="415704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This equation (or loss function) can’t constrain more than n components of b, leaving r-n components unconstrained by the data.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/>
              <a:t>Typical of elaborate ML models like deep neural networks.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Where are we going to get these r-n components from?   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0E4ADC-6B7C-BCCF-DC35-153B4A984B84}"/>
              </a:ext>
            </a:extLst>
          </p:cNvPr>
          <p:cNvSpPr txBox="1">
            <a:spLocks/>
          </p:cNvSpPr>
          <p:nvPr/>
        </p:nvSpPr>
        <p:spPr>
          <a:xfrm>
            <a:off x="579554" y="5184251"/>
            <a:ext cx="4789576" cy="1796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 equations, r unknowns, r &gt; n</a:t>
            </a:r>
          </a:p>
        </p:txBody>
      </p:sp>
    </p:spTree>
    <p:extLst>
      <p:ext uri="{BB962C8B-B14F-4D97-AF65-F5344CB8AC3E}">
        <p14:creationId xmlns:p14="http://schemas.microsoft.com/office/powerpoint/2010/main" val="312191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721</Words>
  <Application>Microsoft Macintosh PowerPoint</Application>
  <PresentationFormat>Widescreen</PresentationFormat>
  <Paragraphs>279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</vt:lpstr>
      <vt:lpstr>Office Theme</vt:lpstr>
      <vt:lpstr>PowerPoint Presentation</vt:lpstr>
      <vt:lpstr>Exactly as many equations as unknowns  </vt:lpstr>
      <vt:lpstr>Exactly as many equations as unknowns</vt:lpstr>
      <vt:lpstr>Rank-deficient design matrix</vt:lpstr>
      <vt:lpstr>Exactly as many equations as unknowns  </vt:lpstr>
      <vt:lpstr>Exactly as many equations as unknowns  </vt:lpstr>
      <vt:lpstr>Overderdetermined system</vt:lpstr>
      <vt:lpstr>Overderdetermined system</vt:lpstr>
      <vt:lpstr>Underdetermined system </vt:lpstr>
      <vt:lpstr>Underdetermined system </vt:lpstr>
      <vt:lpstr>Underdetermined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Trimble</dc:creator>
  <cp:lastModifiedBy>Will Trimble</cp:lastModifiedBy>
  <cp:revision>4</cp:revision>
  <dcterms:created xsi:type="dcterms:W3CDTF">2022-04-03T16:51:26Z</dcterms:created>
  <dcterms:modified xsi:type="dcterms:W3CDTF">2023-03-02T04:48:10Z</dcterms:modified>
</cp:coreProperties>
</file>