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306" r:id="rId3"/>
    <p:sldId id="313" r:id="rId4"/>
    <p:sldId id="305" r:id="rId5"/>
    <p:sldId id="303" r:id="rId6"/>
    <p:sldId id="257" r:id="rId7"/>
    <p:sldId id="304" r:id="rId8"/>
    <p:sldId id="309" r:id="rId9"/>
    <p:sldId id="292" r:id="rId10"/>
    <p:sldId id="263" r:id="rId11"/>
    <p:sldId id="259" r:id="rId12"/>
    <p:sldId id="290" r:id="rId13"/>
    <p:sldId id="266" r:id="rId14"/>
    <p:sldId id="267" r:id="rId15"/>
    <p:sldId id="317" r:id="rId16"/>
    <p:sldId id="269" r:id="rId17"/>
    <p:sldId id="271" r:id="rId18"/>
    <p:sldId id="277" r:id="rId19"/>
    <p:sldId id="275" r:id="rId20"/>
    <p:sldId id="272" r:id="rId21"/>
    <p:sldId id="274" r:id="rId22"/>
    <p:sldId id="276" r:id="rId23"/>
    <p:sldId id="315" r:id="rId24"/>
    <p:sldId id="295" r:id="rId25"/>
    <p:sldId id="312" r:id="rId26"/>
    <p:sldId id="261" r:id="rId27"/>
    <p:sldId id="307" r:id="rId28"/>
    <p:sldId id="297" r:id="rId29"/>
    <p:sldId id="308" r:id="rId30"/>
    <p:sldId id="310" r:id="rId31"/>
    <p:sldId id="311" r:id="rId32"/>
    <p:sldId id="314" r:id="rId33"/>
    <p:sldId id="296" r:id="rId34"/>
    <p:sldId id="280" r:id="rId35"/>
    <p:sldId id="316" r:id="rId36"/>
    <p:sldId id="286" r:id="rId37"/>
    <p:sldId id="291" r:id="rId38"/>
    <p:sldId id="299" r:id="rId39"/>
    <p:sldId id="287" r:id="rId40"/>
    <p:sldId id="319" r:id="rId41"/>
    <p:sldId id="318" r:id="rId42"/>
    <p:sldId id="278" r:id="rId43"/>
    <p:sldId id="258" r:id="rId44"/>
    <p:sldId id="285" r:id="rId45"/>
    <p:sldId id="268" r:id="rId46"/>
    <p:sldId id="288" r:id="rId47"/>
    <p:sldId id="289" r:id="rId48"/>
    <p:sldId id="273" r:id="rId49"/>
    <p:sldId id="270" r:id="rId50"/>
    <p:sldId id="282" r:id="rId51"/>
    <p:sldId id="283" r:id="rId52"/>
    <p:sldId id="284" r:id="rId5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9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7"/>
    <p:restoredTop sz="96197"/>
  </p:normalViewPr>
  <p:slideViewPr>
    <p:cSldViewPr snapToGrid="0" snapToObjects="1">
      <p:cViewPr varScale="1">
        <p:scale>
          <a:sx n="148" d="100"/>
          <a:sy n="14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FB678-34D0-F244-BD80-E18B77F951D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5A693-1E9B-B94C-88B4-B4D3C7B4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5A693-1E9B-B94C-88B4-B4D3C7B481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1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4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923D-2815-604A-96F1-685A9652093D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C5DE-5877-C945-8FDA-4B297320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Binary_Worksheet.xlsb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utils.extmath.randomized_sv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Binary_Worksheet1.xlsb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Binary_Worksheet2.xlsb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6F8D-3A8E-114E-8983-E7AB2F514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SVD, PCA, and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868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9195"/>
            <a:ext cx="7886700" cy="994172"/>
          </a:xfrm>
        </p:spPr>
        <p:txBody>
          <a:bodyPr/>
          <a:lstStyle/>
          <a:p>
            <a:r>
              <a:rPr lang="en-US" dirty="0"/>
              <a:t>How many dimensions again?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C257A-73B4-E543-BC19-038A70BEA679}"/>
              </a:ext>
            </a:extLst>
          </p:cNvPr>
          <p:cNvSpPr txBox="1">
            <a:spLocks/>
          </p:cNvSpPr>
          <p:nvPr/>
        </p:nvSpPr>
        <p:spPr>
          <a:xfrm>
            <a:off x="322252" y="1358075"/>
            <a:ext cx="5588540" cy="43418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n x m can be large (compared to our computers and our displays):  </a:t>
            </a:r>
          </a:p>
          <a:p>
            <a:pPr marL="0" indent="0">
              <a:buNone/>
            </a:pPr>
            <a:r>
              <a:rPr lang="en-US" sz="2100" dirty="0"/>
              <a:t>	Twitter (500M tweets / day, May 2020)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Youtube</a:t>
            </a:r>
            <a:r>
              <a:rPr lang="en-US" sz="2100" dirty="0"/>
              <a:t> (2.5 billion views / day)</a:t>
            </a:r>
          </a:p>
          <a:p>
            <a:pPr marL="0" indent="0">
              <a:buNone/>
            </a:pPr>
            <a:r>
              <a:rPr lang="en-US" sz="2100" dirty="0"/>
              <a:t>	Natural Language processing (10</a:t>
            </a:r>
            <a:r>
              <a:rPr lang="en-US" sz="2100" baseline="30000" dirty="0"/>
              <a:t>4</a:t>
            </a:r>
            <a:r>
              <a:rPr lang="en-US" sz="2100" dirty="0"/>
              <a:t>-10</a:t>
            </a:r>
            <a:r>
              <a:rPr lang="en-US" sz="2100" baseline="30000" dirty="0"/>
              <a:t>6</a:t>
            </a:r>
            <a:r>
              <a:rPr lang="en-US" sz="2100" dirty="0"/>
              <a:t> words)</a:t>
            </a:r>
          </a:p>
          <a:p>
            <a:pPr marL="0" indent="0">
              <a:buNone/>
            </a:pPr>
            <a:r>
              <a:rPr lang="en-US" sz="2100" dirty="0"/>
              <a:t>	Netflix prize was 500K users x 20K movies</a:t>
            </a:r>
          </a:p>
          <a:p>
            <a:pPr marL="0" indent="0">
              <a:buNone/>
            </a:pPr>
            <a:r>
              <a:rPr lang="en-US" sz="2100" dirty="0"/>
              <a:t>	Biochemical or genetic assays (10</a:t>
            </a:r>
            <a:r>
              <a:rPr lang="en-US" sz="2100" baseline="30000" dirty="0"/>
              <a:t>4</a:t>
            </a:r>
            <a:r>
              <a:rPr lang="en-US" sz="2100" dirty="0"/>
              <a:t>-10</a:t>
            </a:r>
            <a:r>
              <a:rPr lang="en-US" sz="2100" baseline="30000" dirty="0"/>
              <a:t>7</a:t>
            </a:r>
            <a:r>
              <a:rPr lang="en-US" sz="2100" dirty="0"/>
              <a:t> features of interest)</a:t>
            </a:r>
          </a:p>
          <a:p>
            <a:pPr marL="0" indent="0">
              <a:buNone/>
            </a:pPr>
            <a:r>
              <a:rPr lang="en-US" sz="2100" dirty="0"/>
              <a:t>	Image processing  (10</a:t>
            </a:r>
            <a:r>
              <a:rPr lang="en-US" sz="2100" baseline="30000" dirty="0"/>
              <a:t>7</a:t>
            </a:r>
            <a:r>
              <a:rPr lang="en-US" sz="2100" dirty="0"/>
              <a:t> pixels easy)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61803-6888-DA4F-86CB-98D80AEE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792" y="0"/>
            <a:ext cx="71437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2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eigenvectors and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1458-1732-4945-95AD-A97064E2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64" y="1603525"/>
            <a:ext cx="3802851" cy="123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exists a set of vectors {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That has the following nice property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52008-C341-7E4A-83E5-327B38ADBDC9}"/>
              </a:ext>
            </a:extLst>
          </p:cNvPr>
          <p:cNvSpPr/>
          <p:nvPr/>
        </p:nvSpPr>
        <p:spPr>
          <a:xfrm>
            <a:off x="4422030" y="1213060"/>
            <a:ext cx="12346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square matrix</a:t>
            </a:r>
          </a:p>
          <a:p>
            <a:pPr algn="ctr"/>
            <a:r>
              <a:rPr lang="en-US" sz="1500" dirty="0">
                <a:latin typeface="Times" pitchFamily="2" charset="0"/>
              </a:rPr>
              <a:t>n x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1C523-24A1-6945-8A0A-0643CB0010F3}"/>
              </a:ext>
            </a:extLst>
          </p:cNvPr>
          <p:cNvSpPr/>
          <p:nvPr/>
        </p:nvSpPr>
        <p:spPr>
          <a:xfrm>
            <a:off x="6066753" y="2101072"/>
            <a:ext cx="13292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err="1">
                <a:latin typeface="Times" pitchFamily="2" charset="0"/>
              </a:rPr>
              <a:t>ith</a:t>
            </a:r>
            <a:r>
              <a:rPr lang="en-US" sz="1500" dirty="0">
                <a:latin typeface="Times" pitchFamily="2" charset="0"/>
              </a:rPr>
              <a:t> eigenvector</a:t>
            </a:r>
          </a:p>
          <a:p>
            <a:pPr algn="ctr"/>
            <a:r>
              <a:rPr lang="en-US" sz="1500" dirty="0">
                <a:latin typeface="Times" pitchFamily="2" charset="0"/>
              </a:rPr>
              <a:t>n x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0B164-80D9-464D-8AE4-F83160B468FD}"/>
              </a:ext>
            </a:extLst>
          </p:cNvPr>
          <p:cNvSpPr/>
          <p:nvPr/>
        </p:nvSpPr>
        <p:spPr>
          <a:xfrm>
            <a:off x="5506897" y="5110906"/>
            <a:ext cx="5693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n x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7B016-20D5-C144-BB21-A49B41F1AD8F}"/>
              </a:ext>
            </a:extLst>
          </p:cNvPr>
          <p:cNvSpPr/>
          <p:nvPr/>
        </p:nvSpPr>
        <p:spPr>
          <a:xfrm>
            <a:off x="5488549" y="1628797"/>
            <a:ext cx="12650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err="1">
                <a:latin typeface="Times" pitchFamily="2" charset="0"/>
              </a:rPr>
              <a:t>ith</a:t>
            </a:r>
            <a:r>
              <a:rPr lang="en-US" sz="1500" dirty="0">
                <a:latin typeface="Times" pitchFamily="2" charset="0"/>
              </a:rPr>
              <a:t> eigenvalue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E6AEF-D479-254F-A64A-1452091A44D7}"/>
              </a:ext>
            </a:extLst>
          </p:cNvPr>
          <p:cNvSpPr/>
          <p:nvPr/>
        </p:nvSpPr>
        <p:spPr>
          <a:xfrm>
            <a:off x="2414862" y="3780652"/>
            <a:ext cx="1274357" cy="12390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AE8AF-D519-054F-81A0-AC8922850167}"/>
              </a:ext>
            </a:extLst>
          </p:cNvPr>
          <p:cNvSpPr txBox="1"/>
          <p:nvPr/>
        </p:nvSpPr>
        <p:spPr>
          <a:xfrm>
            <a:off x="2093439" y="4223724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CE4E9-CFF8-1C45-9717-0931B9EA530E}"/>
              </a:ext>
            </a:extLst>
          </p:cNvPr>
          <p:cNvSpPr txBox="1"/>
          <p:nvPr/>
        </p:nvSpPr>
        <p:spPr>
          <a:xfrm>
            <a:off x="2778544" y="3420702"/>
            <a:ext cx="46369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6ABE2F-1004-174C-8D8E-0B2FE2B181B1}"/>
              </a:ext>
            </a:extLst>
          </p:cNvPr>
          <p:cNvSpPr/>
          <p:nvPr/>
        </p:nvSpPr>
        <p:spPr>
          <a:xfrm>
            <a:off x="409691" y="4154473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1800" dirty="0">
                <a:latin typeface="Times" pitchFamily="2" charset="0"/>
              </a:rPr>
              <a:t>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834CC-841D-FC43-8C64-402FEFCB2F14}"/>
              </a:ext>
            </a:extLst>
          </p:cNvPr>
          <p:cNvSpPr/>
          <p:nvPr/>
        </p:nvSpPr>
        <p:spPr>
          <a:xfrm>
            <a:off x="3868465" y="3790957"/>
            <a:ext cx="247784" cy="122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A5506-4B21-2041-ACE3-E68C5CA9D442}"/>
              </a:ext>
            </a:extLst>
          </p:cNvPr>
          <p:cNvSpPr/>
          <p:nvPr/>
        </p:nvSpPr>
        <p:spPr>
          <a:xfrm>
            <a:off x="5633379" y="3805627"/>
            <a:ext cx="247784" cy="122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11A47A-3296-BE4E-8D7A-5A344821C936}"/>
              </a:ext>
            </a:extLst>
          </p:cNvPr>
          <p:cNvSpPr/>
          <p:nvPr/>
        </p:nvSpPr>
        <p:spPr>
          <a:xfrm>
            <a:off x="4572000" y="3946724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DF49B-9025-6842-BC97-67BD49929AF0}"/>
              </a:ext>
            </a:extLst>
          </p:cNvPr>
          <p:cNvSpPr/>
          <p:nvPr/>
        </p:nvSpPr>
        <p:spPr>
          <a:xfrm>
            <a:off x="3711727" y="5110906"/>
            <a:ext cx="5693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n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BCF92-F6DF-B249-AAEE-20500F5CA952}"/>
              </a:ext>
            </a:extLst>
          </p:cNvPr>
          <p:cNvSpPr/>
          <p:nvPr/>
        </p:nvSpPr>
        <p:spPr>
          <a:xfrm>
            <a:off x="2769178" y="5111382"/>
            <a:ext cx="5693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n x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311C9-8839-394D-9A8F-9DEACC3D7B6A}"/>
              </a:ext>
            </a:extLst>
          </p:cNvPr>
          <p:cNvSpPr/>
          <p:nvPr/>
        </p:nvSpPr>
        <p:spPr>
          <a:xfrm>
            <a:off x="3593174" y="2853434"/>
            <a:ext cx="255159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00" b="1" dirty="0">
                <a:latin typeface="Times" pitchFamily="2" charset="0"/>
              </a:rPr>
              <a:t>A </a:t>
            </a:r>
            <a:r>
              <a:rPr lang="en-US" sz="3300" b="1" dirty="0" err="1">
                <a:latin typeface="Times" pitchFamily="2" charset="0"/>
              </a:rPr>
              <a:t>e</a:t>
            </a:r>
            <a:r>
              <a:rPr lang="en-US" sz="3300" baseline="-25000" dirty="0" err="1">
                <a:latin typeface="Times" pitchFamily="2" charset="0"/>
              </a:rPr>
              <a:t>i</a:t>
            </a:r>
            <a:r>
              <a:rPr lang="en-US" sz="3300" dirty="0">
                <a:latin typeface="Times" pitchFamily="2" charset="0"/>
              </a:rPr>
              <a:t>   =     </a:t>
            </a:r>
            <a:r>
              <a:rPr lang="el-GR" sz="3300" dirty="0">
                <a:latin typeface="Times" pitchFamily="2" charset="0"/>
              </a:rPr>
              <a:t>λ</a:t>
            </a:r>
            <a:r>
              <a:rPr lang="en-US" sz="3300" baseline="-25000" dirty="0" err="1">
                <a:latin typeface="Times" pitchFamily="2" charset="0"/>
              </a:rPr>
              <a:t>i</a:t>
            </a:r>
            <a:r>
              <a:rPr lang="en-US" sz="3300" baseline="-25000" dirty="0">
                <a:latin typeface="Times" pitchFamily="2" charset="0"/>
              </a:rPr>
              <a:t> </a:t>
            </a:r>
            <a:r>
              <a:rPr lang="en-US" sz="3300" b="1" dirty="0" err="1">
                <a:latin typeface="Times" pitchFamily="2" charset="0"/>
              </a:rPr>
              <a:t>e</a:t>
            </a:r>
            <a:r>
              <a:rPr lang="en-US" sz="3300" baseline="-25000" dirty="0" err="1">
                <a:latin typeface="Times" pitchFamily="2" charset="0"/>
              </a:rPr>
              <a:t>i</a:t>
            </a:r>
            <a:endParaRPr lang="en-US" sz="3300" baseline="30000" dirty="0">
              <a:latin typeface="Time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8D83CB-4C5B-2A48-A09E-CEC7C11F23C2}"/>
              </a:ext>
            </a:extLst>
          </p:cNvPr>
          <p:cNvSpPr/>
          <p:nvPr/>
        </p:nvSpPr>
        <p:spPr>
          <a:xfrm>
            <a:off x="5144800" y="4134705"/>
            <a:ext cx="5116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000" dirty="0">
                <a:latin typeface="Times" pitchFamily="2" charset="0"/>
              </a:rPr>
              <a:t>λ</a:t>
            </a:r>
            <a:r>
              <a:rPr lang="en-US" sz="3000" baseline="-25000" dirty="0" err="1">
                <a:latin typeface="Times" pitchFamily="2" charset="0"/>
              </a:rPr>
              <a:t>i</a:t>
            </a:r>
            <a:r>
              <a:rPr lang="en-US" sz="3000" baseline="-25000" dirty="0">
                <a:latin typeface="Times" pitchFamily="2" charset="0"/>
              </a:rPr>
              <a:t> </a:t>
            </a:r>
            <a:endParaRPr lang="en-US" sz="3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EA0C50-0FF8-794C-B7B4-90D6954EA830}"/>
              </a:ext>
            </a:extLst>
          </p:cNvPr>
          <p:cNvCxnSpPr/>
          <p:nvPr/>
        </p:nvCxnSpPr>
        <p:spPr>
          <a:xfrm flipH="1">
            <a:off x="3958543" y="1743975"/>
            <a:ext cx="781291" cy="110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CB4D-A816-FF42-A5F3-A58739BB9656}"/>
              </a:ext>
            </a:extLst>
          </p:cNvPr>
          <p:cNvCxnSpPr>
            <a:cxnSpLocks/>
          </p:cNvCxnSpPr>
          <p:nvPr/>
        </p:nvCxnSpPr>
        <p:spPr>
          <a:xfrm flipH="1">
            <a:off x="5633378" y="1938801"/>
            <a:ext cx="182901" cy="92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BBB2E-3664-B643-AE5C-D536A5C3BB42}"/>
              </a:ext>
            </a:extLst>
          </p:cNvPr>
          <p:cNvCxnSpPr>
            <a:cxnSpLocks/>
          </p:cNvCxnSpPr>
          <p:nvPr/>
        </p:nvCxnSpPr>
        <p:spPr>
          <a:xfrm flipH="1">
            <a:off x="6057346" y="2503297"/>
            <a:ext cx="133484" cy="40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1042E1-D87F-D545-8487-33DB6171B93E}"/>
              </a:ext>
            </a:extLst>
          </p:cNvPr>
          <p:cNvCxnSpPr>
            <a:cxnSpLocks/>
          </p:cNvCxnSpPr>
          <p:nvPr/>
        </p:nvCxnSpPr>
        <p:spPr>
          <a:xfrm flipH="1">
            <a:off x="4346390" y="2503297"/>
            <a:ext cx="1844441" cy="4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8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58" y="-49072"/>
            <a:ext cx="7886700" cy="1104636"/>
          </a:xfrm>
        </p:spPr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867982" y="2321314"/>
            <a:ext cx="1274357" cy="12390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546558" y="2764386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1231665" y="1961364"/>
            <a:ext cx="46369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3458895" y="2322933"/>
            <a:ext cx="1288604" cy="1237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6642392" y="2347282"/>
            <a:ext cx="1207302" cy="1177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  <a:r>
              <a:rPr lang="en-US" sz="2100" baseline="30000" dirty="0"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5135147" y="2347282"/>
            <a:ext cx="1119599" cy="117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1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2635093" y="2487387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6518631" y="3897826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(orthogonal)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3427369" y="3897826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(orthogonal)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5011473" y="3897826"/>
            <a:ext cx="1274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eigenvalues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(diagonal)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5167435" y="2376510"/>
            <a:ext cx="1087310" cy="1148016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069815" y="3863202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1800" dirty="0">
                <a:latin typeface="Times" pitchFamily="2" charset="0"/>
              </a:rPr>
              <a:t>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7A013-A8F7-5A4C-B51E-22F0EF6BFE20}"/>
              </a:ext>
            </a:extLst>
          </p:cNvPr>
          <p:cNvSpPr/>
          <p:nvPr/>
        </p:nvSpPr>
        <p:spPr>
          <a:xfrm>
            <a:off x="4398980" y="2334297"/>
            <a:ext cx="334667" cy="12130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0A080-30E2-8D42-9B7F-F3ED081ACD02}"/>
              </a:ext>
            </a:extLst>
          </p:cNvPr>
          <p:cNvSpPr/>
          <p:nvPr/>
        </p:nvSpPr>
        <p:spPr>
          <a:xfrm>
            <a:off x="6642392" y="3237589"/>
            <a:ext cx="1203804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4</a:t>
            </a:r>
            <a:r>
              <a:rPr lang="en-US" sz="1053" baseline="30000" dirty="0">
                <a:latin typeface="Times" pitchFamily="2" charset="0"/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ABF41-4FEC-B147-BCDE-B976C4484951}"/>
              </a:ext>
            </a:extLst>
          </p:cNvPr>
          <p:cNvSpPr/>
          <p:nvPr/>
        </p:nvSpPr>
        <p:spPr>
          <a:xfrm>
            <a:off x="5977638" y="3247528"/>
            <a:ext cx="277108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Times" pitchFamily="2" charset="0"/>
              </a:rPr>
              <a:t>λ</a:t>
            </a:r>
            <a:r>
              <a:rPr lang="en-US" sz="1200" baseline="-25000" dirty="0">
                <a:latin typeface="Times" pitchFamily="2" charset="0"/>
              </a:rPr>
              <a:t>4</a:t>
            </a:r>
            <a:endParaRPr lang="en-US" sz="1200" baseline="30000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2DF0D-D62E-3E48-92DA-02BB94867F04}"/>
              </a:ext>
            </a:extLst>
          </p:cNvPr>
          <p:cNvSpPr/>
          <p:nvPr/>
        </p:nvSpPr>
        <p:spPr>
          <a:xfrm>
            <a:off x="4953290" y="1605078"/>
            <a:ext cx="2048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latin typeface="Times" pitchFamily="2" charset="0"/>
              </a:rPr>
              <a:t>A </a:t>
            </a:r>
            <a:r>
              <a:rPr lang="en-US" sz="2100" dirty="0">
                <a:latin typeface="Times" pitchFamily="2" charset="0"/>
              </a:rPr>
              <a:t>= Sum</a:t>
            </a:r>
            <a:r>
              <a:rPr lang="en-US" sz="2100" baseline="-25000" dirty="0">
                <a:latin typeface="Times" pitchFamily="2" charset="0"/>
              </a:rPr>
              <a:t>i</a:t>
            </a:r>
            <a:r>
              <a:rPr lang="en-US" sz="2100" dirty="0">
                <a:latin typeface="Times" pitchFamily="2" charset="0"/>
              </a:rPr>
              <a:t>  </a:t>
            </a:r>
            <a:r>
              <a:rPr lang="en-US" sz="2100" b="1" dirty="0" err="1">
                <a:latin typeface="Times" pitchFamily="2" charset="0"/>
              </a:rPr>
              <a:t>e</a:t>
            </a:r>
            <a:r>
              <a:rPr lang="en-US" sz="2100" baseline="-25000" dirty="0" err="1">
                <a:latin typeface="Times" pitchFamily="2" charset="0"/>
              </a:rPr>
              <a:t>i</a:t>
            </a:r>
            <a:r>
              <a:rPr lang="en-US" sz="2100" baseline="30000" dirty="0" err="1">
                <a:latin typeface="Times" pitchFamily="2" charset="0"/>
              </a:rPr>
              <a:t>T</a:t>
            </a:r>
            <a:r>
              <a:rPr lang="en-US" sz="2100" baseline="30000" dirty="0">
                <a:latin typeface="Times" pitchFamily="2" charset="0"/>
              </a:rPr>
              <a:t> </a:t>
            </a:r>
            <a:r>
              <a:rPr lang="el-GR" sz="2100" dirty="0">
                <a:latin typeface="Times" pitchFamily="2" charset="0"/>
              </a:rPr>
              <a:t>λ</a:t>
            </a:r>
            <a:r>
              <a:rPr lang="en-US" sz="2100" baseline="-25000" dirty="0" err="1">
                <a:latin typeface="Times" pitchFamily="2" charset="0"/>
              </a:rPr>
              <a:t>i</a:t>
            </a:r>
            <a:r>
              <a:rPr lang="en-US" sz="2100" baseline="-25000" dirty="0">
                <a:latin typeface="Times" pitchFamily="2" charset="0"/>
              </a:rPr>
              <a:t> </a:t>
            </a:r>
            <a:r>
              <a:rPr lang="en-US" sz="2100" b="1" dirty="0" err="1">
                <a:latin typeface="Times" pitchFamily="2" charset="0"/>
              </a:rPr>
              <a:t>e</a:t>
            </a:r>
            <a:r>
              <a:rPr lang="en-US" sz="2100" baseline="-25000" dirty="0" err="1">
                <a:latin typeface="Times" pitchFamily="2" charset="0"/>
              </a:rPr>
              <a:t>i</a:t>
            </a:r>
            <a:endParaRPr lang="en-US" sz="2100" baseline="300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732F1-892B-1640-AE74-78870AC3F18C}"/>
              </a:ext>
            </a:extLst>
          </p:cNvPr>
          <p:cNvSpPr/>
          <p:nvPr/>
        </p:nvSpPr>
        <p:spPr>
          <a:xfrm>
            <a:off x="4060981" y="2334298"/>
            <a:ext cx="334667" cy="1213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8D2E4E-638B-F844-BB7E-1105EB71881F}"/>
              </a:ext>
            </a:extLst>
          </p:cNvPr>
          <p:cNvSpPr/>
          <p:nvPr/>
        </p:nvSpPr>
        <p:spPr>
          <a:xfrm>
            <a:off x="3732654" y="2334298"/>
            <a:ext cx="334667" cy="1213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1D2A2E-B461-FA4D-8400-46A8B541D719}"/>
              </a:ext>
            </a:extLst>
          </p:cNvPr>
          <p:cNvSpPr/>
          <p:nvPr/>
        </p:nvSpPr>
        <p:spPr>
          <a:xfrm>
            <a:off x="5711091" y="2970529"/>
            <a:ext cx="277108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Times" pitchFamily="2" charset="0"/>
              </a:rPr>
              <a:t>λ</a:t>
            </a:r>
            <a:r>
              <a:rPr lang="en-US" sz="1200" baseline="-25000" dirty="0">
                <a:latin typeface="Times" pitchFamily="2" charset="0"/>
              </a:rPr>
              <a:t>3</a:t>
            </a:r>
            <a:endParaRPr lang="en-US" sz="120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12AE10-E0EE-9942-B262-0425438FE6C0}"/>
              </a:ext>
            </a:extLst>
          </p:cNvPr>
          <p:cNvSpPr/>
          <p:nvPr/>
        </p:nvSpPr>
        <p:spPr>
          <a:xfrm>
            <a:off x="5429079" y="2693530"/>
            <a:ext cx="277108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Times" pitchFamily="2" charset="0"/>
              </a:rPr>
              <a:t>λ</a:t>
            </a:r>
            <a:r>
              <a:rPr lang="en-US" sz="1200" baseline="-25000" dirty="0">
                <a:latin typeface="Times" pitchFamily="2" charset="0"/>
              </a:rPr>
              <a:t>2</a:t>
            </a:r>
            <a:endParaRPr lang="en-US" sz="1200" baseline="300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25A6F0-C66B-A94C-AEF7-63012AB960FA}"/>
              </a:ext>
            </a:extLst>
          </p:cNvPr>
          <p:cNvSpPr/>
          <p:nvPr/>
        </p:nvSpPr>
        <p:spPr>
          <a:xfrm>
            <a:off x="6642392" y="2944148"/>
            <a:ext cx="1203804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3</a:t>
            </a:r>
            <a:r>
              <a:rPr lang="en-US" sz="1053" baseline="30000" dirty="0">
                <a:latin typeface="Times" pitchFamily="2" charset="0"/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B12A96-DFC4-314D-AAB5-00E749DAFA2F}"/>
              </a:ext>
            </a:extLst>
          </p:cNvPr>
          <p:cNvSpPr/>
          <p:nvPr/>
        </p:nvSpPr>
        <p:spPr>
          <a:xfrm>
            <a:off x="6643276" y="2649149"/>
            <a:ext cx="120380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2</a:t>
            </a:r>
            <a:r>
              <a:rPr lang="en-US" sz="1053" baseline="30000" dirty="0">
                <a:latin typeface="Times" pitchFamily="2" charset="0"/>
              </a:rPr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6ACD4-9B24-294E-9048-341924A4B44A}"/>
              </a:ext>
            </a:extLst>
          </p:cNvPr>
          <p:cNvSpPr/>
          <p:nvPr/>
        </p:nvSpPr>
        <p:spPr>
          <a:xfrm>
            <a:off x="5135145" y="2365433"/>
            <a:ext cx="27710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Times" pitchFamily="2" charset="0"/>
              </a:rPr>
              <a:t>λ</a:t>
            </a:r>
            <a:r>
              <a:rPr lang="en-US" sz="1200" baseline="-25000" dirty="0">
                <a:latin typeface="Times" pitchFamily="2" charset="0"/>
              </a:rPr>
              <a:t>1</a:t>
            </a:r>
            <a:endParaRPr lang="en-US" sz="1200" baseline="30000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CEA4C-38BB-A148-A359-3B9E7606B447}"/>
              </a:ext>
            </a:extLst>
          </p:cNvPr>
          <p:cNvSpPr/>
          <p:nvPr/>
        </p:nvSpPr>
        <p:spPr>
          <a:xfrm>
            <a:off x="3845180" y="4928678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Q</a:t>
            </a:r>
            <a:r>
              <a:rPr lang="en-US" sz="2800" baseline="30000" dirty="0">
                <a:latin typeface="Times" pitchFamily="2" charset="0"/>
              </a:rPr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8D496-C473-D14B-B318-0975BFC02112}"/>
              </a:ext>
            </a:extLst>
          </p:cNvPr>
          <p:cNvSpPr/>
          <p:nvPr/>
        </p:nvSpPr>
        <p:spPr>
          <a:xfrm>
            <a:off x="1282984" y="504025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A</a:t>
            </a:r>
            <a:endParaRPr lang="en-US" sz="2800" baseline="30000" dirty="0">
              <a:latin typeface="Time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EB028-F526-4A42-A7EE-2EB8C6EA6971}"/>
              </a:ext>
            </a:extLst>
          </p:cNvPr>
          <p:cNvSpPr/>
          <p:nvPr/>
        </p:nvSpPr>
        <p:spPr>
          <a:xfrm>
            <a:off x="5485962" y="500978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>
                <a:latin typeface="Times" pitchFamily="2" charset="0"/>
              </a:rPr>
              <a:t>Σ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7D8E4-3914-1D4E-B7B0-30E3F03FFC0E}"/>
              </a:ext>
            </a:extLst>
          </p:cNvPr>
          <p:cNvSpPr/>
          <p:nvPr/>
        </p:nvSpPr>
        <p:spPr>
          <a:xfrm>
            <a:off x="7018768" y="5009789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Q</a:t>
            </a:r>
            <a:endParaRPr lang="en-US" sz="280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48DE64A-3BA7-A4C2-0E0C-490B81F7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97" y="847391"/>
            <a:ext cx="3802851" cy="123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vectors can be constructed orthogonal (zero inner products)</a:t>
            </a:r>
          </a:p>
          <a:p>
            <a:pPr marL="0" indent="0">
              <a:buNone/>
            </a:pPr>
            <a:r>
              <a:rPr lang="en-US" dirty="0"/>
              <a:t>and normal ( x dot x = 1 ) </a:t>
            </a:r>
          </a:p>
        </p:txBody>
      </p:sp>
    </p:spTree>
    <p:extLst>
      <p:ext uri="{BB962C8B-B14F-4D97-AF65-F5344CB8AC3E}">
        <p14:creationId xmlns:p14="http://schemas.microsoft.com/office/powerpoint/2010/main" val="60373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76" y="400288"/>
            <a:ext cx="7886700" cy="994172"/>
          </a:xfrm>
        </p:spPr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1458-1732-4945-95AD-A97064E2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94462"/>
            <a:ext cx="7989570" cy="4034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50" dirty="0">
                <a:solidFill>
                  <a:srgbClr val="0070C0"/>
                </a:solidFill>
                <a:latin typeface="Courier" pitchFamily="2" charset="0"/>
              </a:rPr>
              <a:t>import</a:t>
            </a:r>
            <a:r>
              <a:rPr lang="en-US" sz="1650" dirty="0">
                <a:latin typeface="Courier" pitchFamily="2" charset="0"/>
              </a:rPr>
              <a:t> </a:t>
            </a:r>
            <a:r>
              <a:rPr lang="en-US" sz="1650" dirty="0" err="1">
                <a:latin typeface="Courier" pitchFamily="2" charset="0"/>
              </a:rPr>
              <a:t>numpy</a:t>
            </a:r>
            <a:r>
              <a:rPr lang="en-US" sz="1650" dirty="0">
                <a:latin typeface="Courier" pitchFamily="2" charset="0"/>
              </a:rPr>
              <a:t> as </a:t>
            </a:r>
            <a:r>
              <a:rPr lang="en-US" sz="1650" dirty="0">
                <a:solidFill>
                  <a:srgbClr val="C00000"/>
                </a:solidFill>
                <a:latin typeface="Courier" pitchFamily="2" charset="0"/>
              </a:rPr>
              <a:t>np</a:t>
            </a:r>
          </a:p>
          <a:p>
            <a:pPr marL="0" indent="0">
              <a:buNone/>
            </a:pPr>
            <a:r>
              <a:rPr lang="en-US" sz="1650" dirty="0">
                <a:solidFill>
                  <a:srgbClr val="0070C0"/>
                </a:solidFill>
                <a:latin typeface="Courier" pitchFamily="2" charset="0"/>
              </a:rPr>
              <a:t>from</a:t>
            </a:r>
            <a:r>
              <a:rPr lang="en-US" sz="1650" dirty="0">
                <a:latin typeface="Courier" pitchFamily="2" charset="0"/>
              </a:rPr>
              <a:t> </a:t>
            </a:r>
            <a:r>
              <a:rPr lang="en-US" sz="1650" dirty="0" err="1">
                <a:latin typeface="Courier" pitchFamily="2" charset="0"/>
              </a:rPr>
              <a:t>numpy</a:t>
            </a:r>
            <a:r>
              <a:rPr lang="en-US" sz="1650" dirty="0">
                <a:latin typeface="Courier" pitchFamily="2" charset="0"/>
              </a:rPr>
              <a:t> </a:t>
            </a:r>
            <a:r>
              <a:rPr lang="en-US" sz="1650" dirty="0">
                <a:solidFill>
                  <a:srgbClr val="0070C0"/>
                </a:solidFill>
                <a:latin typeface="Courier" pitchFamily="2" charset="0"/>
              </a:rPr>
              <a:t>import</a:t>
            </a:r>
            <a:r>
              <a:rPr lang="en-US" sz="1650" dirty="0">
                <a:latin typeface="Courier" pitchFamily="2" charset="0"/>
              </a:rPr>
              <a:t> </a:t>
            </a:r>
            <a:r>
              <a:rPr lang="en-US" sz="1650" dirty="0" err="1">
                <a:latin typeface="Courier" pitchFamily="2" charset="0"/>
              </a:rPr>
              <a:t>linalg</a:t>
            </a:r>
            <a:r>
              <a:rPr lang="en-US" sz="1650" dirty="0">
                <a:latin typeface="Courier" pitchFamily="2" charset="0"/>
              </a:rPr>
              <a:t> </a:t>
            </a:r>
            <a:r>
              <a:rPr lang="en-US" sz="1650" dirty="0">
                <a:solidFill>
                  <a:srgbClr val="0070C0"/>
                </a:solidFill>
                <a:latin typeface="Courier" pitchFamily="2" charset="0"/>
              </a:rPr>
              <a:t>as</a:t>
            </a:r>
            <a:r>
              <a:rPr lang="en-US" sz="1650" dirty="0">
                <a:latin typeface="Courier" pitchFamily="2" charset="0"/>
              </a:rPr>
              <a:t> LA</a:t>
            </a:r>
          </a:p>
          <a:p>
            <a:pPr marL="0" indent="0">
              <a:buNone/>
            </a:pPr>
            <a:endParaRPr lang="en-US" sz="165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A library function will take a square matrix and give </a:t>
            </a:r>
          </a:p>
          <a:p>
            <a:pPr marL="0" indent="0">
              <a:buNone/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back a vector of eigenvalues and a matrix of eigenvectors.</a:t>
            </a:r>
          </a:p>
          <a:p>
            <a:pPr marL="0" indent="0">
              <a:buNone/>
            </a:pPr>
            <a:endParaRPr lang="en-US" sz="165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50" dirty="0">
                <a:latin typeface="Courier" pitchFamily="2" charset="0"/>
              </a:rPr>
              <a:t>A=</a:t>
            </a:r>
            <a:r>
              <a:rPr lang="en-US" sz="1650" dirty="0" err="1">
                <a:solidFill>
                  <a:srgbClr val="C00000"/>
                </a:solidFill>
                <a:latin typeface="Courier" pitchFamily="2" charset="0"/>
              </a:rPr>
              <a:t>np</a:t>
            </a:r>
            <a:r>
              <a:rPr lang="en-US" sz="1650" dirty="0" err="1">
                <a:latin typeface="Courier" pitchFamily="2" charset="0"/>
              </a:rPr>
              <a:t>.array</a:t>
            </a:r>
            <a:r>
              <a:rPr lang="en-US" sz="1650" dirty="0">
                <a:latin typeface="Courier" pitchFamily="2" charset="0"/>
              </a:rPr>
              <a:t>( [ [16, 2, 3, 13 ],[5, 11, 10, 8], [9, 7, 6, 12], [4, 14, 15, 1] ])</a:t>
            </a:r>
          </a:p>
          <a:p>
            <a:pPr marL="0" indent="0">
              <a:buNone/>
            </a:pPr>
            <a:r>
              <a:rPr lang="en-US" sz="1650" dirty="0" err="1">
                <a:latin typeface="Courier" pitchFamily="2" charset="0"/>
              </a:rPr>
              <a:t>evalues</a:t>
            </a:r>
            <a:r>
              <a:rPr lang="en-US" sz="1650" dirty="0">
                <a:latin typeface="Courier" pitchFamily="2" charset="0"/>
              </a:rPr>
              <a:t>, </a:t>
            </a:r>
            <a:r>
              <a:rPr lang="en-US" sz="1650" dirty="0" err="1">
                <a:latin typeface="Courier" pitchFamily="2" charset="0"/>
              </a:rPr>
              <a:t>evectors</a:t>
            </a:r>
            <a:r>
              <a:rPr lang="en-US" sz="1650" dirty="0">
                <a:latin typeface="Courier" pitchFamily="2" charset="0"/>
              </a:rPr>
              <a:t> = </a:t>
            </a:r>
            <a:r>
              <a:rPr lang="en-US" sz="1650" dirty="0" err="1">
                <a:solidFill>
                  <a:srgbClr val="C00000"/>
                </a:solidFill>
                <a:latin typeface="Courier" pitchFamily="2" charset="0"/>
              </a:rPr>
              <a:t>LA.ei</a:t>
            </a:r>
            <a:r>
              <a:rPr lang="en-US" sz="1650" dirty="0" err="1">
                <a:latin typeface="Courier" pitchFamily="2" charset="0"/>
              </a:rPr>
              <a:t>g</a:t>
            </a:r>
            <a:r>
              <a:rPr lang="en-US" sz="1650" dirty="0">
                <a:latin typeface="Courier" pitchFamily="2" charset="0"/>
              </a:rPr>
              <a:t>(A)</a:t>
            </a:r>
          </a:p>
          <a:p>
            <a:pPr marL="0" indent="0">
              <a:buNone/>
            </a:pPr>
            <a:r>
              <a:rPr lang="en-US" sz="1650" dirty="0">
                <a:solidFill>
                  <a:schemeClr val="accent6"/>
                </a:solidFill>
                <a:latin typeface="Courier" pitchFamily="2" charset="0"/>
              </a:rPr>
              <a:t>print</a:t>
            </a:r>
            <a:r>
              <a:rPr lang="en-US" sz="1650" dirty="0">
                <a:latin typeface="Courier" pitchFamily="2" charset="0"/>
              </a:rPr>
              <a:t>(</a:t>
            </a:r>
            <a:r>
              <a:rPr lang="en-US" sz="1650" dirty="0" err="1">
                <a:latin typeface="Courier" pitchFamily="2" charset="0"/>
              </a:rPr>
              <a:t>evalues</a:t>
            </a:r>
            <a:r>
              <a:rPr lang="en-US" sz="165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650" dirty="0">
                <a:solidFill>
                  <a:schemeClr val="accent6"/>
                </a:solidFill>
                <a:latin typeface="Courier" pitchFamily="2" charset="0"/>
              </a:rPr>
              <a:t>print</a:t>
            </a:r>
            <a:r>
              <a:rPr lang="en-US" sz="1650" dirty="0">
                <a:latin typeface="Courier" pitchFamily="2" charset="0"/>
              </a:rPr>
              <a:t>(</a:t>
            </a:r>
            <a:r>
              <a:rPr lang="en-US" sz="1650" dirty="0" err="1">
                <a:latin typeface="Courier" pitchFamily="2" charset="0"/>
              </a:rPr>
              <a:t>evectors</a:t>
            </a:r>
            <a:r>
              <a:rPr lang="en-US" sz="165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650" dirty="0">
                <a:latin typeface="Courier" pitchFamily="2" charset="0"/>
              </a:rPr>
              <a:t>B=</a:t>
            </a:r>
            <a:r>
              <a:rPr lang="en-US" sz="1650" dirty="0" err="1">
                <a:solidFill>
                  <a:srgbClr val="C00000"/>
                </a:solidFill>
                <a:latin typeface="Courier" pitchFamily="2" charset="0"/>
              </a:rPr>
              <a:t>np.dot</a:t>
            </a:r>
            <a:r>
              <a:rPr lang="en-US" sz="1650" dirty="0">
                <a:latin typeface="Courier" pitchFamily="2" charset="0"/>
              </a:rPr>
              <a:t>(</a:t>
            </a:r>
            <a:r>
              <a:rPr lang="en-US" sz="1650" dirty="0" err="1">
                <a:solidFill>
                  <a:srgbClr val="C00000"/>
                </a:solidFill>
                <a:latin typeface="Courier" pitchFamily="2" charset="0"/>
              </a:rPr>
              <a:t>np.dot</a:t>
            </a:r>
            <a:r>
              <a:rPr lang="en-US" sz="1650" dirty="0">
                <a:latin typeface="Courier" pitchFamily="2" charset="0"/>
              </a:rPr>
              <a:t>(</a:t>
            </a:r>
            <a:r>
              <a:rPr lang="en-US" sz="1650" dirty="0" err="1">
                <a:latin typeface="Courier" pitchFamily="2" charset="0"/>
              </a:rPr>
              <a:t>evectors</a:t>
            </a:r>
            <a:r>
              <a:rPr lang="en-US" sz="1650" dirty="0">
                <a:latin typeface="Courier" pitchFamily="2" charset="0"/>
              </a:rPr>
              <a:t> , </a:t>
            </a:r>
            <a:r>
              <a:rPr lang="en-US" sz="1650" dirty="0" err="1">
                <a:latin typeface="Courier" pitchFamily="2" charset="0"/>
              </a:rPr>
              <a:t>evalues</a:t>
            </a:r>
            <a:r>
              <a:rPr lang="en-US" sz="1650" dirty="0">
                <a:latin typeface="Courier" pitchFamily="2" charset="0"/>
              </a:rPr>
              <a:t> * </a:t>
            </a:r>
            <a:r>
              <a:rPr lang="en-US" sz="1650" dirty="0" err="1">
                <a:solidFill>
                  <a:srgbClr val="C00000"/>
                </a:solidFill>
                <a:latin typeface="Courier" pitchFamily="2" charset="0"/>
              </a:rPr>
              <a:t>np.eye</a:t>
            </a:r>
            <a:r>
              <a:rPr lang="en-US" sz="1650" dirty="0">
                <a:latin typeface="Courier" pitchFamily="2" charset="0"/>
              </a:rPr>
              <a:t>(4)) , </a:t>
            </a:r>
            <a:r>
              <a:rPr lang="en-US" sz="1650" dirty="0" err="1">
                <a:solidFill>
                  <a:srgbClr val="C00000"/>
                </a:solidFill>
                <a:latin typeface="Courier" pitchFamily="2" charset="0"/>
              </a:rPr>
              <a:t>LA.inv</a:t>
            </a:r>
            <a:r>
              <a:rPr lang="en-US" sz="1650" dirty="0">
                <a:latin typeface="Courier" pitchFamily="2" charset="0"/>
              </a:rPr>
              <a:t>(</a:t>
            </a:r>
            <a:r>
              <a:rPr lang="en-US" sz="1650" dirty="0" err="1">
                <a:latin typeface="Courier" pitchFamily="2" charset="0"/>
              </a:rPr>
              <a:t>evectors</a:t>
            </a:r>
            <a:r>
              <a:rPr lang="en-US" sz="1650" dirty="0">
                <a:latin typeface="Courier" pitchFamily="2" charset="0"/>
              </a:rPr>
              <a:t>))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908"/>
            <a:ext cx="7886700" cy="1104636"/>
          </a:xfrm>
        </p:spPr>
        <p:txBody>
          <a:bodyPr/>
          <a:lstStyle/>
          <a:p>
            <a:r>
              <a:rPr lang="en-US" dirty="0"/>
              <a:t>Singular Value Decomposition (SVD) 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" y="4071287"/>
            <a:ext cx="6958249" cy="1643713"/>
          </a:xfrm>
        </p:spPr>
        <p:txBody>
          <a:bodyPr>
            <a:normAutofit/>
          </a:bodyPr>
          <a:lstStyle/>
          <a:p>
            <a:r>
              <a:rPr lang="en-US" dirty="0"/>
              <a:t>Eigenvalue decomposition is very nice, but only applies to square data matrices. </a:t>
            </a:r>
          </a:p>
          <a:p>
            <a:r>
              <a:rPr lang="en-US" dirty="0"/>
              <a:t>Singular Value Decomposition (SVD) is a generalization for rectangular matrices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7BFB3-92EB-97A8-4585-C0EC3B715C64}"/>
              </a:ext>
            </a:extLst>
          </p:cNvPr>
          <p:cNvSpPr/>
          <p:nvPr/>
        </p:nvSpPr>
        <p:spPr>
          <a:xfrm>
            <a:off x="867982" y="2321314"/>
            <a:ext cx="1274357" cy="12390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8B2B19-8A32-4964-8810-69C61F87A7AB}"/>
              </a:ext>
            </a:extLst>
          </p:cNvPr>
          <p:cNvSpPr txBox="1"/>
          <p:nvPr/>
        </p:nvSpPr>
        <p:spPr>
          <a:xfrm>
            <a:off x="546558" y="2764386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474571-4BE3-D000-078C-10799BF9356E}"/>
              </a:ext>
            </a:extLst>
          </p:cNvPr>
          <p:cNvSpPr txBox="1"/>
          <p:nvPr/>
        </p:nvSpPr>
        <p:spPr>
          <a:xfrm>
            <a:off x="1231665" y="1961364"/>
            <a:ext cx="46369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95E0FB-0D5F-A59E-FF1B-359125293CF9}"/>
              </a:ext>
            </a:extLst>
          </p:cNvPr>
          <p:cNvSpPr/>
          <p:nvPr/>
        </p:nvSpPr>
        <p:spPr>
          <a:xfrm>
            <a:off x="3458895" y="2322933"/>
            <a:ext cx="1288604" cy="1237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EF2B6A-4052-C26C-A8FE-4DB381245585}"/>
              </a:ext>
            </a:extLst>
          </p:cNvPr>
          <p:cNvSpPr/>
          <p:nvPr/>
        </p:nvSpPr>
        <p:spPr>
          <a:xfrm>
            <a:off x="6642392" y="2347282"/>
            <a:ext cx="1207302" cy="1177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  <a:r>
              <a:rPr lang="en-US" sz="2100" baseline="30000" dirty="0">
                <a:latin typeface="Times" pitchFamily="2" charset="0"/>
              </a:rPr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C3A00C-3695-DE4A-FEFB-6A7B30BDD2F3}"/>
              </a:ext>
            </a:extLst>
          </p:cNvPr>
          <p:cNvSpPr/>
          <p:nvPr/>
        </p:nvSpPr>
        <p:spPr>
          <a:xfrm>
            <a:off x="5135147" y="2347282"/>
            <a:ext cx="1119599" cy="117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1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A4D660-4390-52F6-29CA-F73C9282CB2E}"/>
              </a:ext>
            </a:extLst>
          </p:cNvPr>
          <p:cNvSpPr/>
          <p:nvPr/>
        </p:nvSpPr>
        <p:spPr>
          <a:xfrm>
            <a:off x="2635093" y="2487387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B08084-0D97-29A1-4840-C0DDA7AB4C0E}"/>
              </a:ext>
            </a:extLst>
          </p:cNvPr>
          <p:cNvCxnSpPr>
            <a:cxnSpLocks/>
          </p:cNvCxnSpPr>
          <p:nvPr/>
        </p:nvCxnSpPr>
        <p:spPr>
          <a:xfrm>
            <a:off x="5167435" y="2376510"/>
            <a:ext cx="1087310" cy="1148016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7D93370-6F70-F2ED-65A8-38511E21CA73}"/>
              </a:ext>
            </a:extLst>
          </p:cNvPr>
          <p:cNvSpPr/>
          <p:nvPr/>
        </p:nvSpPr>
        <p:spPr>
          <a:xfrm>
            <a:off x="4398980" y="2334297"/>
            <a:ext cx="334667" cy="12130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60CCD1-536E-2E68-91AD-8F1D5A49D9A5}"/>
              </a:ext>
            </a:extLst>
          </p:cNvPr>
          <p:cNvSpPr/>
          <p:nvPr/>
        </p:nvSpPr>
        <p:spPr>
          <a:xfrm>
            <a:off x="6642392" y="3237589"/>
            <a:ext cx="1203804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4</a:t>
            </a:r>
            <a:r>
              <a:rPr lang="en-US" sz="1053" baseline="30000" dirty="0">
                <a:latin typeface="Times" pitchFamily="2" charset="0"/>
              </a:rPr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CEC02-7DB4-553F-F42E-41E8334A9D40}"/>
              </a:ext>
            </a:extLst>
          </p:cNvPr>
          <p:cNvSpPr/>
          <p:nvPr/>
        </p:nvSpPr>
        <p:spPr>
          <a:xfrm>
            <a:off x="5977638" y="3247528"/>
            <a:ext cx="277108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Times" pitchFamily="2" charset="0"/>
              </a:rPr>
              <a:t>λ</a:t>
            </a:r>
            <a:r>
              <a:rPr lang="en-US" sz="1200" baseline="-25000" dirty="0">
                <a:latin typeface="Times" pitchFamily="2" charset="0"/>
              </a:rPr>
              <a:t>4</a:t>
            </a:r>
            <a:endParaRPr lang="en-US" sz="1200" baseline="30000" dirty="0">
              <a:latin typeface="Times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2150A-7B83-4404-1F4A-FF79924BFAAA}"/>
              </a:ext>
            </a:extLst>
          </p:cNvPr>
          <p:cNvSpPr/>
          <p:nvPr/>
        </p:nvSpPr>
        <p:spPr>
          <a:xfrm>
            <a:off x="4060981" y="2334298"/>
            <a:ext cx="334667" cy="1213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87E19B-ADCE-BD1F-B1C5-A18C7E0BF561}"/>
              </a:ext>
            </a:extLst>
          </p:cNvPr>
          <p:cNvSpPr/>
          <p:nvPr/>
        </p:nvSpPr>
        <p:spPr>
          <a:xfrm>
            <a:off x="3732654" y="2334298"/>
            <a:ext cx="334667" cy="1213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3BE619-78A2-0880-1F01-866B82B3F828}"/>
              </a:ext>
            </a:extLst>
          </p:cNvPr>
          <p:cNvSpPr/>
          <p:nvPr/>
        </p:nvSpPr>
        <p:spPr>
          <a:xfrm>
            <a:off x="5711091" y="2970529"/>
            <a:ext cx="277108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Times" pitchFamily="2" charset="0"/>
              </a:rPr>
              <a:t>λ</a:t>
            </a:r>
            <a:r>
              <a:rPr lang="en-US" sz="1200" baseline="-25000" dirty="0">
                <a:latin typeface="Times" pitchFamily="2" charset="0"/>
              </a:rPr>
              <a:t>3</a:t>
            </a:r>
            <a:endParaRPr lang="en-US" sz="1200" baseline="30000" dirty="0">
              <a:latin typeface="Times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7D44BE-73DC-4A3C-FD67-C92C93F70442}"/>
              </a:ext>
            </a:extLst>
          </p:cNvPr>
          <p:cNvSpPr/>
          <p:nvPr/>
        </p:nvSpPr>
        <p:spPr>
          <a:xfrm>
            <a:off x="5429079" y="2693530"/>
            <a:ext cx="277108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Times" pitchFamily="2" charset="0"/>
              </a:rPr>
              <a:t>λ</a:t>
            </a:r>
            <a:r>
              <a:rPr lang="en-US" sz="1200" baseline="-25000" dirty="0">
                <a:latin typeface="Times" pitchFamily="2" charset="0"/>
              </a:rPr>
              <a:t>2</a:t>
            </a:r>
            <a:endParaRPr lang="en-US" sz="1200" baseline="30000" dirty="0">
              <a:latin typeface="Times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852268-C7B0-69C9-29A0-564B2A3A74C5}"/>
              </a:ext>
            </a:extLst>
          </p:cNvPr>
          <p:cNvSpPr/>
          <p:nvPr/>
        </p:nvSpPr>
        <p:spPr>
          <a:xfrm>
            <a:off x="6642392" y="2944148"/>
            <a:ext cx="1203804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3</a:t>
            </a:r>
            <a:r>
              <a:rPr lang="en-US" sz="1053" baseline="30000" dirty="0">
                <a:latin typeface="Times" pitchFamily="2" charset="0"/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E0FB31-5312-F7FF-FBA3-B532B7B66DBF}"/>
              </a:ext>
            </a:extLst>
          </p:cNvPr>
          <p:cNvSpPr/>
          <p:nvPr/>
        </p:nvSpPr>
        <p:spPr>
          <a:xfrm>
            <a:off x="6643276" y="2649149"/>
            <a:ext cx="1203804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2</a:t>
            </a:r>
            <a:r>
              <a:rPr lang="en-US" sz="1053" baseline="30000" dirty="0">
                <a:latin typeface="Times" pitchFamily="2" charset="0"/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F288C3-00B6-1412-A417-52FC08D0517D}"/>
              </a:ext>
            </a:extLst>
          </p:cNvPr>
          <p:cNvSpPr/>
          <p:nvPr/>
        </p:nvSpPr>
        <p:spPr>
          <a:xfrm>
            <a:off x="5135145" y="2365433"/>
            <a:ext cx="27710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>
                <a:latin typeface="Times" pitchFamily="2" charset="0"/>
              </a:rPr>
              <a:t>λ</a:t>
            </a:r>
            <a:r>
              <a:rPr lang="en-US" sz="1200" baseline="-25000" dirty="0">
                <a:latin typeface="Times" pitchFamily="2" charset="0"/>
              </a:rPr>
              <a:t>1</a:t>
            </a:r>
            <a:endParaRPr lang="en-US" sz="1200" baseline="30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9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908"/>
            <a:ext cx="7886700" cy="1104636"/>
          </a:xfrm>
        </p:spPr>
        <p:txBody>
          <a:bodyPr/>
          <a:lstStyle/>
          <a:p>
            <a:r>
              <a:rPr lang="en-US" dirty="0"/>
              <a:t>Singular Value Decomposition (SVD) 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" y="4071287"/>
            <a:ext cx="6958249" cy="1643713"/>
          </a:xfrm>
        </p:spPr>
        <p:txBody>
          <a:bodyPr>
            <a:normAutofit/>
          </a:bodyPr>
          <a:lstStyle/>
          <a:p>
            <a:r>
              <a:rPr lang="en-US" dirty="0"/>
              <a:t>Eigenvalue decomposition is very nice, but only applies to square data matrices. </a:t>
            </a:r>
          </a:p>
          <a:p>
            <a:r>
              <a:rPr lang="en-US" dirty="0"/>
              <a:t>Singular Value Decomposition (SVD) is a generalization for rectangular matrices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1276244" y="2321314"/>
            <a:ext cx="1072055" cy="17499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277573" y="2853898"/>
            <a:ext cx="95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1303958" y="1967917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 samples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3715744" y="2321314"/>
            <a:ext cx="555081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F79ED-49E9-2D47-9CDE-E5A4E9C3CD81}"/>
              </a:ext>
            </a:extLst>
          </p:cNvPr>
          <p:cNvSpPr txBox="1"/>
          <p:nvPr/>
        </p:nvSpPr>
        <p:spPr>
          <a:xfrm>
            <a:off x="3177583" y="3101893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BF852-9519-F84F-8840-FAFF8A7A41E0}"/>
              </a:ext>
            </a:extLst>
          </p:cNvPr>
          <p:cNvSpPr txBox="1"/>
          <p:nvPr/>
        </p:nvSpPr>
        <p:spPr>
          <a:xfrm>
            <a:off x="3876050" y="2044314"/>
            <a:ext cx="231154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5694561" y="2348900"/>
            <a:ext cx="1049594" cy="514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V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4514A-7407-BB4E-8915-2008375A1239}"/>
              </a:ext>
            </a:extLst>
          </p:cNvPr>
          <p:cNvSpPr txBox="1"/>
          <p:nvPr/>
        </p:nvSpPr>
        <p:spPr>
          <a:xfrm>
            <a:off x="6080559" y="2083751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90CAA5-FD63-E840-AFEE-38D3179F3C39}"/>
              </a:ext>
            </a:extLst>
          </p:cNvPr>
          <p:cNvSpPr txBox="1"/>
          <p:nvPr/>
        </p:nvSpPr>
        <p:spPr>
          <a:xfrm>
            <a:off x="5438245" y="2465977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4842790" y="2347282"/>
            <a:ext cx="500162" cy="514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1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AC81D-FE68-454B-AC31-05301BFB7D8E}"/>
              </a:ext>
            </a:extLst>
          </p:cNvPr>
          <p:cNvSpPr txBox="1"/>
          <p:nvPr/>
        </p:nvSpPr>
        <p:spPr>
          <a:xfrm>
            <a:off x="4665772" y="2465977"/>
            <a:ext cx="10724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21165A-7AE6-7947-ABD0-E74450CF3854}"/>
              </a:ext>
            </a:extLst>
          </p:cNvPr>
          <p:cNvSpPr txBox="1"/>
          <p:nvPr/>
        </p:nvSpPr>
        <p:spPr>
          <a:xfrm>
            <a:off x="5015084" y="2052106"/>
            <a:ext cx="1291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2593715" y="2780801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5916124" y="1325502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right 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vectors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3665177" y="1291209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left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vectors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4689633" y="1325503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diagonal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values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4847534" y="2351611"/>
            <a:ext cx="474645" cy="481928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469871" y="1406625"/>
            <a:ext cx="6848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data </a:t>
            </a:r>
          </a:p>
          <a:p>
            <a:pPr algn="ctr"/>
            <a:r>
              <a:rPr lang="en-US" sz="1500" dirty="0">
                <a:latin typeface="Times" pitchFamily="2" charset="0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94839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SVD - rows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471188" y="2109863"/>
            <a:ext cx="1086047" cy="17499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43110" y="2719000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886611" y="1810249"/>
            <a:ext cx="25519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F79ED-49E9-2D47-9CDE-E5A4E9C3CD81}"/>
              </a:ext>
            </a:extLst>
          </p:cNvPr>
          <p:cNvSpPr txBox="1"/>
          <p:nvPr/>
        </p:nvSpPr>
        <p:spPr>
          <a:xfrm>
            <a:off x="2142138" y="2857500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BF852-9519-F84F-8840-FAFF8A7A41E0}"/>
              </a:ext>
            </a:extLst>
          </p:cNvPr>
          <p:cNvSpPr txBox="1"/>
          <p:nvPr/>
        </p:nvSpPr>
        <p:spPr>
          <a:xfrm>
            <a:off x="2720122" y="1810249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511EF2-5749-C249-8E1C-959EC680E819}"/>
              </a:ext>
            </a:extLst>
          </p:cNvPr>
          <p:cNvSpPr/>
          <p:nvPr/>
        </p:nvSpPr>
        <p:spPr>
          <a:xfrm>
            <a:off x="2006438" y="2134150"/>
            <a:ext cx="1720801" cy="10648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3C820-95E7-DD44-B330-9279B7D932D9}"/>
              </a:ext>
            </a:extLst>
          </p:cNvPr>
          <p:cNvSpPr/>
          <p:nvPr/>
        </p:nvSpPr>
        <p:spPr>
          <a:xfrm>
            <a:off x="4745817" y="2204281"/>
            <a:ext cx="1747548" cy="1749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AA</a:t>
            </a:r>
            <a:r>
              <a:rPr lang="en-US" sz="2100" baseline="30000" dirty="0">
                <a:latin typeface="Times" pitchFamily="2" charset="0"/>
              </a:rPr>
              <a:t>T</a:t>
            </a:r>
            <a:endParaRPr lang="en-US" sz="2100" dirty="0">
              <a:latin typeface="Time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E422A-7B84-9546-979B-0EA3B6BD77AF}"/>
              </a:ext>
            </a:extLst>
          </p:cNvPr>
          <p:cNvSpPr txBox="1"/>
          <p:nvPr/>
        </p:nvSpPr>
        <p:spPr>
          <a:xfrm>
            <a:off x="5480793" y="1895586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C3D50B-5C76-AC47-B3A9-BE29A961E46F}"/>
              </a:ext>
            </a:extLst>
          </p:cNvPr>
          <p:cNvSpPr txBox="1"/>
          <p:nvPr/>
        </p:nvSpPr>
        <p:spPr>
          <a:xfrm>
            <a:off x="4398076" y="2859669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306CE5-5D2D-1846-8F4B-D29BA83D5CB0}"/>
              </a:ext>
            </a:extLst>
          </p:cNvPr>
          <p:cNvSpPr txBox="1"/>
          <p:nvPr/>
        </p:nvSpPr>
        <p:spPr>
          <a:xfrm>
            <a:off x="1740459" y="2528089"/>
            <a:ext cx="25519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2838FF-3CA8-C943-99C4-ED30EDCDF031}"/>
              </a:ext>
            </a:extLst>
          </p:cNvPr>
          <p:cNvSpPr/>
          <p:nvPr/>
        </p:nvSpPr>
        <p:spPr>
          <a:xfrm>
            <a:off x="3943492" y="2248271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E4882C3-58C2-9F45-B7FE-5310ED429C85}"/>
              </a:ext>
            </a:extLst>
          </p:cNvPr>
          <p:cNvSpPr txBox="1">
            <a:spLocks/>
          </p:cNvSpPr>
          <p:nvPr/>
        </p:nvSpPr>
        <p:spPr>
          <a:xfrm>
            <a:off x="479019" y="1210888"/>
            <a:ext cx="6958249" cy="35602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Recipe for building SVD:</a:t>
            </a:r>
          </a:p>
          <a:p>
            <a:endParaRPr lang="en-US" sz="2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7768D0-3887-F348-8220-B6528FC6AC99}"/>
              </a:ext>
            </a:extLst>
          </p:cNvPr>
          <p:cNvSpPr/>
          <p:nvPr/>
        </p:nvSpPr>
        <p:spPr>
          <a:xfrm>
            <a:off x="628649" y="4610015"/>
            <a:ext cx="5129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the matrix of inner products between rows; summed over all the samples</a:t>
            </a:r>
          </a:p>
        </p:txBody>
      </p:sp>
    </p:spTree>
    <p:extLst>
      <p:ext uri="{BB962C8B-B14F-4D97-AF65-F5344CB8AC3E}">
        <p14:creationId xmlns:p14="http://schemas.microsoft.com/office/powerpoint/2010/main" val="351214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SVD - rows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" y="4071287"/>
            <a:ext cx="6958249" cy="1234439"/>
          </a:xfrm>
        </p:spPr>
        <p:txBody>
          <a:bodyPr>
            <a:normAutofit/>
          </a:bodyPr>
          <a:lstStyle/>
          <a:p>
            <a:r>
              <a:rPr lang="en-US" dirty="0"/>
              <a:t>Now take the eigenvalue decomposition of </a:t>
            </a:r>
            <a:r>
              <a:rPr lang="en-US" dirty="0">
                <a:latin typeface="Times" pitchFamily="2" charset="0"/>
              </a:rPr>
              <a:t>AA</a:t>
            </a:r>
            <a:r>
              <a:rPr lang="en-US" baseline="30000" dirty="0">
                <a:latin typeface="Times" pitchFamily="2" charset="0"/>
              </a:rPr>
              <a:t>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43110" y="2719000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 flipH="1">
            <a:off x="1129145" y="1762695"/>
            <a:ext cx="60053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3C820-95E7-DD44-B330-9279B7D932D9}"/>
              </a:ext>
            </a:extLst>
          </p:cNvPr>
          <p:cNvSpPr/>
          <p:nvPr/>
        </p:nvSpPr>
        <p:spPr>
          <a:xfrm>
            <a:off x="493585" y="2087250"/>
            <a:ext cx="1747548" cy="1749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AA</a:t>
            </a:r>
            <a:r>
              <a:rPr lang="en-US" sz="2100" baseline="30000" dirty="0">
                <a:latin typeface="Times" pitchFamily="2" charset="0"/>
              </a:rPr>
              <a:t>T</a:t>
            </a:r>
            <a:endParaRPr lang="en-US" sz="2100" dirty="0">
              <a:latin typeface="Time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C3D50B-5C76-AC47-B3A9-BE29A961E46F}"/>
              </a:ext>
            </a:extLst>
          </p:cNvPr>
          <p:cNvSpPr txBox="1"/>
          <p:nvPr/>
        </p:nvSpPr>
        <p:spPr>
          <a:xfrm>
            <a:off x="4398076" y="2859669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2838FF-3CA8-C943-99C4-ED30EDCDF031}"/>
              </a:ext>
            </a:extLst>
          </p:cNvPr>
          <p:cNvSpPr/>
          <p:nvPr/>
        </p:nvSpPr>
        <p:spPr>
          <a:xfrm>
            <a:off x="2488260" y="2564147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B9150-F436-5349-A5A7-34EBE71973D3}"/>
              </a:ext>
            </a:extLst>
          </p:cNvPr>
          <p:cNvSpPr/>
          <p:nvPr/>
        </p:nvSpPr>
        <p:spPr>
          <a:xfrm>
            <a:off x="5151377" y="2097850"/>
            <a:ext cx="1747548" cy="1749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EA392-68AC-7440-BB56-4C787BF166F8}"/>
              </a:ext>
            </a:extLst>
          </p:cNvPr>
          <p:cNvSpPr/>
          <p:nvPr/>
        </p:nvSpPr>
        <p:spPr>
          <a:xfrm>
            <a:off x="7130303" y="2112385"/>
            <a:ext cx="1747548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  <a:r>
              <a:rPr lang="en-US" sz="2100" baseline="30000" dirty="0">
                <a:latin typeface="Times" pitchFamily="2" charset="0"/>
              </a:rPr>
              <a:t>T</a:t>
            </a:r>
            <a:endParaRPr lang="en-US" sz="2100" dirty="0">
              <a:latin typeface="Time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8E573C-338C-4C4B-96EC-E9DD1B125956}"/>
              </a:ext>
            </a:extLst>
          </p:cNvPr>
          <p:cNvSpPr/>
          <p:nvPr/>
        </p:nvSpPr>
        <p:spPr>
          <a:xfrm>
            <a:off x="3183029" y="2112385"/>
            <a:ext cx="1747548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07C36E-7801-9144-A9F0-0D2548E49951}"/>
              </a:ext>
            </a:extLst>
          </p:cNvPr>
          <p:cNvCxnSpPr>
            <a:cxnSpLocks/>
          </p:cNvCxnSpPr>
          <p:nvPr/>
        </p:nvCxnSpPr>
        <p:spPr>
          <a:xfrm>
            <a:off x="5161955" y="2097850"/>
            <a:ext cx="474645" cy="481928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BF71-A791-D643-899A-216298618893}"/>
              </a:ext>
            </a:extLst>
          </p:cNvPr>
          <p:cNvSpPr/>
          <p:nvPr/>
        </p:nvSpPr>
        <p:spPr>
          <a:xfrm>
            <a:off x="5147648" y="2112385"/>
            <a:ext cx="587686" cy="606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3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3300" dirty="0">
              <a:solidFill>
                <a:schemeClr val="tx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4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SVD - rows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" y="4071287"/>
            <a:ext cx="6958249" cy="1234439"/>
          </a:xfrm>
        </p:spPr>
        <p:txBody>
          <a:bodyPr>
            <a:normAutofit/>
          </a:bodyPr>
          <a:lstStyle/>
          <a:p>
            <a:r>
              <a:rPr lang="en-US" dirty="0"/>
              <a:t>Now take the eigenvalue decomposition of </a:t>
            </a:r>
            <a:r>
              <a:rPr lang="en-US" dirty="0">
                <a:latin typeface="Times" pitchFamily="2" charset="0"/>
              </a:rPr>
              <a:t>AA</a:t>
            </a:r>
            <a:r>
              <a:rPr lang="en-US" baseline="30000" dirty="0">
                <a:latin typeface="Times" pitchFamily="2" charset="0"/>
              </a:rPr>
              <a:t>T</a:t>
            </a:r>
          </a:p>
          <a:p>
            <a:r>
              <a:rPr lang="en-US" dirty="0">
                <a:latin typeface="Times" pitchFamily="2" charset="0"/>
              </a:rPr>
              <a:t>I have a bunch of zero eigenvalues, so I have a bunch of eigenvectors that can’t contribute to the sum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43110" y="2719000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 flipH="1">
            <a:off x="1129145" y="1762695"/>
            <a:ext cx="60053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3C820-95E7-DD44-B330-9279B7D932D9}"/>
              </a:ext>
            </a:extLst>
          </p:cNvPr>
          <p:cNvSpPr/>
          <p:nvPr/>
        </p:nvSpPr>
        <p:spPr>
          <a:xfrm>
            <a:off x="493585" y="2087250"/>
            <a:ext cx="1747548" cy="1749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AA</a:t>
            </a:r>
            <a:r>
              <a:rPr lang="en-US" sz="2100" baseline="30000" dirty="0">
                <a:latin typeface="Times" pitchFamily="2" charset="0"/>
              </a:rPr>
              <a:t>T</a:t>
            </a:r>
            <a:endParaRPr lang="en-US" sz="2100" dirty="0">
              <a:latin typeface="Times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2838FF-3CA8-C943-99C4-ED30EDCDF031}"/>
              </a:ext>
            </a:extLst>
          </p:cNvPr>
          <p:cNvSpPr/>
          <p:nvPr/>
        </p:nvSpPr>
        <p:spPr>
          <a:xfrm>
            <a:off x="2638807" y="2397027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B9150-F436-5349-A5A7-34EBE71973D3}"/>
              </a:ext>
            </a:extLst>
          </p:cNvPr>
          <p:cNvSpPr/>
          <p:nvPr/>
        </p:nvSpPr>
        <p:spPr>
          <a:xfrm>
            <a:off x="5151377" y="2097850"/>
            <a:ext cx="1747548" cy="1749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EA392-68AC-7440-BB56-4C787BF166F8}"/>
              </a:ext>
            </a:extLst>
          </p:cNvPr>
          <p:cNvSpPr/>
          <p:nvPr/>
        </p:nvSpPr>
        <p:spPr>
          <a:xfrm>
            <a:off x="7130303" y="2112385"/>
            <a:ext cx="1747548" cy="1749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latin typeface="Time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8E573C-338C-4C4B-96EC-E9DD1B125956}"/>
              </a:ext>
            </a:extLst>
          </p:cNvPr>
          <p:cNvSpPr/>
          <p:nvPr/>
        </p:nvSpPr>
        <p:spPr>
          <a:xfrm>
            <a:off x="3183029" y="2112385"/>
            <a:ext cx="1747548" cy="1749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907A6-5739-6346-8F3A-7C92267E1A9F}"/>
              </a:ext>
            </a:extLst>
          </p:cNvPr>
          <p:cNvSpPr/>
          <p:nvPr/>
        </p:nvSpPr>
        <p:spPr>
          <a:xfrm>
            <a:off x="3183030" y="2112385"/>
            <a:ext cx="716599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75ED3-32D5-C14F-A1D2-24F042EC0166}"/>
              </a:ext>
            </a:extLst>
          </p:cNvPr>
          <p:cNvSpPr/>
          <p:nvPr/>
        </p:nvSpPr>
        <p:spPr>
          <a:xfrm>
            <a:off x="5150145" y="2094987"/>
            <a:ext cx="587686" cy="606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3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33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F278F-55F4-1242-B155-DC546FEEC148}"/>
              </a:ext>
            </a:extLst>
          </p:cNvPr>
          <p:cNvCxnSpPr>
            <a:cxnSpLocks/>
          </p:cNvCxnSpPr>
          <p:nvPr/>
        </p:nvCxnSpPr>
        <p:spPr>
          <a:xfrm>
            <a:off x="5208728" y="2156064"/>
            <a:ext cx="474645" cy="481928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8124CE2-94DE-2841-BC89-5512DE9950C3}"/>
              </a:ext>
            </a:extLst>
          </p:cNvPr>
          <p:cNvSpPr/>
          <p:nvPr/>
        </p:nvSpPr>
        <p:spPr>
          <a:xfrm>
            <a:off x="7130303" y="2112386"/>
            <a:ext cx="1747548" cy="6066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  <a:r>
              <a:rPr lang="en-US" sz="2100" baseline="30000" dirty="0">
                <a:latin typeface="Times" pitchFamily="2" charset="0"/>
              </a:rPr>
              <a:t>T</a:t>
            </a:r>
            <a:endParaRPr lang="en-US" sz="2100" dirty="0"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5F3DC-1878-094A-9BA0-36F9255CD938}"/>
              </a:ext>
            </a:extLst>
          </p:cNvPr>
          <p:cNvSpPr/>
          <p:nvPr/>
        </p:nvSpPr>
        <p:spPr>
          <a:xfrm>
            <a:off x="5736597" y="2704806"/>
            <a:ext cx="1162330" cy="113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BA65C4-4FF7-824B-A249-1A05FC07CD72}"/>
              </a:ext>
            </a:extLst>
          </p:cNvPr>
          <p:cNvSpPr/>
          <p:nvPr/>
        </p:nvSpPr>
        <p:spPr>
          <a:xfrm>
            <a:off x="7547060" y="2919697"/>
            <a:ext cx="968291" cy="741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B5CE38-C993-774E-B0B1-87A0855AE839}"/>
              </a:ext>
            </a:extLst>
          </p:cNvPr>
          <p:cNvSpPr/>
          <p:nvPr/>
        </p:nvSpPr>
        <p:spPr>
          <a:xfrm>
            <a:off x="4093667" y="2615944"/>
            <a:ext cx="553889" cy="76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4374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SVD - rows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" y="4071287"/>
            <a:ext cx="6958249" cy="1234439"/>
          </a:xfrm>
        </p:spPr>
        <p:txBody>
          <a:bodyPr>
            <a:normAutofit/>
          </a:bodyPr>
          <a:lstStyle/>
          <a:p>
            <a:r>
              <a:rPr lang="en-US" dirty="0"/>
              <a:t>Now take the eigenvalue decomposition of </a:t>
            </a:r>
            <a:r>
              <a:rPr lang="en-US" dirty="0">
                <a:latin typeface="Times" pitchFamily="2" charset="0"/>
              </a:rPr>
              <a:t>AA</a:t>
            </a:r>
            <a:r>
              <a:rPr lang="en-US" baseline="30000" dirty="0">
                <a:latin typeface="Times" pitchFamily="2" charset="0"/>
              </a:rPr>
              <a:t>T</a:t>
            </a:r>
          </a:p>
          <a:p>
            <a:r>
              <a:rPr lang="en-US" dirty="0">
                <a:latin typeface="Times" pitchFamily="2" charset="0"/>
              </a:rPr>
              <a:t>U (n x r) , </a:t>
            </a:r>
            <a:r>
              <a:rPr lang="el-GR" dirty="0">
                <a:latin typeface="Times" pitchFamily="2" charset="0"/>
              </a:rPr>
              <a:t>σ</a:t>
            </a:r>
            <a:r>
              <a:rPr lang="en-US" dirty="0">
                <a:latin typeface="Times" pitchFamily="2" charset="0"/>
              </a:rPr>
              <a:t> (r), U</a:t>
            </a:r>
            <a:r>
              <a:rPr lang="en-US" baseline="30000" dirty="0">
                <a:latin typeface="Times" pitchFamily="2" charset="0"/>
              </a:rPr>
              <a:t>T</a:t>
            </a:r>
            <a:r>
              <a:rPr lang="en-US" dirty="0">
                <a:latin typeface="Times" pitchFamily="2" charset="0"/>
              </a:rPr>
              <a:t> (r x 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43110" y="2719000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 flipH="1">
            <a:off x="1129145" y="1762695"/>
            <a:ext cx="60053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3C820-95E7-DD44-B330-9279B7D932D9}"/>
              </a:ext>
            </a:extLst>
          </p:cNvPr>
          <p:cNvSpPr/>
          <p:nvPr/>
        </p:nvSpPr>
        <p:spPr>
          <a:xfrm>
            <a:off x="493585" y="2087250"/>
            <a:ext cx="1747548" cy="1749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AA</a:t>
            </a:r>
            <a:r>
              <a:rPr lang="en-US" sz="2100" baseline="30000" dirty="0">
                <a:latin typeface="Times" pitchFamily="2" charset="0"/>
              </a:rPr>
              <a:t>T</a:t>
            </a:r>
            <a:endParaRPr lang="en-US" sz="2100" dirty="0">
              <a:latin typeface="Time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C3D50B-5C76-AC47-B3A9-BE29A961E46F}"/>
              </a:ext>
            </a:extLst>
          </p:cNvPr>
          <p:cNvSpPr txBox="1"/>
          <p:nvPr/>
        </p:nvSpPr>
        <p:spPr>
          <a:xfrm>
            <a:off x="2926390" y="2839734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B9150-F436-5349-A5A7-34EBE71973D3}"/>
              </a:ext>
            </a:extLst>
          </p:cNvPr>
          <p:cNvSpPr/>
          <p:nvPr/>
        </p:nvSpPr>
        <p:spPr>
          <a:xfrm>
            <a:off x="5062167" y="2112385"/>
            <a:ext cx="587686" cy="606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3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33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7EA392-68AC-7440-BB56-4C787BF166F8}"/>
              </a:ext>
            </a:extLst>
          </p:cNvPr>
          <p:cNvSpPr/>
          <p:nvPr/>
        </p:nvSpPr>
        <p:spPr>
          <a:xfrm>
            <a:off x="7130303" y="2112386"/>
            <a:ext cx="1747548" cy="6066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  <a:r>
              <a:rPr lang="en-US" sz="2100" baseline="30000" dirty="0">
                <a:latin typeface="Times" pitchFamily="2" charset="0"/>
              </a:rPr>
              <a:t>T</a:t>
            </a:r>
            <a:endParaRPr lang="en-US" sz="2100" dirty="0">
              <a:latin typeface="Time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8E573C-338C-4C4B-96EC-E9DD1B125956}"/>
              </a:ext>
            </a:extLst>
          </p:cNvPr>
          <p:cNvSpPr/>
          <p:nvPr/>
        </p:nvSpPr>
        <p:spPr>
          <a:xfrm>
            <a:off x="3183030" y="2112385"/>
            <a:ext cx="716599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07C36E-7801-9144-A9F0-0D2548E49951}"/>
              </a:ext>
            </a:extLst>
          </p:cNvPr>
          <p:cNvCxnSpPr>
            <a:cxnSpLocks/>
          </p:cNvCxnSpPr>
          <p:nvPr/>
        </p:nvCxnSpPr>
        <p:spPr>
          <a:xfrm>
            <a:off x="5099246" y="2158006"/>
            <a:ext cx="474645" cy="481928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87C1C8-7B6B-6745-A0D0-AFC970799DD4}"/>
              </a:ext>
            </a:extLst>
          </p:cNvPr>
          <p:cNvSpPr txBox="1"/>
          <p:nvPr/>
        </p:nvSpPr>
        <p:spPr>
          <a:xfrm flipH="1">
            <a:off x="6690546" y="2260471"/>
            <a:ext cx="60053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D1892-E3CE-C44B-B14F-6F04FCBB8091}"/>
              </a:ext>
            </a:extLst>
          </p:cNvPr>
          <p:cNvSpPr txBox="1"/>
          <p:nvPr/>
        </p:nvSpPr>
        <p:spPr>
          <a:xfrm flipH="1">
            <a:off x="7600360" y="1789515"/>
            <a:ext cx="60053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C6938-B60D-C742-8BC5-BD68B28AEB2F}"/>
              </a:ext>
            </a:extLst>
          </p:cNvPr>
          <p:cNvSpPr txBox="1"/>
          <p:nvPr/>
        </p:nvSpPr>
        <p:spPr>
          <a:xfrm flipH="1">
            <a:off x="4690333" y="2252163"/>
            <a:ext cx="60053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C3F9FA-CE11-5849-ACAB-7A2E302E8409}"/>
              </a:ext>
            </a:extLst>
          </p:cNvPr>
          <p:cNvSpPr txBox="1"/>
          <p:nvPr/>
        </p:nvSpPr>
        <p:spPr>
          <a:xfrm flipH="1">
            <a:off x="5062166" y="1810249"/>
            <a:ext cx="60053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2DB4D-368F-6D45-8549-F2DA807E1D71}"/>
              </a:ext>
            </a:extLst>
          </p:cNvPr>
          <p:cNvSpPr txBox="1"/>
          <p:nvPr/>
        </p:nvSpPr>
        <p:spPr>
          <a:xfrm flipH="1">
            <a:off x="3282580" y="1730920"/>
            <a:ext cx="60053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272E22-78D1-8D43-A8E1-8AD134952CDC}"/>
              </a:ext>
            </a:extLst>
          </p:cNvPr>
          <p:cNvSpPr/>
          <p:nvPr/>
        </p:nvSpPr>
        <p:spPr>
          <a:xfrm>
            <a:off x="2488260" y="2564147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111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E1E98C-2F78-D641-833E-F5D4541E0EE2}"/>
              </a:ext>
            </a:extLst>
          </p:cNvPr>
          <p:cNvSpPr txBox="1">
            <a:spLocks/>
          </p:cNvSpPr>
          <p:nvPr/>
        </p:nvSpPr>
        <p:spPr>
          <a:xfrm rot="16200000">
            <a:off x="-871531" y="3152926"/>
            <a:ext cx="3111786" cy="6410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Genetic loci  (few 100k)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65EC04-004E-D446-82B0-D166A578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2" y="513874"/>
            <a:ext cx="4464716" cy="994172"/>
          </a:xfrm>
        </p:spPr>
        <p:txBody>
          <a:bodyPr>
            <a:normAutofit/>
          </a:bodyPr>
          <a:lstStyle/>
          <a:p>
            <a:r>
              <a:rPr lang="en-US" dirty="0"/>
              <a:t>Consider genotype data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CC81D20-6F2C-D746-89F8-8CC54F4E1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037887"/>
              </p:ext>
            </p:extLst>
          </p:nvPr>
        </p:nvGraphicFramePr>
        <p:xfrm>
          <a:off x="839637" y="1917580"/>
          <a:ext cx="76200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nary Worksheet" r:id="rId2" imgW="7620000" imgH="5295900" progId="Excel.SheetBinaryMacroEnabled.12">
                  <p:embed/>
                </p:oleObj>
              </mc:Choice>
              <mc:Fallback>
                <p:oleObj name="Binary Worksheet" r:id="rId2" imgW="7620000" imgH="52959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637" y="1917580"/>
                        <a:ext cx="762000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7CB9F3-4ADB-884D-B62D-7461C3F5D53A}"/>
              </a:ext>
            </a:extLst>
          </p:cNvPr>
          <p:cNvSpPr txBox="1">
            <a:spLocks/>
          </p:cNvSpPr>
          <p:nvPr/>
        </p:nvSpPr>
        <p:spPr>
          <a:xfrm>
            <a:off x="3027903" y="1341264"/>
            <a:ext cx="3243470" cy="2215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Individuals   (few 1000s) </a:t>
            </a:r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BED73F-6BC4-5346-BDC3-A465051EB8EB}"/>
              </a:ext>
            </a:extLst>
          </p:cNvPr>
          <p:cNvSpPr/>
          <p:nvPr/>
        </p:nvSpPr>
        <p:spPr>
          <a:xfrm>
            <a:off x="6428961" y="5307969"/>
            <a:ext cx="2277611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hagsc.org</a:t>
            </a:r>
            <a:r>
              <a:rPr lang="en-US" sz="1200" dirty="0"/>
              <a:t>/</a:t>
            </a:r>
            <a:r>
              <a:rPr lang="en-US" sz="1200" dirty="0" err="1"/>
              <a:t>hgdp</a:t>
            </a:r>
            <a:r>
              <a:rPr lang="en-US" sz="1200" dirty="0"/>
              <a:t>/</a:t>
            </a:r>
            <a:r>
              <a:rPr lang="en-US" sz="1200" dirty="0" err="1"/>
              <a:t>files.html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663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SVD - columns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" y="4071287"/>
            <a:ext cx="6958249" cy="1234439"/>
          </a:xfrm>
        </p:spPr>
        <p:txBody>
          <a:bodyPr>
            <a:normAutofit/>
          </a:bodyPr>
          <a:lstStyle/>
          <a:p>
            <a:r>
              <a:rPr lang="en-US" dirty="0"/>
              <a:t>This matrix has dimensions </a:t>
            </a:r>
            <a:r>
              <a:rPr lang="en-US" dirty="0" err="1"/>
              <a:t>n_samples</a:t>
            </a:r>
            <a:r>
              <a:rPr lang="en-US" dirty="0"/>
              <a:t> x </a:t>
            </a:r>
            <a:r>
              <a:rPr lang="en-US" dirty="0" err="1"/>
              <a:t>n_samples</a:t>
            </a:r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2489509" y="2280087"/>
            <a:ext cx="1086047" cy="17499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043530" y="1953839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65491" y="2593636"/>
            <a:ext cx="25519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F79ED-49E9-2D47-9CDE-E5A4E9C3CD81}"/>
              </a:ext>
            </a:extLst>
          </p:cNvPr>
          <p:cNvSpPr txBox="1"/>
          <p:nvPr/>
        </p:nvSpPr>
        <p:spPr>
          <a:xfrm>
            <a:off x="2238151" y="2881407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BF852-9519-F84F-8840-FAFF8A7A41E0}"/>
              </a:ext>
            </a:extLst>
          </p:cNvPr>
          <p:cNvSpPr txBox="1"/>
          <p:nvPr/>
        </p:nvSpPr>
        <p:spPr>
          <a:xfrm>
            <a:off x="2904932" y="1954599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511EF2-5749-C249-8E1C-959EC680E819}"/>
              </a:ext>
            </a:extLst>
          </p:cNvPr>
          <p:cNvSpPr/>
          <p:nvPr/>
        </p:nvSpPr>
        <p:spPr>
          <a:xfrm>
            <a:off x="329164" y="2246191"/>
            <a:ext cx="1720801" cy="10648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616C77-548D-D04D-B96A-441C93C72481}"/>
              </a:ext>
            </a:extLst>
          </p:cNvPr>
          <p:cNvSpPr/>
          <p:nvPr/>
        </p:nvSpPr>
        <p:spPr>
          <a:xfrm>
            <a:off x="4893543" y="2261641"/>
            <a:ext cx="1079548" cy="1068278"/>
          </a:xfrm>
          <a:prstGeom prst="rect">
            <a:avLst/>
          </a:prstGeom>
          <a:solidFill>
            <a:srgbClr val="FF9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  <a:r>
              <a:rPr lang="en-US" sz="2100" baseline="30000" dirty="0">
                <a:latin typeface="Times" pitchFamily="2" charset="0"/>
              </a:rPr>
              <a:t>T</a:t>
            </a:r>
            <a:r>
              <a:rPr lang="en-US" sz="2100" dirty="0">
                <a:latin typeface="Times" pitchFamily="2" charset="0"/>
              </a:rPr>
              <a:t>A</a:t>
            </a:r>
            <a:endParaRPr lang="en-US" sz="2100" baseline="30000" dirty="0"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B78C8-CC51-1F45-B28D-D4AA14525ED0}"/>
              </a:ext>
            </a:extLst>
          </p:cNvPr>
          <p:cNvSpPr txBox="1"/>
          <p:nvPr/>
        </p:nvSpPr>
        <p:spPr>
          <a:xfrm>
            <a:off x="5294518" y="1953840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45BF90-BE74-354E-9A04-5B896AB1213C}"/>
              </a:ext>
            </a:extLst>
          </p:cNvPr>
          <p:cNvSpPr txBox="1"/>
          <p:nvPr/>
        </p:nvSpPr>
        <p:spPr>
          <a:xfrm>
            <a:off x="4492774" y="2595289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64CF7-0DC0-4041-B2C0-52152E340AE9}"/>
              </a:ext>
            </a:extLst>
          </p:cNvPr>
          <p:cNvSpPr/>
          <p:nvPr/>
        </p:nvSpPr>
        <p:spPr>
          <a:xfrm>
            <a:off x="4049168" y="2397801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40168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SVD - columns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1" y="4071287"/>
            <a:ext cx="8250202" cy="1234439"/>
          </a:xfrm>
        </p:spPr>
        <p:txBody>
          <a:bodyPr>
            <a:normAutofit/>
          </a:bodyPr>
          <a:lstStyle/>
          <a:p>
            <a:r>
              <a:rPr lang="en-US" dirty="0"/>
              <a:t>Because of the relationship between </a:t>
            </a:r>
            <a:r>
              <a:rPr lang="en-US" dirty="0">
                <a:latin typeface="Times" pitchFamily="2" charset="0"/>
              </a:rPr>
              <a:t>A</a:t>
            </a:r>
            <a:r>
              <a:rPr lang="en-US" baseline="30000" dirty="0">
                <a:latin typeface="Times" pitchFamily="2" charset="0"/>
              </a:rPr>
              <a:t>T</a:t>
            </a:r>
            <a:r>
              <a:rPr lang="en-US" dirty="0">
                <a:latin typeface="Times" pitchFamily="2" charset="0"/>
              </a:rPr>
              <a:t>A</a:t>
            </a:r>
            <a:r>
              <a:rPr lang="en-US" baseline="30000" dirty="0">
                <a:latin typeface="Times" pitchFamily="2" charset="0"/>
              </a:rPr>
              <a:t> </a:t>
            </a:r>
            <a:r>
              <a:rPr lang="en-US" dirty="0"/>
              <a:t> and </a:t>
            </a:r>
            <a:r>
              <a:rPr lang="en-US" dirty="0">
                <a:latin typeface="Times" pitchFamily="2" charset="0"/>
              </a:rPr>
              <a:t>AA</a:t>
            </a:r>
            <a:r>
              <a:rPr lang="en-US" baseline="30000" dirty="0">
                <a:latin typeface="Times" pitchFamily="2" charset="0"/>
              </a:rPr>
              <a:t>T  </a:t>
            </a:r>
            <a:r>
              <a:rPr lang="en-US" dirty="0"/>
              <a:t>these two matrices have the same eigenvalues.</a:t>
            </a:r>
          </a:p>
          <a:p>
            <a:r>
              <a:rPr lang="en-US" dirty="0"/>
              <a:t>Some of the eigenvalues have to be zero in the larger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110292" y="1948576"/>
            <a:ext cx="25519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266393" y="2653393"/>
            <a:ext cx="25519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616C77-548D-D04D-B96A-441C93C72481}"/>
              </a:ext>
            </a:extLst>
          </p:cNvPr>
          <p:cNvSpPr/>
          <p:nvPr/>
        </p:nvSpPr>
        <p:spPr>
          <a:xfrm>
            <a:off x="628650" y="2300605"/>
            <a:ext cx="1079548" cy="1068278"/>
          </a:xfrm>
          <a:prstGeom prst="rect">
            <a:avLst/>
          </a:prstGeom>
          <a:solidFill>
            <a:srgbClr val="FF9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  <a:r>
              <a:rPr lang="en-US" sz="2100" baseline="30000" dirty="0">
                <a:latin typeface="Times" pitchFamily="2" charset="0"/>
              </a:rPr>
              <a:t>T</a:t>
            </a:r>
            <a:r>
              <a:rPr lang="en-US" sz="2100" dirty="0">
                <a:latin typeface="Times" pitchFamily="2" charset="0"/>
              </a:rPr>
              <a:t>A</a:t>
            </a:r>
            <a:endParaRPr lang="en-US" sz="2100" baseline="30000" dirty="0"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B78C8-CC51-1F45-B28D-D4AA14525ED0}"/>
              </a:ext>
            </a:extLst>
          </p:cNvPr>
          <p:cNvSpPr txBox="1"/>
          <p:nvPr/>
        </p:nvSpPr>
        <p:spPr>
          <a:xfrm>
            <a:off x="5509318" y="2056906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45BF90-BE74-354E-9A04-5B896AB1213C}"/>
              </a:ext>
            </a:extLst>
          </p:cNvPr>
          <p:cNvSpPr txBox="1"/>
          <p:nvPr/>
        </p:nvSpPr>
        <p:spPr>
          <a:xfrm>
            <a:off x="4849993" y="2742907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64CF7-0DC0-4041-B2C0-52152E340AE9}"/>
              </a:ext>
            </a:extLst>
          </p:cNvPr>
          <p:cNvSpPr/>
          <p:nvPr/>
        </p:nvSpPr>
        <p:spPr>
          <a:xfrm>
            <a:off x="4049168" y="2397801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CEB71D-D37F-8F48-B1B6-7CB25C7DE9FB}"/>
              </a:ext>
            </a:extLst>
          </p:cNvPr>
          <p:cNvSpPr/>
          <p:nvPr/>
        </p:nvSpPr>
        <p:spPr>
          <a:xfrm>
            <a:off x="5360476" y="2396253"/>
            <a:ext cx="575282" cy="11087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V</a:t>
            </a:r>
            <a:endParaRPr lang="en-US" sz="210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7D7769-85B3-0940-8D26-4E45E1DA2440}"/>
              </a:ext>
            </a:extLst>
          </p:cNvPr>
          <p:cNvSpPr/>
          <p:nvPr/>
        </p:nvSpPr>
        <p:spPr>
          <a:xfrm>
            <a:off x="7812765" y="2375974"/>
            <a:ext cx="1079548" cy="554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V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1E131-C8C4-2C43-8259-614DDEEDF845}"/>
              </a:ext>
            </a:extLst>
          </p:cNvPr>
          <p:cNvSpPr/>
          <p:nvPr/>
        </p:nvSpPr>
        <p:spPr>
          <a:xfrm>
            <a:off x="6521446" y="2409658"/>
            <a:ext cx="575282" cy="55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1C8D4-06BD-4D4F-8116-8C933B5047F8}"/>
              </a:ext>
            </a:extLst>
          </p:cNvPr>
          <p:cNvSpPr/>
          <p:nvPr/>
        </p:nvSpPr>
        <p:spPr>
          <a:xfrm>
            <a:off x="787145" y="1415266"/>
            <a:ext cx="3694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Eigenvalue decomposition again</a:t>
            </a:r>
            <a:endParaRPr lang="en-US" sz="2100" dirty="0"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BFB55-AFB2-2340-A0EF-125A32655BB5}"/>
              </a:ext>
            </a:extLst>
          </p:cNvPr>
          <p:cNvCxnSpPr>
            <a:cxnSpLocks/>
          </p:cNvCxnSpPr>
          <p:nvPr/>
        </p:nvCxnSpPr>
        <p:spPr>
          <a:xfrm>
            <a:off x="6540661" y="2428185"/>
            <a:ext cx="474645" cy="481928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CEC0AC-6F5A-E34C-B794-49E8F8C6FAF1}"/>
              </a:ext>
            </a:extLst>
          </p:cNvPr>
          <p:cNvSpPr txBox="1"/>
          <p:nvPr/>
        </p:nvSpPr>
        <p:spPr>
          <a:xfrm>
            <a:off x="6670288" y="2074009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3F7D6-CFD4-3045-B3E2-773195EA0E4E}"/>
              </a:ext>
            </a:extLst>
          </p:cNvPr>
          <p:cNvSpPr txBox="1"/>
          <p:nvPr/>
        </p:nvSpPr>
        <p:spPr>
          <a:xfrm>
            <a:off x="6205801" y="2556160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7A64F-BF50-4D45-AA0A-CBACBE9C8EE9}"/>
              </a:ext>
            </a:extLst>
          </p:cNvPr>
          <p:cNvSpPr txBox="1"/>
          <p:nvPr/>
        </p:nvSpPr>
        <p:spPr>
          <a:xfrm>
            <a:off x="7438920" y="2536305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b="1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8F10D4-8E8E-0140-A5D4-9E8D226C3571}"/>
              </a:ext>
            </a:extLst>
          </p:cNvPr>
          <p:cNvSpPr txBox="1"/>
          <p:nvPr/>
        </p:nvSpPr>
        <p:spPr>
          <a:xfrm>
            <a:off x="8172601" y="2074009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9839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 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21" y="4793509"/>
            <a:ext cx="8110557" cy="1234439"/>
          </a:xfrm>
        </p:spPr>
        <p:txBody>
          <a:bodyPr>
            <a:normAutofit/>
          </a:bodyPr>
          <a:lstStyle/>
          <a:p>
            <a:r>
              <a:rPr lang="en-US" dirty="0"/>
              <a:t>I have two sets of basis vectors and one set of r singular values.</a:t>
            </a:r>
          </a:p>
          <a:p>
            <a:r>
              <a:rPr lang="en-US" dirty="0"/>
              <a:t>Two powers of A -&gt;   elements of  </a:t>
            </a:r>
            <a:r>
              <a:rPr lang="el-GR" dirty="0">
                <a:latin typeface="Times" pitchFamily="2" charset="0"/>
              </a:rPr>
              <a:t>Σ</a:t>
            </a:r>
            <a:r>
              <a:rPr lang="en-US" dirty="0">
                <a:latin typeface="Times" pitchFamily="2" charset="0"/>
              </a:rPr>
              <a:t> are square roots of eigenvalues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1276244" y="2321314"/>
            <a:ext cx="1072055" cy="17499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707144" y="2044313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933254" y="3098746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3715744" y="2321314"/>
            <a:ext cx="555081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F79ED-49E9-2D47-9CDE-E5A4E9C3CD81}"/>
              </a:ext>
            </a:extLst>
          </p:cNvPr>
          <p:cNvSpPr txBox="1"/>
          <p:nvPr/>
        </p:nvSpPr>
        <p:spPr>
          <a:xfrm>
            <a:off x="3320797" y="3087227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BF852-9519-F84F-8840-FAFF8A7A41E0}"/>
              </a:ext>
            </a:extLst>
          </p:cNvPr>
          <p:cNvSpPr txBox="1"/>
          <p:nvPr/>
        </p:nvSpPr>
        <p:spPr>
          <a:xfrm>
            <a:off x="3876050" y="2044314"/>
            <a:ext cx="231154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5694561" y="2348900"/>
            <a:ext cx="1049594" cy="514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V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4514A-7407-BB4E-8915-2008375A1239}"/>
              </a:ext>
            </a:extLst>
          </p:cNvPr>
          <p:cNvSpPr txBox="1"/>
          <p:nvPr/>
        </p:nvSpPr>
        <p:spPr>
          <a:xfrm>
            <a:off x="6145312" y="2070282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90CAA5-FD63-E840-AFEE-38D3179F3C39}"/>
              </a:ext>
            </a:extLst>
          </p:cNvPr>
          <p:cNvSpPr txBox="1"/>
          <p:nvPr/>
        </p:nvSpPr>
        <p:spPr>
          <a:xfrm>
            <a:off x="5438245" y="2465977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4842790" y="2347282"/>
            <a:ext cx="500162" cy="514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1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AC81D-FE68-454B-AC31-05301BFB7D8E}"/>
              </a:ext>
            </a:extLst>
          </p:cNvPr>
          <p:cNvSpPr txBox="1"/>
          <p:nvPr/>
        </p:nvSpPr>
        <p:spPr>
          <a:xfrm>
            <a:off x="4665772" y="2465977"/>
            <a:ext cx="10724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21165A-7AE6-7947-ABD0-E74450CF3854}"/>
              </a:ext>
            </a:extLst>
          </p:cNvPr>
          <p:cNvSpPr txBox="1"/>
          <p:nvPr/>
        </p:nvSpPr>
        <p:spPr>
          <a:xfrm>
            <a:off x="5015084" y="2052106"/>
            <a:ext cx="1291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2593715" y="2780801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5858353" y="1334196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right 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vectors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3575086" y="1307782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left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vectors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4689633" y="1325503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diagonal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values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4847534" y="2351611"/>
            <a:ext cx="474645" cy="481928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469871" y="1406625"/>
            <a:ext cx="6848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data </a:t>
            </a:r>
          </a:p>
          <a:p>
            <a:pPr algn="ctr"/>
            <a:r>
              <a:rPr lang="en-US" sz="1500" dirty="0">
                <a:latin typeface="Times" pitchFamily="2" charset="0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670450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 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21" y="4793509"/>
            <a:ext cx="8110557" cy="1234439"/>
          </a:xfrm>
        </p:spPr>
        <p:txBody>
          <a:bodyPr>
            <a:normAutofit/>
          </a:bodyPr>
          <a:lstStyle/>
          <a:p>
            <a:r>
              <a:rPr lang="en-US" dirty="0"/>
              <a:t>I have two sets of basis vectors and one set of r singular values.</a:t>
            </a:r>
          </a:p>
          <a:p>
            <a:r>
              <a:rPr lang="en-US" dirty="0"/>
              <a:t>Two powers of A -&gt;   elements of  </a:t>
            </a:r>
            <a:r>
              <a:rPr lang="el-GR" dirty="0">
                <a:latin typeface="Times" pitchFamily="2" charset="0"/>
              </a:rPr>
              <a:t>Σ</a:t>
            </a:r>
            <a:r>
              <a:rPr lang="en-US" dirty="0">
                <a:latin typeface="Times" pitchFamily="2" charset="0"/>
              </a:rPr>
              <a:t> are square roots of eigenvalues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1276244" y="2321314"/>
            <a:ext cx="1072055" cy="17499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707144" y="2044313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933254" y="3098746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3715744" y="2321314"/>
            <a:ext cx="555081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F79ED-49E9-2D47-9CDE-E5A4E9C3CD81}"/>
              </a:ext>
            </a:extLst>
          </p:cNvPr>
          <p:cNvSpPr txBox="1"/>
          <p:nvPr/>
        </p:nvSpPr>
        <p:spPr>
          <a:xfrm>
            <a:off x="3320797" y="3087227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BF852-9519-F84F-8840-FAFF8A7A41E0}"/>
              </a:ext>
            </a:extLst>
          </p:cNvPr>
          <p:cNvSpPr txBox="1"/>
          <p:nvPr/>
        </p:nvSpPr>
        <p:spPr>
          <a:xfrm>
            <a:off x="3876050" y="2044314"/>
            <a:ext cx="231154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5694561" y="2348900"/>
            <a:ext cx="1049594" cy="514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V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4514A-7407-BB4E-8915-2008375A1239}"/>
              </a:ext>
            </a:extLst>
          </p:cNvPr>
          <p:cNvSpPr txBox="1"/>
          <p:nvPr/>
        </p:nvSpPr>
        <p:spPr>
          <a:xfrm>
            <a:off x="6145312" y="2070282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90CAA5-FD63-E840-AFEE-38D3179F3C39}"/>
              </a:ext>
            </a:extLst>
          </p:cNvPr>
          <p:cNvSpPr txBox="1"/>
          <p:nvPr/>
        </p:nvSpPr>
        <p:spPr>
          <a:xfrm>
            <a:off x="5438245" y="2465977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4842790" y="2347282"/>
            <a:ext cx="500162" cy="514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1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AC81D-FE68-454B-AC31-05301BFB7D8E}"/>
              </a:ext>
            </a:extLst>
          </p:cNvPr>
          <p:cNvSpPr txBox="1"/>
          <p:nvPr/>
        </p:nvSpPr>
        <p:spPr>
          <a:xfrm>
            <a:off x="4665772" y="2465977"/>
            <a:ext cx="10724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21165A-7AE6-7947-ABD0-E74450CF3854}"/>
              </a:ext>
            </a:extLst>
          </p:cNvPr>
          <p:cNvSpPr txBox="1"/>
          <p:nvPr/>
        </p:nvSpPr>
        <p:spPr>
          <a:xfrm>
            <a:off x="5015084" y="2052106"/>
            <a:ext cx="1291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2593715" y="2780801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5858353" y="1334196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right 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vectors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3575086" y="1307782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left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vectors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4689633" y="1325503"/>
            <a:ext cx="85151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diagonal</a:t>
            </a:r>
          </a:p>
          <a:p>
            <a:pPr algn="ctr"/>
            <a:r>
              <a:rPr lang="en-US" sz="1500" dirty="0">
                <a:latin typeface="Times" pitchFamily="2" charset="0"/>
              </a:rPr>
              <a:t>singular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values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4847534" y="2351611"/>
            <a:ext cx="474645" cy="481928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469871" y="1406625"/>
            <a:ext cx="6848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data </a:t>
            </a:r>
          </a:p>
          <a:p>
            <a:pPr algn="ctr"/>
            <a:r>
              <a:rPr lang="en-US" sz="1500" dirty="0">
                <a:latin typeface="Times" pitchFamily="2" charset="0"/>
              </a:rPr>
              <a:t>matrix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C7D2A-75AA-0E4E-A8FE-002725A2E641}"/>
              </a:ext>
            </a:extLst>
          </p:cNvPr>
          <p:cNvSpPr/>
          <p:nvPr/>
        </p:nvSpPr>
        <p:spPr>
          <a:xfrm>
            <a:off x="3397152" y="4177055"/>
            <a:ext cx="1207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eigenfeatures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E10DE2-6F69-B546-8928-DC859DC480AE}"/>
              </a:ext>
            </a:extLst>
          </p:cNvPr>
          <p:cNvSpPr/>
          <p:nvPr/>
        </p:nvSpPr>
        <p:spPr>
          <a:xfrm>
            <a:off x="4233488" y="3842025"/>
            <a:ext cx="12186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eigensamples</a:t>
            </a:r>
          </a:p>
        </p:txBody>
      </p:sp>
    </p:spTree>
    <p:extLst>
      <p:ext uri="{BB962C8B-B14F-4D97-AF65-F5344CB8AC3E}">
        <p14:creationId xmlns:p14="http://schemas.microsoft.com/office/powerpoint/2010/main" val="35652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175C-AC08-9042-972A-E8408E06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DBAA5-21EA-2947-B349-0F99755D7600}"/>
              </a:ext>
            </a:extLst>
          </p:cNvPr>
          <p:cNvSpPr/>
          <p:nvPr/>
        </p:nvSpPr>
        <p:spPr>
          <a:xfrm>
            <a:off x="352377" y="1379977"/>
            <a:ext cx="5301796" cy="3186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import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numpy</a:t>
            </a:r>
            <a:r>
              <a:rPr lang="en-US" sz="2000" dirty="0">
                <a:latin typeface="Courier" pitchFamily="2" charset="0"/>
              </a:rPr>
              <a:t> as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np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from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numpy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import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linalg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as</a:t>
            </a:r>
            <a:r>
              <a:rPr lang="en-US" sz="2000" dirty="0">
                <a:latin typeface="Courier" pitchFamily="2" charset="0"/>
              </a:rPr>
              <a:t> LA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https://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numpy.org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/doc/stable/reference/generated/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numpy.linalg.svd.html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U, SIGMA VT = </a:t>
            </a:r>
            <a:r>
              <a:rPr lang="en-US" sz="2000" dirty="0" err="1">
                <a:latin typeface="Courier" pitchFamily="2" charset="0"/>
              </a:rPr>
              <a:t>LA.svd</a:t>
            </a:r>
            <a:r>
              <a:rPr lang="en-US" sz="2000" dirty="0">
                <a:latin typeface="Courier" pitchFamily="2" charset="0"/>
              </a:rPr>
              <a:t>(A)</a:t>
            </a:r>
          </a:p>
          <a:p>
            <a:br>
              <a:rPr lang="en-US" sz="1053" dirty="0">
                <a:latin typeface="Courier" pitchFamily="2" charset="0"/>
              </a:rPr>
            </a:br>
            <a:endParaRPr lang="en-US" sz="105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40377-4D8B-5E41-946B-DB7CCD408A1A}"/>
              </a:ext>
            </a:extLst>
          </p:cNvPr>
          <p:cNvSpPr txBox="1"/>
          <p:nvPr/>
        </p:nvSpPr>
        <p:spPr>
          <a:xfrm>
            <a:off x="5930446" y="1043613"/>
            <a:ext cx="2999867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We could calculate SVD ourselves in two lines –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but we shouldn’t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D3450-DB50-A228-883A-4579FEE41DBB}"/>
              </a:ext>
            </a:extLst>
          </p:cNvPr>
          <p:cNvSpPr txBox="1"/>
          <p:nvPr/>
        </p:nvSpPr>
        <p:spPr>
          <a:xfrm>
            <a:off x="2286000" y="26711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7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175C-AC08-9042-972A-E8408E06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Approximate, truncated SVD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DBAA5-21EA-2947-B349-0F99755D7600}"/>
              </a:ext>
            </a:extLst>
          </p:cNvPr>
          <p:cNvSpPr/>
          <p:nvPr/>
        </p:nvSpPr>
        <p:spPr>
          <a:xfrm>
            <a:off x="352377" y="1379977"/>
            <a:ext cx="5301796" cy="425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import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numpy</a:t>
            </a:r>
            <a:r>
              <a:rPr lang="en-US" sz="2000" dirty="0">
                <a:latin typeface="Courier" pitchFamily="2" charset="0"/>
              </a:rPr>
              <a:t> as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np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from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numpy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import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linalg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as</a:t>
            </a:r>
            <a:r>
              <a:rPr lang="en-US" sz="2000" dirty="0">
                <a:latin typeface="Courier" pitchFamily="2" charset="0"/>
              </a:rPr>
              <a:t> LA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from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sklearn.utils.extmath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import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randomized_svd</a:t>
            </a:r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#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hlinkClick r:id="rId2"/>
              </a:rPr>
              <a:t>https://scikit-learn.org/stable/modules/generated/sklearn.utils.extmath.randomized_svd.html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U, SIGMA, VT = </a:t>
            </a:r>
            <a:r>
              <a:rPr lang="en-US" sz="2000" dirty="0" err="1">
                <a:latin typeface="Courier" pitchFamily="2" charset="0"/>
              </a:rPr>
              <a:t>randomized_svd</a:t>
            </a:r>
            <a:r>
              <a:rPr lang="en-US" sz="2000" dirty="0">
                <a:latin typeface="Courier" pitchFamily="2" charset="0"/>
              </a:rPr>
              <a:t>(A, </a:t>
            </a:r>
            <a:r>
              <a:rPr lang="en-US" sz="2000" dirty="0" err="1">
                <a:latin typeface="Courier" pitchFamily="2" charset="0"/>
              </a:rPr>
              <a:t>n_components</a:t>
            </a:r>
            <a:r>
              <a:rPr lang="en-US" sz="2000" dirty="0">
                <a:latin typeface="Courier" pitchFamily="2" charset="0"/>
              </a:rPr>
              <a:t>=50)</a:t>
            </a:r>
            <a:br>
              <a:rPr lang="en-US" sz="1053" dirty="0">
                <a:latin typeface="Courier" pitchFamily="2" charset="0"/>
              </a:rPr>
            </a:br>
            <a:endParaRPr lang="en-US" sz="105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40377-4D8B-5E41-946B-DB7CCD408A1A}"/>
              </a:ext>
            </a:extLst>
          </p:cNvPr>
          <p:cNvSpPr txBox="1"/>
          <p:nvPr/>
        </p:nvSpPr>
        <p:spPr>
          <a:xfrm>
            <a:off x="5930446" y="1043613"/>
            <a:ext cx="2999867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library functions use convergence or optimization to find approximate matrix factorizations.</a:t>
            </a:r>
          </a:p>
          <a:p>
            <a:endParaRPr lang="en-US" sz="2000" dirty="0"/>
          </a:p>
          <a:p>
            <a:r>
              <a:rPr lang="en-US" sz="2000" dirty="0"/>
              <a:t>Does not actually build or store A</a:t>
            </a:r>
            <a:r>
              <a:rPr lang="en-US" sz="2000" baseline="30000" dirty="0"/>
              <a:t>T</a:t>
            </a:r>
            <a:r>
              <a:rPr lang="en-US" sz="2000" dirty="0"/>
              <a:t>A</a:t>
            </a:r>
          </a:p>
          <a:p>
            <a:endParaRPr lang="en-US" sz="2000" dirty="0"/>
          </a:p>
          <a:p>
            <a:r>
              <a:rPr lang="en-US" sz="2000" dirty="0"/>
              <a:t>Approximate and truncated decompositions are cheaper to compute.</a:t>
            </a:r>
          </a:p>
        </p:txBody>
      </p:sp>
    </p:spTree>
    <p:extLst>
      <p:ext uri="{BB962C8B-B14F-4D97-AF65-F5344CB8AC3E}">
        <p14:creationId xmlns:p14="http://schemas.microsoft.com/office/powerpoint/2010/main" val="388427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BD4A82-B9AD-624D-A73B-C8E1FB981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1"/>
          <a:stretch/>
        </p:blipFill>
        <p:spPr>
          <a:xfrm>
            <a:off x="5037878" y="1553767"/>
            <a:ext cx="3978161" cy="3542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1458-1732-4945-95AD-A97064E2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" y="1553767"/>
            <a:ext cx="4396574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SVD is a just linear algebra + geometry interpretation of the </a:t>
            </a:r>
            <a:r>
              <a:rPr lang="en-US" dirty="0" err="1"/>
              <a:t>columnwise</a:t>
            </a:r>
            <a:r>
              <a:rPr lang="en-US" dirty="0"/>
              <a:t> &amp; </a:t>
            </a:r>
            <a:r>
              <a:rPr lang="en-US" dirty="0" err="1"/>
              <a:t>rowwise</a:t>
            </a:r>
            <a:r>
              <a:rPr lang="en-US" dirty="0"/>
              <a:t> inner products.</a:t>
            </a:r>
          </a:p>
          <a:p>
            <a:r>
              <a:rPr lang="en-US" dirty="0"/>
              <a:t>PCA is the doctrine of using vectors derived from SVD to interpret data. </a:t>
            </a:r>
          </a:p>
          <a:p>
            <a:r>
              <a:rPr lang="en-US" dirty="0"/>
              <a:t>The data points are rotated onto the singular vectors, renamed PCA coordinates </a:t>
            </a:r>
          </a:p>
          <a:p>
            <a:r>
              <a:rPr lang="en-US" dirty="0">
                <a:latin typeface="Times" pitchFamily="2" charset="0"/>
              </a:rPr>
              <a:t>AV = T (new coordinates) </a:t>
            </a:r>
          </a:p>
          <a:p>
            <a:r>
              <a:rPr lang="en-US" dirty="0"/>
              <a:t>Can make pretty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901FCA-22FA-0341-871C-88EA2A2351FE}"/>
              </a:ext>
            </a:extLst>
          </p:cNvPr>
          <p:cNvSpPr/>
          <p:nvPr/>
        </p:nvSpPr>
        <p:spPr>
          <a:xfrm>
            <a:off x="5718788" y="4817270"/>
            <a:ext cx="2125903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3" dirty="0">
                <a:latin typeface="OpenSans"/>
              </a:rPr>
              <a:t>Pearson, 1901 </a:t>
            </a:r>
          </a:p>
          <a:p>
            <a:r>
              <a:rPr lang="en-US" sz="1053" dirty="0" err="1">
                <a:latin typeface="OpenSans"/>
              </a:rPr>
              <a:t>doi</a:t>
            </a:r>
            <a:r>
              <a:rPr lang="en-US" sz="1053" dirty="0">
                <a:latin typeface="OpenSans"/>
              </a:rPr>
              <a:t>: 10.1080/14786440109462720 </a:t>
            </a:r>
            <a:endParaRPr lang="en-US" sz="105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AC305-D7CA-9A4D-B047-816148CACF24}"/>
              </a:ext>
            </a:extLst>
          </p:cNvPr>
          <p:cNvSpPr txBox="1"/>
          <p:nvPr/>
        </p:nvSpPr>
        <p:spPr>
          <a:xfrm>
            <a:off x="5247246" y="3154402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D434A-7E3D-314D-A881-5DE4FD25D60C}"/>
              </a:ext>
            </a:extLst>
          </p:cNvPr>
          <p:cNvSpPr txBox="1"/>
          <p:nvPr/>
        </p:nvSpPr>
        <p:spPr>
          <a:xfrm>
            <a:off x="4540177" y="3550098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24484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6586-FB8F-574D-9162-273F245A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5" y="4747230"/>
            <a:ext cx="7961105" cy="66349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Patton et al.  1995 Factor structure of the Barratt Impulsiveness Scale</a:t>
            </a:r>
          </a:p>
          <a:p>
            <a:pPr marL="0" indent="0">
              <a:buNone/>
            </a:pPr>
            <a:r>
              <a:rPr lang="en-US" sz="1800" dirty="0" err="1"/>
              <a:t>doi</a:t>
            </a:r>
            <a:r>
              <a:rPr lang="en-US" sz="1800" dirty="0"/>
              <a:t>: 10.1002/1097-4679(199511)51:6&lt;768::AID-JCLP2270510607&gt;3.0.CO;2-1 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C2840-728B-8541-BA53-CBF6FA756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63" r="10905"/>
          <a:stretch/>
        </p:blipFill>
        <p:spPr>
          <a:xfrm>
            <a:off x="246200" y="434838"/>
            <a:ext cx="7035133" cy="43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6586-FB8F-574D-9162-273F245A7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5" y="4747230"/>
            <a:ext cx="7365930" cy="7892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Patton et al.  1995 Factor structure of the Barratt Impulsiveness Scale</a:t>
            </a:r>
          </a:p>
          <a:p>
            <a:pPr marL="0" indent="0">
              <a:buNone/>
            </a:pPr>
            <a:r>
              <a:rPr lang="en-US" sz="1800" dirty="0" err="1"/>
              <a:t>doi</a:t>
            </a:r>
            <a:r>
              <a:rPr lang="en-US" sz="1800" dirty="0"/>
              <a:t>: 10.1002/1097-4679(199511)51:6&lt;768::AID-JCLP2270510607&gt;3.0.CO;2-1 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C2840-728B-8541-BA53-CBF6FA756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3" r="10262"/>
          <a:stretch/>
        </p:blipFill>
        <p:spPr>
          <a:xfrm>
            <a:off x="246200" y="434838"/>
            <a:ext cx="7085933" cy="43123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35487D-D5A4-134D-A439-B63A58FFB53A}"/>
              </a:ext>
            </a:extLst>
          </p:cNvPr>
          <p:cNvSpPr/>
          <p:nvPr/>
        </p:nvSpPr>
        <p:spPr>
          <a:xfrm>
            <a:off x="3773797" y="2380645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D2433-AA78-9845-B6C0-9D005CB9784B}"/>
              </a:ext>
            </a:extLst>
          </p:cNvPr>
          <p:cNvSpPr/>
          <p:nvPr/>
        </p:nvSpPr>
        <p:spPr>
          <a:xfrm>
            <a:off x="5510107" y="4187003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A0F42-6864-904C-AF66-D7D1FCD0ABAC}"/>
              </a:ext>
            </a:extLst>
          </p:cNvPr>
          <p:cNvSpPr/>
          <p:nvPr/>
        </p:nvSpPr>
        <p:spPr>
          <a:xfrm>
            <a:off x="4949690" y="2105025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95567-C725-2542-8D65-10C848AD5ED4}"/>
              </a:ext>
            </a:extLst>
          </p:cNvPr>
          <p:cNvSpPr/>
          <p:nvPr/>
        </p:nvSpPr>
        <p:spPr>
          <a:xfrm>
            <a:off x="5510107" y="3045751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EC74A-B0D5-B44D-9DCC-D8555F154E43}"/>
              </a:ext>
            </a:extLst>
          </p:cNvPr>
          <p:cNvSpPr/>
          <p:nvPr/>
        </p:nvSpPr>
        <p:spPr>
          <a:xfrm>
            <a:off x="6129867" y="3045750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B6A1B-3E48-A447-8388-157E6CBF7C02}"/>
              </a:ext>
            </a:extLst>
          </p:cNvPr>
          <p:cNvSpPr/>
          <p:nvPr/>
        </p:nvSpPr>
        <p:spPr>
          <a:xfrm>
            <a:off x="6125429" y="2782562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D07E97-6387-824E-85B7-8D76D89D3DBA}"/>
              </a:ext>
            </a:extLst>
          </p:cNvPr>
          <p:cNvSpPr/>
          <p:nvPr/>
        </p:nvSpPr>
        <p:spPr>
          <a:xfrm>
            <a:off x="6110443" y="3670665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78BC5E-0C3C-884D-9803-7EE7CC164917}"/>
              </a:ext>
            </a:extLst>
          </p:cNvPr>
          <p:cNvSpPr/>
          <p:nvPr/>
        </p:nvSpPr>
        <p:spPr>
          <a:xfrm>
            <a:off x="4357760" y="2105025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F1D22-8B50-CC42-B498-EE3E8B6F9F51}"/>
              </a:ext>
            </a:extLst>
          </p:cNvPr>
          <p:cNvSpPr/>
          <p:nvPr/>
        </p:nvSpPr>
        <p:spPr>
          <a:xfrm>
            <a:off x="4357760" y="1841068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1F38A-FAB4-D04D-8CA5-BF97E4EB4C31}"/>
              </a:ext>
            </a:extLst>
          </p:cNvPr>
          <p:cNvSpPr/>
          <p:nvPr/>
        </p:nvSpPr>
        <p:spPr>
          <a:xfrm>
            <a:off x="4949690" y="2367700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83184-6B1C-DD4F-8C26-3B3205E9918C}"/>
              </a:ext>
            </a:extLst>
          </p:cNvPr>
          <p:cNvSpPr/>
          <p:nvPr/>
        </p:nvSpPr>
        <p:spPr>
          <a:xfrm>
            <a:off x="3773798" y="3668076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E3CF-D6E5-3046-A12A-98CCC142F98D}"/>
              </a:ext>
            </a:extLst>
          </p:cNvPr>
          <p:cNvSpPr/>
          <p:nvPr/>
        </p:nvSpPr>
        <p:spPr>
          <a:xfrm>
            <a:off x="4356305" y="3668076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26BF8C-8602-F141-8CBC-6ACD77041B13}"/>
              </a:ext>
            </a:extLst>
          </p:cNvPr>
          <p:cNvSpPr/>
          <p:nvPr/>
        </p:nvSpPr>
        <p:spPr>
          <a:xfrm>
            <a:off x="5531323" y="3679340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9D68A-763A-1448-B441-AFCEF4E383B4}"/>
              </a:ext>
            </a:extLst>
          </p:cNvPr>
          <p:cNvSpPr/>
          <p:nvPr/>
        </p:nvSpPr>
        <p:spPr>
          <a:xfrm>
            <a:off x="4356305" y="3945463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2BB05B-C60D-FC4D-896A-C8828FF3FEE6}"/>
              </a:ext>
            </a:extLst>
          </p:cNvPr>
          <p:cNvSpPr/>
          <p:nvPr/>
        </p:nvSpPr>
        <p:spPr>
          <a:xfrm>
            <a:off x="3773798" y="2782561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24296-A7D4-5D44-9A73-00085B170E45}"/>
              </a:ext>
            </a:extLst>
          </p:cNvPr>
          <p:cNvSpPr/>
          <p:nvPr/>
        </p:nvSpPr>
        <p:spPr>
          <a:xfrm>
            <a:off x="3781767" y="2105025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0718BA-D12B-3741-8C52-343320CF3F94}"/>
              </a:ext>
            </a:extLst>
          </p:cNvPr>
          <p:cNvSpPr/>
          <p:nvPr/>
        </p:nvSpPr>
        <p:spPr>
          <a:xfrm>
            <a:off x="3781767" y="1832609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9A38C3-FBA4-2F4C-8E32-19B8E4A20E32}"/>
              </a:ext>
            </a:extLst>
          </p:cNvPr>
          <p:cNvSpPr/>
          <p:nvPr/>
        </p:nvSpPr>
        <p:spPr>
          <a:xfrm>
            <a:off x="4364274" y="2782560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7E7425-EF7D-1941-9806-5465CE1200CF}"/>
              </a:ext>
            </a:extLst>
          </p:cNvPr>
          <p:cNvSpPr/>
          <p:nvPr/>
        </p:nvSpPr>
        <p:spPr>
          <a:xfrm>
            <a:off x="4364274" y="3049593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277002-2B99-3D4B-81E7-79211FD313C0}"/>
              </a:ext>
            </a:extLst>
          </p:cNvPr>
          <p:cNvSpPr/>
          <p:nvPr/>
        </p:nvSpPr>
        <p:spPr>
          <a:xfrm>
            <a:off x="4364274" y="3307040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F30355-AD51-7647-B26D-A30ECA00D124}"/>
              </a:ext>
            </a:extLst>
          </p:cNvPr>
          <p:cNvSpPr/>
          <p:nvPr/>
        </p:nvSpPr>
        <p:spPr>
          <a:xfrm>
            <a:off x="4948141" y="3668076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55005-C90C-D143-9998-72FC671BFB63}"/>
              </a:ext>
            </a:extLst>
          </p:cNvPr>
          <p:cNvSpPr/>
          <p:nvPr/>
        </p:nvSpPr>
        <p:spPr>
          <a:xfrm>
            <a:off x="4957659" y="3945463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5DDBE6-0857-5B40-AD6B-96369AA5AB9C}"/>
              </a:ext>
            </a:extLst>
          </p:cNvPr>
          <p:cNvSpPr/>
          <p:nvPr/>
        </p:nvSpPr>
        <p:spPr>
          <a:xfrm>
            <a:off x="4957659" y="4196799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0C98F6-F7AC-AC4F-ACBA-D105B0EBE586}"/>
              </a:ext>
            </a:extLst>
          </p:cNvPr>
          <p:cNvSpPr/>
          <p:nvPr/>
        </p:nvSpPr>
        <p:spPr>
          <a:xfrm>
            <a:off x="6663909" y="3945462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7033CE-9CCA-4D48-A81F-0FD0E62A0AA4}"/>
              </a:ext>
            </a:extLst>
          </p:cNvPr>
          <p:cNvSpPr/>
          <p:nvPr/>
        </p:nvSpPr>
        <p:spPr>
          <a:xfrm>
            <a:off x="6663909" y="4205287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FE5C6C-D182-E442-87CF-A9E38510E9B0}"/>
              </a:ext>
            </a:extLst>
          </p:cNvPr>
          <p:cNvSpPr/>
          <p:nvPr/>
        </p:nvSpPr>
        <p:spPr>
          <a:xfrm>
            <a:off x="6110443" y="3937168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A7870-7E75-4041-BEBE-65B9EDC02D37}"/>
              </a:ext>
            </a:extLst>
          </p:cNvPr>
          <p:cNvSpPr/>
          <p:nvPr/>
        </p:nvSpPr>
        <p:spPr>
          <a:xfrm>
            <a:off x="6110443" y="2360160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FA7BF9-E59C-724D-B691-22584E276609}"/>
              </a:ext>
            </a:extLst>
          </p:cNvPr>
          <p:cNvSpPr/>
          <p:nvPr/>
        </p:nvSpPr>
        <p:spPr>
          <a:xfrm>
            <a:off x="4957659" y="3035811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1313B1-EBD6-784D-ACC1-AFF7579D6BAE}"/>
              </a:ext>
            </a:extLst>
          </p:cNvPr>
          <p:cNvSpPr/>
          <p:nvPr/>
        </p:nvSpPr>
        <p:spPr>
          <a:xfrm>
            <a:off x="3787962" y="3047686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0DC3B6-F275-814E-9AEB-2C496893AF40}"/>
              </a:ext>
            </a:extLst>
          </p:cNvPr>
          <p:cNvSpPr/>
          <p:nvPr/>
        </p:nvSpPr>
        <p:spPr>
          <a:xfrm>
            <a:off x="3773798" y="4184444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8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FC2840-728B-8541-BA53-CBF6FA756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3" r="10690"/>
          <a:stretch/>
        </p:blipFill>
        <p:spPr>
          <a:xfrm>
            <a:off x="246200" y="434838"/>
            <a:ext cx="7052067" cy="43123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35487D-D5A4-134D-A439-B63A58FFB53A}"/>
              </a:ext>
            </a:extLst>
          </p:cNvPr>
          <p:cNvSpPr/>
          <p:nvPr/>
        </p:nvSpPr>
        <p:spPr>
          <a:xfrm>
            <a:off x="3773797" y="2380645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D2433-AA78-9845-B6C0-9D005CB9784B}"/>
              </a:ext>
            </a:extLst>
          </p:cNvPr>
          <p:cNvSpPr/>
          <p:nvPr/>
        </p:nvSpPr>
        <p:spPr>
          <a:xfrm>
            <a:off x="5510107" y="4187003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A0F42-6864-904C-AF66-D7D1FCD0ABAC}"/>
              </a:ext>
            </a:extLst>
          </p:cNvPr>
          <p:cNvSpPr/>
          <p:nvPr/>
        </p:nvSpPr>
        <p:spPr>
          <a:xfrm>
            <a:off x="4949690" y="2105025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95567-C725-2542-8D65-10C848AD5ED4}"/>
              </a:ext>
            </a:extLst>
          </p:cNvPr>
          <p:cNvSpPr/>
          <p:nvPr/>
        </p:nvSpPr>
        <p:spPr>
          <a:xfrm>
            <a:off x="5510107" y="3045751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EC74A-B0D5-B44D-9DCC-D8555F154E43}"/>
              </a:ext>
            </a:extLst>
          </p:cNvPr>
          <p:cNvSpPr/>
          <p:nvPr/>
        </p:nvSpPr>
        <p:spPr>
          <a:xfrm>
            <a:off x="6129867" y="3045750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FB6A1B-3E48-A447-8388-157E6CBF7C02}"/>
              </a:ext>
            </a:extLst>
          </p:cNvPr>
          <p:cNvSpPr/>
          <p:nvPr/>
        </p:nvSpPr>
        <p:spPr>
          <a:xfrm>
            <a:off x="6125429" y="2782562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D07E97-6387-824E-85B7-8D76D89D3DBA}"/>
              </a:ext>
            </a:extLst>
          </p:cNvPr>
          <p:cNvSpPr/>
          <p:nvPr/>
        </p:nvSpPr>
        <p:spPr>
          <a:xfrm>
            <a:off x="6110443" y="3670665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78BC5E-0C3C-884D-9803-7EE7CC164917}"/>
              </a:ext>
            </a:extLst>
          </p:cNvPr>
          <p:cNvSpPr/>
          <p:nvPr/>
        </p:nvSpPr>
        <p:spPr>
          <a:xfrm>
            <a:off x="4357760" y="2105025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F1D22-8B50-CC42-B498-EE3E8B6F9F51}"/>
              </a:ext>
            </a:extLst>
          </p:cNvPr>
          <p:cNvSpPr/>
          <p:nvPr/>
        </p:nvSpPr>
        <p:spPr>
          <a:xfrm>
            <a:off x="4357760" y="1841068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1F38A-FAB4-D04D-8CA5-BF97E4EB4C31}"/>
              </a:ext>
            </a:extLst>
          </p:cNvPr>
          <p:cNvSpPr/>
          <p:nvPr/>
        </p:nvSpPr>
        <p:spPr>
          <a:xfrm>
            <a:off x="4949690" y="2367700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83184-6B1C-DD4F-8C26-3B3205E9918C}"/>
              </a:ext>
            </a:extLst>
          </p:cNvPr>
          <p:cNvSpPr/>
          <p:nvPr/>
        </p:nvSpPr>
        <p:spPr>
          <a:xfrm>
            <a:off x="3773798" y="3668076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7BE3CF-D6E5-3046-A12A-98CCC142F98D}"/>
              </a:ext>
            </a:extLst>
          </p:cNvPr>
          <p:cNvSpPr/>
          <p:nvPr/>
        </p:nvSpPr>
        <p:spPr>
          <a:xfrm>
            <a:off x="4356305" y="3668076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26BF8C-8602-F141-8CBC-6ACD77041B13}"/>
              </a:ext>
            </a:extLst>
          </p:cNvPr>
          <p:cNvSpPr/>
          <p:nvPr/>
        </p:nvSpPr>
        <p:spPr>
          <a:xfrm>
            <a:off x="5531323" y="3679340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9D68A-763A-1448-B441-AFCEF4E383B4}"/>
              </a:ext>
            </a:extLst>
          </p:cNvPr>
          <p:cNvSpPr/>
          <p:nvPr/>
        </p:nvSpPr>
        <p:spPr>
          <a:xfrm>
            <a:off x="4356305" y="3945463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2BB05B-C60D-FC4D-896A-C8828FF3FEE6}"/>
              </a:ext>
            </a:extLst>
          </p:cNvPr>
          <p:cNvSpPr/>
          <p:nvPr/>
        </p:nvSpPr>
        <p:spPr>
          <a:xfrm>
            <a:off x="3773798" y="2782561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24296-A7D4-5D44-9A73-00085B170E45}"/>
              </a:ext>
            </a:extLst>
          </p:cNvPr>
          <p:cNvSpPr/>
          <p:nvPr/>
        </p:nvSpPr>
        <p:spPr>
          <a:xfrm>
            <a:off x="3781767" y="2105025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0718BA-D12B-3741-8C52-343320CF3F94}"/>
              </a:ext>
            </a:extLst>
          </p:cNvPr>
          <p:cNvSpPr/>
          <p:nvPr/>
        </p:nvSpPr>
        <p:spPr>
          <a:xfrm>
            <a:off x="3781767" y="1832609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9A38C3-FBA4-2F4C-8E32-19B8E4A20E32}"/>
              </a:ext>
            </a:extLst>
          </p:cNvPr>
          <p:cNvSpPr/>
          <p:nvPr/>
        </p:nvSpPr>
        <p:spPr>
          <a:xfrm>
            <a:off x="4364274" y="2782560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7E7425-EF7D-1941-9806-5465CE1200CF}"/>
              </a:ext>
            </a:extLst>
          </p:cNvPr>
          <p:cNvSpPr/>
          <p:nvPr/>
        </p:nvSpPr>
        <p:spPr>
          <a:xfrm>
            <a:off x="4364274" y="3049593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277002-2B99-3D4B-81E7-79211FD313C0}"/>
              </a:ext>
            </a:extLst>
          </p:cNvPr>
          <p:cNvSpPr/>
          <p:nvPr/>
        </p:nvSpPr>
        <p:spPr>
          <a:xfrm>
            <a:off x="4364274" y="3307040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F30355-AD51-7647-B26D-A30ECA00D124}"/>
              </a:ext>
            </a:extLst>
          </p:cNvPr>
          <p:cNvSpPr/>
          <p:nvPr/>
        </p:nvSpPr>
        <p:spPr>
          <a:xfrm>
            <a:off x="4948141" y="3668076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55005-C90C-D143-9998-72FC671BFB63}"/>
              </a:ext>
            </a:extLst>
          </p:cNvPr>
          <p:cNvSpPr/>
          <p:nvPr/>
        </p:nvSpPr>
        <p:spPr>
          <a:xfrm>
            <a:off x="4957659" y="3945463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5DDBE6-0857-5B40-AD6B-96369AA5AB9C}"/>
              </a:ext>
            </a:extLst>
          </p:cNvPr>
          <p:cNvSpPr/>
          <p:nvPr/>
        </p:nvSpPr>
        <p:spPr>
          <a:xfrm>
            <a:off x="4957659" y="4196799"/>
            <a:ext cx="420513" cy="241539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0C98F6-F7AC-AC4F-ACBA-D105B0EBE586}"/>
              </a:ext>
            </a:extLst>
          </p:cNvPr>
          <p:cNvSpPr/>
          <p:nvPr/>
        </p:nvSpPr>
        <p:spPr>
          <a:xfrm>
            <a:off x="6663909" y="3945462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7033CE-9CCA-4D48-A81F-0FD0E62A0AA4}"/>
              </a:ext>
            </a:extLst>
          </p:cNvPr>
          <p:cNvSpPr/>
          <p:nvPr/>
        </p:nvSpPr>
        <p:spPr>
          <a:xfrm>
            <a:off x="6663909" y="4205287"/>
            <a:ext cx="428482" cy="241539"/>
          </a:xfrm>
          <a:prstGeom prst="rect">
            <a:avLst/>
          </a:prstGeom>
          <a:solidFill>
            <a:srgbClr val="0070C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FE5C6C-D182-E442-87CF-A9E38510E9B0}"/>
              </a:ext>
            </a:extLst>
          </p:cNvPr>
          <p:cNvSpPr/>
          <p:nvPr/>
        </p:nvSpPr>
        <p:spPr>
          <a:xfrm>
            <a:off x="6110443" y="3937168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A7870-7E75-4041-BEBE-65B9EDC02D37}"/>
              </a:ext>
            </a:extLst>
          </p:cNvPr>
          <p:cNvSpPr/>
          <p:nvPr/>
        </p:nvSpPr>
        <p:spPr>
          <a:xfrm>
            <a:off x="6110443" y="2360160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FA7BF9-E59C-724D-B691-22584E276609}"/>
              </a:ext>
            </a:extLst>
          </p:cNvPr>
          <p:cNvSpPr/>
          <p:nvPr/>
        </p:nvSpPr>
        <p:spPr>
          <a:xfrm>
            <a:off x="4957659" y="3035811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1313B1-EBD6-784D-ACC1-AFF7579D6BAE}"/>
              </a:ext>
            </a:extLst>
          </p:cNvPr>
          <p:cNvSpPr/>
          <p:nvPr/>
        </p:nvSpPr>
        <p:spPr>
          <a:xfrm>
            <a:off x="3787962" y="3047686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0DC3B6-F275-814E-9AEB-2C496893AF40}"/>
              </a:ext>
            </a:extLst>
          </p:cNvPr>
          <p:cNvSpPr/>
          <p:nvPr/>
        </p:nvSpPr>
        <p:spPr>
          <a:xfrm>
            <a:off x="3773798" y="4184444"/>
            <a:ext cx="428482" cy="241539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6968682-5BA1-1846-A1B6-55E67B509069}"/>
              </a:ext>
            </a:extLst>
          </p:cNvPr>
          <p:cNvSpPr txBox="1">
            <a:spLocks/>
          </p:cNvSpPr>
          <p:nvPr/>
        </p:nvSpPr>
        <p:spPr>
          <a:xfrm>
            <a:off x="887581" y="4800194"/>
            <a:ext cx="7365930" cy="7892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Data correlations here used to inform reduction of dimension from 35-question survey to 6 scores.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025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E1E98C-2F78-D641-833E-F5D4541E0EE2}"/>
              </a:ext>
            </a:extLst>
          </p:cNvPr>
          <p:cNvSpPr txBox="1">
            <a:spLocks/>
          </p:cNvSpPr>
          <p:nvPr/>
        </p:nvSpPr>
        <p:spPr>
          <a:xfrm rot="16200000">
            <a:off x="-871531" y="3152926"/>
            <a:ext cx="3111786" cy="6410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Genetic loci  (few 100k)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65EC04-004E-D446-82B0-D166A578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2" y="513874"/>
            <a:ext cx="4464716" cy="994172"/>
          </a:xfrm>
        </p:spPr>
        <p:txBody>
          <a:bodyPr>
            <a:normAutofit/>
          </a:bodyPr>
          <a:lstStyle/>
          <a:p>
            <a:r>
              <a:rPr lang="en-US" dirty="0"/>
              <a:t>Consider genotype data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CC81D20-6F2C-D746-89F8-8CC54F4E1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637" y="1917580"/>
          <a:ext cx="76200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nary Worksheet" r:id="rId2" imgW="7620000" imgH="5295900" progId="Excel.SheetBinaryMacroEnabled.12">
                  <p:embed/>
                </p:oleObj>
              </mc:Choice>
              <mc:Fallback>
                <p:oleObj name="Binary Worksheet" r:id="rId2" imgW="7620000" imgH="5295900" progId="Excel.SheetBinaryMacroEnabled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CC81D20-6F2C-D746-89F8-8CC54F4E1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637" y="1917580"/>
                        <a:ext cx="762000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7CB9F3-4ADB-884D-B62D-7461C3F5D53A}"/>
              </a:ext>
            </a:extLst>
          </p:cNvPr>
          <p:cNvSpPr txBox="1">
            <a:spLocks/>
          </p:cNvSpPr>
          <p:nvPr/>
        </p:nvSpPr>
        <p:spPr>
          <a:xfrm>
            <a:off x="3027903" y="1341264"/>
            <a:ext cx="3243470" cy="2215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Individuals   (few 1000s) 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EE17-059F-9441-B874-EDD4B815FAB0}"/>
              </a:ext>
            </a:extLst>
          </p:cNvPr>
          <p:cNvSpPr txBox="1"/>
          <p:nvPr/>
        </p:nvSpPr>
        <p:spPr>
          <a:xfrm>
            <a:off x="4043966" y="3670479"/>
            <a:ext cx="477806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to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columns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like to visualize in 2 </a:t>
            </a:r>
            <a:r>
              <a:rPr lang="en-US" dirty="0" err="1"/>
              <a:t>dimesions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1000 x 2 ?</a:t>
            </a:r>
          </a:p>
        </p:txBody>
      </p:sp>
    </p:spTree>
    <p:extLst>
      <p:ext uri="{BB962C8B-B14F-4D97-AF65-F5344CB8AC3E}">
        <p14:creationId xmlns:p14="http://schemas.microsoft.com/office/powerpoint/2010/main" val="786835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DCFC-506F-A942-9690-81507008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2" y="513874"/>
            <a:ext cx="2720609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Genes mirror geography within Europe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643A-E96C-FC4D-8F77-1DAE7C25D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" b="39530"/>
          <a:stretch/>
        </p:blipFill>
        <p:spPr>
          <a:xfrm>
            <a:off x="2983230" y="377864"/>
            <a:ext cx="6035040" cy="4959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8170D-971F-BF4D-9E6D-BED2EDFFE587}"/>
              </a:ext>
            </a:extLst>
          </p:cNvPr>
          <p:cNvSpPr/>
          <p:nvPr/>
        </p:nvSpPr>
        <p:spPr>
          <a:xfrm>
            <a:off x="7028913" y="4563353"/>
            <a:ext cx="19893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Novembre</a:t>
            </a:r>
            <a:r>
              <a:rPr lang="en-US" sz="1200" dirty="0"/>
              <a:t> et al, 2008</a:t>
            </a:r>
          </a:p>
          <a:p>
            <a:pPr algn="r"/>
            <a:r>
              <a:rPr lang="en-US" sz="1200" dirty="0"/>
              <a:t>Genes mirror geography within Europe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10.1038/nature07331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E9131-C7F0-814C-A6CB-7D1151FBA6B4}"/>
              </a:ext>
            </a:extLst>
          </p:cNvPr>
          <p:cNvSpPr/>
          <p:nvPr/>
        </p:nvSpPr>
        <p:spPr>
          <a:xfrm>
            <a:off x="125730" y="5117351"/>
            <a:ext cx="4550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x n = 200k genetic loci x 1400 individuals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3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DCFC-506F-A942-9690-81507008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2" y="513874"/>
            <a:ext cx="2720609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Genes mirror geography within Europe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643A-E96C-FC4D-8F77-1DAE7C25D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" b="39530"/>
          <a:stretch/>
        </p:blipFill>
        <p:spPr>
          <a:xfrm>
            <a:off x="2983230" y="377864"/>
            <a:ext cx="6035040" cy="4959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8170D-971F-BF4D-9E6D-BED2EDFFE587}"/>
              </a:ext>
            </a:extLst>
          </p:cNvPr>
          <p:cNvSpPr/>
          <p:nvPr/>
        </p:nvSpPr>
        <p:spPr>
          <a:xfrm>
            <a:off x="7154643" y="4321256"/>
            <a:ext cx="1989358" cy="902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3" dirty="0" err="1"/>
              <a:t>Novembre</a:t>
            </a:r>
            <a:r>
              <a:rPr lang="en-US" sz="1053" dirty="0"/>
              <a:t> et al, 2008</a:t>
            </a:r>
          </a:p>
          <a:p>
            <a:pPr algn="r"/>
            <a:r>
              <a:rPr lang="en-US" sz="1053" dirty="0"/>
              <a:t>Genes mirror geography within Europe</a:t>
            </a:r>
          </a:p>
          <a:p>
            <a:pPr algn="r"/>
            <a:endParaRPr lang="en-US" sz="1053" dirty="0"/>
          </a:p>
          <a:p>
            <a:pPr algn="r"/>
            <a:r>
              <a:rPr lang="en-US" sz="1053" dirty="0"/>
              <a:t>10.1038/nature07331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E9131-C7F0-814C-A6CB-7D1151FBA6B4}"/>
              </a:ext>
            </a:extLst>
          </p:cNvPr>
          <p:cNvSpPr/>
          <p:nvPr/>
        </p:nvSpPr>
        <p:spPr>
          <a:xfrm>
            <a:off x="262621" y="1874540"/>
            <a:ext cx="25948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Principal components and eigenvalues come back from largest to smallest magnitude.</a:t>
            </a:r>
          </a:p>
          <a:p>
            <a:endParaRPr lang="en-US" dirty="0"/>
          </a:p>
          <a:p>
            <a:r>
              <a:rPr lang="en-US" dirty="0"/>
              <a:t>It is conventional to report principal components along with the fraction of variance explained by each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64C59-8CC7-9F41-A2C3-BDD588D2AE9C}"/>
              </a:ext>
            </a:extLst>
          </p:cNvPr>
          <p:cNvSpPr/>
          <p:nvPr/>
        </p:nvSpPr>
        <p:spPr>
          <a:xfrm rot="4400822">
            <a:off x="4269585" y="621466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0.30%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513C3-3DDE-8B46-AFE6-8516500EDAC2}"/>
              </a:ext>
            </a:extLst>
          </p:cNvPr>
          <p:cNvSpPr/>
          <p:nvPr/>
        </p:nvSpPr>
        <p:spPr>
          <a:xfrm rot="20616217">
            <a:off x="7065262" y="242853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NewRomanPSMT"/>
              </a:rPr>
              <a:t>0.15%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51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304B-D7B8-8747-BC31-05D81113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13" y="-1505850"/>
            <a:ext cx="7886700" cy="1104636"/>
          </a:xfrm>
        </p:spPr>
        <p:txBody>
          <a:bodyPr/>
          <a:lstStyle/>
          <a:p>
            <a:r>
              <a:rPr lang="en-US" dirty="0"/>
              <a:t>Federalist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3065-58A8-1D49-A491-8CDDED68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76" y="2241815"/>
            <a:ext cx="3745483" cy="3461242"/>
          </a:xfrm>
        </p:spPr>
        <p:txBody>
          <a:bodyPr>
            <a:normAutofit/>
          </a:bodyPr>
          <a:lstStyle/>
          <a:p>
            <a:r>
              <a:rPr lang="en-US" dirty="0"/>
              <a:t>85 documents, initially published anonymously 1787-1788</a:t>
            </a:r>
          </a:p>
          <a:p>
            <a:r>
              <a:rPr lang="en-US" dirty="0"/>
              <a:t>Authors’ reminiscences disagree about authorship of some of the essays</a:t>
            </a:r>
          </a:p>
          <a:p>
            <a:r>
              <a:rPr lang="en-US" dirty="0"/>
              <a:t>85 documents parsed into vocabulary of ~10000 “words”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77BED-1090-C240-8D47-555F8F576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2114"/>
          <a:stretch/>
        </p:blipFill>
        <p:spPr>
          <a:xfrm>
            <a:off x="0" y="11943"/>
            <a:ext cx="3912959" cy="212165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A6BA34-9FB9-B949-B4DD-23051EEA3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86481"/>
              </p:ext>
            </p:extLst>
          </p:nvPr>
        </p:nvGraphicFramePr>
        <p:xfrm>
          <a:off x="4400863" y="596607"/>
          <a:ext cx="6668342" cy="5106450"/>
        </p:xfrm>
        <a:graphic>
          <a:graphicData uri="http://schemas.openxmlformats.org/drawingml/2006/table">
            <a:tbl>
              <a:tblPr/>
              <a:tblGrid>
                <a:gridCol w="736227">
                  <a:extLst>
                    <a:ext uri="{9D8B030D-6E8A-4147-A177-3AD203B41FA5}">
                      <a16:colId xmlns:a16="http://schemas.microsoft.com/office/drawing/2014/main" val="3306627846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3345912885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2654110550"/>
                    </a:ext>
                  </a:extLst>
                </a:gridCol>
                <a:gridCol w="160785">
                  <a:extLst>
                    <a:ext uri="{9D8B030D-6E8A-4147-A177-3AD203B41FA5}">
                      <a16:colId xmlns:a16="http://schemas.microsoft.com/office/drawing/2014/main" val="1723818719"/>
                    </a:ext>
                  </a:extLst>
                </a:gridCol>
                <a:gridCol w="160785">
                  <a:extLst>
                    <a:ext uri="{9D8B030D-6E8A-4147-A177-3AD203B41FA5}">
                      <a16:colId xmlns:a16="http://schemas.microsoft.com/office/drawing/2014/main" val="951145055"/>
                    </a:ext>
                  </a:extLst>
                </a:gridCol>
                <a:gridCol w="160785">
                  <a:extLst>
                    <a:ext uri="{9D8B030D-6E8A-4147-A177-3AD203B41FA5}">
                      <a16:colId xmlns:a16="http://schemas.microsoft.com/office/drawing/2014/main" val="4080352272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221302111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2159316023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1735536470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2014108771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2020794015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3861240789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867949331"/>
                    </a:ext>
                  </a:extLst>
                </a:gridCol>
                <a:gridCol w="160785">
                  <a:extLst>
                    <a:ext uri="{9D8B030D-6E8A-4147-A177-3AD203B41FA5}">
                      <a16:colId xmlns:a16="http://schemas.microsoft.com/office/drawing/2014/main" val="1778300113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4025024022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2707397938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3197424705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3549747943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491231308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2364535803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1144845466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595180936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3796445338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2543076887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3118906938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1535932469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847202749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1146714890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4102657074"/>
                    </a:ext>
                  </a:extLst>
                </a:gridCol>
                <a:gridCol w="211559">
                  <a:extLst>
                    <a:ext uri="{9D8B030D-6E8A-4147-A177-3AD203B41FA5}">
                      <a16:colId xmlns:a16="http://schemas.microsoft.com/office/drawing/2014/main" val="1209636564"/>
                    </a:ext>
                  </a:extLst>
                </a:gridCol>
              </a:tblGrid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881477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17558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THEY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90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A0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A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F9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A0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A6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A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0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A6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0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92386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82675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8802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EITHER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2035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A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A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0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A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A6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9D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99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9D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0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A0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93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A3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90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A3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A0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3931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GOVERNMENT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A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56775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GUARANTY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2216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NATIONAL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A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05707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467791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A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9D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0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A0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A3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A0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6702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A3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71609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1604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STATES,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32115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UPON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A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15966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COULD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0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985299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KIND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42022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SHALL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195091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SHOULD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42657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86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A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846024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86645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23181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WANT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10204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58190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AD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89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0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4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B0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85040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4066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DUTIES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678520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1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4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31594"/>
                  </a:ext>
                </a:extLst>
              </a:tr>
              <a:tr h="170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LANDS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CE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CA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68" marR="5668" marT="56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63519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B88F7F5-E383-834B-B808-694C66439F3D}"/>
              </a:ext>
            </a:extLst>
          </p:cNvPr>
          <p:cNvSpPr/>
          <p:nvPr/>
        </p:nvSpPr>
        <p:spPr>
          <a:xfrm>
            <a:off x="4805795" y="134942"/>
            <a:ext cx="3538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if your data looks like this?</a:t>
            </a:r>
          </a:p>
        </p:txBody>
      </p:sp>
    </p:spTree>
    <p:extLst>
      <p:ext uri="{BB962C8B-B14F-4D97-AF65-F5344CB8AC3E}">
        <p14:creationId xmlns:p14="http://schemas.microsoft.com/office/powerpoint/2010/main" val="2204208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D994EB-02EB-BB43-BC52-390F0609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1" y="597429"/>
            <a:ext cx="5041900" cy="481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C304B-D7B8-8747-BC31-05D81113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13" y="-1505850"/>
            <a:ext cx="7886700" cy="1104636"/>
          </a:xfrm>
        </p:spPr>
        <p:txBody>
          <a:bodyPr/>
          <a:lstStyle/>
          <a:p>
            <a:r>
              <a:rPr lang="en-US" dirty="0"/>
              <a:t>Federalist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3065-58A8-1D49-A491-8CDDED68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76" y="2241815"/>
            <a:ext cx="3745483" cy="34612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 </a:t>
            </a:r>
          </a:p>
          <a:p>
            <a:pPr marL="0" indent="0">
              <a:buNone/>
            </a:pPr>
            <a:r>
              <a:rPr lang="en-US" dirty="0"/>
              <a:t>is not an appropriate distance score for your data.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run PCA on an n x n distance matrix evaluated using a domain-specific </a:t>
            </a:r>
            <a:r>
              <a:rPr lang="en-US" dirty="0" err="1"/>
              <a:t>columnwise</a:t>
            </a:r>
            <a:r>
              <a:rPr lang="en-US" dirty="0"/>
              <a:t> comparison.</a:t>
            </a:r>
          </a:p>
          <a:p>
            <a:r>
              <a:rPr lang="en-US" dirty="0"/>
              <a:t>Resulting low-dimensional coordinates visualize  vocabulary/style relationships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48F63-77D6-9442-B1F0-973E88E8C513}"/>
              </a:ext>
            </a:extLst>
          </p:cNvPr>
          <p:cNvSpPr/>
          <p:nvPr/>
        </p:nvSpPr>
        <p:spPr>
          <a:xfrm>
            <a:off x="6546373" y="522606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96EAE-E01F-2746-A87F-2FE2717C9448}"/>
              </a:ext>
            </a:extLst>
          </p:cNvPr>
          <p:cNvSpPr/>
          <p:nvPr/>
        </p:nvSpPr>
        <p:spPr>
          <a:xfrm rot="16200000">
            <a:off x="3796825" y="282321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77BED-1090-C240-8D47-555F8F576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2114"/>
          <a:stretch/>
        </p:blipFill>
        <p:spPr>
          <a:xfrm>
            <a:off x="83737" y="18132"/>
            <a:ext cx="3912959" cy="2121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AFDED5-4FAD-D140-9AEB-0FD91124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861" y="2235286"/>
            <a:ext cx="17081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15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1458-1732-4945-95AD-A97064E2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" y="1654969"/>
            <a:ext cx="5348202" cy="3263504"/>
          </a:xfrm>
        </p:spPr>
        <p:txBody>
          <a:bodyPr>
            <a:normAutofit/>
          </a:bodyPr>
          <a:lstStyle/>
          <a:p>
            <a:r>
              <a:rPr lang="en-US" dirty="0"/>
              <a:t>SVD/PCA don’t know anything but the cloud of points and its correlations. </a:t>
            </a:r>
          </a:p>
          <a:p>
            <a:r>
              <a:rPr lang="en-US" dirty="0"/>
              <a:t>Each new sample builds a different set of basis vectors</a:t>
            </a:r>
          </a:p>
          <a:p>
            <a:r>
              <a:rPr lang="en-US" dirty="0"/>
              <a:t>Hard to interpret: positive and negative values in the eigenvectors</a:t>
            </a:r>
          </a:p>
          <a:p>
            <a:r>
              <a:rPr lang="en-US" dirty="0"/>
              <a:t>Does not handle non-numerical values—have to change the objective function for that (Netflix)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5C60E-83A7-194E-B876-2C7D72FD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482" y="-66502"/>
            <a:ext cx="597303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49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4476-C001-4646-A16B-F6FA152B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3DDCF-2826-6249-0033-4ECAEDADD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342734" cy="5715000"/>
          </a:xfrm>
        </p:spPr>
      </p:pic>
    </p:spTree>
    <p:extLst>
      <p:ext uri="{BB962C8B-B14F-4D97-AF65-F5344CB8AC3E}">
        <p14:creationId xmlns:p14="http://schemas.microsoft.com/office/powerpoint/2010/main" val="381657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52008-C341-7E4A-83E5-327B38ADBDC9}"/>
              </a:ext>
            </a:extLst>
          </p:cNvPr>
          <p:cNvSpPr/>
          <p:nvPr/>
        </p:nvSpPr>
        <p:spPr>
          <a:xfrm>
            <a:off x="1207784" y="4298059"/>
            <a:ext cx="8194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number </a:t>
            </a:r>
          </a:p>
          <a:p>
            <a:pPr algn="ctr"/>
            <a:r>
              <a:rPr lang="en-US" sz="1500" dirty="0">
                <a:latin typeface="Times" pitchFamily="2" charset="0"/>
              </a:rPr>
              <a:t>“scalar”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AE8AF-D519-054F-81A0-AC8922850167}"/>
              </a:ext>
            </a:extLst>
          </p:cNvPr>
          <p:cNvSpPr txBox="1"/>
          <p:nvPr/>
        </p:nvSpPr>
        <p:spPr>
          <a:xfrm>
            <a:off x="4965484" y="3108538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834CC-841D-FC43-8C64-402FEFCB2F14}"/>
              </a:ext>
            </a:extLst>
          </p:cNvPr>
          <p:cNvSpPr/>
          <p:nvPr/>
        </p:nvSpPr>
        <p:spPr>
          <a:xfrm>
            <a:off x="3555270" y="2553919"/>
            <a:ext cx="247784" cy="12287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DF49B-9025-6842-BC97-67BD49929AF0}"/>
              </a:ext>
            </a:extLst>
          </p:cNvPr>
          <p:cNvSpPr/>
          <p:nvPr/>
        </p:nvSpPr>
        <p:spPr>
          <a:xfrm>
            <a:off x="3372082" y="3873867"/>
            <a:ext cx="6222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m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BCF92-F6DF-B249-AAEE-20500F5CA952}"/>
              </a:ext>
            </a:extLst>
          </p:cNvPr>
          <p:cNvSpPr/>
          <p:nvPr/>
        </p:nvSpPr>
        <p:spPr>
          <a:xfrm>
            <a:off x="5606010" y="4265181"/>
            <a:ext cx="6222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m x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8D83CB-4C5B-2A48-A09E-CEC7C11F23C2}"/>
              </a:ext>
            </a:extLst>
          </p:cNvPr>
          <p:cNvSpPr/>
          <p:nvPr/>
        </p:nvSpPr>
        <p:spPr>
          <a:xfrm>
            <a:off x="1452081" y="3158812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000" dirty="0">
                <a:latin typeface="Times" pitchFamily="2" charset="0"/>
              </a:rPr>
              <a:t>λ</a:t>
            </a:r>
            <a:endParaRPr lang="en-US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AA46D8-4816-074B-A961-2889BCA0088F}"/>
              </a:ext>
            </a:extLst>
          </p:cNvPr>
          <p:cNvSpPr/>
          <p:nvPr/>
        </p:nvSpPr>
        <p:spPr>
          <a:xfrm>
            <a:off x="3347180" y="4367134"/>
            <a:ext cx="6639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vector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84F1FE-5933-5847-AB57-A1BC3B6AB9DE}"/>
              </a:ext>
            </a:extLst>
          </p:cNvPr>
          <p:cNvSpPr/>
          <p:nvPr/>
        </p:nvSpPr>
        <p:spPr>
          <a:xfrm>
            <a:off x="5502297" y="4667217"/>
            <a:ext cx="9252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2d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03EF9-A572-CB4A-9D87-03010C6DF519}"/>
              </a:ext>
            </a:extLst>
          </p:cNvPr>
          <p:cNvSpPr/>
          <p:nvPr/>
        </p:nvSpPr>
        <p:spPr>
          <a:xfrm>
            <a:off x="5373635" y="2408903"/>
            <a:ext cx="1072055" cy="17499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C758F-C52D-E44D-A0AE-5E6B41A37E5F}"/>
              </a:ext>
            </a:extLst>
          </p:cNvPr>
          <p:cNvSpPr txBox="1"/>
          <p:nvPr/>
        </p:nvSpPr>
        <p:spPr>
          <a:xfrm>
            <a:off x="5782063" y="2085427"/>
            <a:ext cx="25519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04034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DF49B-9025-6842-BC97-67BD49929AF0}"/>
              </a:ext>
            </a:extLst>
          </p:cNvPr>
          <p:cNvSpPr/>
          <p:nvPr/>
        </p:nvSpPr>
        <p:spPr>
          <a:xfrm>
            <a:off x="3414560" y="3873867"/>
            <a:ext cx="537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n x 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BCF92-F6DF-B249-AAEE-20500F5CA952}"/>
              </a:ext>
            </a:extLst>
          </p:cNvPr>
          <p:cNvSpPr/>
          <p:nvPr/>
        </p:nvSpPr>
        <p:spPr>
          <a:xfrm>
            <a:off x="4548716" y="3873867"/>
            <a:ext cx="5902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r x 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84F1FE-5933-5847-AB57-A1BC3B6AB9DE}"/>
              </a:ext>
            </a:extLst>
          </p:cNvPr>
          <p:cNvSpPr/>
          <p:nvPr/>
        </p:nvSpPr>
        <p:spPr>
          <a:xfrm>
            <a:off x="5502297" y="4667217"/>
            <a:ext cx="9252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2d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B5DD4-8EC3-2A4C-B9C0-532CC5A6A2BD}"/>
              </a:ext>
            </a:extLst>
          </p:cNvPr>
          <p:cNvSpPr/>
          <p:nvPr/>
        </p:nvSpPr>
        <p:spPr>
          <a:xfrm>
            <a:off x="3382385" y="1888803"/>
            <a:ext cx="555081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EE2D6-CBDD-AB44-9976-2C54027EF4CB}"/>
              </a:ext>
            </a:extLst>
          </p:cNvPr>
          <p:cNvSpPr txBox="1"/>
          <p:nvPr/>
        </p:nvSpPr>
        <p:spPr>
          <a:xfrm>
            <a:off x="2844226" y="2669382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DC856-AD4F-8E49-9CB3-703B0EE090A2}"/>
              </a:ext>
            </a:extLst>
          </p:cNvPr>
          <p:cNvSpPr txBox="1"/>
          <p:nvPr/>
        </p:nvSpPr>
        <p:spPr>
          <a:xfrm>
            <a:off x="3542693" y="1611802"/>
            <a:ext cx="231154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E09487-0E1E-D749-83FF-85870DA947C5}"/>
              </a:ext>
            </a:extLst>
          </p:cNvPr>
          <p:cNvSpPr/>
          <p:nvPr/>
        </p:nvSpPr>
        <p:spPr>
          <a:xfrm>
            <a:off x="4324041" y="1928147"/>
            <a:ext cx="1049594" cy="5143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B</a:t>
            </a:r>
            <a:endParaRPr lang="en-US" sz="2100" baseline="30000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109FAC-337B-7340-B82A-7D503C9AFA94}"/>
              </a:ext>
            </a:extLst>
          </p:cNvPr>
          <p:cNvSpPr txBox="1"/>
          <p:nvPr/>
        </p:nvSpPr>
        <p:spPr>
          <a:xfrm>
            <a:off x="4774792" y="1649529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D3487-75C1-B94C-A437-932DE7606460}"/>
              </a:ext>
            </a:extLst>
          </p:cNvPr>
          <p:cNvSpPr txBox="1"/>
          <p:nvPr/>
        </p:nvSpPr>
        <p:spPr>
          <a:xfrm>
            <a:off x="4067725" y="2045224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0B652-44F0-A747-8563-AFB9247F5CDC}"/>
              </a:ext>
            </a:extLst>
          </p:cNvPr>
          <p:cNvSpPr/>
          <p:nvPr/>
        </p:nvSpPr>
        <p:spPr>
          <a:xfrm>
            <a:off x="6647391" y="1946035"/>
            <a:ext cx="1492757" cy="1749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8C9F9-1F73-544B-BDA5-076054FE2164}"/>
              </a:ext>
            </a:extLst>
          </p:cNvPr>
          <p:cNvSpPr txBox="1"/>
          <p:nvPr/>
        </p:nvSpPr>
        <p:spPr>
          <a:xfrm>
            <a:off x="7392646" y="1636728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13BE8-334E-6F46-8747-91678F20F738}"/>
              </a:ext>
            </a:extLst>
          </p:cNvPr>
          <p:cNvSpPr txBox="1"/>
          <p:nvPr/>
        </p:nvSpPr>
        <p:spPr>
          <a:xfrm>
            <a:off x="6313171" y="2704401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31482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8CDC-0486-3B4A-89FA-747E9CFB943A}"/>
              </a:ext>
            </a:extLst>
          </p:cNvPr>
          <p:cNvSpPr/>
          <p:nvPr/>
        </p:nvSpPr>
        <p:spPr>
          <a:xfrm>
            <a:off x="5614704" y="1490888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933F5-A62C-A649-BD14-8A99083678B5}"/>
              </a:ext>
            </a:extLst>
          </p:cNvPr>
          <p:cNvGrpSpPr/>
          <p:nvPr/>
        </p:nvGrpSpPr>
        <p:grpSpPr>
          <a:xfrm>
            <a:off x="6689224" y="1350145"/>
            <a:ext cx="1153417" cy="766543"/>
            <a:chOff x="40135" y="3441953"/>
            <a:chExt cx="1537888" cy="10220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2EA4A5-2FB5-6C48-8072-BD4465EFA6A3}"/>
                </a:ext>
              </a:extLst>
            </p:cNvPr>
            <p:cNvSpPr/>
            <p:nvPr/>
          </p:nvSpPr>
          <p:spPr>
            <a:xfrm>
              <a:off x="362796" y="3879623"/>
              <a:ext cx="1215227" cy="5843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Times" pitchFamily="2" charset="0"/>
                </a:rPr>
                <a:t>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E0E19F-5EC1-D442-8C89-E3C82FC765D1}"/>
                </a:ext>
              </a:extLst>
            </p:cNvPr>
            <p:cNvSpPr txBox="1"/>
            <p:nvPr/>
          </p:nvSpPr>
          <p:spPr>
            <a:xfrm>
              <a:off x="40135" y="3964987"/>
              <a:ext cx="308204" cy="33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3" dirty="0"/>
                <a:t>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B5B3C8-8AF0-EC43-996E-CEA658B22B25}"/>
                </a:ext>
              </a:extLst>
            </p:cNvPr>
            <p:cNvSpPr txBox="1"/>
            <p:nvPr/>
          </p:nvSpPr>
          <p:spPr>
            <a:xfrm flipH="1">
              <a:off x="647811" y="3441953"/>
              <a:ext cx="597541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3" dirty="0"/>
                <a:t>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A2FBB-7476-DA44-80D2-4187501B19A5}"/>
              </a:ext>
            </a:extLst>
          </p:cNvPr>
          <p:cNvGrpSpPr/>
          <p:nvPr/>
        </p:nvGrpSpPr>
        <p:grpSpPr>
          <a:xfrm>
            <a:off x="3649138" y="1281724"/>
            <a:ext cx="1391504" cy="2059544"/>
            <a:chOff x="1754307" y="2734809"/>
            <a:chExt cx="1855337" cy="27460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239229-1007-F64D-B6E0-9BBFA7CC1822}"/>
                </a:ext>
              </a:extLst>
            </p:cNvPr>
            <p:cNvSpPr/>
            <p:nvPr/>
          </p:nvSpPr>
          <p:spPr>
            <a:xfrm>
              <a:off x="2180238" y="3147569"/>
              <a:ext cx="1429406" cy="233329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Times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234F72-A013-5C40-94C8-6B70EA717BA4}"/>
                </a:ext>
              </a:extLst>
            </p:cNvPr>
            <p:cNvSpPr txBox="1"/>
            <p:nvPr/>
          </p:nvSpPr>
          <p:spPr>
            <a:xfrm>
              <a:off x="1754307" y="4042604"/>
              <a:ext cx="389424" cy="33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3" dirty="0"/>
                <a:t>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7ED2B5-561B-5F46-9886-687284EFF8ED}"/>
                </a:ext>
              </a:extLst>
            </p:cNvPr>
            <p:cNvSpPr txBox="1"/>
            <p:nvPr/>
          </p:nvSpPr>
          <p:spPr>
            <a:xfrm>
              <a:off x="2730618" y="2734809"/>
              <a:ext cx="340264" cy="339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3" dirty="0"/>
                <a:t>n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6BFF9A4-C6EF-5C45-A3AC-CFAD5C8C98D0}"/>
              </a:ext>
            </a:extLst>
          </p:cNvPr>
          <p:cNvSpPr/>
          <p:nvPr/>
        </p:nvSpPr>
        <p:spPr>
          <a:xfrm>
            <a:off x="1631460" y="1591294"/>
            <a:ext cx="1564559" cy="5566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U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4165E-9533-EF4D-966F-ADB86D0F2F66}"/>
              </a:ext>
            </a:extLst>
          </p:cNvPr>
          <p:cNvSpPr txBox="1"/>
          <p:nvPr/>
        </p:nvSpPr>
        <p:spPr>
          <a:xfrm>
            <a:off x="2267705" y="1308226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D63D17-ABDD-6D4C-A13B-C99BAB57A077}"/>
              </a:ext>
            </a:extLst>
          </p:cNvPr>
          <p:cNvSpPr txBox="1"/>
          <p:nvPr/>
        </p:nvSpPr>
        <p:spPr>
          <a:xfrm>
            <a:off x="1293402" y="1733417"/>
            <a:ext cx="231154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12EB1-DBF3-354A-9331-0C76B3DAC4B8}"/>
              </a:ext>
            </a:extLst>
          </p:cNvPr>
          <p:cNvSpPr/>
          <p:nvPr/>
        </p:nvSpPr>
        <p:spPr>
          <a:xfrm>
            <a:off x="1777713" y="4406774"/>
            <a:ext cx="545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the dimension reduction we might have asked for</a:t>
            </a:r>
          </a:p>
        </p:txBody>
      </p:sp>
    </p:spTree>
    <p:extLst>
      <p:ext uri="{BB962C8B-B14F-4D97-AF65-F5344CB8AC3E}">
        <p14:creationId xmlns:p14="http://schemas.microsoft.com/office/powerpoint/2010/main" val="3785882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77E8-58FE-2449-80C6-3C7E9E28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x1, x2 using 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2B6C4A-ACE5-034B-AF6F-0EBBB9C95091}"/>
              </a:ext>
            </a:extLst>
          </p:cNvPr>
          <p:cNvCxnSpPr>
            <a:cxnSpLocks/>
          </p:cNvCxnSpPr>
          <p:nvPr/>
        </p:nvCxnSpPr>
        <p:spPr>
          <a:xfrm flipV="1">
            <a:off x="628650" y="2238979"/>
            <a:ext cx="0" cy="1718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CAFACA-5EE9-4147-9157-E2570912A860}"/>
              </a:ext>
            </a:extLst>
          </p:cNvPr>
          <p:cNvCxnSpPr>
            <a:cxnSpLocks/>
          </p:cNvCxnSpPr>
          <p:nvPr/>
        </p:nvCxnSpPr>
        <p:spPr>
          <a:xfrm>
            <a:off x="628651" y="3957819"/>
            <a:ext cx="1465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11F0C4-FE13-4345-8F09-62FD80303D4D}"/>
              </a:ext>
            </a:extLst>
          </p:cNvPr>
          <p:cNvSpPr/>
          <p:nvPr/>
        </p:nvSpPr>
        <p:spPr>
          <a:xfrm>
            <a:off x="1170534" y="3574565"/>
            <a:ext cx="314417" cy="321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2ADBC0-0F89-084A-BA6F-30A19FF5F540}"/>
              </a:ext>
            </a:extLst>
          </p:cNvPr>
          <p:cNvGrpSpPr/>
          <p:nvPr/>
        </p:nvGrpSpPr>
        <p:grpSpPr>
          <a:xfrm>
            <a:off x="2635597" y="1998082"/>
            <a:ext cx="1899511" cy="1959739"/>
            <a:chOff x="3514127" y="2283107"/>
            <a:chExt cx="2532681" cy="26129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261823-0E29-914D-914C-3DBF9B6903E8}"/>
                </a:ext>
              </a:extLst>
            </p:cNvPr>
            <p:cNvCxnSpPr/>
            <p:nvPr/>
          </p:nvCxnSpPr>
          <p:spPr>
            <a:xfrm flipV="1">
              <a:off x="4092615" y="2604304"/>
              <a:ext cx="0" cy="22917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C5BF5B-EDF4-BF49-8DFD-F14A145BDB09}"/>
                </a:ext>
              </a:extLst>
            </p:cNvPr>
            <p:cNvCxnSpPr>
              <a:cxnSpLocks/>
            </p:cNvCxnSpPr>
            <p:nvPr/>
          </p:nvCxnSpPr>
          <p:spPr>
            <a:xfrm>
              <a:off x="4092615" y="4896092"/>
              <a:ext cx="19541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F43DB1-9141-8243-85D0-79F47ABB369A}"/>
                </a:ext>
              </a:extLst>
            </p:cNvPr>
            <p:cNvSpPr/>
            <p:nvPr/>
          </p:nvSpPr>
          <p:spPr>
            <a:xfrm>
              <a:off x="4688277" y="3956388"/>
              <a:ext cx="419223" cy="4286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DE6A3C-F5FF-F247-AB9E-2389FCE1A449}"/>
                </a:ext>
              </a:extLst>
            </p:cNvPr>
            <p:cNvGrpSpPr/>
            <p:nvPr/>
          </p:nvGrpSpPr>
          <p:grpSpPr>
            <a:xfrm rot="20124849">
              <a:off x="3514127" y="2283107"/>
              <a:ext cx="1954193" cy="2291788"/>
              <a:chOff x="4446722" y="2283106"/>
              <a:chExt cx="1954193" cy="2291788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F1D540-5CA5-8942-B8EF-ABDBDE893A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6722" y="2283106"/>
                <a:ext cx="0" cy="22917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CC53956-6199-7A47-8185-25AED3A3F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722" y="4574894"/>
                <a:ext cx="19541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4B80EC-FBCF-C244-90CF-1BCF37B85C2D}"/>
              </a:ext>
            </a:extLst>
          </p:cNvPr>
          <p:cNvGrpSpPr/>
          <p:nvPr/>
        </p:nvGrpSpPr>
        <p:grpSpPr>
          <a:xfrm>
            <a:off x="4947737" y="2011999"/>
            <a:ext cx="1889285" cy="1945820"/>
            <a:chOff x="6596981" y="2301665"/>
            <a:chExt cx="2519047" cy="259442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DA174B-73F8-5446-8445-AB6467235FC8}"/>
                </a:ext>
              </a:extLst>
            </p:cNvPr>
            <p:cNvCxnSpPr/>
            <p:nvPr/>
          </p:nvCxnSpPr>
          <p:spPr>
            <a:xfrm flipV="1">
              <a:off x="7161835" y="2604304"/>
              <a:ext cx="0" cy="22917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B3FE05-0771-D140-8D91-6DD1978A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161835" y="4896092"/>
              <a:ext cx="19541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820DCF-3A03-DA40-B13B-616D015A3BD8}"/>
                </a:ext>
              </a:extLst>
            </p:cNvPr>
            <p:cNvGrpSpPr/>
            <p:nvPr/>
          </p:nvGrpSpPr>
          <p:grpSpPr>
            <a:xfrm rot="20124849">
              <a:off x="6596981" y="2301665"/>
              <a:ext cx="1954193" cy="2291788"/>
              <a:chOff x="4446722" y="2283106"/>
              <a:chExt cx="1954193" cy="229178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0466096-0B02-1A4B-B1CE-7FB8BF510B27}"/>
                  </a:ext>
                </a:extLst>
              </p:cNvPr>
              <p:cNvCxnSpPr/>
              <p:nvPr/>
            </p:nvCxnSpPr>
            <p:spPr>
              <a:xfrm flipV="1">
                <a:off x="4446722" y="2283106"/>
                <a:ext cx="0" cy="22917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1F53783-38D6-104B-AB35-8649CC386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722" y="4574894"/>
                <a:ext cx="19541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56F06B-E401-4C4E-A57E-8BE62B9EC854}"/>
                </a:ext>
              </a:extLst>
            </p:cNvPr>
            <p:cNvSpPr/>
            <p:nvPr/>
          </p:nvSpPr>
          <p:spPr>
            <a:xfrm>
              <a:off x="7844410" y="3549128"/>
              <a:ext cx="332310" cy="11468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54D883-3BF5-B94C-99E5-FBE4ED322B5B}"/>
              </a:ext>
            </a:extLst>
          </p:cNvPr>
          <p:cNvGrpSpPr/>
          <p:nvPr/>
        </p:nvGrpSpPr>
        <p:grpSpPr>
          <a:xfrm>
            <a:off x="7298424" y="2242159"/>
            <a:ext cx="1519540" cy="2003737"/>
            <a:chOff x="9731231" y="2608543"/>
            <a:chExt cx="2026053" cy="267164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A58D54-9305-F04B-B739-9862D80BA176}"/>
                </a:ext>
              </a:extLst>
            </p:cNvPr>
            <p:cNvCxnSpPr>
              <a:cxnSpLocks/>
            </p:cNvCxnSpPr>
            <p:nvPr/>
          </p:nvCxnSpPr>
          <p:spPr>
            <a:xfrm rot="1460197" flipV="1">
              <a:off x="10307947" y="2678301"/>
              <a:ext cx="0" cy="22917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CD6AF3-081C-9348-9E63-F7D2459199CB}"/>
                </a:ext>
              </a:extLst>
            </p:cNvPr>
            <p:cNvCxnSpPr>
              <a:cxnSpLocks/>
            </p:cNvCxnSpPr>
            <p:nvPr/>
          </p:nvCxnSpPr>
          <p:spPr>
            <a:xfrm rot="1460197">
              <a:off x="9731231" y="5280192"/>
              <a:ext cx="19541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D2CA97-9894-1248-A820-1300DE28A5A4}"/>
                </a:ext>
              </a:extLst>
            </p:cNvPr>
            <p:cNvGrpSpPr/>
            <p:nvPr/>
          </p:nvGrpSpPr>
          <p:grpSpPr>
            <a:xfrm rot="21585046">
              <a:off x="9803091" y="2608543"/>
              <a:ext cx="1954193" cy="2291788"/>
              <a:chOff x="4446722" y="2283106"/>
              <a:chExt cx="1954193" cy="22917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FD86097-6D9D-E24A-95F3-109E3E0A1BC5}"/>
                  </a:ext>
                </a:extLst>
              </p:cNvPr>
              <p:cNvCxnSpPr/>
              <p:nvPr/>
            </p:nvCxnSpPr>
            <p:spPr>
              <a:xfrm flipV="1">
                <a:off x="4446722" y="2283106"/>
                <a:ext cx="0" cy="22917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F9928C1-E22F-5C4F-A772-C621354B5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722" y="4574894"/>
                <a:ext cx="19541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EDAA822-74D2-3A4C-BBB7-8304C4A87F57}"/>
                </a:ext>
              </a:extLst>
            </p:cNvPr>
            <p:cNvSpPr/>
            <p:nvPr/>
          </p:nvSpPr>
          <p:spPr>
            <a:xfrm rot="1460197">
              <a:off x="11019573" y="4026005"/>
              <a:ext cx="332310" cy="11468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3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15B5DA5-D720-3E47-95F2-60169901D4FD}"/>
              </a:ext>
            </a:extLst>
          </p:cNvPr>
          <p:cNvSpPr/>
          <p:nvPr/>
        </p:nvSpPr>
        <p:spPr>
          <a:xfrm>
            <a:off x="1250359" y="4107394"/>
            <a:ext cx="296876" cy="25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x</a:t>
            </a:r>
            <a:r>
              <a:rPr lang="en-US" sz="1053" baseline="-25000" dirty="0">
                <a:latin typeface="Times" pitchFamily="2" charset="0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F9CE8F-8623-7240-9FFB-0B5B3CA49434}"/>
              </a:ext>
            </a:extLst>
          </p:cNvPr>
          <p:cNvSpPr/>
          <p:nvPr/>
        </p:nvSpPr>
        <p:spPr>
          <a:xfrm>
            <a:off x="278079" y="2989558"/>
            <a:ext cx="296876" cy="25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x</a:t>
            </a:r>
            <a:r>
              <a:rPr lang="en-US" sz="1053" baseline="-25000" dirty="0">
                <a:latin typeface="Times" pitchFamily="2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AF5DCF-D694-3540-A7A8-CA029B28834E}"/>
              </a:ext>
            </a:extLst>
          </p:cNvPr>
          <p:cNvSpPr/>
          <p:nvPr/>
        </p:nvSpPr>
        <p:spPr>
          <a:xfrm>
            <a:off x="4162704" y="3381903"/>
            <a:ext cx="311995" cy="25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x</a:t>
            </a:r>
            <a:r>
              <a:rPr lang="en-US" sz="1053" baseline="-25000" dirty="0">
                <a:latin typeface="Times" pitchFamily="2" charset="0"/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1AE7D3-139D-D840-AD15-E4F247C32AB4}"/>
              </a:ext>
            </a:extLst>
          </p:cNvPr>
          <p:cNvSpPr/>
          <p:nvPr/>
        </p:nvSpPr>
        <p:spPr>
          <a:xfrm>
            <a:off x="2094294" y="2580501"/>
            <a:ext cx="318231" cy="25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x</a:t>
            </a:r>
            <a:r>
              <a:rPr lang="en-US" sz="1053" baseline="-25000" dirty="0">
                <a:latin typeface="Times" pitchFamily="2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0D65A0-8594-0142-B218-6A5D92AF34A4}"/>
              </a:ext>
            </a:extLst>
          </p:cNvPr>
          <p:cNvSpPr/>
          <p:nvPr/>
        </p:nvSpPr>
        <p:spPr>
          <a:xfrm>
            <a:off x="3079320" y="2551432"/>
            <a:ext cx="362809" cy="25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70A82F-8C66-C24A-92A8-B62C775A0D3A}"/>
              </a:ext>
            </a:extLst>
          </p:cNvPr>
          <p:cNvSpPr/>
          <p:nvPr/>
        </p:nvSpPr>
        <p:spPr>
          <a:xfrm>
            <a:off x="3879935" y="3986152"/>
            <a:ext cx="382553" cy="25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5586E-2B61-9042-80C8-11854C58634E}"/>
              </a:ext>
            </a:extLst>
          </p:cNvPr>
          <p:cNvSpPr/>
          <p:nvPr/>
        </p:nvSpPr>
        <p:spPr>
          <a:xfrm>
            <a:off x="6038124" y="3986152"/>
            <a:ext cx="382553" cy="25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5C8DF6-25AC-A34B-A68F-63D10CC5FFD0}"/>
              </a:ext>
            </a:extLst>
          </p:cNvPr>
          <p:cNvSpPr/>
          <p:nvPr/>
        </p:nvSpPr>
        <p:spPr>
          <a:xfrm>
            <a:off x="5351858" y="2409385"/>
            <a:ext cx="353199" cy="25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e</a:t>
            </a:r>
            <a:r>
              <a:rPr lang="en-US" sz="1053" baseline="-25000" dirty="0">
                <a:latin typeface="Times" pitchFamily="2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600BC4-8503-2C4B-8A73-04672F9A80DD}"/>
              </a:ext>
            </a:extLst>
          </p:cNvPr>
          <p:cNvSpPr/>
          <p:nvPr/>
        </p:nvSpPr>
        <p:spPr>
          <a:xfrm>
            <a:off x="8463834" y="3971130"/>
            <a:ext cx="357862" cy="25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x</a:t>
            </a:r>
            <a:r>
              <a:rPr lang="en-US" sz="1053" baseline="-25000" dirty="0">
                <a:latin typeface="Times" pitchFamily="2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E7C644-2339-014E-BAAA-52D23C588347}"/>
              </a:ext>
            </a:extLst>
          </p:cNvPr>
          <p:cNvSpPr/>
          <p:nvPr/>
        </p:nvSpPr>
        <p:spPr>
          <a:xfrm>
            <a:off x="7381468" y="2425665"/>
            <a:ext cx="300432" cy="25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3" dirty="0">
                <a:latin typeface="Times" pitchFamily="2" charset="0"/>
              </a:rPr>
              <a:t>x</a:t>
            </a:r>
            <a:r>
              <a:rPr lang="en-US" sz="1053" baseline="-25000" dirty="0">
                <a:latin typeface="Times" pitchFamily="2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DEA78C-D460-6C45-A901-7465C8653BF5}"/>
              </a:ext>
            </a:extLst>
          </p:cNvPr>
          <p:cNvSpPr/>
          <p:nvPr/>
        </p:nvSpPr>
        <p:spPr>
          <a:xfrm>
            <a:off x="2412533" y="4660365"/>
            <a:ext cx="57900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Q</a:t>
            </a:r>
            <a:r>
              <a:rPr lang="en-US" sz="2400" baseline="30000" dirty="0">
                <a:latin typeface="Times" pitchFamily="2" charset="0"/>
              </a:rPr>
              <a:t>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4F5E5E-74F0-E74F-976A-42A97FA10941}"/>
              </a:ext>
            </a:extLst>
          </p:cNvPr>
          <p:cNvSpPr/>
          <p:nvPr/>
        </p:nvSpPr>
        <p:spPr>
          <a:xfrm>
            <a:off x="6868132" y="4660365"/>
            <a:ext cx="40748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Q</a:t>
            </a:r>
            <a:endParaRPr lang="en-US" sz="2400" baseline="30000" dirty="0">
              <a:latin typeface="Time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C6194C-6595-094A-A0E6-BD6AFABA5622}"/>
              </a:ext>
            </a:extLst>
          </p:cNvPr>
          <p:cNvSpPr/>
          <p:nvPr/>
        </p:nvSpPr>
        <p:spPr>
          <a:xfrm>
            <a:off x="4777918" y="4660365"/>
            <a:ext cx="33855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l-GR" sz="2400" dirty="0">
                <a:latin typeface="Times" pitchFamily="2" charset="0"/>
              </a:rPr>
              <a:t>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56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65EC04-004E-D446-82B0-D166A578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4" y="248957"/>
            <a:ext cx="73102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Suppose your data looks like genotype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F83D29A-F6A2-9E4F-A7DF-A8F2791E1D7D}"/>
              </a:ext>
            </a:extLst>
          </p:cNvPr>
          <p:cNvSpPr txBox="1">
            <a:spLocks/>
          </p:cNvSpPr>
          <p:nvPr/>
        </p:nvSpPr>
        <p:spPr>
          <a:xfrm>
            <a:off x="3027903" y="1341264"/>
            <a:ext cx="3243470" cy="2215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Individuals   (few 1000s) </a:t>
            </a:r>
          </a:p>
          <a:p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F86F26-F5C8-3D4A-8512-52E3BA54D2B9}"/>
              </a:ext>
            </a:extLst>
          </p:cNvPr>
          <p:cNvSpPr txBox="1">
            <a:spLocks/>
          </p:cNvSpPr>
          <p:nvPr/>
        </p:nvSpPr>
        <p:spPr>
          <a:xfrm rot="16200000">
            <a:off x="-871531" y="3152926"/>
            <a:ext cx="3111786" cy="6410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Genetic loci  (few 100k)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5D9E3C-F78A-B74D-ABF8-36DABF140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242967"/>
              </p:ext>
            </p:extLst>
          </p:nvPr>
        </p:nvGraphicFramePr>
        <p:xfrm>
          <a:off x="839638" y="1917580"/>
          <a:ext cx="76200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nary Worksheet" r:id="rId2" imgW="7620000" imgH="5295900" progId="Excel.SheetBinaryMacroEnabled.12">
                  <p:embed/>
                </p:oleObj>
              </mc:Choice>
              <mc:Fallback>
                <p:oleObj name="Binary Worksheet" r:id="rId2" imgW="7620000" imgH="529590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638" y="1917580"/>
                        <a:ext cx="762000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749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98B83E1-84EC-4155-6645-5C50F680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" y="129396"/>
            <a:ext cx="62801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884443-D589-D411-7A68-EEA00FD45CA4}"/>
              </a:ext>
            </a:extLst>
          </p:cNvPr>
          <p:cNvSpPr/>
          <p:nvPr/>
        </p:nvSpPr>
        <p:spPr>
          <a:xfrm>
            <a:off x="4572000" y="4939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/simple-svd-algorithms-13291ad2eef2</a:t>
            </a:r>
          </a:p>
        </p:txBody>
      </p:sp>
    </p:spTree>
    <p:extLst>
      <p:ext uri="{BB962C8B-B14F-4D97-AF65-F5344CB8AC3E}">
        <p14:creationId xmlns:p14="http://schemas.microsoft.com/office/powerpoint/2010/main" val="1082970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6CD7-49DD-5E76-3F89-61E25E7E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B4139D7-4149-AE23-CA89-649920A5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208"/>
            <a:ext cx="88900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E4FEEF-D2E9-0A59-05AB-401E569C3834}"/>
              </a:ext>
            </a:extLst>
          </p:cNvPr>
          <p:cNvSpPr/>
          <p:nvPr/>
        </p:nvSpPr>
        <p:spPr>
          <a:xfrm>
            <a:off x="4572000" y="4939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/simple-svd-algorithms-13291ad2eef2</a:t>
            </a:r>
          </a:p>
        </p:txBody>
      </p:sp>
    </p:spTree>
    <p:extLst>
      <p:ext uri="{BB962C8B-B14F-4D97-AF65-F5344CB8AC3E}">
        <p14:creationId xmlns:p14="http://schemas.microsoft.com/office/powerpoint/2010/main" val="1838962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867982" y="2321314"/>
            <a:ext cx="1274357" cy="12390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546558" y="2764386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1231665" y="1961364"/>
            <a:ext cx="46369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3458895" y="2322933"/>
            <a:ext cx="1288604" cy="1237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6642392" y="2347282"/>
            <a:ext cx="1207302" cy="1177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  <a:r>
              <a:rPr lang="en-US" sz="2100" baseline="30000" dirty="0"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5135147" y="2347282"/>
            <a:ext cx="1119599" cy="117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1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2635093" y="2487387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6518631" y="3897826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(orthogonal)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3427369" y="3897826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(orthogonal)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5011473" y="3897826"/>
            <a:ext cx="1274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eigenvalues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(diagonal)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5167435" y="2376510"/>
            <a:ext cx="1087310" cy="1148016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069815" y="3863202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1800" dirty="0">
                <a:latin typeface="Times" pitchFamily="2" charset="0"/>
              </a:rPr>
              <a:t>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7A013-A8F7-5A4C-B51E-22F0EF6BFE20}"/>
              </a:ext>
            </a:extLst>
          </p:cNvPr>
          <p:cNvSpPr/>
          <p:nvPr/>
        </p:nvSpPr>
        <p:spPr>
          <a:xfrm>
            <a:off x="4406342" y="2347282"/>
            <a:ext cx="334667" cy="12130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 err="1">
                <a:latin typeface="Times" pitchFamily="2" charset="0"/>
              </a:rPr>
              <a:t>e</a:t>
            </a:r>
            <a:r>
              <a:rPr lang="en-US" sz="1053" baseline="-25000" dirty="0" err="1">
                <a:latin typeface="Times" pitchFamily="2" charset="0"/>
              </a:rPr>
              <a:t>i</a:t>
            </a:r>
            <a:endParaRPr lang="en-US" sz="1053" baseline="-25000" dirty="0">
              <a:latin typeface="Time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0A080-30E2-8D42-9B7F-F3ED081ACD02}"/>
              </a:ext>
            </a:extLst>
          </p:cNvPr>
          <p:cNvSpPr/>
          <p:nvPr/>
        </p:nvSpPr>
        <p:spPr>
          <a:xfrm>
            <a:off x="6642392" y="3247528"/>
            <a:ext cx="1203804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 err="1">
                <a:latin typeface="Times" pitchFamily="2" charset="0"/>
              </a:rPr>
              <a:t>e</a:t>
            </a:r>
            <a:r>
              <a:rPr lang="en-US" sz="1053" baseline="-25000" dirty="0" err="1">
                <a:latin typeface="Times" pitchFamily="2" charset="0"/>
              </a:rPr>
              <a:t>i</a:t>
            </a:r>
            <a:r>
              <a:rPr lang="en-US" sz="1053" baseline="30000" dirty="0" err="1">
                <a:latin typeface="Times" pitchFamily="2" charset="0"/>
              </a:rPr>
              <a:t>T</a:t>
            </a:r>
            <a:endParaRPr lang="en-US" sz="1053" baseline="30000" dirty="0">
              <a:latin typeface="Time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ABF41-4FEC-B147-BCDE-B976C4484951}"/>
              </a:ext>
            </a:extLst>
          </p:cNvPr>
          <p:cNvSpPr/>
          <p:nvPr/>
        </p:nvSpPr>
        <p:spPr>
          <a:xfrm>
            <a:off x="5977638" y="3247528"/>
            <a:ext cx="277108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53" dirty="0">
                <a:latin typeface="Times" pitchFamily="2" charset="0"/>
              </a:rPr>
              <a:t>λ</a:t>
            </a:r>
            <a:r>
              <a:rPr lang="en-US" sz="1053" baseline="-25000" dirty="0" err="1">
                <a:latin typeface="Times" pitchFamily="2" charset="0"/>
              </a:rPr>
              <a:t>i</a:t>
            </a:r>
            <a:endParaRPr lang="en-US" sz="1053" baseline="30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4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9C257A-73B4-E543-BC19-038A70BEA679}"/>
              </a:ext>
            </a:extLst>
          </p:cNvPr>
          <p:cNvSpPr txBox="1">
            <a:spLocks/>
          </p:cNvSpPr>
          <p:nvPr/>
        </p:nvSpPr>
        <p:spPr>
          <a:xfrm>
            <a:off x="474937" y="1553766"/>
            <a:ext cx="5632970" cy="387548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For a general matrix representing n observations of m traits: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A ( m x n)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It is unlikely that all of the elements in this matrix are independent; there is likely some “structure”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If I could replace A with an approximation of A that has fewer than n x m numbers, A will be cheaper to store, faster to copy, can run on computers with less memory.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1E9D79-9CB4-4447-BB38-3DE9537C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22" y="1553766"/>
            <a:ext cx="2700566" cy="18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09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867982" y="2321314"/>
            <a:ext cx="1274357" cy="12390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546558" y="2764386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1231665" y="1961364"/>
            <a:ext cx="46369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3458895" y="2322933"/>
            <a:ext cx="1288604" cy="1237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6642392" y="2347282"/>
            <a:ext cx="1207302" cy="1177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  <a:r>
              <a:rPr lang="en-US" sz="2100" baseline="30000" dirty="0"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5135147" y="2347282"/>
            <a:ext cx="1119599" cy="117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1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2635093" y="2487387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6518631" y="3897826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(orthogonal)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3427369" y="3897826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(orthogonal)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5011473" y="3897826"/>
            <a:ext cx="1274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eigenvalues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(diagonal)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5167435" y="2376510"/>
            <a:ext cx="1087310" cy="1148016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069815" y="3863202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1800" dirty="0">
                <a:latin typeface="Times" pitchFamily="2" charset="0"/>
              </a:rPr>
              <a:t>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57A013-A8F7-5A4C-B51E-22F0EF6BFE20}"/>
              </a:ext>
            </a:extLst>
          </p:cNvPr>
          <p:cNvSpPr/>
          <p:nvPr/>
        </p:nvSpPr>
        <p:spPr>
          <a:xfrm>
            <a:off x="4406342" y="2347282"/>
            <a:ext cx="334667" cy="12130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 err="1">
                <a:latin typeface="Times" pitchFamily="2" charset="0"/>
              </a:rPr>
              <a:t>e</a:t>
            </a:r>
            <a:r>
              <a:rPr lang="en-US" sz="1053" baseline="-25000" dirty="0" err="1">
                <a:latin typeface="Times" pitchFamily="2" charset="0"/>
              </a:rPr>
              <a:t>i</a:t>
            </a:r>
            <a:endParaRPr lang="en-US" sz="1053" baseline="-25000" dirty="0">
              <a:latin typeface="Times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0A080-30E2-8D42-9B7F-F3ED081ACD02}"/>
              </a:ext>
            </a:extLst>
          </p:cNvPr>
          <p:cNvSpPr/>
          <p:nvPr/>
        </p:nvSpPr>
        <p:spPr>
          <a:xfrm>
            <a:off x="6642392" y="3247528"/>
            <a:ext cx="1203804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3" dirty="0" err="1">
                <a:latin typeface="Times" pitchFamily="2" charset="0"/>
              </a:rPr>
              <a:t>e</a:t>
            </a:r>
            <a:r>
              <a:rPr lang="en-US" sz="1053" baseline="-25000" dirty="0" err="1">
                <a:latin typeface="Times" pitchFamily="2" charset="0"/>
              </a:rPr>
              <a:t>i</a:t>
            </a:r>
            <a:r>
              <a:rPr lang="en-US" sz="1053" baseline="30000" dirty="0" err="1">
                <a:latin typeface="Times" pitchFamily="2" charset="0"/>
              </a:rPr>
              <a:t>T</a:t>
            </a:r>
            <a:endParaRPr lang="en-US" sz="1053" baseline="30000" dirty="0">
              <a:latin typeface="Times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ABF41-4FEC-B147-BCDE-B976C4484951}"/>
              </a:ext>
            </a:extLst>
          </p:cNvPr>
          <p:cNvSpPr/>
          <p:nvPr/>
        </p:nvSpPr>
        <p:spPr>
          <a:xfrm>
            <a:off x="5977638" y="3247528"/>
            <a:ext cx="277108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53" dirty="0">
                <a:latin typeface="Times" pitchFamily="2" charset="0"/>
              </a:rPr>
              <a:t>λ</a:t>
            </a:r>
            <a:r>
              <a:rPr lang="en-US" sz="1053" baseline="-25000" dirty="0" err="1">
                <a:latin typeface="Times" pitchFamily="2" charset="0"/>
              </a:rPr>
              <a:t>i</a:t>
            </a:r>
            <a:endParaRPr lang="en-US" sz="1053" baseline="30000" dirty="0">
              <a:latin typeface="Time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2DF0D-D62E-3E48-92DA-02BB94867F04}"/>
              </a:ext>
            </a:extLst>
          </p:cNvPr>
          <p:cNvSpPr/>
          <p:nvPr/>
        </p:nvSpPr>
        <p:spPr>
          <a:xfrm>
            <a:off x="4953290" y="1605078"/>
            <a:ext cx="2048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latin typeface="Times" pitchFamily="2" charset="0"/>
              </a:rPr>
              <a:t>A </a:t>
            </a:r>
            <a:r>
              <a:rPr lang="en-US" sz="2100" dirty="0">
                <a:latin typeface="Times" pitchFamily="2" charset="0"/>
              </a:rPr>
              <a:t>= Sum</a:t>
            </a:r>
            <a:r>
              <a:rPr lang="en-US" sz="2100" baseline="-25000" dirty="0">
                <a:latin typeface="Times" pitchFamily="2" charset="0"/>
              </a:rPr>
              <a:t>i</a:t>
            </a:r>
            <a:r>
              <a:rPr lang="en-US" sz="2100" dirty="0">
                <a:latin typeface="Times" pitchFamily="2" charset="0"/>
              </a:rPr>
              <a:t>  </a:t>
            </a:r>
            <a:r>
              <a:rPr lang="en-US" sz="2100" b="1" dirty="0" err="1">
                <a:latin typeface="Times" pitchFamily="2" charset="0"/>
              </a:rPr>
              <a:t>e</a:t>
            </a:r>
            <a:r>
              <a:rPr lang="en-US" sz="2100" baseline="-25000" dirty="0" err="1">
                <a:latin typeface="Times" pitchFamily="2" charset="0"/>
              </a:rPr>
              <a:t>i</a:t>
            </a:r>
            <a:r>
              <a:rPr lang="en-US" sz="2100" baseline="30000" dirty="0" err="1">
                <a:latin typeface="Times" pitchFamily="2" charset="0"/>
              </a:rPr>
              <a:t>T</a:t>
            </a:r>
            <a:r>
              <a:rPr lang="en-US" sz="2100" baseline="30000" dirty="0">
                <a:latin typeface="Times" pitchFamily="2" charset="0"/>
              </a:rPr>
              <a:t> </a:t>
            </a:r>
            <a:r>
              <a:rPr lang="el-GR" sz="2100" dirty="0">
                <a:latin typeface="Times" pitchFamily="2" charset="0"/>
              </a:rPr>
              <a:t>λ</a:t>
            </a:r>
            <a:r>
              <a:rPr lang="en-US" sz="2100" baseline="-25000" dirty="0" err="1">
                <a:latin typeface="Times" pitchFamily="2" charset="0"/>
              </a:rPr>
              <a:t>i</a:t>
            </a:r>
            <a:r>
              <a:rPr lang="en-US" sz="2100" baseline="-25000" dirty="0">
                <a:latin typeface="Times" pitchFamily="2" charset="0"/>
              </a:rPr>
              <a:t> </a:t>
            </a:r>
            <a:r>
              <a:rPr lang="en-US" sz="2100" b="1" dirty="0" err="1">
                <a:latin typeface="Times" pitchFamily="2" charset="0"/>
              </a:rPr>
              <a:t>e</a:t>
            </a:r>
            <a:r>
              <a:rPr lang="en-US" sz="2100" baseline="-25000" dirty="0" err="1">
                <a:latin typeface="Times" pitchFamily="2" charset="0"/>
              </a:rPr>
              <a:t>i</a:t>
            </a:r>
            <a:endParaRPr lang="en-US" sz="2100" baseline="30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54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 decomposition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867982" y="2321314"/>
            <a:ext cx="1274357" cy="12390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546558" y="2764386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1231665" y="1961364"/>
            <a:ext cx="46369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0AB29-6573-AE40-9809-B5FD0BF76799}"/>
              </a:ext>
            </a:extLst>
          </p:cNvPr>
          <p:cNvSpPr/>
          <p:nvPr/>
        </p:nvSpPr>
        <p:spPr>
          <a:xfrm>
            <a:off x="3458895" y="2322933"/>
            <a:ext cx="1288604" cy="12374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0B3BF-4C7C-B440-AF6B-7F3C6F2CB8A7}"/>
              </a:ext>
            </a:extLst>
          </p:cNvPr>
          <p:cNvSpPr/>
          <p:nvPr/>
        </p:nvSpPr>
        <p:spPr>
          <a:xfrm>
            <a:off x="6642392" y="2347282"/>
            <a:ext cx="1207302" cy="1177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Q</a:t>
            </a:r>
            <a:r>
              <a:rPr lang="en-US" sz="2100" baseline="30000" dirty="0"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39577-3E7F-8E40-B5A0-CC21818753A8}"/>
              </a:ext>
            </a:extLst>
          </p:cNvPr>
          <p:cNvSpPr/>
          <p:nvPr/>
        </p:nvSpPr>
        <p:spPr>
          <a:xfrm>
            <a:off x="5135147" y="2347282"/>
            <a:ext cx="1119599" cy="1177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1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D99C-D84D-7B41-95C0-0CCAA226E70B}"/>
              </a:ext>
            </a:extLst>
          </p:cNvPr>
          <p:cNvSpPr/>
          <p:nvPr/>
        </p:nvSpPr>
        <p:spPr>
          <a:xfrm>
            <a:off x="2635093" y="2487387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78039-9F50-5447-9FC6-B2598505B046}"/>
              </a:ext>
            </a:extLst>
          </p:cNvPr>
          <p:cNvSpPr/>
          <p:nvPr/>
        </p:nvSpPr>
        <p:spPr>
          <a:xfrm>
            <a:off x="6518631" y="3897826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(orthogonal)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B3B1C-7F3C-CA40-B9F1-469CA2F95A97}"/>
              </a:ext>
            </a:extLst>
          </p:cNvPr>
          <p:cNvSpPr/>
          <p:nvPr/>
        </p:nvSpPr>
        <p:spPr>
          <a:xfrm>
            <a:off x="3427369" y="3897826"/>
            <a:ext cx="13516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eigenvectors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(orthogonal)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F3593-AD44-3E4F-BC73-849A6F3650A7}"/>
              </a:ext>
            </a:extLst>
          </p:cNvPr>
          <p:cNvSpPr/>
          <p:nvPr/>
        </p:nvSpPr>
        <p:spPr>
          <a:xfrm>
            <a:off x="5011473" y="3897826"/>
            <a:ext cx="1274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eigenvalues</a:t>
            </a:r>
          </a:p>
          <a:p>
            <a:pPr algn="ctr"/>
            <a:endParaRPr lang="en-US" sz="1800" dirty="0">
              <a:latin typeface="Times" pitchFamily="2" charset="0"/>
            </a:endParaRPr>
          </a:p>
          <a:p>
            <a:pPr algn="ctr"/>
            <a:r>
              <a:rPr lang="en-US" sz="1800" dirty="0">
                <a:latin typeface="Times" pitchFamily="2" charset="0"/>
              </a:rPr>
              <a:t>(diagonal)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1BEDA1-673B-1043-80F2-EB99F4846168}"/>
              </a:ext>
            </a:extLst>
          </p:cNvPr>
          <p:cNvCxnSpPr>
            <a:cxnSpLocks/>
          </p:cNvCxnSpPr>
          <p:nvPr/>
        </p:nvCxnSpPr>
        <p:spPr>
          <a:xfrm>
            <a:off x="5167435" y="2376510"/>
            <a:ext cx="1087310" cy="1148016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7D5A715-AC34-1B4D-BAE9-8AD1C256DD70}"/>
              </a:ext>
            </a:extLst>
          </p:cNvPr>
          <p:cNvSpPr/>
          <p:nvPr/>
        </p:nvSpPr>
        <p:spPr>
          <a:xfrm>
            <a:off x="1069815" y="3863202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Times" pitchFamily="2" charset="0"/>
              </a:rPr>
              <a:t>square</a:t>
            </a:r>
          </a:p>
          <a:p>
            <a:pPr algn="ctr"/>
            <a:r>
              <a:rPr lang="en-US" sz="1800" dirty="0">
                <a:latin typeface="Times" pitchFamily="2" charset="0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4004138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FCD5D-7545-0D42-BD9D-2FC47BD2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51" y="3417415"/>
            <a:ext cx="5390827" cy="18280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77511F6-DA4B-B74D-96FA-AB43DF34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99" y="417338"/>
            <a:ext cx="4387330" cy="300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9576B3-4C3C-414D-B307-1CD78AA0F14E}"/>
              </a:ext>
            </a:extLst>
          </p:cNvPr>
          <p:cNvSpPr txBox="1">
            <a:spLocks/>
          </p:cNvSpPr>
          <p:nvPr/>
        </p:nvSpPr>
        <p:spPr>
          <a:xfrm>
            <a:off x="2" y="881906"/>
            <a:ext cx="3876827" cy="18280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5" dirty="0"/>
              <a:t>A (n x m) </a:t>
            </a:r>
          </a:p>
          <a:p>
            <a:pPr marL="0" indent="0" algn="ctr">
              <a:buNone/>
            </a:pPr>
            <a:r>
              <a:rPr lang="en-US" sz="2100" dirty="0"/>
              <a:t>(rows x columns)  </a:t>
            </a:r>
          </a:p>
          <a:p>
            <a:pPr marL="0" indent="0" algn="ctr">
              <a:buNone/>
            </a:pPr>
            <a:r>
              <a:rPr lang="en-US" sz="2100" dirty="0"/>
              <a:t>(n “samples”  by m “features”) 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24427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A8BAA-8B4F-9744-AC42-76B7BFAE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47" y="285750"/>
            <a:ext cx="4814455" cy="5143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3B81FE-4BA3-2C4E-8518-C609072C42D0}"/>
              </a:ext>
            </a:extLst>
          </p:cNvPr>
          <p:cNvSpPr txBox="1">
            <a:spLocks/>
          </p:cNvSpPr>
          <p:nvPr/>
        </p:nvSpPr>
        <p:spPr>
          <a:xfrm>
            <a:off x="525118" y="742516"/>
            <a:ext cx="3029335" cy="411802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25" dirty="0"/>
              <a:t>Now this looks like “structure”</a:t>
            </a:r>
          </a:p>
          <a:p>
            <a:pPr marL="0" indent="0" algn="ctr">
              <a:buNone/>
            </a:pPr>
            <a:endParaRPr lang="en-US" sz="3525" dirty="0"/>
          </a:p>
          <a:p>
            <a:pPr marL="0" indent="0" algn="ctr">
              <a:buNone/>
            </a:pPr>
            <a:r>
              <a:rPr lang="en-US" sz="1650" dirty="0"/>
              <a:t>Organizing data like this is deeply satisfying—it makes us think we have discovered truth.</a:t>
            </a:r>
          </a:p>
          <a:p>
            <a:pPr marL="0" indent="0" algn="ctr">
              <a:buNone/>
            </a:pPr>
            <a:endParaRPr lang="en-US" sz="1650" dirty="0"/>
          </a:p>
          <a:p>
            <a:pPr marL="0" indent="0" algn="ctr">
              <a:buNone/>
            </a:pPr>
            <a:r>
              <a:rPr lang="en-US" sz="1650" dirty="0"/>
              <a:t>Mature libraries to make exactly this sort of eye-candy graphs.  This one is </a:t>
            </a:r>
            <a:r>
              <a:rPr lang="en-US" sz="1650" dirty="0" err="1">
                <a:latin typeface="Courier" pitchFamily="2" charset="0"/>
              </a:rPr>
              <a:t>sanborn.clustermap</a:t>
            </a:r>
            <a:endParaRPr lang="en-US" sz="165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1650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sz="1650" dirty="0">
                <a:latin typeface="Calibri" panose="020F0502020204030204" pitchFamily="34" charset="0"/>
                <a:cs typeface="Calibri" panose="020F0502020204030204" pitchFamily="34" charset="0"/>
              </a:rPr>
              <a:t>What if I told you linear algebra could do this?</a:t>
            </a:r>
          </a:p>
        </p:txBody>
      </p:sp>
    </p:spTree>
    <p:extLst>
      <p:ext uri="{BB962C8B-B14F-4D97-AF65-F5344CB8AC3E}">
        <p14:creationId xmlns:p14="http://schemas.microsoft.com/office/powerpoint/2010/main" val="188217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SVD - rows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" y="4071287"/>
            <a:ext cx="6958249" cy="1234439"/>
          </a:xfrm>
        </p:spPr>
        <p:txBody>
          <a:bodyPr>
            <a:normAutofit/>
          </a:bodyPr>
          <a:lstStyle/>
          <a:p>
            <a:r>
              <a:rPr lang="en-US" dirty="0"/>
              <a:t>This matrix has dimensions </a:t>
            </a:r>
            <a:r>
              <a:rPr lang="en-US" dirty="0" err="1"/>
              <a:t>n_samples</a:t>
            </a:r>
            <a:r>
              <a:rPr lang="en-US" dirty="0"/>
              <a:t> x </a:t>
            </a:r>
            <a:r>
              <a:rPr lang="en-US" dirty="0" err="1"/>
              <a:t>n_samples</a:t>
            </a:r>
            <a:r>
              <a:rPr lang="en-US" dirty="0"/>
              <a:t> and each element is a sum over all features.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1BB7-460C-8449-B7E5-7D547A212EC0}"/>
              </a:ext>
            </a:extLst>
          </p:cNvPr>
          <p:cNvSpPr/>
          <p:nvPr/>
        </p:nvSpPr>
        <p:spPr>
          <a:xfrm>
            <a:off x="471188" y="2109863"/>
            <a:ext cx="1086047" cy="17499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61544" y="2719000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868176" y="1810249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F79ED-49E9-2D47-9CDE-E5A4E9C3CD81}"/>
              </a:ext>
            </a:extLst>
          </p:cNvPr>
          <p:cNvSpPr txBox="1"/>
          <p:nvPr/>
        </p:nvSpPr>
        <p:spPr>
          <a:xfrm>
            <a:off x="2142138" y="2857500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BF852-9519-F84F-8840-FAFF8A7A41E0}"/>
              </a:ext>
            </a:extLst>
          </p:cNvPr>
          <p:cNvSpPr txBox="1"/>
          <p:nvPr/>
        </p:nvSpPr>
        <p:spPr>
          <a:xfrm>
            <a:off x="2738556" y="1810249"/>
            <a:ext cx="255199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511EF2-5749-C249-8E1C-959EC680E819}"/>
              </a:ext>
            </a:extLst>
          </p:cNvPr>
          <p:cNvSpPr/>
          <p:nvPr/>
        </p:nvSpPr>
        <p:spPr>
          <a:xfrm>
            <a:off x="2006438" y="2134150"/>
            <a:ext cx="1720801" cy="10648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3C820-95E7-DD44-B330-9279B7D932D9}"/>
              </a:ext>
            </a:extLst>
          </p:cNvPr>
          <p:cNvSpPr/>
          <p:nvPr/>
        </p:nvSpPr>
        <p:spPr>
          <a:xfrm>
            <a:off x="4745817" y="2204281"/>
            <a:ext cx="1747548" cy="1749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AA</a:t>
            </a:r>
            <a:r>
              <a:rPr lang="en-US" sz="2100" baseline="30000" dirty="0">
                <a:latin typeface="Times" pitchFamily="2" charset="0"/>
              </a:rPr>
              <a:t>T</a:t>
            </a:r>
            <a:endParaRPr lang="en-US" sz="2100" dirty="0">
              <a:latin typeface="Time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E422A-7B84-9546-979B-0EA3B6BD77AF}"/>
              </a:ext>
            </a:extLst>
          </p:cNvPr>
          <p:cNvSpPr txBox="1"/>
          <p:nvPr/>
        </p:nvSpPr>
        <p:spPr>
          <a:xfrm>
            <a:off x="5480793" y="1895586"/>
            <a:ext cx="277598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C3D50B-5C76-AC47-B3A9-BE29A961E46F}"/>
              </a:ext>
            </a:extLst>
          </p:cNvPr>
          <p:cNvSpPr txBox="1"/>
          <p:nvPr/>
        </p:nvSpPr>
        <p:spPr>
          <a:xfrm>
            <a:off x="4398076" y="2859669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306CE5-5D2D-1846-8F4B-D29BA83D5CB0}"/>
              </a:ext>
            </a:extLst>
          </p:cNvPr>
          <p:cNvSpPr txBox="1"/>
          <p:nvPr/>
        </p:nvSpPr>
        <p:spPr>
          <a:xfrm>
            <a:off x="1722024" y="2528089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2838FF-3CA8-C943-99C4-ED30EDCDF031}"/>
              </a:ext>
            </a:extLst>
          </p:cNvPr>
          <p:cNvSpPr/>
          <p:nvPr/>
        </p:nvSpPr>
        <p:spPr>
          <a:xfrm>
            <a:off x="3943492" y="2248271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E4882C3-58C2-9F45-B7FE-5310ED429C85}"/>
              </a:ext>
            </a:extLst>
          </p:cNvPr>
          <p:cNvSpPr txBox="1">
            <a:spLocks/>
          </p:cNvSpPr>
          <p:nvPr/>
        </p:nvSpPr>
        <p:spPr>
          <a:xfrm>
            <a:off x="456074" y="1399897"/>
            <a:ext cx="6958249" cy="12344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Recipe for building SVD:</a:t>
            </a:r>
          </a:p>
          <a:p>
            <a:endParaRPr lang="en-US" sz="2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33BBE-43CA-8B40-BB73-6FCB461574AE}"/>
              </a:ext>
            </a:extLst>
          </p:cNvPr>
          <p:cNvSpPr/>
          <p:nvPr/>
        </p:nvSpPr>
        <p:spPr>
          <a:xfrm>
            <a:off x="503710" y="2171690"/>
            <a:ext cx="1021001" cy="20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56F36-65A2-4A4B-994A-B349C0C5F3CE}"/>
              </a:ext>
            </a:extLst>
          </p:cNvPr>
          <p:cNvSpPr/>
          <p:nvPr/>
        </p:nvSpPr>
        <p:spPr>
          <a:xfrm flipH="1">
            <a:off x="3193220" y="2150548"/>
            <a:ext cx="201831" cy="102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20AD44-445D-8C4F-92D6-9A65D6FC9416}"/>
              </a:ext>
            </a:extLst>
          </p:cNvPr>
          <p:cNvSpPr/>
          <p:nvPr/>
        </p:nvSpPr>
        <p:spPr>
          <a:xfrm>
            <a:off x="5895159" y="2272242"/>
            <a:ext cx="220828" cy="19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1356030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CF0ED1-CF39-6A43-8892-DC729C01BCB6}"/>
              </a:ext>
            </a:extLst>
          </p:cNvPr>
          <p:cNvSpPr/>
          <p:nvPr/>
        </p:nvSpPr>
        <p:spPr>
          <a:xfrm>
            <a:off x="6497821" y="2385064"/>
            <a:ext cx="575282" cy="554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" pitchFamily="2" charset="0"/>
              </a:rPr>
              <a:t>σ</a:t>
            </a:r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C07A-49F0-2142-906F-952475F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SVD - columns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DF80D91-7F02-AE4D-B352-7584843E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1" y="4071287"/>
            <a:ext cx="8250202" cy="1234439"/>
          </a:xfrm>
        </p:spPr>
        <p:txBody>
          <a:bodyPr>
            <a:normAutofit/>
          </a:bodyPr>
          <a:lstStyle/>
          <a:p>
            <a:r>
              <a:rPr lang="en-US" dirty="0"/>
              <a:t>Because of the relationship between </a:t>
            </a:r>
            <a:r>
              <a:rPr lang="en-US" dirty="0">
                <a:latin typeface="Times" pitchFamily="2" charset="0"/>
              </a:rPr>
              <a:t>A</a:t>
            </a:r>
            <a:r>
              <a:rPr lang="en-US" baseline="30000" dirty="0">
                <a:latin typeface="Times" pitchFamily="2" charset="0"/>
              </a:rPr>
              <a:t>T</a:t>
            </a:r>
            <a:r>
              <a:rPr lang="en-US" dirty="0">
                <a:latin typeface="Times" pitchFamily="2" charset="0"/>
              </a:rPr>
              <a:t>A</a:t>
            </a:r>
            <a:r>
              <a:rPr lang="en-US" baseline="30000" dirty="0">
                <a:latin typeface="Times" pitchFamily="2" charset="0"/>
              </a:rPr>
              <a:t> </a:t>
            </a:r>
            <a:r>
              <a:rPr lang="en-US" dirty="0"/>
              <a:t> and </a:t>
            </a:r>
            <a:r>
              <a:rPr lang="en-US" dirty="0">
                <a:latin typeface="Times" pitchFamily="2" charset="0"/>
              </a:rPr>
              <a:t>AA</a:t>
            </a:r>
            <a:r>
              <a:rPr lang="en-US" baseline="30000" dirty="0">
                <a:latin typeface="Times" pitchFamily="2" charset="0"/>
              </a:rPr>
              <a:t>T  </a:t>
            </a:r>
            <a:r>
              <a:rPr lang="en-US" dirty="0"/>
              <a:t>these two matrices have the same eigenvalues.</a:t>
            </a:r>
          </a:p>
          <a:p>
            <a:r>
              <a:rPr lang="en-US" dirty="0"/>
              <a:t>Some of the eigenvalues have to be zero in the larger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F70-5D37-5949-842F-3624438E894E}"/>
              </a:ext>
            </a:extLst>
          </p:cNvPr>
          <p:cNvSpPr txBox="1"/>
          <p:nvPr/>
        </p:nvSpPr>
        <p:spPr>
          <a:xfrm>
            <a:off x="1091857" y="1948576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D7E6A-8BD2-4841-B55D-43C517DCE540}"/>
              </a:ext>
            </a:extLst>
          </p:cNvPr>
          <p:cNvSpPr txBox="1"/>
          <p:nvPr/>
        </p:nvSpPr>
        <p:spPr>
          <a:xfrm>
            <a:off x="247958" y="2653393"/>
            <a:ext cx="292068" cy="25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616C77-548D-D04D-B96A-441C93C72481}"/>
              </a:ext>
            </a:extLst>
          </p:cNvPr>
          <p:cNvSpPr/>
          <p:nvPr/>
        </p:nvSpPr>
        <p:spPr>
          <a:xfrm>
            <a:off x="628650" y="2300605"/>
            <a:ext cx="1079548" cy="1068278"/>
          </a:xfrm>
          <a:prstGeom prst="rect">
            <a:avLst/>
          </a:prstGeom>
          <a:solidFill>
            <a:srgbClr val="FF94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  <a:r>
              <a:rPr lang="en-US" sz="2100" baseline="30000" dirty="0">
                <a:latin typeface="Times" pitchFamily="2" charset="0"/>
              </a:rPr>
              <a:t>T</a:t>
            </a:r>
            <a:r>
              <a:rPr lang="en-US" sz="2100" dirty="0">
                <a:latin typeface="Times" pitchFamily="2" charset="0"/>
              </a:rPr>
              <a:t>A</a:t>
            </a:r>
            <a:endParaRPr lang="en-US" sz="2100" baseline="30000" dirty="0"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B78C8-CC51-1F45-B28D-D4AA14525ED0}"/>
              </a:ext>
            </a:extLst>
          </p:cNvPr>
          <p:cNvSpPr txBox="1"/>
          <p:nvPr/>
        </p:nvSpPr>
        <p:spPr>
          <a:xfrm>
            <a:off x="5509261" y="2087076"/>
            <a:ext cx="51025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45BF90-BE74-354E-9A04-5B896AB1213C}"/>
              </a:ext>
            </a:extLst>
          </p:cNvPr>
          <p:cNvSpPr txBox="1"/>
          <p:nvPr/>
        </p:nvSpPr>
        <p:spPr>
          <a:xfrm>
            <a:off x="4849993" y="2742907"/>
            <a:ext cx="33422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64CF7-0DC0-4041-B2C0-52152E340AE9}"/>
              </a:ext>
            </a:extLst>
          </p:cNvPr>
          <p:cNvSpPr/>
          <p:nvPr/>
        </p:nvSpPr>
        <p:spPr>
          <a:xfrm>
            <a:off x="4049168" y="2397801"/>
            <a:ext cx="500458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50" dirty="0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CEB71D-D37F-8F48-B1B6-7CB25C7DE9FB}"/>
              </a:ext>
            </a:extLst>
          </p:cNvPr>
          <p:cNvSpPr/>
          <p:nvPr/>
        </p:nvSpPr>
        <p:spPr>
          <a:xfrm>
            <a:off x="5248707" y="2396254"/>
            <a:ext cx="1079548" cy="10682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V</a:t>
            </a:r>
            <a:endParaRPr lang="en-US" sz="2100" baseline="300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7D7769-85B3-0940-8D26-4E45E1DA2440}"/>
              </a:ext>
            </a:extLst>
          </p:cNvPr>
          <p:cNvSpPr/>
          <p:nvPr/>
        </p:nvSpPr>
        <p:spPr>
          <a:xfrm>
            <a:off x="7812765" y="2375974"/>
            <a:ext cx="1079548" cy="10682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V</a:t>
            </a:r>
            <a:r>
              <a:rPr lang="en-US" sz="2100" baseline="30000" dirty="0">
                <a:latin typeface="Times" pitchFamily="2" charset="0"/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1E131-C8C4-2C43-8259-614DDEEDF845}"/>
              </a:ext>
            </a:extLst>
          </p:cNvPr>
          <p:cNvSpPr/>
          <p:nvPr/>
        </p:nvSpPr>
        <p:spPr>
          <a:xfrm>
            <a:off x="6497820" y="2375974"/>
            <a:ext cx="1079548" cy="1068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1C8D4-06BD-4D4F-8116-8C933B5047F8}"/>
              </a:ext>
            </a:extLst>
          </p:cNvPr>
          <p:cNvSpPr/>
          <p:nvPr/>
        </p:nvSpPr>
        <p:spPr>
          <a:xfrm>
            <a:off x="787145" y="1415266"/>
            <a:ext cx="36949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Eigenvalue decomposition again</a:t>
            </a:r>
            <a:endParaRPr lang="en-US" sz="2100" dirty="0"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BBFB55-AFB2-2340-A0EF-125A32655BB5}"/>
              </a:ext>
            </a:extLst>
          </p:cNvPr>
          <p:cNvCxnSpPr>
            <a:cxnSpLocks/>
          </p:cNvCxnSpPr>
          <p:nvPr/>
        </p:nvCxnSpPr>
        <p:spPr>
          <a:xfrm>
            <a:off x="6540661" y="2428185"/>
            <a:ext cx="474645" cy="481928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C39910-921E-B440-A656-5B41F78D0E3A}"/>
              </a:ext>
            </a:extLst>
          </p:cNvPr>
          <p:cNvSpPr txBox="1"/>
          <p:nvPr/>
        </p:nvSpPr>
        <p:spPr>
          <a:xfrm>
            <a:off x="8097412" y="2042302"/>
            <a:ext cx="510254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3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1627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0065A0-E6FE-7542-BCCB-CFD39D7A5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9" t="9452" r="23974" b="8906"/>
          <a:stretch/>
        </p:blipFill>
        <p:spPr>
          <a:xfrm>
            <a:off x="1022251" y="945123"/>
            <a:ext cx="4059393" cy="50148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0B8B6E-3DAD-9C4F-BB0A-AC7B2EDCCC58}"/>
              </a:ext>
            </a:extLst>
          </p:cNvPr>
          <p:cNvSpPr txBox="1">
            <a:spLocks/>
          </p:cNvSpPr>
          <p:nvPr/>
        </p:nvSpPr>
        <p:spPr>
          <a:xfrm>
            <a:off x="1881679" y="636815"/>
            <a:ext cx="2184135" cy="3912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Individuals</a:t>
            </a:r>
          </a:p>
          <a:p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A66717-F678-6C43-9BAD-DA4EDD8E1FDB}"/>
              </a:ext>
            </a:extLst>
          </p:cNvPr>
          <p:cNvSpPr txBox="1">
            <a:spLocks/>
          </p:cNvSpPr>
          <p:nvPr/>
        </p:nvSpPr>
        <p:spPr>
          <a:xfrm rot="16200000">
            <a:off x="-223909" y="2679897"/>
            <a:ext cx="2223880" cy="3552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Genetic loci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804E51-149E-D249-9D53-DA8480A9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260" y="945123"/>
            <a:ext cx="3550569" cy="3774281"/>
          </a:xfrm>
        </p:spPr>
        <p:txBody>
          <a:bodyPr>
            <a:normAutofit/>
          </a:bodyPr>
          <a:lstStyle/>
          <a:p>
            <a:r>
              <a:rPr lang="en-US" dirty="0"/>
              <a:t>Some rows are similar to each other, some columns are similar to each other</a:t>
            </a:r>
          </a:p>
          <a:p>
            <a:endParaRPr lang="en-US" dirty="0"/>
          </a:p>
          <a:p>
            <a:r>
              <a:rPr lang="en-US" dirty="0"/>
              <a:t>The data are in some way “predictable”</a:t>
            </a:r>
          </a:p>
          <a:p>
            <a:endParaRPr lang="en-US" dirty="0"/>
          </a:p>
          <a:p>
            <a:r>
              <a:rPr lang="en-US" dirty="0"/>
              <a:t>Can we build a low-complexity object that explains most of the data matrix.</a:t>
            </a:r>
          </a:p>
        </p:txBody>
      </p:sp>
    </p:spTree>
    <p:extLst>
      <p:ext uri="{BB962C8B-B14F-4D97-AF65-F5344CB8AC3E}">
        <p14:creationId xmlns:p14="http://schemas.microsoft.com/office/powerpoint/2010/main" val="2730820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2731552-7BD7-F647-9076-CCF259B9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38" y="798114"/>
            <a:ext cx="4488942" cy="44889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12B4B2-1C3B-2447-BF3D-218C688D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808147"/>
            <a:ext cx="3198369" cy="1234439"/>
          </a:xfrm>
        </p:spPr>
        <p:txBody>
          <a:bodyPr>
            <a:normAutofit/>
          </a:bodyPr>
          <a:lstStyle/>
          <a:p>
            <a:r>
              <a:rPr lang="en-US" dirty="0"/>
              <a:t>1000 individuals * 660K genetic loci probed by microarrays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F3F7A2-E1F3-AA43-927A-6F2FBDF87D01}"/>
              </a:ext>
            </a:extLst>
          </p:cNvPr>
          <p:cNvSpPr txBox="1">
            <a:spLocks/>
          </p:cNvSpPr>
          <p:nvPr/>
        </p:nvSpPr>
        <p:spPr>
          <a:xfrm>
            <a:off x="203201" y="3042587"/>
            <a:ext cx="3198369" cy="12344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This picture is gorgeous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159763-7AE2-D140-A8B1-D407F1560E1A}"/>
              </a:ext>
            </a:extLst>
          </p:cNvPr>
          <p:cNvSpPr txBox="1">
            <a:spLocks/>
          </p:cNvSpPr>
          <p:nvPr/>
        </p:nvSpPr>
        <p:spPr>
          <a:xfrm>
            <a:off x="628650" y="36685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Case study: </a:t>
            </a:r>
            <a:r>
              <a:rPr lang="en-US" sz="3300" b="1" dirty="0"/>
              <a:t>Worldwide Human Relationships Inferred from Genome-Wide Patterns of Variation </a:t>
            </a:r>
            <a:endParaRPr lang="en-US" sz="3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51372-849B-3B4A-B2F5-76F746FADC01}"/>
              </a:ext>
            </a:extLst>
          </p:cNvPr>
          <p:cNvSpPr/>
          <p:nvPr/>
        </p:nvSpPr>
        <p:spPr>
          <a:xfrm>
            <a:off x="2566753" y="5155407"/>
            <a:ext cx="1920719" cy="25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3" dirty="0"/>
              <a:t>Human Genome Diversity Panel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C28EF8-0BA6-F741-ADF8-112C7CF1B609}"/>
              </a:ext>
            </a:extLst>
          </p:cNvPr>
          <p:cNvSpPr/>
          <p:nvPr/>
        </p:nvSpPr>
        <p:spPr>
          <a:xfrm>
            <a:off x="5682907" y="5155407"/>
            <a:ext cx="23631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Li, 2008 10.</a:t>
            </a:r>
            <a:r>
              <a:rPr lang="en-US" sz="1053" dirty="0">
                <a:latin typeface="Times" pitchFamily="2" charset="0"/>
              </a:rPr>
              <a:t>1126/science.1153717 </a:t>
            </a:r>
            <a:endParaRPr lang="en-US" sz="15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54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D6A673-6C73-8D42-9011-6F4C48BA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38" y="798114"/>
            <a:ext cx="4488942" cy="44889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65D4B9-904A-004A-A23D-0A6698967F58}"/>
              </a:ext>
            </a:extLst>
          </p:cNvPr>
          <p:cNvSpPr/>
          <p:nvPr/>
        </p:nvSpPr>
        <p:spPr>
          <a:xfrm>
            <a:off x="5682907" y="5155407"/>
            <a:ext cx="23631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Li, 2008 10.</a:t>
            </a:r>
            <a:r>
              <a:rPr lang="en-US" sz="1053" dirty="0">
                <a:latin typeface="Times" pitchFamily="2" charset="0"/>
              </a:rPr>
              <a:t>1126/science.1153717 </a:t>
            </a:r>
            <a:endParaRPr lang="en-US" sz="1500" dirty="0">
              <a:latin typeface="Time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4B123-9F12-4B4A-B95A-DC8FCD9C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85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</a:t>
            </a:r>
            <a:r>
              <a:rPr lang="en-US" b="1" dirty="0"/>
              <a:t>Worldwide Human Relationships Inferred from Genome-Wide Patterns of Variation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12B4B2-1C3B-2447-BF3D-218C688D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808147"/>
            <a:ext cx="3198369" cy="1234439"/>
          </a:xfrm>
        </p:spPr>
        <p:txBody>
          <a:bodyPr>
            <a:normAutofit/>
          </a:bodyPr>
          <a:lstStyle/>
          <a:p>
            <a:r>
              <a:rPr lang="en-US" dirty="0"/>
              <a:t>1000 individuals * 650K genetic loci probed by microarrays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F3F7A2-E1F3-AA43-927A-6F2FBDF87D01}"/>
              </a:ext>
            </a:extLst>
          </p:cNvPr>
          <p:cNvSpPr txBox="1">
            <a:spLocks/>
          </p:cNvSpPr>
          <p:nvPr/>
        </p:nvSpPr>
        <p:spPr>
          <a:xfrm>
            <a:off x="203200" y="3042587"/>
            <a:ext cx="3829304" cy="211282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This picture is gorgeous</a:t>
            </a:r>
          </a:p>
          <a:p>
            <a:endParaRPr lang="en-US" sz="2100" dirty="0"/>
          </a:p>
          <a:p>
            <a:r>
              <a:rPr lang="en-US" sz="2100" dirty="0"/>
              <a:t>“…these results reaffirm that within-population variation accounts for most of the genetic diversity in humans”  ??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B7077-B8A6-0F47-9EA2-FDAF4630C541}"/>
              </a:ext>
            </a:extLst>
          </p:cNvPr>
          <p:cNvSpPr/>
          <p:nvPr/>
        </p:nvSpPr>
        <p:spPr>
          <a:xfrm>
            <a:off x="2566753" y="5155407"/>
            <a:ext cx="1920719" cy="25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3" dirty="0"/>
              <a:t>Human Genome Diversity Panel</a:t>
            </a:r>
          </a:p>
        </p:txBody>
      </p:sp>
    </p:spTree>
    <p:extLst>
      <p:ext uri="{BB962C8B-B14F-4D97-AF65-F5344CB8AC3E}">
        <p14:creationId xmlns:p14="http://schemas.microsoft.com/office/powerpoint/2010/main" val="2352752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D6A673-6C73-8D42-9011-6F4C48BA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38" y="798114"/>
            <a:ext cx="4488942" cy="44889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65D4B9-904A-004A-A23D-0A6698967F58}"/>
              </a:ext>
            </a:extLst>
          </p:cNvPr>
          <p:cNvSpPr/>
          <p:nvPr/>
        </p:nvSpPr>
        <p:spPr>
          <a:xfrm>
            <a:off x="5682907" y="5155407"/>
            <a:ext cx="23631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latin typeface="Times" pitchFamily="2" charset="0"/>
              </a:rPr>
              <a:t>Li, 2008 10.</a:t>
            </a:r>
            <a:r>
              <a:rPr lang="en-US" sz="1053" dirty="0">
                <a:latin typeface="Times" pitchFamily="2" charset="0"/>
              </a:rPr>
              <a:t>1126/science.1153717 </a:t>
            </a:r>
            <a:endParaRPr lang="en-US" sz="1500" dirty="0">
              <a:latin typeface="Time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4B123-9F12-4B4A-B95A-DC8FCD9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</a:t>
            </a:r>
            <a:r>
              <a:rPr lang="en-US" b="1" dirty="0"/>
              <a:t>Worldwide Human Relationships Inferred from Genome-Wide Patterns of Variation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12B4B2-1C3B-2447-BF3D-218C688D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15" y="1553766"/>
            <a:ext cx="3417208" cy="38754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 at al didn’t take PCA on genetic variation data – first they grouped the 1000 samples into 51 groups</a:t>
            </a:r>
          </a:p>
          <a:p>
            <a:r>
              <a:rPr lang="en-US" dirty="0"/>
              <a:t>Calculated a per-row probability that populations differed for each column, ran PCA on these 51 group-by-genetic locus scores</a:t>
            </a:r>
          </a:p>
          <a:p>
            <a:r>
              <a:rPr lang="en-US" dirty="0"/>
              <a:t>This puts knowledge about the groups into the PCA—and reduces within-group variation (which ordinarily would dominate)</a:t>
            </a:r>
          </a:p>
          <a:p>
            <a:r>
              <a:rPr lang="en-US" dirty="0"/>
              <a:t>Then project the samples onto the group-enhanced PCA coordinates.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FCD0B-17B1-5245-8DE4-117355568AD4}"/>
              </a:ext>
            </a:extLst>
          </p:cNvPr>
          <p:cNvSpPr/>
          <p:nvPr/>
        </p:nvSpPr>
        <p:spPr>
          <a:xfrm>
            <a:off x="2566753" y="5155407"/>
            <a:ext cx="1920719" cy="25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3" dirty="0"/>
              <a:t>Human Genome Diversity Panel</a:t>
            </a:r>
          </a:p>
        </p:txBody>
      </p:sp>
    </p:spTree>
    <p:extLst>
      <p:ext uri="{BB962C8B-B14F-4D97-AF65-F5344CB8AC3E}">
        <p14:creationId xmlns:p14="http://schemas.microsoft.com/office/powerpoint/2010/main" val="320048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143C-6EA4-3549-813F-0CF1BCE3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CD144-1811-7F48-97EE-6936BDBE4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8" b="1491"/>
          <a:stretch/>
        </p:blipFill>
        <p:spPr>
          <a:xfrm>
            <a:off x="4453439" y="304037"/>
            <a:ext cx="4610553" cy="47708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EF9D-E588-5049-9DAA-DB8A6643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856"/>
            <a:ext cx="4993217" cy="3626115"/>
          </a:xfrm>
        </p:spPr>
        <p:txBody>
          <a:bodyPr>
            <a:normAutofit/>
          </a:bodyPr>
          <a:lstStyle/>
          <a:p>
            <a:r>
              <a:rPr lang="en-US" sz="3000" dirty="0"/>
              <a:t>Dimension reduction </a:t>
            </a:r>
          </a:p>
          <a:p>
            <a:r>
              <a:rPr lang="en-US" sz="3000" dirty="0"/>
              <a:t>Absolute essentials of eigenvectors and eigenvalues</a:t>
            </a:r>
          </a:p>
          <a:p>
            <a:r>
              <a:rPr lang="en-US" sz="3000" dirty="0"/>
              <a:t>SVD and PCA </a:t>
            </a:r>
          </a:p>
          <a:p>
            <a:r>
              <a:rPr lang="en-US" sz="30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69756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F8EED-7991-0047-AE7C-8934595A8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47" t="26717" r="4496" b="6264"/>
          <a:stretch/>
        </p:blipFill>
        <p:spPr>
          <a:xfrm>
            <a:off x="1190445" y="1235735"/>
            <a:ext cx="3899139" cy="48384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BDB215-1AEB-BA46-8EEF-FF3DEAC6C0D9}"/>
              </a:ext>
            </a:extLst>
          </p:cNvPr>
          <p:cNvSpPr txBox="1">
            <a:spLocks/>
          </p:cNvSpPr>
          <p:nvPr/>
        </p:nvSpPr>
        <p:spPr>
          <a:xfrm>
            <a:off x="2182921" y="899082"/>
            <a:ext cx="1613827" cy="2107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50" dirty="0"/>
              <a:t>Individuals   (400) 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6340B6-7B90-134E-B9FB-DABB2C3AEDBA}"/>
              </a:ext>
            </a:extLst>
          </p:cNvPr>
          <p:cNvSpPr txBox="1">
            <a:spLocks/>
          </p:cNvSpPr>
          <p:nvPr/>
        </p:nvSpPr>
        <p:spPr>
          <a:xfrm rot="16200000">
            <a:off x="-202392" y="2679897"/>
            <a:ext cx="2223880" cy="3552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50" dirty="0"/>
              <a:t>Genetic loci  (400)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DFD718-17A3-0142-8726-2C2179BAFCC2}"/>
              </a:ext>
            </a:extLst>
          </p:cNvPr>
          <p:cNvSpPr txBox="1">
            <a:spLocks/>
          </p:cNvSpPr>
          <p:nvPr/>
        </p:nvSpPr>
        <p:spPr>
          <a:xfrm>
            <a:off x="1897766" y="718605"/>
            <a:ext cx="2184135" cy="3912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Individuals</a:t>
            </a:r>
          </a:p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5B899A-5113-374D-8A9B-4BD96243341A}"/>
              </a:ext>
            </a:extLst>
          </p:cNvPr>
          <p:cNvSpPr txBox="1">
            <a:spLocks/>
          </p:cNvSpPr>
          <p:nvPr/>
        </p:nvSpPr>
        <p:spPr>
          <a:xfrm rot="16200000">
            <a:off x="-223909" y="2679897"/>
            <a:ext cx="2223880" cy="3552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Genetic loci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632EB2-7CFB-1444-8ED9-18F62BDF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584" y="1516623"/>
            <a:ext cx="3762840" cy="3774281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Reorder rows and columns to put similar rows next to each other?</a:t>
            </a:r>
          </a:p>
          <a:p>
            <a:endParaRPr lang="en-US" dirty="0"/>
          </a:p>
          <a:p>
            <a:r>
              <a:rPr lang="en-US" sz="2600" dirty="0"/>
              <a:t>Libraries to make exactly this sort of eye-candy are mature.  This one is </a:t>
            </a:r>
            <a:r>
              <a:rPr lang="en-US" sz="2000" dirty="0" err="1">
                <a:latin typeface="Courier" pitchFamily="2" charset="0"/>
              </a:rPr>
              <a:t>sanborn.clustermap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sz="2400" dirty="0"/>
              <a:t>Organizing data like this is deeply satisfying—it makes us think we have discovered truth.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if I told you linear algebra could do this?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5F8BBF-49CC-4A44-BFB7-B937AC3D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589" y="178603"/>
            <a:ext cx="5024273" cy="994172"/>
          </a:xfrm>
        </p:spPr>
        <p:txBody>
          <a:bodyPr>
            <a:normAutofit/>
          </a:bodyPr>
          <a:lstStyle/>
          <a:p>
            <a:r>
              <a:rPr lang="en-US" dirty="0"/>
              <a:t>Now that looks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306864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632EB2-7CFB-1444-8ED9-18F62BDF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683" y="1272310"/>
            <a:ext cx="3762840" cy="37742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Reducing the number of dimensions can make ML easier</a:t>
            </a:r>
          </a:p>
          <a:p>
            <a:endParaRPr lang="en-US" dirty="0"/>
          </a:p>
          <a:p>
            <a:r>
              <a:rPr lang="en-US" dirty="0"/>
              <a:t>May reduce noise.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exploit unlabeled data to make nicer inputs for ML</a:t>
            </a:r>
          </a:p>
          <a:p>
            <a:endParaRPr lang="en-US" dirty="0"/>
          </a:p>
          <a:p>
            <a:r>
              <a:rPr lang="en-US" dirty="0"/>
              <a:t>We need dimension reduction and categorization to understand high-dimensional data</a:t>
            </a:r>
          </a:p>
          <a:p>
            <a:endParaRPr lang="en-US" dirty="0"/>
          </a:p>
          <a:p>
            <a:r>
              <a:rPr lang="en-US" dirty="0"/>
              <a:t>Useful for making visualizations of high-dimensional data.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D30194-2A63-D146-BCFF-C5503606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370" y="219256"/>
            <a:ext cx="5046010" cy="994172"/>
          </a:xfrm>
        </p:spPr>
        <p:txBody>
          <a:bodyPr>
            <a:normAutofit/>
          </a:bodyPr>
          <a:lstStyle/>
          <a:p>
            <a:r>
              <a:rPr lang="en-US" dirty="0"/>
              <a:t>Why Reduce dimensions?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7A7141-33CA-EA42-96DE-87C9FE41744E}"/>
              </a:ext>
            </a:extLst>
          </p:cNvPr>
          <p:cNvSpPr/>
          <p:nvPr/>
        </p:nvSpPr>
        <p:spPr>
          <a:xfrm>
            <a:off x="1062461" y="2117032"/>
            <a:ext cx="1591030" cy="257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imes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5B549-E7D5-8541-A905-92E806A74651}"/>
              </a:ext>
            </a:extLst>
          </p:cNvPr>
          <p:cNvSpPr txBox="1"/>
          <p:nvPr/>
        </p:nvSpPr>
        <p:spPr>
          <a:xfrm>
            <a:off x="68928" y="3153069"/>
            <a:ext cx="104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 rows</a:t>
            </a:r>
          </a:p>
          <a:p>
            <a:pPr algn="ctr"/>
            <a:r>
              <a:rPr lang="en-US" sz="1600" dirty="0"/>
              <a:t>“features”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F2C3B-F744-644E-A783-90C1EC74C643}"/>
              </a:ext>
            </a:extLst>
          </p:cNvPr>
          <p:cNvSpPr txBox="1"/>
          <p:nvPr/>
        </p:nvSpPr>
        <p:spPr>
          <a:xfrm>
            <a:off x="1311637" y="1471481"/>
            <a:ext cx="1037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 columns</a:t>
            </a:r>
          </a:p>
          <a:p>
            <a:pPr algn="ctr"/>
            <a:r>
              <a:rPr lang="en-US" sz="1600" dirty="0"/>
              <a:t>”samples”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68341-2456-BD48-BE92-561D0A183F09}"/>
              </a:ext>
            </a:extLst>
          </p:cNvPr>
          <p:cNvGrpSpPr/>
          <p:nvPr/>
        </p:nvGrpSpPr>
        <p:grpSpPr>
          <a:xfrm>
            <a:off x="6727410" y="1850855"/>
            <a:ext cx="1997168" cy="1006645"/>
            <a:chOff x="2888903" y="1828571"/>
            <a:chExt cx="1997168" cy="10066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57ECE6-4A54-EA46-B21F-6017795A94D2}"/>
                </a:ext>
              </a:extLst>
            </p:cNvPr>
            <p:cNvSpPr/>
            <p:nvPr/>
          </p:nvSpPr>
          <p:spPr>
            <a:xfrm>
              <a:off x="3145705" y="2200249"/>
              <a:ext cx="1740366" cy="634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latin typeface="Times" pitchFamily="2" charset="0"/>
                </a:rPr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3D4C28-1E8C-254E-8DEF-1A40D29EC80C}"/>
                </a:ext>
              </a:extLst>
            </p:cNvPr>
            <p:cNvSpPr txBox="1"/>
            <p:nvPr/>
          </p:nvSpPr>
          <p:spPr>
            <a:xfrm>
              <a:off x="2888903" y="2333838"/>
              <a:ext cx="256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1B03E8-BE55-6646-8855-3B4BC2637302}"/>
                </a:ext>
              </a:extLst>
            </p:cNvPr>
            <p:cNvSpPr txBox="1"/>
            <p:nvPr/>
          </p:nvSpPr>
          <p:spPr>
            <a:xfrm flipH="1">
              <a:off x="3319914" y="1828571"/>
              <a:ext cx="1347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 samples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3FAA10-D00A-3D4D-9521-412043B3294B}"/>
              </a:ext>
            </a:extLst>
          </p:cNvPr>
          <p:cNvSpPr txBox="1"/>
          <p:nvPr/>
        </p:nvSpPr>
        <p:spPr>
          <a:xfrm>
            <a:off x="6002143" y="2189409"/>
            <a:ext cx="100110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“reduced </a:t>
            </a:r>
          </a:p>
          <a:p>
            <a:pPr algn="ctr"/>
            <a:r>
              <a:rPr lang="en-US" sz="1600" dirty="0"/>
              <a:t>features”</a:t>
            </a:r>
          </a:p>
        </p:txBody>
      </p:sp>
    </p:spTree>
    <p:extLst>
      <p:ext uri="{BB962C8B-B14F-4D97-AF65-F5344CB8AC3E}">
        <p14:creationId xmlns:p14="http://schemas.microsoft.com/office/powerpoint/2010/main" val="325687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5643A-E96C-FC4D-8F77-1DAE7C25D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" b="39530"/>
          <a:stretch/>
        </p:blipFill>
        <p:spPr>
          <a:xfrm>
            <a:off x="2983230" y="377864"/>
            <a:ext cx="6035040" cy="4959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8170D-971F-BF4D-9E6D-BED2EDFFE587}"/>
              </a:ext>
            </a:extLst>
          </p:cNvPr>
          <p:cNvSpPr/>
          <p:nvPr/>
        </p:nvSpPr>
        <p:spPr>
          <a:xfrm>
            <a:off x="7028913" y="4563353"/>
            <a:ext cx="19893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Novembre</a:t>
            </a:r>
            <a:r>
              <a:rPr lang="en-US" sz="1200" dirty="0"/>
              <a:t> et al, 2008</a:t>
            </a:r>
          </a:p>
          <a:p>
            <a:pPr algn="r"/>
            <a:r>
              <a:rPr lang="en-US" sz="1200" dirty="0"/>
              <a:t>Genes mirror geography within Europe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10.1038/nature07331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E9131-C7F0-814C-A6CB-7D1151FBA6B4}"/>
              </a:ext>
            </a:extLst>
          </p:cNvPr>
          <p:cNvSpPr/>
          <p:nvPr/>
        </p:nvSpPr>
        <p:spPr>
          <a:xfrm>
            <a:off x="125730" y="5117351"/>
            <a:ext cx="45509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x n = 200k genetic loci x 1400 individuals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BDCFC-506F-A942-9690-81507008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2" y="513873"/>
            <a:ext cx="3178847" cy="2171137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Genes mirror geography within Europe</a:t>
            </a:r>
          </a:p>
        </p:txBody>
      </p:sp>
    </p:spTree>
    <p:extLst>
      <p:ext uri="{BB962C8B-B14F-4D97-AF65-F5344CB8AC3E}">
        <p14:creationId xmlns:p14="http://schemas.microsoft.com/office/powerpoint/2010/main" val="253586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23162</TotalTime>
  <Words>3071</Words>
  <Application>Microsoft Macintosh PowerPoint</Application>
  <PresentationFormat>On-screen Show (16:10)</PresentationFormat>
  <Paragraphs>1489</Paragraphs>
  <Slides>52</Slides>
  <Notes>1</Notes>
  <HiddenSlides>7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Courier</vt:lpstr>
      <vt:lpstr>OpenSans</vt:lpstr>
      <vt:lpstr>Times</vt:lpstr>
      <vt:lpstr>TimesNewRomanPSMT</vt:lpstr>
      <vt:lpstr>Office Theme</vt:lpstr>
      <vt:lpstr>Binary Worksheet</vt:lpstr>
      <vt:lpstr>SVD, PCA, and dimension reduction</vt:lpstr>
      <vt:lpstr>Consider genotype data</vt:lpstr>
      <vt:lpstr>Consider genotype data</vt:lpstr>
      <vt:lpstr>Suppose your data looks like genotype data</vt:lpstr>
      <vt:lpstr>PowerPoint Presentation</vt:lpstr>
      <vt:lpstr>Roadmap</vt:lpstr>
      <vt:lpstr>Now that looks like structure</vt:lpstr>
      <vt:lpstr>Why Reduce dimensions?</vt:lpstr>
      <vt:lpstr>Example: Genes mirror geography within Europe</vt:lpstr>
      <vt:lpstr>How many dimensions again?</vt:lpstr>
      <vt:lpstr>Definition of eigenvectors and eigenvalues</vt:lpstr>
      <vt:lpstr>Eigenvalue decomposition</vt:lpstr>
      <vt:lpstr>Eigenvalue decomposition</vt:lpstr>
      <vt:lpstr>Singular Value Decomposition (SVD)  </vt:lpstr>
      <vt:lpstr>Singular Value Decomposition (SVD)  </vt:lpstr>
      <vt:lpstr>Constructing SVD - rows</vt:lpstr>
      <vt:lpstr>Constructing SVD - rows</vt:lpstr>
      <vt:lpstr>Constructing SVD - rows</vt:lpstr>
      <vt:lpstr>Constructing SVD - rows</vt:lpstr>
      <vt:lpstr>Constructing SVD - columns</vt:lpstr>
      <vt:lpstr>Constructing SVD - columns</vt:lpstr>
      <vt:lpstr>Singular Value Decomposition (SVD)  </vt:lpstr>
      <vt:lpstr>Singular Value Decomposition (SVD)  </vt:lpstr>
      <vt:lpstr>SVD </vt:lpstr>
      <vt:lpstr>Approximate, truncated SVD </vt:lpstr>
      <vt:lpstr>Principal Component analysis</vt:lpstr>
      <vt:lpstr>PowerPoint Presentation</vt:lpstr>
      <vt:lpstr>PowerPoint Presentation</vt:lpstr>
      <vt:lpstr>PowerPoint Presentation</vt:lpstr>
      <vt:lpstr>Genes mirror geography within Europe</vt:lpstr>
      <vt:lpstr>Genes mirror geography within Europe</vt:lpstr>
      <vt:lpstr>Federalist Papers</vt:lpstr>
      <vt:lpstr>Federalist Papers</vt:lpstr>
      <vt:lpstr>Caveats</vt:lpstr>
      <vt:lpstr>PowerPoint Presentation</vt:lpstr>
      <vt:lpstr>Linear algebra objects</vt:lpstr>
      <vt:lpstr>Matrix multiplication</vt:lpstr>
      <vt:lpstr>Principal Component analysis</vt:lpstr>
      <vt:lpstr>Transformation of x1, x2 using A</vt:lpstr>
      <vt:lpstr>PowerPoint Presentation</vt:lpstr>
      <vt:lpstr>PowerPoint Presentation</vt:lpstr>
      <vt:lpstr>Eigenvalue decomposition</vt:lpstr>
      <vt:lpstr>Dimension reduction</vt:lpstr>
      <vt:lpstr>Eigenvalue decomposition</vt:lpstr>
      <vt:lpstr>Eigenvalue decomposition</vt:lpstr>
      <vt:lpstr>PowerPoint Presentation</vt:lpstr>
      <vt:lpstr>PowerPoint Presentation</vt:lpstr>
      <vt:lpstr>Constructing SVD - rows</vt:lpstr>
      <vt:lpstr>Constructing SVD - columns</vt:lpstr>
      <vt:lpstr>PowerPoint Presentation</vt:lpstr>
      <vt:lpstr>Case study: Worldwide Human Relationships Inferred from Genome-Wide Patterns of Variation </vt:lpstr>
      <vt:lpstr>Case study: Worldwide Human Relationships Inferred from Genome-Wide Patterns of Variation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SVD, PCA, and dimension reduction</dc:title>
  <dc:creator>Trimble, William L.</dc:creator>
  <cp:lastModifiedBy>Will Trimble</cp:lastModifiedBy>
  <cp:revision>94</cp:revision>
  <dcterms:created xsi:type="dcterms:W3CDTF">2021-02-28T22:18:31Z</dcterms:created>
  <dcterms:modified xsi:type="dcterms:W3CDTF">2023-02-14T19:55:43Z</dcterms:modified>
</cp:coreProperties>
</file>