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90" r:id="rId4"/>
    <p:sldId id="538" r:id="rId5"/>
    <p:sldId id="535" r:id="rId6"/>
    <p:sldId id="537" r:id="rId7"/>
    <p:sldId id="520" r:id="rId8"/>
    <p:sldId id="534" r:id="rId9"/>
    <p:sldId id="550" r:id="rId10"/>
    <p:sldId id="546" r:id="rId11"/>
    <p:sldId id="545" r:id="rId12"/>
    <p:sldId id="543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7030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A738-18AF-5248-B400-8ED4E6AE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A2506-1153-D744-AC15-6F0051A37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724F-093E-314E-9B5F-A001DD0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1519-9D66-0940-B3EC-5FB0E96F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4500-CD92-3946-8086-73499FCC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6275-4AC8-AC47-BBEB-08343AA8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AA4FB-1274-2D4B-8BF2-DA21B5387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83FC-384D-B347-A101-FBA7F16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F514-9F0C-9C4C-9357-B3087FB5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3C8D-B01D-CD44-A6E9-4D9F351D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6D529-AB19-C247-B347-E7CDF3F8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8786-3232-6042-94F6-5AB10EA2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8DB7-A796-A54E-B880-639424FA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46BF-B9CE-0441-8D52-664D607B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32FC-FF1A-7143-93E3-553DE96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1525-EAFC-DE47-8B6A-638EB3AA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42DA-45ED-8442-B9C2-3103C814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5E451-938E-CF4F-9D8C-D58D626B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64DB5-2D03-9F49-98D6-24CC4C80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F24C-EC4E-2E46-8C06-AB6B92FE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9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23FB-84A5-3540-9959-FA3F7843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6503-7FE7-494F-B8C0-E131D2F6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250F-0965-B04C-B34A-C6A0EE10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ABFA-3E9C-604C-B856-C6595574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CD16-D540-AF48-BF64-3D8C7244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3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86D9-386D-B743-81DD-AFECBB0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58D2-CDF6-A548-85B8-4D11AF449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B3664-F5FE-A149-BCD9-5B7019E0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B2A18-A5B9-D94B-8307-6BDED3E7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4E8D-1EB9-094A-9806-F8C2DAB7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5A2F3-90C7-FD41-B6AC-78A17FCC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355F-A833-4F43-9789-0DDBB78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5995F-4167-4340-9E42-3BF5EA32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5401D-A8CA-2E43-BE32-1756BA14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25697-3934-244C-8193-CEBA2589E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819B0-5999-EF44-9E43-B82FA6233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6953F-1415-154C-BA57-FB129FF5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48D0B-CFE2-D647-B5FA-CCCE8838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F0256-368A-414D-967A-1349A94E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85D9-8F25-A845-8D8F-68E67111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3560-1C56-3D49-A7D9-31834135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82695-9C67-5E45-9557-937F96B1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F29F-633C-064B-8CE3-C15D2945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84496-B68E-B942-924A-98A0A2CD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C1E31-6EBF-D441-9C18-3D513FE0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EEFB-B5F2-A144-925B-3AD372B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17D7-D9C8-144F-A720-712A4557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9BA2-3F55-414E-907D-CFFA18B6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B297B-96C1-2142-92F7-60EB96BF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43EFD-6D92-A247-8747-38A74574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3AB5-AC7A-9647-971C-9DDD9886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D230A-2CBB-D14F-8D5A-EA9939C7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B0E5-E48D-834F-A3C9-CF1A605F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EA6A9-BFAD-9E4E-81D0-93F81A128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B11C-70C0-D04A-BB35-79FE8D94F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F2CF-F8D5-874A-B417-21340B10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082E-E4C0-3F4D-BC19-8D825F0E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47CB8-477D-3E48-A302-75C38199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793F-8B4A-314E-B73F-6A40490D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CF55D-18E5-D044-B387-BDD51856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0298-B18A-A143-9491-062F71DA1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D875-5216-6942-B2EB-20703984EEEF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13CC-F03F-7641-A97D-BCB1FC728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C823-123D-1641-9F89-C8620223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CAB2-4C18-2145-ACD8-13521696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B0D3-FEA0-CD47-9159-D8FC9E454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E0F5-E755-AE45-9AC9-56D7C7667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D737-D957-EF43-8503-1501D674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can recall Taylor expansion…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2C5A81-99BC-AF4D-97A8-AB23EBD07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946" y="1887222"/>
                <a:ext cx="10680853" cy="1792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f(x + </a:t>
                </a:r>
                <a:r>
                  <a:rPr lang="el-G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  =  f(x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(x-x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(x-x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2C5A81-99BC-AF4D-97A8-AB23EBD07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946" y="1887222"/>
                <a:ext cx="10680853" cy="1792412"/>
              </a:xfrm>
              <a:blipFill>
                <a:blip r:embed="rId2"/>
                <a:stretch>
                  <a:fillRect l="-1663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5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D737-D957-EF43-8503-1501D674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multidimensional equivalent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7FB9A-8E42-DF46-A292-8EF578C4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4" y="2857500"/>
            <a:ext cx="1107440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2C5A81-99BC-AF4D-97A8-AB23EBD07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946" y="1887222"/>
                <a:ext cx="10680853" cy="1792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 + </a:t>
                </a:r>
                <a:r>
                  <a:rPr lang="el-G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  = 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(x-x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6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(x-x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2C5A81-99BC-AF4D-97A8-AB23EBD07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946" y="1887222"/>
                <a:ext cx="10680853" cy="1792412"/>
              </a:xfrm>
              <a:blipFill>
                <a:blip r:embed="rId3"/>
                <a:stretch>
                  <a:fillRect l="-1663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96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A9BF-651B-0B4C-AB65-BC0E8B29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3067" cy="1325563"/>
          </a:xfrm>
        </p:spPr>
        <p:txBody>
          <a:bodyPr/>
          <a:lstStyle/>
          <a:p>
            <a:r>
              <a:rPr lang="en-US" dirty="0"/>
              <a:t>Hessian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74CD-0AC8-164D-9EF2-B085CB43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258"/>
            <a:ext cx="5638800" cy="3873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DFEC93-8114-9E4C-927A-27227604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46" y="1887222"/>
            <a:ext cx="10680853" cy="1792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scalar-valued function    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The second derivative of this function is a n x n matrix: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5218E3-E620-C442-8E5C-4DECDC41917B}"/>
              </a:ext>
            </a:extLst>
          </p:cNvPr>
          <p:cNvSpPr txBox="1">
            <a:spLocks/>
          </p:cNvSpPr>
          <p:nvPr/>
        </p:nvSpPr>
        <p:spPr>
          <a:xfrm>
            <a:off x="5880254" y="3130825"/>
            <a:ext cx="6051012" cy="36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Diagonals are the 2</a:t>
            </a:r>
            <a:r>
              <a:rPr lang="en-US" baseline="30000" dirty="0"/>
              <a:t>nd</a:t>
            </a:r>
            <a:r>
              <a:rPr lang="en-US" dirty="0"/>
              <a:t> derivatives in the directions of the basis vectors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Off-diagonal terms measure essentially the same thing in different directions.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Matrix is symmetric, so eigenvalues are real.  I can use eigenvalue decomposition to understand geometry of the function’s curvature.  </a:t>
            </a:r>
          </a:p>
        </p:txBody>
      </p:sp>
    </p:spTree>
    <p:extLst>
      <p:ext uri="{BB962C8B-B14F-4D97-AF65-F5344CB8AC3E}">
        <p14:creationId xmlns:p14="http://schemas.microsoft.com/office/powerpoint/2010/main" val="224628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A9BF-651B-0B4C-AB65-BC0E8B29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3067" cy="1325563"/>
          </a:xfrm>
        </p:spPr>
        <p:txBody>
          <a:bodyPr/>
          <a:lstStyle/>
          <a:p>
            <a:r>
              <a:rPr lang="en-US" dirty="0"/>
              <a:t>Hessian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74CD-0AC8-164D-9EF2-B085CB43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258"/>
            <a:ext cx="5638800" cy="3873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DFEC93-8114-9E4C-927A-27227604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46" y="1887222"/>
            <a:ext cx="10680853" cy="1792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scalar-valued function    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The second derivative of this function is a n x n matrix: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46BF4-56C2-214E-A6CE-79BD90158F74}"/>
              </a:ext>
            </a:extLst>
          </p:cNvPr>
          <p:cNvSpPr txBox="1">
            <a:spLocks/>
          </p:cNvSpPr>
          <p:nvPr/>
        </p:nvSpPr>
        <p:spPr>
          <a:xfrm>
            <a:off x="5638800" y="3119276"/>
            <a:ext cx="6387945" cy="3557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eigenvalue decomposition of this matrix will tell you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the direction (in R</a:t>
            </a:r>
            <a:r>
              <a:rPr lang="en-US" baseline="30000" dirty="0"/>
              <a:t>n</a:t>
            </a:r>
            <a:r>
              <a:rPr lang="en-US" dirty="0"/>
              <a:t>) of maximum 2nd derivative curvature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maximum curvature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direction of second-maximum curvature…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direction of third-maximum curvature…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3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A9BF-651B-0B4C-AB65-BC0E8B29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3067" cy="1325563"/>
          </a:xfrm>
        </p:spPr>
        <p:txBody>
          <a:bodyPr/>
          <a:lstStyle/>
          <a:p>
            <a:r>
              <a:rPr lang="en-US" dirty="0"/>
              <a:t>Hessian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74CD-0AC8-164D-9EF2-B085CB43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258"/>
            <a:ext cx="5638800" cy="3873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DFEC93-8114-9E4C-927A-27227604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46" y="1887222"/>
            <a:ext cx="10680853" cy="1792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42921-DF41-4D4F-B038-59F21081F9CB}"/>
              </a:ext>
            </a:extLst>
          </p:cNvPr>
          <p:cNvSpPr/>
          <p:nvPr/>
        </p:nvSpPr>
        <p:spPr>
          <a:xfrm>
            <a:off x="6253779" y="6030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/questions/22378360/hessian-matrix-of-the-image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CBD87-7216-894F-95C3-BC2DED99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03" y="1673865"/>
            <a:ext cx="6593676" cy="40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9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eigenvectors and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1458-1732-4945-95AD-A97064E2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667" y="2326563"/>
            <a:ext cx="3678094" cy="637098"/>
          </a:xfrm>
        </p:spPr>
        <p:txBody>
          <a:bodyPr/>
          <a:lstStyle/>
          <a:p>
            <a:r>
              <a:rPr lang="en-US" dirty="0"/>
              <a:t>Definition eigenvalue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52008-C341-7E4A-83E5-327B38ADBDC9}"/>
              </a:ext>
            </a:extLst>
          </p:cNvPr>
          <p:cNvSpPr/>
          <p:nvPr/>
        </p:nvSpPr>
        <p:spPr>
          <a:xfrm>
            <a:off x="5932900" y="1455673"/>
            <a:ext cx="1447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square matrix</a:t>
            </a:r>
          </a:p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1C523-24A1-6945-8A0A-0643CB0010F3}"/>
              </a:ext>
            </a:extLst>
          </p:cNvPr>
          <p:cNvSpPr/>
          <p:nvPr/>
        </p:nvSpPr>
        <p:spPr>
          <a:xfrm>
            <a:off x="7905606" y="2521287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Times" pitchFamily="2" charset="0"/>
              </a:rPr>
              <a:t>ith</a:t>
            </a:r>
            <a:r>
              <a:rPr lang="en-US" dirty="0">
                <a:latin typeface="Times" pitchFamily="2" charset="0"/>
              </a:rPr>
              <a:t> eigenvector</a:t>
            </a:r>
          </a:p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0B164-80D9-464D-8AE4-F83160B468FD}"/>
              </a:ext>
            </a:extLst>
          </p:cNvPr>
          <p:cNvSpPr/>
          <p:nvPr/>
        </p:nvSpPr>
        <p:spPr>
          <a:xfrm>
            <a:off x="7236345" y="613308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7B016-20D5-C144-BB21-A49B41F1AD8F}"/>
              </a:ext>
            </a:extLst>
          </p:cNvPr>
          <p:cNvSpPr/>
          <p:nvPr/>
        </p:nvSpPr>
        <p:spPr>
          <a:xfrm>
            <a:off x="7211762" y="1954557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Times" pitchFamily="2" charset="0"/>
              </a:rPr>
              <a:t>ith</a:t>
            </a:r>
            <a:r>
              <a:rPr lang="en-US" dirty="0">
                <a:latin typeface="Times" pitchFamily="2" charset="0"/>
              </a:rPr>
              <a:t> eigenvalue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E6AEF-D479-254F-A64A-1452091A44D7}"/>
              </a:ext>
            </a:extLst>
          </p:cNvPr>
          <p:cNvSpPr/>
          <p:nvPr/>
        </p:nvSpPr>
        <p:spPr>
          <a:xfrm>
            <a:off x="3507435" y="4536783"/>
            <a:ext cx="1529228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AE8AF-D519-054F-81A0-AC8922850167}"/>
              </a:ext>
            </a:extLst>
          </p:cNvPr>
          <p:cNvSpPr txBox="1"/>
          <p:nvPr/>
        </p:nvSpPr>
        <p:spPr>
          <a:xfrm>
            <a:off x="3140034" y="5068469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CE4E9-CFF8-1C45-9717-0931B9EA530E}"/>
              </a:ext>
            </a:extLst>
          </p:cNvPr>
          <p:cNvSpPr txBox="1"/>
          <p:nvPr/>
        </p:nvSpPr>
        <p:spPr>
          <a:xfrm>
            <a:off x="3943853" y="4104843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ABE2F-1004-174C-8D8E-0B2FE2B181B1}"/>
              </a:ext>
            </a:extLst>
          </p:cNvPr>
          <p:cNvSpPr/>
          <p:nvPr/>
        </p:nvSpPr>
        <p:spPr>
          <a:xfrm>
            <a:off x="1119856" y="4985368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834CC-841D-FC43-8C64-402FEFCB2F14}"/>
              </a:ext>
            </a:extLst>
          </p:cNvPr>
          <p:cNvSpPr/>
          <p:nvPr/>
        </p:nvSpPr>
        <p:spPr>
          <a:xfrm>
            <a:off x="5251758" y="4549148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A5506-4B21-2041-ACE3-E68C5CA9D442}"/>
              </a:ext>
            </a:extLst>
          </p:cNvPr>
          <p:cNvSpPr/>
          <p:nvPr/>
        </p:nvSpPr>
        <p:spPr>
          <a:xfrm>
            <a:off x="7369655" y="4566752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11A47A-3296-BE4E-8D7A-5A344821C936}"/>
              </a:ext>
            </a:extLst>
          </p:cNvPr>
          <p:cNvSpPr/>
          <p:nvPr/>
        </p:nvSpPr>
        <p:spPr>
          <a:xfrm>
            <a:off x="6096000" y="4736069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DF49B-9025-6842-BC97-67BD49929AF0}"/>
              </a:ext>
            </a:extLst>
          </p:cNvPr>
          <p:cNvSpPr/>
          <p:nvPr/>
        </p:nvSpPr>
        <p:spPr>
          <a:xfrm>
            <a:off x="5082141" y="613308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BCF92-F6DF-B249-AAEE-20500F5CA952}"/>
              </a:ext>
            </a:extLst>
          </p:cNvPr>
          <p:cNvSpPr/>
          <p:nvPr/>
        </p:nvSpPr>
        <p:spPr>
          <a:xfrm>
            <a:off x="3951082" y="61336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311C9-8839-394D-9A8F-9DEACC3D7B6A}"/>
              </a:ext>
            </a:extLst>
          </p:cNvPr>
          <p:cNvSpPr/>
          <p:nvPr/>
        </p:nvSpPr>
        <p:spPr>
          <a:xfrm>
            <a:off x="4926147" y="3424122"/>
            <a:ext cx="305243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960" b="1" dirty="0">
                <a:latin typeface="Times" pitchFamily="2" charset="0"/>
              </a:rPr>
              <a:t>A </a:t>
            </a:r>
            <a:r>
              <a:rPr lang="en-US" sz="3960" b="1" dirty="0" err="1">
                <a:latin typeface="Times" pitchFamily="2" charset="0"/>
              </a:rPr>
              <a:t>e</a:t>
            </a:r>
            <a:r>
              <a:rPr lang="en-US" sz="3960" baseline="-25000" dirty="0" err="1">
                <a:latin typeface="Times" pitchFamily="2" charset="0"/>
              </a:rPr>
              <a:t>i</a:t>
            </a:r>
            <a:r>
              <a:rPr lang="en-US" sz="3960" dirty="0">
                <a:latin typeface="Times" pitchFamily="2" charset="0"/>
              </a:rPr>
              <a:t>   =     </a:t>
            </a:r>
            <a:r>
              <a:rPr lang="el-GR" sz="3960" dirty="0">
                <a:latin typeface="Times" pitchFamily="2" charset="0"/>
              </a:rPr>
              <a:t>λ</a:t>
            </a:r>
            <a:r>
              <a:rPr lang="en-US" sz="3960" baseline="-25000" dirty="0" err="1">
                <a:latin typeface="Times" pitchFamily="2" charset="0"/>
              </a:rPr>
              <a:t>i</a:t>
            </a:r>
            <a:r>
              <a:rPr lang="en-US" sz="3960" baseline="-25000" dirty="0">
                <a:latin typeface="Times" pitchFamily="2" charset="0"/>
              </a:rPr>
              <a:t> </a:t>
            </a:r>
            <a:r>
              <a:rPr lang="en-US" sz="3960" b="1" dirty="0" err="1">
                <a:latin typeface="Times" pitchFamily="2" charset="0"/>
              </a:rPr>
              <a:t>e</a:t>
            </a:r>
            <a:r>
              <a:rPr lang="en-US" sz="3960" baseline="-25000" dirty="0" err="1">
                <a:latin typeface="Times" pitchFamily="2" charset="0"/>
              </a:rPr>
              <a:t>i</a:t>
            </a:r>
            <a:endParaRPr lang="en-US" sz="3960" baseline="30000" dirty="0">
              <a:latin typeface="Time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8D83CB-4C5B-2A48-A09E-CEC7C11F23C2}"/>
              </a:ext>
            </a:extLst>
          </p:cNvPr>
          <p:cNvSpPr/>
          <p:nvPr/>
        </p:nvSpPr>
        <p:spPr>
          <a:xfrm>
            <a:off x="6783360" y="4961647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dirty="0">
                <a:latin typeface="Times" pitchFamily="2" charset="0"/>
              </a:rPr>
              <a:t>λ</a:t>
            </a:r>
            <a:r>
              <a:rPr lang="en-US" sz="3600" baseline="-25000" dirty="0" err="1">
                <a:latin typeface="Times" pitchFamily="2" charset="0"/>
              </a:rPr>
              <a:t>i</a:t>
            </a:r>
            <a:r>
              <a:rPr lang="en-US" sz="3600" baseline="-25000" dirty="0">
                <a:latin typeface="Times" pitchFamily="2" charset="0"/>
              </a:rPr>
              <a:t> </a:t>
            </a:r>
            <a:endParaRPr lang="en-US" sz="3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EA0C50-0FF8-794C-B7B4-90D6954EA830}"/>
              </a:ext>
            </a:extLst>
          </p:cNvPr>
          <p:cNvCxnSpPr/>
          <p:nvPr/>
        </p:nvCxnSpPr>
        <p:spPr>
          <a:xfrm flipH="1">
            <a:off x="5359852" y="2092771"/>
            <a:ext cx="937549" cy="133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CB4D-A816-FF42-A5F3-A58739BB9656}"/>
              </a:ext>
            </a:extLst>
          </p:cNvPr>
          <p:cNvCxnSpPr>
            <a:cxnSpLocks/>
          </p:cNvCxnSpPr>
          <p:nvPr/>
        </p:nvCxnSpPr>
        <p:spPr>
          <a:xfrm flipH="1">
            <a:off x="7369654" y="2326561"/>
            <a:ext cx="219481" cy="110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BBB2E-3664-B643-AE5C-D536A5C3BB42}"/>
              </a:ext>
            </a:extLst>
          </p:cNvPr>
          <p:cNvCxnSpPr>
            <a:cxnSpLocks/>
          </p:cNvCxnSpPr>
          <p:nvPr/>
        </p:nvCxnSpPr>
        <p:spPr>
          <a:xfrm flipH="1">
            <a:off x="7878415" y="3003957"/>
            <a:ext cx="160181" cy="48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1042E1-D87F-D545-8487-33DB6171B93E}"/>
              </a:ext>
            </a:extLst>
          </p:cNvPr>
          <p:cNvCxnSpPr>
            <a:cxnSpLocks/>
          </p:cNvCxnSpPr>
          <p:nvPr/>
        </p:nvCxnSpPr>
        <p:spPr>
          <a:xfrm flipH="1">
            <a:off x="5825269" y="3003957"/>
            <a:ext cx="2213329" cy="5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1651179" y="2785577"/>
            <a:ext cx="1529228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283777" y="3317264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2087598" y="2353637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8484304" y="2824883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4836890" y="2816738"/>
            <a:ext cx="1448762" cy="1412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  <a:r>
              <a:rPr lang="en-US" sz="2520" baseline="30000" dirty="0"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6771777" y="2816738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3771711" y="298486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8450904" y="4677392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4741390" y="4677392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6642635" y="4677392"/>
            <a:ext cx="149111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eigenvalues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(diagonal)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6810522" y="2851812"/>
            <a:ext cx="1304772" cy="1377619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912005" y="4635842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7A013-A8F7-5A4C-B51E-22F0EF6BFE20}"/>
              </a:ext>
            </a:extLst>
          </p:cNvPr>
          <p:cNvSpPr/>
          <p:nvPr/>
        </p:nvSpPr>
        <p:spPr>
          <a:xfrm>
            <a:off x="9612407" y="2838520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0A080-30E2-8D42-9B7F-F3ED081ACD02}"/>
              </a:ext>
            </a:extLst>
          </p:cNvPr>
          <p:cNvSpPr/>
          <p:nvPr/>
        </p:nvSpPr>
        <p:spPr>
          <a:xfrm>
            <a:off x="4836889" y="3885106"/>
            <a:ext cx="1444565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ABF41-4FEC-B147-BCDE-B976C4484951}"/>
              </a:ext>
            </a:extLst>
          </p:cNvPr>
          <p:cNvSpPr/>
          <p:nvPr/>
        </p:nvSpPr>
        <p:spPr>
          <a:xfrm>
            <a:off x="7782765" y="3897034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4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2DF0D-D62E-3E48-92DA-02BB94867F04}"/>
              </a:ext>
            </a:extLst>
          </p:cNvPr>
          <p:cNvSpPr/>
          <p:nvPr/>
        </p:nvSpPr>
        <p:spPr>
          <a:xfrm>
            <a:off x="6573459" y="1960467"/>
            <a:ext cx="24186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20" b="1" dirty="0">
                <a:latin typeface="Times" pitchFamily="2" charset="0"/>
              </a:rPr>
              <a:t>A </a:t>
            </a:r>
            <a:r>
              <a:rPr lang="en-US" sz="2520" dirty="0">
                <a:latin typeface="Times" pitchFamily="2" charset="0"/>
              </a:rPr>
              <a:t>= Sum</a:t>
            </a:r>
            <a:r>
              <a:rPr lang="en-US" sz="2520" baseline="-25000" dirty="0">
                <a:latin typeface="Times" pitchFamily="2" charset="0"/>
              </a:rPr>
              <a:t>i</a:t>
            </a:r>
            <a:r>
              <a:rPr lang="en-US" sz="2520" dirty="0">
                <a:latin typeface="Times" pitchFamily="2" charset="0"/>
              </a:rPr>
              <a:t>  </a:t>
            </a:r>
            <a:r>
              <a:rPr lang="en-US" sz="2520" b="1" dirty="0" err="1">
                <a:latin typeface="Times" pitchFamily="2" charset="0"/>
              </a:rPr>
              <a:t>e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r>
              <a:rPr lang="en-US" sz="2520" baseline="30000" dirty="0" err="1">
                <a:latin typeface="Times" pitchFamily="2" charset="0"/>
              </a:rPr>
              <a:t>T</a:t>
            </a:r>
            <a:r>
              <a:rPr lang="en-US" sz="2520" baseline="30000" dirty="0">
                <a:latin typeface="Times" pitchFamily="2" charset="0"/>
              </a:rPr>
              <a:t> </a:t>
            </a:r>
            <a:r>
              <a:rPr lang="el-GR" sz="2520" dirty="0">
                <a:latin typeface="Times" pitchFamily="2" charset="0"/>
              </a:rPr>
              <a:t>λ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r>
              <a:rPr lang="en-US" sz="2520" baseline="-25000" dirty="0">
                <a:latin typeface="Times" pitchFamily="2" charset="0"/>
              </a:rPr>
              <a:t> </a:t>
            </a:r>
            <a:r>
              <a:rPr lang="en-US" sz="2520" b="1" dirty="0" err="1">
                <a:latin typeface="Times" pitchFamily="2" charset="0"/>
              </a:rPr>
              <a:t>e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endParaRPr lang="en-US" sz="2520" baseline="300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732F1-892B-1640-AE74-78870AC3F18C}"/>
              </a:ext>
            </a:extLst>
          </p:cNvPr>
          <p:cNvSpPr/>
          <p:nvPr/>
        </p:nvSpPr>
        <p:spPr>
          <a:xfrm>
            <a:off x="9206808" y="2838521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D2E4E-638B-F844-BB7E-1105EB71881F}"/>
              </a:ext>
            </a:extLst>
          </p:cNvPr>
          <p:cNvSpPr/>
          <p:nvPr/>
        </p:nvSpPr>
        <p:spPr>
          <a:xfrm>
            <a:off x="8812816" y="2838521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1D2A2E-B461-FA4D-8400-46A8B541D719}"/>
              </a:ext>
            </a:extLst>
          </p:cNvPr>
          <p:cNvSpPr/>
          <p:nvPr/>
        </p:nvSpPr>
        <p:spPr>
          <a:xfrm>
            <a:off x="7462909" y="3564635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3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12AE10-E0EE-9942-B262-0425438FE6C0}"/>
              </a:ext>
            </a:extLst>
          </p:cNvPr>
          <p:cNvSpPr/>
          <p:nvPr/>
        </p:nvSpPr>
        <p:spPr>
          <a:xfrm>
            <a:off x="7124495" y="3232237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2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5A6F0-C66B-A94C-AEF7-63012AB960FA}"/>
              </a:ext>
            </a:extLst>
          </p:cNvPr>
          <p:cNvSpPr/>
          <p:nvPr/>
        </p:nvSpPr>
        <p:spPr>
          <a:xfrm>
            <a:off x="4836889" y="3532977"/>
            <a:ext cx="1444565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B12A96-DFC4-314D-AAB5-00E749DAFA2F}"/>
              </a:ext>
            </a:extLst>
          </p:cNvPr>
          <p:cNvSpPr/>
          <p:nvPr/>
        </p:nvSpPr>
        <p:spPr>
          <a:xfrm>
            <a:off x="4837950" y="3178978"/>
            <a:ext cx="1444565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6ACD4-9B24-294E-9048-341924A4B44A}"/>
              </a:ext>
            </a:extLst>
          </p:cNvPr>
          <p:cNvSpPr/>
          <p:nvPr/>
        </p:nvSpPr>
        <p:spPr>
          <a:xfrm>
            <a:off x="6771774" y="2838520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1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CEA4C-38BB-A148-A359-3B9E7606B447}"/>
              </a:ext>
            </a:extLst>
          </p:cNvPr>
          <p:cNvSpPr/>
          <p:nvPr/>
        </p:nvSpPr>
        <p:spPr>
          <a:xfrm>
            <a:off x="5165384" y="6048024"/>
            <a:ext cx="73609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Q</a:t>
            </a:r>
            <a:r>
              <a:rPr lang="en-US" sz="3360" baseline="30000" dirty="0">
                <a:latin typeface="Times" pitchFamily="2" charset="0"/>
              </a:rPr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8D496-C473-D14B-B318-0975BFC02112}"/>
              </a:ext>
            </a:extLst>
          </p:cNvPr>
          <p:cNvSpPr/>
          <p:nvPr/>
        </p:nvSpPr>
        <p:spPr>
          <a:xfrm>
            <a:off x="2167967" y="6048305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A</a:t>
            </a:r>
            <a:endParaRPr lang="en-US" sz="3360" baseline="30000" dirty="0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B028-F526-4A42-A7EE-2EB8C6EA6971}"/>
              </a:ext>
            </a:extLst>
          </p:cNvPr>
          <p:cNvSpPr/>
          <p:nvPr/>
        </p:nvSpPr>
        <p:spPr>
          <a:xfrm>
            <a:off x="7192754" y="6011747"/>
            <a:ext cx="44755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360" dirty="0">
                <a:latin typeface="Times" pitchFamily="2" charset="0"/>
              </a:rPr>
              <a:t>Σ</a:t>
            </a:r>
            <a:endParaRPr lang="en-US" sz="336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7D8E4-3914-1D4E-B7B0-30E3F03FFC0E}"/>
              </a:ext>
            </a:extLst>
          </p:cNvPr>
          <p:cNvSpPr/>
          <p:nvPr/>
        </p:nvSpPr>
        <p:spPr>
          <a:xfrm>
            <a:off x="9032122" y="6011747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60" dirty="0">
                <a:latin typeface="Times" pitchFamily="2" charset="0"/>
              </a:rPr>
              <a:t>Q</a:t>
            </a:r>
            <a:endParaRPr lang="en-US" sz="3360" dirty="0"/>
          </a:p>
        </p:txBody>
      </p:sp>
    </p:spTree>
    <p:extLst>
      <p:ext uri="{BB962C8B-B14F-4D97-AF65-F5344CB8AC3E}">
        <p14:creationId xmlns:p14="http://schemas.microsoft.com/office/powerpoint/2010/main" val="6037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1651179" y="2785577"/>
            <a:ext cx="1529228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283777" y="3317264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2087598" y="2353637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8484304" y="2824883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4836890" y="2816738"/>
            <a:ext cx="1448762" cy="1412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  <a:r>
              <a:rPr lang="en-US" sz="2520" baseline="30000" dirty="0"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6771777" y="2816738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3771711" y="298486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8450904" y="4677392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4741390" y="4677392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6642635" y="4677392"/>
            <a:ext cx="149111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eigenvalues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(diagonal)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6810522" y="2851812"/>
            <a:ext cx="1304772" cy="1377619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912005" y="4635842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7A013-A8F7-5A4C-B51E-22F0EF6BFE20}"/>
              </a:ext>
            </a:extLst>
          </p:cNvPr>
          <p:cNvSpPr/>
          <p:nvPr/>
        </p:nvSpPr>
        <p:spPr>
          <a:xfrm>
            <a:off x="9612407" y="2838520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0A080-30E2-8D42-9B7F-F3ED081ACD02}"/>
              </a:ext>
            </a:extLst>
          </p:cNvPr>
          <p:cNvSpPr/>
          <p:nvPr/>
        </p:nvSpPr>
        <p:spPr>
          <a:xfrm>
            <a:off x="4836889" y="3885106"/>
            <a:ext cx="1444565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ABF41-4FEC-B147-BCDE-B976C4484951}"/>
              </a:ext>
            </a:extLst>
          </p:cNvPr>
          <p:cNvSpPr/>
          <p:nvPr/>
        </p:nvSpPr>
        <p:spPr>
          <a:xfrm>
            <a:off x="7782765" y="3897034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4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2DF0D-D62E-3E48-92DA-02BB94867F04}"/>
              </a:ext>
            </a:extLst>
          </p:cNvPr>
          <p:cNvSpPr/>
          <p:nvPr/>
        </p:nvSpPr>
        <p:spPr>
          <a:xfrm>
            <a:off x="6573459" y="1960467"/>
            <a:ext cx="24186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20" b="1" dirty="0">
                <a:latin typeface="Times" pitchFamily="2" charset="0"/>
              </a:rPr>
              <a:t>A </a:t>
            </a:r>
            <a:r>
              <a:rPr lang="en-US" sz="2520" dirty="0">
                <a:latin typeface="Times" pitchFamily="2" charset="0"/>
              </a:rPr>
              <a:t>= Sum</a:t>
            </a:r>
            <a:r>
              <a:rPr lang="en-US" sz="2520" baseline="-25000" dirty="0">
                <a:latin typeface="Times" pitchFamily="2" charset="0"/>
              </a:rPr>
              <a:t>i</a:t>
            </a:r>
            <a:r>
              <a:rPr lang="en-US" sz="2520" dirty="0">
                <a:latin typeface="Times" pitchFamily="2" charset="0"/>
              </a:rPr>
              <a:t>  </a:t>
            </a:r>
            <a:r>
              <a:rPr lang="en-US" sz="2520" b="1" dirty="0" err="1">
                <a:latin typeface="Times" pitchFamily="2" charset="0"/>
              </a:rPr>
              <a:t>e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r>
              <a:rPr lang="en-US" sz="2520" baseline="30000" dirty="0" err="1">
                <a:latin typeface="Times" pitchFamily="2" charset="0"/>
              </a:rPr>
              <a:t>T</a:t>
            </a:r>
            <a:r>
              <a:rPr lang="en-US" sz="2520" baseline="30000" dirty="0">
                <a:latin typeface="Times" pitchFamily="2" charset="0"/>
              </a:rPr>
              <a:t> </a:t>
            </a:r>
            <a:r>
              <a:rPr lang="el-GR" sz="2520" dirty="0">
                <a:latin typeface="Times" pitchFamily="2" charset="0"/>
              </a:rPr>
              <a:t>λ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r>
              <a:rPr lang="en-US" sz="2520" baseline="-25000" dirty="0">
                <a:latin typeface="Times" pitchFamily="2" charset="0"/>
              </a:rPr>
              <a:t> </a:t>
            </a:r>
            <a:r>
              <a:rPr lang="en-US" sz="2520" b="1" dirty="0" err="1">
                <a:latin typeface="Times" pitchFamily="2" charset="0"/>
              </a:rPr>
              <a:t>e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endParaRPr lang="en-US" sz="2520" baseline="300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732F1-892B-1640-AE74-78870AC3F18C}"/>
              </a:ext>
            </a:extLst>
          </p:cNvPr>
          <p:cNvSpPr/>
          <p:nvPr/>
        </p:nvSpPr>
        <p:spPr>
          <a:xfrm>
            <a:off x="9206808" y="2838521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D2E4E-638B-F844-BB7E-1105EB71881F}"/>
              </a:ext>
            </a:extLst>
          </p:cNvPr>
          <p:cNvSpPr/>
          <p:nvPr/>
        </p:nvSpPr>
        <p:spPr>
          <a:xfrm>
            <a:off x="8812816" y="2838521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1D2A2E-B461-FA4D-8400-46A8B541D719}"/>
              </a:ext>
            </a:extLst>
          </p:cNvPr>
          <p:cNvSpPr/>
          <p:nvPr/>
        </p:nvSpPr>
        <p:spPr>
          <a:xfrm>
            <a:off x="7462909" y="3564635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3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12AE10-E0EE-9942-B262-0425438FE6C0}"/>
              </a:ext>
            </a:extLst>
          </p:cNvPr>
          <p:cNvSpPr/>
          <p:nvPr/>
        </p:nvSpPr>
        <p:spPr>
          <a:xfrm>
            <a:off x="7124495" y="3232237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2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5A6F0-C66B-A94C-AEF7-63012AB960FA}"/>
              </a:ext>
            </a:extLst>
          </p:cNvPr>
          <p:cNvSpPr/>
          <p:nvPr/>
        </p:nvSpPr>
        <p:spPr>
          <a:xfrm>
            <a:off x="4836889" y="3532977"/>
            <a:ext cx="1444565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B12A96-DFC4-314D-AAB5-00E749DAFA2F}"/>
              </a:ext>
            </a:extLst>
          </p:cNvPr>
          <p:cNvSpPr/>
          <p:nvPr/>
        </p:nvSpPr>
        <p:spPr>
          <a:xfrm>
            <a:off x="4837950" y="3178978"/>
            <a:ext cx="1444565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6ACD4-9B24-294E-9048-341924A4B44A}"/>
              </a:ext>
            </a:extLst>
          </p:cNvPr>
          <p:cNvSpPr/>
          <p:nvPr/>
        </p:nvSpPr>
        <p:spPr>
          <a:xfrm>
            <a:off x="6771774" y="2838520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1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CEA4C-38BB-A148-A359-3B9E7606B447}"/>
              </a:ext>
            </a:extLst>
          </p:cNvPr>
          <p:cNvSpPr/>
          <p:nvPr/>
        </p:nvSpPr>
        <p:spPr>
          <a:xfrm>
            <a:off x="5165384" y="6048024"/>
            <a:ext cx="73609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Q</a:t>
            </a:r>
            <a:r>
              <a:rPr lang="en-US" sz="3360" baseline="30000" dirty="0">
                <a:latin typeface="Times" pitchFamily="2" charset="0"/>
              </a:rPr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8D496-C473-D14B-B318-0975BFC02112}"/>
              </a:ext>
            </a:extLst>
          </p:cNvPr>
          <p:cNvSpPr/>
          <p:nvPr/>
        </p:nvSpPr>
        <p:spPr>
          <a:xfrm>
            <a:off x="2167967" y="6048305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A</a:t>
            </a:r>
            <a:endParaRPr lang="en-US" sz="3360" baseline="30000" dirty="0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B028-F526-4A42-A7EE-2EB8C6EA6971}"/>
              </a:ext>
            </a:extLst>
          </p:cNvPr>
          <p:cNvSpPr/>
          <p:nvPr/>
        </p:nvSpPr>
        <p:spPr>
          <a:xfrm>
            <a:off x="7192754" y="6011747"/>
            <a:ext cx="44755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360" dirty="0">
                <a:latin typeface="Times" pitchFamily="2" charset="0"/>
              </a:rPr>
              <a:t>Σ</a:t>
            </a:r>
            <a:endParaRPr lang="en-US" sz="336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7D8E4-3914-1D4E-B7B0-30E3F03FFC0E}"/>
              </a:ext>
            </a:extLst>
          </p:cNvPr>
          <p:cNvSpPr/>
          <p:nvPr/>
        </p:nvSpPr>
        <p:spPr>
          <a:xfrm>
            <a:off x="9032122" y="6011747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60" dirty="0">
                <a:latin typeface="Times" pitchFamily="2" charset="0"/>
              </a:rPr>
              <a:t>Q</a:t>
            </a:r>
            <a:endParaRPr lang="en-US" sz="336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86FF2EE-B10F-A741-838B-F4A63223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40" y="4490841"/>
            <a:ext cx="7998043" cy="1144415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Why does the matrix have to be square? </a:t>
            </a:r>
          </a:p>
        </p:txBody>
      </p:sp>
    </p:spTree>
    <p:extLst>
      <p:ext uri="{BB962C8B-B14F-4D97-AF65-F5344CB8AC3E}">
        <p14:creationId xmlns:p14="http://schemas.microsoft.com/office/powerpoint/2010/main" val="184324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1651179" y="2785577"/>
            <a:ext cx="1529228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283777" y="3317264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2087598" y="2353637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8484304" y="2824883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4836890" y="2816738"/>
            <a:ext cx="1448762" cy="1412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  <a:r>
              <a:rPr lang="en-US" sz="2520" baseline="30000" dirty="0"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6771777" y="2816738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3771711" y="298486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8450904" y="4677392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4741390" y="4677392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6642635" y="4677392"/>
            <a:ext cx="149111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eigenvalues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(diagonal)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6810522" y="2851812"/>
            <a:ext cx="1304772" cy="1377619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912005" y="4635842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7A013-A8F7-5A4C-B51E-22F0EF6BFE20}"/>
              </a:ext>
            </a:extLst>
          </p:cNvPr>
          <p:cNvSpPr/>
          <p:nvPr/>
        </p:nvSpPr>
        <p:spPr>
          <a:xfrm>
            <a:off x="9612407" y="2838520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0A080-30E2-8D42-9B7F-F3ED081ACD02}"/>
              </a:ext>
            </a:extLst>
          </p:cNvPr>
          <p:cNvSpPr/>
          <p:nvPr/>
        </p:nvSpPr>
        <p:spPr>
          <a:xfrm>
            <a:off x="4836889" y="3885106"/>
            <a:ext cx="1444565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ABF41-4FEC-B147-BCDE-B976C4484951}"/>
              </a:ext>
            </a:extLst>
          </p:cNvPr>
          <p:cNvSpPr/>
          <p:nvPr/>
        </p:nvSpPr>
        <p:spPr>
          <a:xfrm>
            <a:off x="7782765" y="3897034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4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2DF0D-D62E-3E48-92DA-02BB94867F04}"/>
              </a:ext>
            </a:extLst>
          </p:cNvPr>
          <p:cNvSpPr/>
          <p:nvPr/>
        </p:nvSpPr>
        <p:spPr>
          <a:xfrm>
            <a:off x="6573459" y="1960467"/>
            <a:ext cx="24186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20" b="1" dirty="0">
                <a:latin typeface="Times" pitchFamily="2" charset="0"/>
              </a:rPr>
              <a:t>A </a:t>
            </a:r>
            <a:r>
              <a:rPr lang="en-US" sz="2520" dirty="0">
                <a:latin typeface="Times" pitchFamily="2" charset="0"/>
              </a:rPr>
              <a:t>= Sum</a:t>
            </a:r>
            <a:r>
              <a:rPr lang="en-US" sz="2520" baseline="-25000" dirty="0">
                <a:latin typeface="Times" pitchFamily="2" charset="0"/>
              </a:rPr>
              <a:t>i</a:t>
            </a:r>
            <a:r>
              <a:rPr lang="en-US" sz="2520" dirty="0">
                <a:latin typeface="Times" pitchFamily="2" charset="0"/>
              </a:rPr>
              <a:t>  </a:t>
            </a:r>
            <a:r>
              <a:rPr lang="en-US" sz="2520" b="1" dirty="0" err="1">
                <a:latin typeface="Times" pitchFamily="2" charset="0"/>
              </a:rPr>
              <a:t>e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r>
              <a:rPr lang="en-US" sz="2520" baseline="30000" dirty="0" err="1">
                <a:latin typeface="Times" pitchFamily="2" charset="0"/>
              </a:rPr>
              <a:t>T</a:t>
            </a:r>
            <a:r>
              <a:rPr lang="en-US" sz="2520" baseline="30000" dirty="0">
                <a:latin typeface="Times" pitchFamily="2" charset="0"/>
              </a:rPr>
              <a:t> </a:t>
            </a:r>
            <a:r>
              <a:rPr lang="el-GR" sz="2520" dirty="0">
                <a:latin typeface="Times" pitchFamily="2" charset="0"/>
              </a:rPr>
              <a:t>λ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r>
              <a:rPr lang="en-US" sz="2520" baseline="-25000" dirty="0">
                <a:latin typeface="Times" pitchFamily="2" charset="0"/>
              </a:rPr>
              <a:t> </a:t>
            </a:r>
            <a:r>
              <a:rPr lang="en-US" sz="2520" b="1" dirty="0" err="1">
                <a:latin typeface="Times" pitchFamily="2" charset="0"/>
              </a:rPr>
              <a:t>e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endParaRPr lang="en-US" sz="2520" baseline="300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732F1-892B-1640-AE74-78870AC3F18C}"/>
              </a:ext>
            </a:extLst>
          </p:cNvPr>
          <p:cNvSpPr/>
          <p:nvPr/>
        </p:nvSpPr>
        <p:spPr>
          <a:xfrm>
            <a:off x="9206808" y="2838521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D2E4E-638B-F844-BB7E-1105EB71881F}"/>
              </a:ext>
            </a:extLst>
          </p:cNvPr>
          <p:cNvSpPr/>
          <p:nvPr/>
        </p:nvSpPr>
        <p:spPr>
          <a:xfrm>
            <a:off x="8812816" y="2838521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1D2A2E-B461-FA4D-8400-46A8B541D719}"/>
              </a:ext>
            </a:extLst>
          </p:cNvPr>
          <p:cNvSpPr/>
          <p:nvPr/>
        </p:nvSpPr>
        <p:spPr>
          <a:xfrm>
            <a:off x="7462909" y="3564635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3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12AE10-E0EE-9942-B262-0425438FE6C0}"/>
              </a:ext>
            </a:extLst>
          </p:cNvPr>
          <p:cNvSpPr/>
          <p:nvPr/>
        </p:nvSpPr>
        <p:spPr>
          <a:xfrm>
            <a:off x="7124495" y="3232237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2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5A6F0-C66B-A94C-AEF7-63012AB960FA}"/>
              </a:ext>
            </a:extLst>
          </p:cNvPr>
          <p:cNvSpPr/>
          <p:nvPr/>
        </p:nvSpPr>
        <p:spPr>
          <a:xfrm>
            <a:off x="4836889" y="3532977"/>
            <a:ext cx="1444565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B12A96-DFC4-314D-AAB5-00E749DAFA2F}"/>
              </a:ext>
            </a:extLst>
          </p:cNvPr>
          <p:cNvSpPr/>
          <p:nvPr/>
        </p:nvSpPr>
        <p:spPr>
          <a:xfrm>
            <a:off x="4837950" y="3178978"/>
            <a:ext cx="1444565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6ACD4-9B24-294E-9048-341924A4B44A}"/>
              </a:ext>
            </a:extLst>
          </p:cNvPr>
          <p:cNvSpPr/>
          <p:nvPr/>
        </p:nvSpPr>
        <p:spPr>
          <a:xfrm>
            <a:off x="6771774" y="2838520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1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CEA4C-38BB-A148-A359-3B9E7606B447}"/>
              </a:ext>
            </a:extLst>
          </p:cNvPr>
          <p:cNvSpPr/>
          <p:nvPr/>
        </p:nvSpPr>
        <p:spPr>
          <a:xfrm>
            <a:off x="5165384" y="6048024"/>
            <a:ext cx="73609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Q</a:t>
            </a:r>
            <a:r>
              <a:rPr lang="en-US" sz="3360" baseline="30000" dirty="0">
                <a:latin typeface="Times" pitchFamily="2" charset="0"/>
              </a:rPr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8D496-C473-D14B-B318-0975BFC02112}"/>
              </a:ext>
            </a:extLst>
          </p:cNvPr>
          <p:cNvSpPr/>
          <p:nvPr/>
        </p:nvSpPr>
        <p:spPr>
          <a:xfrm>
            <a:off x="2167967" y="6048305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A</a:t>
            </a:r>
            <a:endParaRPr lang="en-US" sz="3360" baseline="30000" dirty="0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B028-F526-4A42-A7EE-2EB8C6EA6971}"/>
              </a:ext>
            </a:extLst>
          </p:cNvPr>
          <p:cNvSpPr/>
          <p:nvPr/>
        </p:nvSpPr>
        <p:spPr>
          <a:xfrm>
            <a:off x="7192754" y="6011747"/>
            <a:ext cx="44755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360" dirty="0">
                <a:latin typeface="Times" pitchFamily="2" charset="0"/>
              </a:rPr>
              <a:t>Σ</a:t>
            </a:r>
            <a:endParaRPr lang="en-US" sz="336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7D8E4-3914-1D4E-B7B0-30E3F03FFC0E}"/>
              </a:ext>
            </a:extLst>
          </p:cNvPr>
          <p:cNvSpPr/>
          <p:nvPr/>
        </p:nvSpPr>
        <p:spPr>
          <a:xfrm>
            <a:off x="9032122" y="6011747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60" dirty="0">
                <a:latin typeface="Times" pitchFamily="2" charset="0"/>
              </a:rPr>
              <a:t>Q</a:t>
            </a:r>
            <a:endParaRPr lang="en-US" sz="336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86FF2EE-B10F-A741-838B-F4A63223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40" y="4490841"/>
            <a:ext cx="7998043" cy="1144415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if some of the eigenvalues are zero? </a:t>
            </a:r>
          </a:p>
        </p:txBody>
      </p:sp>
    </p:spTree>
    <p:extLst>
      <p:ext uri="{BB962C8B-B14F-4D97-AF65-F5344CB8AC3E}">
        <p14:creationId xmlns:p14="http://schemas.microsoft.com/office/powerpoint/2010/main" val="216025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1651179" y="2785577"/>
            <a:ext cx="1529228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283777" y="3317264"/>
            <a:ext cx="269625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2087598" y="2353637"/>
            <a:ext cx="55643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4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8484304" y="2824883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4836890" y="2816738"/>
            <a:ext cx="1448762" cy="1412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  <a:r>
              <a:rPr lang="en-US" sz="2520" baseline="30000" dirty="0"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6771777" y="2816738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3771711" y="298486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8450904" y="4677392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4741390" y="4677392"/>
            <a:ext cx="158408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eigenvectors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(orthogonal)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6642635" y="4677392"/>
            <a:ext cx="149111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eigenvalues</a:t>
            </a:r>
          </a:p>
          <a:p>
            <a:pPr algn="ctr"/>
            <a:endParaRPr lang="en-US" sz="2160" dirty="0">
              <a:latin typeface="Times" pitchFamily="2" charset="0"/>
            </a:endParaRPr>
          </a:p>
          <a:p>
            <a:pPr algn="ctr"/>
            <a:r>
              <a:rPr lang="en-US" sz="2160" dirty="0">
                <a:latin typeface="Times" pitchFamily="2" charset="0"/>
              </a:rPr>
              <a:t>(diagonal)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6810522" y="2851812"/>
            <a:ext cx="1304772" cy="1377619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912005" y="4635842"/>
            <a:ext cx="9076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2160" dirty="0">
                <a:latin typeface="Times" pitchFamily="2" charset="0"/>
              </a:rPr>
              <a:t>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7A013-A8F7-5A4C-B51E-22F0EF6BFE20}"/>
              </a:ext>
            </a:extLst>
          </p:cNvPr>
          <p:cNvSpPr/>
          <p:nvPr/>
        </p:nvSpPr>
        <p:spPr>
          <a:xfrm>
            <a:off x="9612407" y="2838520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0A080-30E2-8D42-9B7F-F3ED081ACD02}"/>
              </a:ext>
            </a:extLst>
          </p:cNvPr>
          <p:cNvSpPr/>
          <p:nvPr/>
        </p:nvSpPr>
        <p:spPr>
          <a:xfrm>
            <a:off x="4836889" y="3885106"/>
            <a:ext cx="1444565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ABF41-4FEC-B147-BCDE-B976C4484951}"/>
              </a:ext>
            </a:extLst>
          </p:cNvPr>
          <p:cNvSpPr/>
          <p:nvPr/>
        </p:nvSpPr>
        <p:spPr>
          <a:xfrm>
            <a:off x="7782765" y="3897034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4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2DF0D-D62E-3E48-92DA-02BB94867F04}"/>
              </a:ext>
            </a:extLst>
          </p:cNvPr>
          <p:cNvSpPr/>
          <p:nvPr/>
        </p:nvSpPr>
        <p:spPr>
          <a:xfrm>
            <a:off x="6573459" y="1960467"/>
            <a:ext cx="24186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20" b="1" dirty="0">
                <a:latin typeface="Times" pitchFamily="2" charset="0"/>
              </a:rPr>
              <a:t>A </a:t>
            </a:r>
            <a:r>
              <a:rPr lang="en-US" sz="2520" dirty="0">
                <a:latin typeface="Times" pitchFamily="2" charset="0"/>
              </a:rPr>
              <a:t>= Sum</a:t>
            </a:r>
            <a:r>
              <a:rPr lang="en-US" sz="2520" baseline="-25000" dirty="0">
                <a:latin typeface="Times" pitchFamily="2" charset="0"/>
              </a:rPr>
              <a:t>i</a:t>
            </a:r>
            <a:r>
              <a:rPr lang="en-US" sz="2520" dirty="0">
                <a:latin typeface="Times" pitchFamily="2" charset="0"/>
              </a:rPr>
              <a:t>  </a:t>
            </a:r>
            <a:r>
              <a:rPr lang="en-US" sz="2520" b="1" dirty="0" err="1">
                <a:latin typeface="Times" pitchFamily="2" charset="0"/>
              </a:rPr>
              <a:t>e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r>
              <a:rPr lang="en-US" sz="2520" baseline="30000" dirty="0" err="1">
                <a:latin typeface="Times" pitchFamily="2" charset="0"/>
              </a:rPr>
              <a:t>T</a:t>
            </a:r>
            <a:r>
              <a:rPr lang="en-US" sz="2520" baseline="30000" dirty="0">
                <a:latin typeface="Times" pitchFamily="2" charset="0"/>
              </a:rPr>
              <a:t> </a:t>
            </a:r>
            <a:r>
              <a:rPr lang="el-GR" sz="2520" dirty="0">
                <a:latin typeface="Times" pitchFamily="2" charset="0"/>
              </a:rPr>
              <a:t>λ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r>
              <a:rPr lang="en-US" sz="2520" baseline="-25000" dirty="0">
                <a:latin typeface="Times" pitchFamily="2" charset="0"/>
              </a:rPr>
              <a:t> </a:t>
            </a:r>
            <a:r>
              <a:rPr lang="en-US" sz="2520" b="1" dirty="0" err="1">
                <a:latin typeface="Times" pitchFamily="2" charset="0"/>
              </a:rPr>
              <a:t>e</a:t>
            </a:r>
            <a:r>
              <a:rPr lang="en-US" sz="2520" baseline="-25000" dirty="0" err="1">
                <a:latin typeface="Times" pitchFamily="2" charset="0"/>
              </a:rPr>
              <a:t>i</a:t>
            </a:r>
            <a:endParaRPr lang="en-US" sz="2520" baseline="300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732F1-892B-1640-AE74-78870AC3F18C}"/>
              </a:ext>
            </a:extLst>
          </p:cNvPr>
          <p:cNvSpPr/>
          <p:nvPr/>
        </p:nvSpPr>
        <p:spPr>
          <a:xfrm>
            <a:off x="9206808" y="2838521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D2E4E-638B-F844-BB7E-1105EB71881F}"/>
              </a:ext>
            </a:extLst>
          </p:cNvPr>
          <p:cNvSpPr/>
          <p:nvPr/>
        </p:nvSpPr>
        <p:spPr>
          <a:xfrm>
            <a:off x="8812816" y="2838521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1D2A2E-B461-FA4D-8400-46A8B541D719}"/>
              </a:ext>
            </a:extLst>
          </p:cNvPr>
          <p:cNvSpPr/>
          <p:nvPr/>
        </p:nvSpPr>
        <p:spPr>
          <a:xfrm>
            <a:off x="7462909" y="3564635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3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12AE10-E0EE-9942-B262-0425438FE6C0}"/>
              </a:ext>
            </a:extLst>
          </p:cNvPr>
          <p:cNvSpPr/>
          <p:nvPr/>
        </p:nvSpPr>
        <p:spPr>
          <a:xfrm>
            <a:off x="7124495" y="3232237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2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5A6F0-C66B-A94C-AEF7-63012AB960FA}"/>
              </a:ext>
            </a:extLst>
          </p:cNvPr>
          <p:cNvSpPr/>
          <p:nvPr/>
        </p:nvSpPr>
        <p:spPr>
          <a:xfrm>
            <a:off x="4836889" y="3532977"/>
            <a:ext cx="1444565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B12A96-DFC4-314D-AAB5-00E749DAFA2F}"/>
              </a:ext>
            </a:extLst>
          </p:cNvPr>
          <p:cNvSpPr/>
          <p:nvPr/>
        </p:nvSpPr>
        <p:spPr>
          <a:xfrm>
            <a:off x="4837950" y="3178978"/>
            <a:ext cx="1444565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  <a:r>
              <a:rPr lang="en-US" sz="1264" baseline="30000" dirty="0">
                <a:latin typeface="Times" pitchFamily="2" charset="0"/>
              </a:rPr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6ACD4-9B24-294E-9048-341924A4B44A}"/>
              </a:ext>
            </a:extLst>
          </p:cNvPr>
          <p:cNvSpPr/>
          <p:nvPr/>
        </p:nvSpPr>
        <p:spPr>
          <a:xfrm>
            <a:off x="6771774" y="2838520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1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CEA4C-38BB-A148-A359-3B9E7606B447}"/>
              </a:ext>
            </a:extLst>
          </p:cNvPr>
          <p:cNvSpPr/>
          <p:nvPr/>
        </p:nvSpPr>
        <p:spPr>
          <a:xfrm>
            <a:off x="5165384" y="6048024"/>
            <a:ext cx="73609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Q</a:t>
            </a:r>
            <a:r>
              <a:rPr lang="en-US" sz="3360" baseline="30000" dirty="0">
                <a:latin typeface="Times" pitchFamily="2" charset="0"/>
              </a:rPr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8D496-C473-D14B-B318-0975BFC02112}"/>
              </a:ext>
            </a:extLst>
          </p:cNvPr>
          <p:cNvSpPr/>
          <p:nvPr/>
        </p:nvSpPr>
        <p:spPr>
          <a:xfrm>
            <a:off x="2167967" y="6048305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60" dirty="0">
                <a:latin typeface="Times" pitchFamily="2" charset="0"/>
              </a:rPr>
              <a:t>A</a:t>
            </a:r>
            <a:endParaRPr lang="en-US" sz="3360" baseline="30000" dirty="0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B028-F526-4A42-A7EE-2EB8C6EA6971}"/>
              </a:ext>
            </a:extLst>
          </p:cNvPr>
          <p:cNvSpPr/>
          <p:nvPr/>
        </p:nvSpPr>
        <p:spPr>
          <a:xfrm>
            <a:off x="7192754" y="6011747"/>
            <a:ext cx="44755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360" dirty="0">
                <a:latin typeface="Times" pitchFamily="2" charset="0"/>
              </a:rPr>
              <a:t>Σ</a:t>
            </a:r>
            <a:endParaRPr lang="en-US" sz="336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7D8E4-3914-1D4E-B7B0-30E3F03FFC0E}"/>
              </a:ext>
            </a:extLst>
          </p:cNvPr>
          <p:cNvSpPr/>
          <p:nvPr/>
        </p:nvSpPr>
        <p:spPr>
          <a:xfrm>
            <a:off x="9032122" y="6011747"/>
            <a:ext cx="495649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60" dirty="0">
                <a:latin typeface="Times" pitchFamily="2" charset="0"/>
              </a:rPr>
              <a:t>Q</a:t>
            </a:r>
            <a:endParaRPr lang="en-US" sz="336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86FF2EE-B10F-A741-838B-F4A63223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40" y="4490841"/>
            <a:ext cx="7998043" cy="1144415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they aren’t zero but are small?</a:t>
            </a:r>
          </a:p>
        </p:txBody>
      </p:sp>
    </p:spTree>
    <p:extLst>
      <p:ext uri="{BB962C8B-B14F-4D97-AF65-F5344CB8AC3E}">
        <p14:creationId xmlns:p14="http://schemas.microsoft.com/office/powerpoint/2010/main" val="11563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AA91-C882-EC4F-8300-6E3BDD81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eigenvalue decomposition?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1834-7F44-6844-8545-363C9A21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Orthonormal basis is often convenient</a:t>
            </a:r>
          </a:p>
          <a:p>
            <a:r>
              <a:rPr lang="en-US" dirty="0"/>
              <a:t>Orthonormal basis has a geometric interpretation; the directions the eigenvalues represent can help with gradient descent</a:t>
            </a:r>
          </a:p>
          <a:p>
            <a:r>
              <a:rPr lang="en-US" dirty="0"/>
              <a:t>Permits truncation by importance; small-eigenvalue eigenvectors contribute less to the final product; we can store (and calculate) instead of n x m  can store only n x p and p x n.  </a:t>
            </a:r>
          </a:p>
          <a:p>
            <a:r>
              <a:rPr lang="en-US" dirty="0"/>
              <a:t>How much memory does your computer have?  </a:t>
            </a:r>
          </a:p>
          <a:p>
            <a:pPr lvl="1"/>
            <a:r>
              <a:rPr lang="en-US" dirty="0"/>
              <a:t>How large a square matrix can you hold in memory?</a:t>
            </a:r>
          </a:p>
          <a:p>
            <a:pPr lvl="1"/>
            <a:r>
              <a:rPr lang="en-US" dirty="0"/>
              <a:t>How large a square matrix will fit on your hard drive?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0881D-BF37-3443-9EF6-C67753310F55}"/>
              </a:ext>
            </a:extLst>
          </p:cNvPr>
          <p:cNvSpPr/>
          <p:nvPr/>
        </p:nvSpPr>
        <p:spPr>
          <a:xfrm>
            <a:off x="9601904" y="433871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0F072-8F8A-8E4A-968B-20C3C876F75A}"/>
              </a:ext>
            </a:extLst>
          </p:cNvPr>
          <p:cNvSpPr/>
          <p:nvPr/>
        </p:nvSpPr>
        <p:spPr>
          <a:xfrm>
            <a:off x="10730007" y="447508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1462D-0ACF-C94A-AEED-D2B6373C37E7}"/>
              </a:ext>
            </a:extLst>
          </p:cNvPr>
          <p:cNvSpPr/>
          <p:nvPr/>
        </p:nvSpPr>
        <p:spPr>
          <a:xfrm>
            <a:off x="10324408" y="447509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E7C0B-5A18-4643-9231-ADA50492F342}"/>
              </a:ext>
            </a:extLst>
          </p:cNvPr>
          <p:cNvSpPr/>
          <p:nvPr/>
        </p:nvSpPr>
        <p:spPr>
          <a:xfrm>
            <a:off x="9930416" y="447509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19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A0B-B346-A440-869C-4C4E7432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EB5D6-F79C-5F42-8AB2-197F0E09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143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22FBA-46E9-9E4E-845D-58B23E6A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5554662"/>
            <a:ext cx="11582400" cy="2349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CFE3AF-0D27-154E-A97B-AEC2584078BC}"/>
              </a:ext>
            </a:extLst>
          </p:cNvPr>
          <p:cNvSpPr/>
          <p:nvPr/>
        </p:nvSpPr>
        <p:spPr>
          <a:xfrm>
            <a:off x="7579843" y="255497"/>
            <a:ext cx="1546325" cy="1484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latin typeface="Times" pitchFamily="2" charset="0"/>
              </a:rPr>
              <a:t>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A5677-2598-4342-B8B2-B83A144C2417}"/>
              </a:ext>
            </a:extLst>
          </p:cNvPr>
          <p:cNvSpPr/>
          <p:nvPr/>
        </p:nvSpPr>
        <p:spPr>
          <a:xfrm>
            <a:off x="5867316" y="247352"/>
            <a:ext cx="1343519" cy="141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52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F16A1-A8ED-1040-8B01-ABB552986C01}"/>
              </a:ext>
            </a:extLst>
          </p:cNvPr>
          <p:cNvSpPr/>
          <p:nvPr/>
        </p:nvSpPr>
        <p:spPr>
          <a:xfrm>
            <a:off x="8707946" y="269134"/>
            <a:ext cx="401600" cy="14556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69367-2FB7-9844-85E3-9A4C78E3D5AA}"/>
              </a:ext>
            </a:extLst>
          </p:cNvPr>
          <p:cNvSpPr/>
          <p:nvPr/>
        </p:nvSpPr>
        <p:spPr>
          <a:xfrm>
            <a:off x="6878304" y="1327648"/>
            <a:ext cx="332530" cy="332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4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2E5E0-5893-6146-BB05-55DB03851C91}"/>
              </a:ext>
            </a:extLst>
          </p:cNvPr>
          <p:cNvSpPr/>
          <p:nvPr/>
        </p:nvSpPr>
        <p:spPr>
          <a:xfrm>
            <a:off x="8302347" y="269135"/>
            <a:ext cx="401600" cy="14556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2CDE3-0251-1441-80F5-9D2F908EBBEB}"/>
              </a:ext>
            </a:extLst>
          </p:cNvPr>
          <p:cNvSpPr/>
          <p:nvPr/>
        </p:nvSpPr>
        <p:spPr>
          <a:xfrm>
            <a:off x="7908355" y="269135"/>
            <a:ext cx="401600" cy="1455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4" dirty="0">
                <a:latin typeface="Times" pitchFamily="2" charset="0"/>
              </a:rPr>
              <a:t>e</a:t>
            </a:r>
            <a:r>
              <a:rPr lang="en-US" sz="1264" baseline="-25000" dirty="0">
                <a:latin typeface="Times" pitchFamily="2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9ADFE-6A69-EF41-9C7B-6132B23E39D7}"/>
              </a:ext>
            </a:extLst>
          </p:cNvPr>
          <p:cNvSpPr/>
          <p:nvPr/>
        </p:nvSpPr>
        <p:spPr>
          <a:xfrm>
            <a:off x="6558448" y="995249"/>
            <a:ext cx="332530" cy="3323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3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4CD320-C91F-A146-85FF-655B4626D492}"/>
              </a:ext>
            </a:extLst>
          </p:cNvPr>
          <p:cNvSpPr/>
          <p:nvPr/>
        </p:nvSpPr>
        <p:spPr>
          <a:xfrm>
            <a:off x="6220034" y="662851"/>
            <a:ext cx="332530" cy="3323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2</a:t>
            </a:r>
            <a:endParaRPr lang="en-US" sz="1440" baseline="30000" dirty="0">
              <a:latin typeface="Time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186B3-2102-AC48-B667-BAEB3414A576}"/>
              </a:ext>
            </a:extLst>
          </p:cNvPr>
          <p:cNvSpPr/>
          <p:nvPr/>
        </p:nvSpPr>
        <p:spPr>
          <a:xfrm>
            <a:off x="5867313" y="269134"/>
            <a:ext cx="332530" cy="332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40" dirty="0">
                <a:latin typeface="Times" pitchFamily="2" charset="0"/>
              </a:rPr>
              <a:t>λ</a:t>
            </a:r>
            <a:r>
              <a:rPr lang="en-US" sz="1440" baseline="-25000" dirty="0">
                <a:latin typeface="Times" pitchFamily="2" charset="0"/>
              </a:rPr>
              <a:t>1</a:t>
            </a:r>
            <a:endParaRPr lang="en-US" sz="1440" baseline="30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3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0F23-C44E-6B46-9E1F-309623201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580321"/>
            <a:ext cx="36841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covariance matrices and second-derivative matrices, there is  a geometric interpretation.</a:t>
            </a:r>
          </a:p>
        </p:txBody>
      </p:sp>
      <p:pic>
        <p:nvPicPr>
          <p:cNvPr id="1026" name="Picture 2" descr="Principal Component Analysis explained | by Matyas Amrouche | Towards Data  Science">
            <a:extLst>
              <a:ext uri="{FF2B5EF4-FFF2-40B4-BE49-F238E27FC236}">
                <a16:creationId xmlns:a16="http://schemas.microsoft.com/office/drawing/2014/main" id="{39E9FCF8-16A6-6643-A294-5AA8BD745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338" y="-298174"/>
            <a:ext cx="7341562" cy="70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2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613</Words>
  <Application>Microsoft Macintosh PowerPoint</Application>
  <PresentationFormat>Widescreen</PresentationFormat>
  <Paragraphs>201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Definition of eigenvectors and eigenvalues</vt:lpstr>
      <vt:lpstr>Eigenvalue decomposition</vt:lpstr>
      <vt:lpstr>Eigenvalue decomposition</vt:lpstr>
      <vt:lpstr>Eigenvalue decomposition</vt:lpstr>
      <vt:lpstr>Eigenvalue decomposition</vt:lpstr>
      <vt:lpstr>Why eigenvalue decomposition?</vt:lpstr>
      <vt:lpstr>PowerPoint Presentation</vt:lpstr>
      <vt:lpstr>PowerPoint Presentation</vt:lpstr>
      <vt:lpstr>If you can recall Taylor expansion…</vt:lpstr>
      <vt:lpstr>The multidimensional equivalent </vt:lpstr>
      <vt:lpstr>Hessian matrix</vt:lpstr>
      <vt:lpstr>Hessian matrix</vt:lpstr>
      <vt:lpstr>Hessian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Trimble</dc:creator>
  <cp:lastModifiedBy>Will Trimble</cp:lastModifiedBy>
  <cp:revision>5</cp:revision>
  <dcterms:created xsi:type="dcterms:W3CDTF">2022-04-01T15:49:49Z</dcterms:created>
  <dcterms:modified xsi:type="dcterms:W3CDTF">2022-04-03T16:52:42Z</dcterms:modified>
</cp:coreProperties>
</file>