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702" r:id="rId3"/>
  </p:sldMasterIdLst>
  <p:notesMasterIdLst>
    <p:notesMasterId r:id="rId19"/>
  </p:notesMasterIdLst>
  <p:sldIdLst>
    <p:sldId id="268" r:id="rId4"/>
    <p:sldId id="257" r:id="rId5"/>
    <p:sldId id="270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73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50C31-8A41-4E11-83F8-55D1DB62376C}">
          <p14:sldIdLst>
            <p14:sldId id="268"/>
            <p14:sldId id="257"/>
            <p14:sldId id="270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73"/>
          </p14:sldIdLst>
        </p14:section>
        <p14:section name="Untitled Section" id="{6079A5A3-19BA-42B3-A015-0823992490C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>
        <p:scale>
          <a:sx n="75" d="100"/>
          <a:sy n="75" d="100"/>
        </p:scale>
        <p:origin x="1290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F208-0698-41B8-BDE8-AE6BC3AEB68A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D8C66-CD72-4651-ABA9-05CE536489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72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88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784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31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687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ENGAGING (</a:t>
            </a:r>
            <a:r>
              <a:rPr lang="pt-BR" dirty="0" err="1"/>
              <a:t>again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2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75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6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26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 ENGAGING: O que o cliente precisa? Quais pontos podem ser melhorados/otimizados em sua aplicação? Como posso ajudar a melhorar a rotina de trabalho do cliente? 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417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 EXPLAINING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91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 EXPLORING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3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4. CONFIRMING </a:t>
            </a:r>
            <a:r>
              <a:rPr lang="pt-BR" dirty="0" err="1"/>
              <a:t>and</a:t>
            </a:r>
            <a:r>
              <a:rPr lang="pt-BR" dirty="0"/>
              <a:t> 5. CONSIDERING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493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93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 COMMITING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D8C66-CD72-4651-ABA9-05CE5364896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3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0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27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337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1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8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46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7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7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744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7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53511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609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9B961-B0C3-4F16-8044-1FC7A8EFA7C5}" type="datetimeFigureOut">
              <a:rPr lang="pt-BR" smtClean="0"/>
              <a:t>17/07/2018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142A-F406-4952-9766-248831907D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09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4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03869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856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54147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9166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7798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475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6091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2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94516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10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2061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1191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828645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7185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7232340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8261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86758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69181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73125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136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6097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240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334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83490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59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95612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0578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1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81702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2 Line Heading with Subhead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8059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omer Confidenti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87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3363852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19738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68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76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6900844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18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R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3363851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111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NI Product Focused with Image L_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6767545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56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92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0037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449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494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Confidenti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4763012" y="6405933"/>
            <a:ext cx="2665973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>
                <a:solidFill>
                  <a:schemeClr val="accent5"/>
                </a:solidFill>
              </a:rPr>
              <a:t>NI CUSTOMER CONFIDENTIAL</a:t>
            </a:r>
            <a:endParaRPr lang="en-US" sz="1333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25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605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512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0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2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8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5094508" y="6405933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0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4629713" y="6405933"/>
            <a:ext cx="2932571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33" dirty="0">
                <a:solidFill>
                  <a:schemeClr val="accent5"/>
                </a:solidFill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752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40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Funcionamento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CBFD02-5271-4AFF-9745-F7C6AF651EC3}"/>
              </a:ext>
            </a:extLst>
          </p:cNvPr>
          <p:cNvSpPr txBox="1"/>
          <p:nvPr/>
        </p:nvSpPr>
        <p:spPr>
          <a:xfrm>
            <a:off x="5818454" y="3259723"/>
            <a:ext cx="54662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Demo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40916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Programação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C3EE21-396C-4B23-A771-362490148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5" y="1236988"/>
            <a:ext cx="10972799" cy="4711528"/>
          </a:xfrm>
        </p:spPr>
        <p:txBody>
          <a:bodyPr/>
          <a:lstStyle/>
          <a:p>
            <a:r>
              <a:rPr lang="pt-BR" dirty="0"/>
              <a:t>Estrutura da programação: Máquina de Estados Finitos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5FF0E-A864-4AF9-89C5-4FCC172A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059" y="1763644"/>
            <a:ext cx="6729413" cy="472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Programação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BC704D-AE7D-4ED9-A2FD-F778469E5FA0}"/>
              </a:ext>
            </a:extLst>
          </p:cNvPr>
          <p:cNvSpPr txBox="1"/>
          <p:nvPr/>
        </p:nvSpPr>
        <p:spPr>
          <a:xfrm>
            <a:off x="5818454" y="3259723"/>
            <a:ext cx="54662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1600" dirty="0"/>
              <a:t>Demo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58048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Futuras</a:t>
            </a:r>
            <a:endParaRPr lang="en-US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54C14B5-EF66-481B-B9B2-32F6770D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8" y="1217323"/>
            <a:ext cx="10972799" cy="4711528"/>
          </a:xfrm>
        </p:spPr>
        <p:txBody>
          <a:bodyPr/>
          <a:lstStyle/>
          <a:p>
            <a:r>
              <a:rPr lang="pt-BR" dirty="0"/>
              <a:t>Aplicação Web</a:t>
            </a:r>
          </a:p>
          <a:p>
            <a:endParaRPr lang="pt-BR" dirty="0"/>
          </a:p>
          <a:p>
            <a:r>
              <a:rPr lang="pt-BR" dirty="0"/>
              <a:t>Relatórios desenvolvidos em </a:t>
            </a:r>
            <a:r>
              <a:rPr lang="pt-BR" dirty="0" err="1"/>
              <a:t>DIAdem</a:t>
            </a:r>
            <a:endParaRPr lang="pt-BR" dirty="0"/>
          </a:p>
          <a:p>
            <a:endParaRPr lang="pt-BR" dirty="0"/>
          </a:p>
          <a:p>
            <a:r>
              <a:rPr lang="pt-BR" dirty="0"/>
              <a:t>Mudança de </a:t>
            </a:r>
            <a:r>
              <a:rPr lang="pt-BR" i="1" dirty="0"/>
              <a:t>hardware </a:t>
            </a:r>
            <a:r>
              <a:rPr lang="pt-BR" dirty="0"/>
              <a:t>para alocação de novos canais</a:t>
            </a:r>
          </a:p>
          <a:p>
            <a:endParaRPr lang="pt-BR" dirty="0"/>
          </a:p>
          <a:p>
            <a:r>
              <a:rPr lang="pt-BR" dirty="0"/>
              <a:t>Treinamentos</a:t>
            </a:r>
          </a:p>
        </p:txBody>
      </p:sp>
    </p:spTree>
    <p:extLst>
      <p:ext uri="{BB962C8B-B14F-4D97-AF65-F5344CB8AC3E}">
        <p14:creationId xmlns:p14="http://schemas.microsoft.com/office/powerpoint/2010/main" val="123504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C009E1DD-1C49-41BC-81B8-719D7E79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609600"/>
          </a:xfrm>
        </p:spPr>
        <p:txBody>
          <a:bodyPr/>
          <a:lstStyle/>
          <a:p>
            <a:pPr algn="r"/>
            <a:r>
              <a:rPr lang="pt-BR" sz="3600" dirty="0">
                <a:latin typeface="+mj-lt"/>
                <a:cs typeface="Times New Roman" panose="02020603050405020304" pitchFamily="18" charset="0"/>
              </a:rPr>
              <a:t>Perguntas e Sugestões</a:t>
            </a:r>
          </a:p>
        </p:txBody>
      </p:sp>
    </p:spTree>
    <p:extLst>
      <p:ext uri="{BB962C8B-B14F-4D97-AF65-F5344CB8AC3E}">
        <p14:creationId xmlns:p14="http://schemas.microsoft.com/office/powerpoint/2010/main" val="219271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62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5367" y="2242840"/>
            <a:ext cx="10981265" cy="645352"/>
          </a:xfrm>
        </p:spPr>
        <p:txBody>
          <a:bodyPr/>
          <a:lstStyle/>
          <a:p>
            <a:pPr algn="ctr"/>
            <a:r>
              <a:rPr lang="pt-BR" sz="4000" dirty="0">
                <a:latin typeface="+mj-lt"/>
                <a:cs typeface="Times New Roman" panose="02020603050405020304" pitchFamily="18" charset="0"/>
              </a:rPr>
              <a:t>Project </a:t>
            </a:r>
            <a:r>
              <a:rPr lang="pt-BR" sz="4000" dirty="0" err="1">
                <a:latin typeface="+mj-lt"/>
                <a:cs typeface="Times New Roman" panose="02020603050405020304" pitchFamily="18" charset="0"/>
              </a:rPr>
              <a:t>Result</a:t>
            </a:r>
            <a:endParaRPr lang="pt-BR" sz="4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F9292-0DBE-4EDE-A50C-C6B91332B0D7}"/>
              </a:ext>
            </a:extLst>
          </p:cNvPr>
          <p:cNvSpPr txBox="1"/>
          <p:nvPr/>
        </p:nvSpPr>
        <p:spPr>
          <a:xfrm>
            <a:off x="4828826" y="4615160"/>
            <a:ext cx="2534348" cy="46166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400" dirty="0"/>
              <a:t>Isabelle D. Orlandi</a:t>
            </a:r>
          </a:p>
        </p:txBody>
      </p:sp>
    </p:spTree>
    <p:extLst>
      <p:ext uri="{BB962C8B-B14F-4D97-AF65-F5344CB8AC3E}">
        <p14:creationId xmlns:p14="http://schemas.microsoft.com/office/powerpoint/2010/main" val="60224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3B83D06-1AAB-4878-AE3B-FB7F78B9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Resumo do projeto</a:t>
            </a:r>
          </a:p>
          <a:p>
            <a:endParaRPr lang="pt-BR" dirty="0"/>
          </a:p>
          <a:p>
            <a:r>
              <a:rPr lang="pt-BR" dirty="0"/>
              <a:t>Desenvolvimento</a:t>
            </a:r>
          </a:p>
          <a:p>
            <a:endParaRPr lang="pt-BR" dirty="0"/>
          </a:p>
          <a:p>
            <a:r>
              <a:rPr lang="pt-BR" dirty="0"/>
              <a:t>Demonstração</a:t>
            </a:r>
          </a:p>
          <a:p>
            <a:endParaRPr lang="pt-BR" dirty="0"/>
          </a:p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291673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Contato com o Cliente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4314485"/>
            <a:ext cx="10972799" cy="1456947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Gordon percebeu que podia juntar todas as funcionalidades que ele precisava, se escolhesse um bom </a:t>
            </a:r>
            <a:r>
              <a:rPr lang="pt-BR" i="1" dirty="0"/>
              <a:t>hardware</a:t>
            </a:r>
            <a:r>
              <a:rPr lang="pt-BR" dirty="0"/>
              <a:t> e </a:t>
            </a:r>
            <a:r>
              <a:rPr lang="pt-BR" i="1" dirty="0"/>
              <a:t>software</a:t>
            </a:r>
            <a:r>
              <a:rPr lang="pt-BR" dirty="0"/>
              <a:t> especializados.</a:t>
            </a:r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B80D7E-EA7E-431F-A68C-71B60F841BEB}"/>
              </a:ext>
            </a:extLst>
          </p:cNvPr>
          <p:cNvSpPr/>
          <p:nvPr/>
        </p:nvSpPr>
        <p:spPr>
          <a:xfrm>
            <a:off x="536542" y="1338682"/>
            <a:ext cx="6493524" cy="311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3834" indent="-243834" defTabSz="1219170">
              <a:spcBef>
                <a:spcPts val="533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Há alguns meses, Gordon Freeman percebeu um ponto de melhoria em seu trabalho no Laboratório de Coleta de Dados. </a:t>
            </a:r>
          </a:p>
          <a:p>
            <a:endParaRPr lang="pt-BR" sz="2400" dirty="0">
              <a:solidFill>
                <a:schemeClr val="bg2">
                  <a:lumMod val="25000"/>
                </a:schemeClr>
              </a:solidFill>
              <a:cs typeface="Arial" charset="0"/>
            </a:endParaRPr>
          </a:p>
          <a:p>
            <a:pPr marL="243834" indent="-243834" defTabSz="1219170">
              <a:spcBef>
                <a:spcPts val="533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</a:pPr>
            <a:r>
              <a:rPr lang="pt-BR" sz="2400" dirty="0">
                <a:solidFill>
                  <a:schemeClr val="bg2">
                    <a:lumMod val="25000"/>
                  </a:schemeClr>
                </a:solidFill>
                <a:cs typeface="Arial" charset="0"/>
              </a:rPr>
              <a:t>Gordon realizava testes de verificação de sinais aleatórios e para isso utilizava diversos aparelhos como osciloscópios, geradores de funções e fontes de tensão. </a:t>
            </a:r>
          </a:p>
        </p:txBody>
      </p:sp>
      <p:pic>
        <p:nvPicPr>
          <p:cNvPr id="7" name="Imagem 6" descr="Uma imagem contendo interior, mesa, parede&#10;&#10;Descrição gerada com muito alta confiança">
            <a:extLst>
              <a:ext uri="{FF2B5EF4-FFF2-40B4-BE49-F238E27FC236}">
                <a16:creationId xmlns:a16="http://schemas.microsoft.com/office/drawing/2014/main" id="{739C1991-469E-4E6E-ACFC-D227D18F7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0756">
            <a:off x="7185503" y="1220903"/>
            <a:ext cx="4528300" cy="3014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604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da Aplicação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54975"/>
            <a:ext cx="10972799" cy="4711528"/>
          </a:xfrm>
        </p:spPr>
        <p:txBody>
          <a:bodyPr/>
          <a:lstStyle/>
          <a:p>
            <a:r>
              <a:rPr lang="pt-BR" dirty="0"/>
              <a:t>Geração de sinais altamente personalizável</a:t>
            </a:r>
          </a:p>
          <a:p>
            <a:pPr lvl="1"/>
            <a:r>
              <a:rPr lang="pt-BR" dirty="0"/>
              <a:t>Formas de onda: </a:t>
            </a:r>
          </a:p>
          <a:p>
            <a:pPr lvl="2"/>
            <a:r>
              <a:rPr lang="pt-BR" dirty="0"/>
              <a:t>Senoidal, Triangular, Quadrada, Serrilhada e Trapezoidal</a:t>
            </a:r>
          </a:p>
          <a:p>
            <a:pPr lvl="2"/>
            <a:r>
              <a:rPr lang="pt-BR" dirty="0"/>
              <a:t>Amplitude máxima de ± 10 </a:t>
            </a:r>
            <a:r>
              <a:rPr lang="pt-BR" dirty="0" err="1"/>
              <a:t>Vp</a:t>
            </a:r>
            <a:endParaRPr lang="pt-BR" dirty="0"/>
          </a:p>
          <a:p>
            <a:pPr marL="731502" lvl="2" indent="0">
              <a:buNone/>
            </a:pPr>
            <a:endParaRPr lang="pt-BR" dirty="0"/>
          </a:p>
          <a:p>
            <a:r>
              <a:rPr lang="pt-BR" dirty="0"/>
              <a:t>Aquisição de sinais</a:t>
            </a:r>
          </a:p>
          <a:p>
            <a:pPr lvl="1"/>
            <a:r>
              <a:rPr lang="pt-BR" dirty="0"/>
              <a:t>Frequência de amostragem: 1 MHz</a:t>
            </a:r>
          </a:p>
          <a:p>
            <a:pPr lvl="1"/>
            <a:r>
              <a:rPr lang="pt-BR" dirty="0"/>
              <a:t>Frequência de trabalho máxima: 100 kHz</a:t>
            </a:r>
          </a:p>
          <a:p>
            <a:endParaRPr lang="pt-BR" dirty="0"/>
          </a:p>
          <a:p>
            <a:r>
              <a:rPr lang="pt-BR" dirty="0"/>
              <a:t>Armazenamento de dados  </a:t>
            </a:r>
          </a:p>
        </p:txBody>
      </p:sp>
    </p:spTree>
    <p:extLst>
      <p:ext uri="{BB962C8B-B14F-4D97-AF65-F5344CB8AC3E}">
        <p14:creationId xmlns:p14="http://schemas.microsoft.com/office/powerpoint/2010/main" val="36360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disponíveis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1354975"/>
            <a:ext cx="10972799" cy="4711528"/>
          </a:xfrm>
        </p:spPr>
        <p:txBody>
          <a:bodyPr/>
          <a:lstStyle/>
          <a:p>
            <a:r>
              <a:rPr lang="pt-BR" i="1" dirty="0"/>
              <a:t>Hardware</a:t>
            </a:r>
          </a:p>
          <a:p>
            <a:pPr lvl="1"/>
            <a:r>
              <a:rPr lang="pt-BR" dirty="0"/>
              <a:t>Família PXI, cRIO, cDAQ, </a:t>
            </a:r>
          </a:p>
          <a:p>
            <a:pPr marL="365751" lvl="1" indent="0">
              <a:buNone/>
            </a:pPr>
            <a:r>
              <a:rPr lang="pt-BR" dirty="0"/>
              <a:t>USB Multifuncional?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i="1" dirty="0"/>
          </a:p>
          <a:p>
            <a:r>
              <a:rPr lang="pt-BR" i="1" dirty="0"/>
              <a:t>Software</a:t>
            </a:r>
          </a:p>
          <a:p>
            <a:pPr lvl="1"/>
            <a:r>
              <a:rPr lang="pt-BR" dirty="0"/>
              <a:t>Desenvolver software do inicio?</a:t>
            </a:r>
          </a:p>
          <a:p>
            <a:pPr lvl="1"/>
            <a:r>
              <a:rPr lang="pt-BR" dirty="0"/>
              <a:t>Adquirir software de terceiros? </a:t>
            </a:r>
          </a:p>
          <a:p>
            <a:pPr lvl="1"/>
            <a:r>
              <a:rPr lang="pt-BR" dirty="0"/>
              <a:t>Contratar desenvolvedor?</a:t>
            </a:r>
          </a:p>
        </p:txBody>
      </p:sp>
      <p:pic>
        <p:nvPicPr>
          <p:cNvPr id="7" name="Imagem 6" descr="Uma imagem contendo equipamentos eletrônicos, interior&#10;&#10;Descrição gerada com alta confiança">
            <a:extLst>
              <a:ext uri="{FF2B5EF4-FFF2-40B4-BE49-F238E27FC236}">
                <a16:creationId xmlns:a16="http://schemas.microsoft.com/office/drawing/2014/main" id="{90DFC234-A8EF-4783-B33A-06B3B9F2A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7625">
            <a:off x="7939242" y="625896"/>
            <a:ext cx="3765755" cy="21182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EECDE5-D3F6-4388-A292-6A6E0F691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8">
            <a:off x="6653277" y="3538931"/>
            <a:ext cx="5088144" cy="28620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m 4" descr="Uma imagem contendo equipamentos eletrônicos&#10;&#10;Descrição gerada com alta confiança">
            <a:extLst>
              <a:ext uri="{FF2B5EF4-FFF2-40B4-BE49-F238E27FC236}">
                <a16:creationId xmlns:a16="http://schemas.microsoft.com/office/drawing/2014/main" id="{80B4806E-1CE9-42EF-9C3D-EB4CB0DE8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278" y="2053493"/>
            <a:ext cx="3391649" cy="19078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7037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F7979-1AD2-4FAF-866F-B280CF44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Determinada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A39EB1-8792-486C-93F9-2DEE42B3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7" y="975360"/>
            <a:ext cx="5166059" cy="5091143"/>
          </a:xfrm>
        </p:spPr>
        <p:txBody>
          <a:bodyPr/>
          <a:lstStyle/>
          <a:p>
            <a:r>
              <a:rPr lang="pt-BR" i="1" dirty="0"/>
              <a:t>Hardware</a:t>
            </a:r>
          </a:p>
          <a:p>
            <a:pPr lvl="1" algn="just"/>
            <a:r>
              <a:rPr lang="pt-BR" sz="1800" dirty="0"/>
              <a:t>Entre a família de dispositivos de aquisição de dados da </a:t>
            </a:r>
            <a:r>
              <a:rPr lang="pt-BR" sz="1800" dirty="0" err="1"/>
              <a:t>National</a:t>
            </a:r>
            <a:r>
              <a:rPr lang="pt-BR" sz="1800" dirty="0"/>
              <a:t> </a:t>
            </a:r>
            <a:r>
              <a:rPr lang="pt-BR" sz="1800" dirty="0" err="1"/>
              <a:t>Instruments</a:t>
            </a:r>
            <a:r>
              <a:rPr lang="pt-BR" sz="1800" dirty="0"/>
              <a:t>, foram escolhidos os dispositivos:</a:t>
            </a:r>
          </a:p>
          <a:p>
            <a:endParaRPr lang="pt-BR" i="1" dirty="0"/>
          </a:p>
          <a:p>
            <a:pPr lvl="1"/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42A779-6B20-4AF2-8519-88BA6F5398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7" r="32947"/>
          <a:stretch/>
        </p:blipFill>
        <p:spPr>
          <a:xfrm>
            <a:off x="1272636" y="2443292"/>
            <a:ext cx="1413356" cy="31457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984249D-C35A-4361-A0A3-3D60B3574B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1000"/>
                    </a14:imgEffect>
                    <a14:imgEffect>
                      <a14:brightnessContrast bright="2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5991"/>
          <a:stretch/>
        </p:blipFill>
        <p:spPr>
          <a:xfrm>
            <a:off x="2802654" y="2443292"/>
            <a:ext cx="2522589" cy="163235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5245FF0-DEA3-4F5C-A39D-B3964D5EDF58}"/>
              </a:ext>
            </a:extLst>
          </p:cNvPr>
          <p:cNvSpPr txBox="1"/>
          <p:nvPr/>
        </p:nvSpPr>
        <p:spPr>
          <a:xfrm>
            <a:off x="1389300" y="5321798"/>
            <a:ext cx="118002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BNC – 2120 </a:t>
            </a:r>
            <a:endParaRPr lang="en-US" sz="1600" dirty="0" err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96EFD6-359B-484C-A8D1-341B9F706302}"/>
              </a:ext>
            </a:extLst>
          </p:cNvPr>
          <p:cNvSpPr txBox="1"/>
          <p:nvPr/>
        </p:nvSpPr>
        <p:spPr>
          <a:xfrm>
            <a:off x="3392126" y="4101189"/>
            <a:ext cx="155907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NI USB – 6251 </a:t>
            </a:r>
            <a:endParaRPr lang="en-US" sz="1600" dirty="0" err="1"/>
          </a:p>
        </p:txBody>
      </p:sp>
      <p:pic>
        <p:nvPicPr>
          <p:cNvPr id="9" name="Imagem 8" descr="Uma imagem contendo equipamentos eletrônicos, tv a cabo, preto, adaptador&#10;&#10;Descrição gerada com alta confiança">
            <a:extLst>
              <a:ext uri="{FF2B5EF4-FFF2-40B4-BE49-F238E27FC236}">
                <a16:creationId xmlns:a16="http://schemas.microsoft.com/office/drawing/2014/main" id="{C8605AA1-3BC2-4328-B0ED-9AA1BA623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25" y="4816090"/>
            <a:ext cx="1687461" cy="134996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6B4F5-FC65-4328-A589-5B0627A2531D}"/>
              </a:ext>
            </a:extLst>
          </p:cNvPr>
          <p:cNvSpPr txBox="1"/>
          <p:nvPr/>
        </p:nvSpPr>
        <p:spPr>
          <a:xfrm>
            <a:off x="3892815" y="6153686"/>
            <a:ext cx="1559071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pt-BR" sz="1600" dirty="0"/>
              <a:t>Cabo SH68-68</a:t>
            </a:r>
            <a:endParaRPr lang="en-US" sz="1600" dirty="0" err="1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20C8005-E197-406A-A286-11A1B84F638F}"/>
              </a:ext>
            </a:extLst>
          </p:cNvPr>
          <p:cNvSpPr txBox="1">
            <a:spLocks/>
          </p:cNvSpPr>
          <p:nvPr/>
        </p:nvSpPr>
        <p:spPr>
          <a:xfrm>
            <a:off x="6420575" y="975360"/>
            <a:ext cx="4630883" cy="509114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 marL="243834" marR="0" indent="-243834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tabLst>
                <a:tab pos="243834" algn="l"/>
              </a:tabLst>
              <a:defRPr lang="en-US" sz="24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  <a:lvl2pPr marL="609585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2133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2pPr>
            <a:lvl3pPr marL="975336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867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3pPr>
            <a:lvl4pPr marL="1219170" indent="-24383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Char char="§"/>
              <a:defRPr lang="en-US" sz="1600" b="0" i="0" kern="1200" baseline="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Univers LT Std 45 Light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None/>
              <a:defRPr sz="2133" b="0" i="0" kern="1200" baseline="0">
                <a:solidFill>
                  <a:schemeClr val="bg2">
                    <a:lumMod val="25000"/>
                  </a:schemeClr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i="1" dirty="0"/>
              <a:t>Software</a:t>
            </a:r>
          </a:p>
          <a:p>
            <a:pPr lvl="1" algn="just"/>
            <a:r>
              <a:rPr lang="pt-BR" sz="1800" dirty="0"/>
              <a:t>Aplicação de uma </a:t>
            </a:r>
            <a:r>
              <a:rPr lang="pt-BR" sz="1800" i="1" dirty="0"/>
              <a:t>software </a:t>
            </a:r>
            <a:r>
              <a:rPr lang="pt-BR" sz="1800" dirty="0"/>
              <a:t>escalável que possa ser continuado por desenvolvedores no futuro</a:t>
            </a:r>
          </a:p>
          <a:p>
            <a:endParaRPr lang="pt-BR" i="1" dirty="0"/>
          </a:p>
          <a:p>
            <a:pPr lvl="1"/>
            <a:r>
              <a:rPr lang="pt-BR" sz="1800" dirty="0"/>
              <a:t>Programação em LabVIEW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endParaRPr lang="pt-BR" sz="1800" dirty="0"/>
          </a:p>
          <a:p>
            <a:pPr lvl="1"/>
            <a:r>
              <a:rPr lang="pt-BR" sz="1800" dirty="0"/>
              <a:t>Entrega do código fonte e controle de versão</a:t>
            </a:r>
          </a:p>
          <a:p>
            <a:pPr lvl="1"/>
            <a:r>
              <a:rPr lang="pt-BR" sz="1800" dirty="0"/>
              <a:t>Aplicação instalável e executável em computadores Windows.</a:t>
            </a:r>
          </a:p>
        </p:txBody>
      </p:sp>
      <p:pic>
        <p:nvPicPr>
          <p:cNvPr id="12" name="Picture 2" descr="Imagem relacionada">
            <a:extLst>
              <a:ext uri="{FF2B5EF4-FFF2-40B4-BE49-F238E27FC236}">
                <a16:creationId xmlns:a16="http://schemas.microsoft.com/office/drawing/2014/main" id="{D79DF33B-5CE0-4763-9A57-1606B67F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217" y="292633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5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3E247D-9FE8-4909-A9E1-65E5B8F73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842" y="1151019"/>
            <a:ext cx="7983133" cy="45559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Gráfico 8" descr="Cabeça com Engrenagens">
            <a:extLst>
              <a:ext uri="{FF2B5EF4-FFF2-40B4-BE49-F238E27FC236}">
                <a16:creationId xmlns:a16="http://schemas.microsoft.com/office/drawing/2014/main" id="{E6CC0CD2-3270-4175-BBB1-F1B21EF3D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032" y="2385042"/>
            <a:ext cx="446685" cy="4466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FAC1C3-B9BA-443B-A86F-81AEE2A9746B}"/>
              </a:ext>
            </a:extLst>
          </p:cNvPr>
          <p:cNvSpPr txBox="1"/>
          <p:nvPr/>
        </p:nvSpPr>
        <p:spPr>
          <a:xfrm>
            <a:off x="1117428" y="2408329"/>
            <a:ext cx="2108206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Interface Amigável</a:t>
            </a:r>
            <a:endParaRPr lang="en-US" sz="2000" dirty="0" err="1"/>
          </a:p>
        </p:txBody>
      </p:sp>
      <p:pic>
        <p:nvPicPr>
          <p:cNvPr id="12" name="Gráfico 11" descr="Dedo Indicador Apontando para a Direita ">
            <a:extLst>
              <a:ext uri="{FF2B5EF4-FFF2-40B4-BE49-F238E27FC236}">
                <a16:creationId xmlns:a16="http://schemas.microsoft.com/office/drawing/2014/main" id="{6A17C4DD-7F67-4856-9A27-B36503CD0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033" y="3114285"/>
            <a:ext cx="446685" cy="44668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D94C7E8-C803-40C4-ADDC-E5F923A3BA42}"/>
              </a:ext>
            </a:extLst>
          </p:cNvPr>
          <p:cNvSpPr txBox="1"/>
          <p:nvPr/>
        </p:nvSpPr>
        <p:spPr>
          <a:xfrm>
            <a:off x="990599" y="3137573"/>
            <a:ext cx="2361865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Acesso Touchscreen</a:t>
            </a:r>
            <a:endParaRPr lang="en-US" sz="2000" dirty="0" err="1"/>
          </a:p>
        </p:txBody>
      </p:sp>
      <p:pic>
        <p:nvPicPr>
          <p:cNvPr id="15" name="Gráfico 14" descr="Ajuda">
            <a:extLst>
              <a:ext uri="{FF2B5EF4-FFF2-40B4-BE49-F238E27FC236}">
                <a16:creationId xmlns:a16="http://schemas.microsoft.com/office/drawing/2014/main" id="{5A6CA7F7-5776-4D8D-AB98-EE225384E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3032" y="3843528"/>
            <a:ext cx="446685" cy="446685"/>
          </a:xfrm>
          <a:prstGeom prst="rect">
            <a:avLst/>
          </a:prstGeom>
        </p:spPr>
      </p:pic>
      <p:pic>
        <p:nvPicPr>
          <p:cNvPr id="17" name="Gráfico 16" descr="Pulsação">
            <a:extLst>
              <a:ext uri="{FF2B5EF4-FFF2-40B4-BE49-F238E27FC236}">
                <a16:creationId xmlns:a16="http://schemas.microsoft.com/office/drawing/2014/main" id="{4C4BBC8D-0151-4709-B40E-2E1C8C65D8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032" y="1655798"/>
            <a:ext cx="446686" cy="44668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20F5BBB-093B-4D4B-9525-7A21B6900898}"/>
              </a:ext>
            </a:extLst>
          </p:cNvPr>
          <p:cNvSpPr txBox="1"/>
          <p:nvPr/>
        </p:nvSpPr>
        <p:spPr>
          <a:xfrm>
            <a:off x="959661" y="3866817"/>
            <a:ext cx="2423740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Ajuda sobre Funções</a:t>
            </a:r>
            <a:endParaRPr lang="en-US" sz="2000" dirty="0" err="1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B028219-4B24-448C-81EF-4A793247A59C}"/>
              </a:ext>
            </a:extLst>
          </p:cNvPr>
          <p:cNvSpPr txBox="1"/>
          <p:nvPr/>
        </p:nvSpPr>
        <p:spPr>
          <a:xfrm>
            <a:off x="1022979" y="1679085"/>
            <a:ext cx="2340384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Sinais Configuráveis</a:t>
            </a:r>
            <a:endParaRPr lang="en-US" sz="2000" dirty="0" err="1"/>
          </a:p>
        </p:txBody>
      </p:sp>
      <p:pic>
        <p:nvPicPr>
          <p:cNvPr id="21" name="Gráfico 20" descr="Abrir Pasta">
            <a:extLst>
              <a:ext uri="{FF2B5EF4-FFF2-40B4-BE49-F238E27FC236}">
                <a16:creationId xmlns:a16="http://schemas.microsoft.com/office/drawing/2014/main" id="{20714544-B0A3-46A6-BD5D-2BC77315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3032" y="4572771"/>
            <a:ext cx="446685" cy="44668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969836-682D-4AA1-AA66-7A40E5CFC36F}"/>
              </a:ext>
            </a:extLst>
          </p:cNvPr>
          <p:cNvSpPr txBox="1"/>
          <p:nvPr/>
        </p:nvSpPr>
        <p:spPr>
          <a:xfrm>
            <a:off x="828709" y="4596061"/>
            <a:ext cx="2832699" cy="4001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pt-BR" sz="2000" dirty="0"/>
              <a:t>Arquivo de Dados TDMS</a:t>
            </a:r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52219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0201-7454-48D4-A61D-00D1576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Gerador de Sinais - Instalação 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7A6FA2C-B570-4669-9A17-EF0092C5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55" y="1196525"/>
            <a:ext cx="8324850" cy="312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CF6C9B-BBF0-4161-8A05-EAC97ABF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0" y="2490020"/>
            <a:ext cx="1019175" cy="10668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4D51E5-9AC0-4609-8E52-83C89ACA0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04" y="4657665"/>
            <a:ext cx="4429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22435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_Corporate Template_2017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10DF4805-3C6F-704C-B850-BC1CFED2AB60}"/>
    </a:ext>
  </a:extLst>
</a:theme>
</file>

<file path=ppt/theme/theme2.xml><?xml version="1.0" encoding="utf-8"?>
<a:theme xmlns:a="http://schemas.openxmlformats.org/drawingml/2006/main" name="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E2057DC8-8785-254E-9C0C-653777D9794C}"/>
    </a:ext>
  </a:extLst>
</a:theme>
</file>

<file path=ppt/theme/theme3.xml><?xml version="1.0" encoding="utf-8"?>
<a:theme xmlns:a="http://schemas.openxmlformats.org/drawingml/2006/main" name="Customer Confidential_Corporate Template_2017">
  <a:themeElements>
    <a:clrScheme name="Custom 1">
      <a:dk1>
        <a:srgbClr val="000000"/>
      </a:dk1>
      <a:lt1>
        <a:srgbClr val="FFFFFF"/>
      </a:lt1>
      <a:dk2>
        <a:srgbClr val="0070C0"/>
      </a:dk2>
      <a:lt2>
        <a:srgbClr val="F5F5F5"/>
      </a:lt2>
      <a:accent1>
        <a:srgbClr val="0070C0"/>
      </a:accent1>
      <a:accent2>
        <a:srgbClr val="C00000"/>
      </a:accent2>
      <a:accent3>
        <a:srgbClr val="009800"/>
      </a:accent3>
      <a:accent4>
        <a:srgbClr val="FEC313"/>
      </a:accent4>
      <a:accent5>
        <a:srgbClr val="F15A22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lIns="0" rIns="0" rtlCol="0" anchor="ctr"/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2017_16x9_Final" id="{1F111908-436F-0D42-AA21-E9D36981E079}" vid="{30FC5668-B3BA-A94D-BF65-6BF071A27FDF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 2017_16x9_Final_23FEB2017</Template>
  <TotalTime>4363</TotalTime>
  <Words>370</Words>
  <Application>Microsoft Office PowerPoint</Application>
  <PresentationFormat>Widescreen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Helvetica Neue Light</vt:lpstr>
      <vt:lpstr>Times New Roman</vt:lpstr>
      <vt:lpstr>Univers LT Std 45 Light</vt:lpstr>
      <vt:lpstr>Wingdings</vt:lpstr>
      <vt:lpstr>External_Corporate Template_2017</vt:lpstr>
      <vt:lpstr>Confidential_Corporate Template_2017</vt:lpstr>
      <vt:lpstr>Customer Confidential_Corporate Template_2017</vt:lpstr>
      <vt:lpstr>Apresentação do PowerPoint</vt:lpstr>
      <vt:lpstr>Project Result</vt:lpstr>
      <vt:lpstr>Agenda</vt:lpstr>
      <vt:lpstr>Primeiro Contato com o Cliente</vt:lpstr>
      <vt:lpstr>Requisitos da Aplicação</vt:lpstr>
      <vt:lpstr>Opções disponíveis</vt:lpstr>
      <vt:lpstr>Configuração Determinada</vt:lpstr>
      <vt:lpstr>Gerador de Sinais </vt:lpstr>
      <vt:lpstr>Gerador de Sinais - Instalação </vt:lpstr>
      <vt:lpstr>Gerador de Sinais - Funcionamento</vt:lpstr>
      <vt:lpstr>Gerador de Sinais - Programação</vt:lpstr>
      <vt:lpstr>Gerador de Sinais - Programação</vt:lpstr>
      <vt:lpstr>Melhorias Futuras</vt:lpstr>
      <vt:lpstr>Perguntas e Sugestões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HIL para novos AEs</dc:title>
  <dc:creator>Diogo Aparecido</dc:creator>
  <cp:lastModifiedBy>Isabelle Orlandi</cp:lastModifiedBy>
  <cp:revision>102</cp:revision>
  <dcterms:created xsi:type="dcterms:W3CDTF">2017-04-27T14:53:42Z</dcterms:created>
  <dcterms:modified xsi:type="dcterms:W3CDTF">2018-07-17T18:14:58Z</dcterms:modified>
</cp:coreProperties>
</file>