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9"/>
  </p:notesMasterIdLst>
  <p:sldIdLst>
    <p:sldId id="268" r:id="rId4"/>
    <p:sldId id="257" r:id="rId5"/>
    <p:sldId id="270" r:id="rId6"/>
    <p:sldId id="274" r:id="rId7"/>
    <p:sldId id="275" r:id="rId8"/>
    <p:sldId id="277" r:id="rId9"/>
    <p:sldId id="276" r:id="rId10"/>
    <p:sldId id="285" r:id="rId11"/>
    <p:sldId id="279" r:id="rId12"/>
    <p:sldId id="284" r:id="rId13"/>
    <p:sldId id="281" r:id="rId14"/>
    <p:sldId id="282" r:id="rId15"/>
    <p:sldId id="283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74"/>
            <p14:sldId id="275"/>
            <p14:sldId id="277"/>
            <p14:sldId id="276"/>
            <p14:sldId id="285"/>
            <p14:sldId id="279"/>
            <p14:sldId id="284"/>
            <p14:sldId id="281"/>
            <p14:sldId id="282"/>
            <p14:sldId id="283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94" autoAdjust="0"/>
  </p:normalViewPr>
  <p:slideViewPr>
    <p:cSldViewPr snapToGrid="0">
      <p:cViewPr varScale="1">
        <p:scale>
          <a:sx n="80" d="100"/>
          <a:sy n="80" d="100"/>
        </p:scale>
        <p:origin x="1128" y="-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apresentação você deve ter em mente:</a:t>
            </a:r>
          </a:p>
          <a:p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Como fazer essas pessoas aprenderem algo novo hoje?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projeto é bem conhecido, mas sempre há algo a agregar.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 eles pudessem lembrar de uma única coisa do que eu mostrar hoje, o que eu gostaria que fosse?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8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/>
              <a:t>. COMMITING</a:t>
            </a:r>
          </a:p>
          <a:p>
            <a:endParaRPr lang="pt-BR"/>
          </a:p>
          <a:p>
            <a:r>
              <a:rPr lang="pt-BR"/>
              <a:t>Mudar o Formato do Slide.</a:t>
            </a:r>
          </a:p>
          <a:p>
            <a:endParaRPr lang="pt-BR"/>
          </a:p>
          <a:p>
            <a:r>
              <a:rPr lang="pt-BR"/>
              <a:t>Troque “Demo” por “Demonstração”</a:t>
            </a:r>
          </a:p>
          <a:p>
            <a:endParaRPr lang="pt-BR"/>
          </a:p>
          <a:p>
            <a:r>
              <a:rPr lang="pt-BR"/>
              <a:t>Por que essa demonstração apareceu agora? O que você quer provar/ discutir/ convencer com ela?</a:t>
            </a:r>
          </a:p>
          <a:p>
            <a:endParaRPr lang="pt-BR"/>
          </a:p>
          <a:p>
            <a:r>
              <a:rPr lang="pt-BR"/>
              <a:t>Resuma em uma frase e coloque como subtítulo. </a:t>
            </a:r>
          </a:p>
          <a:p>
            <a:endParaRPr lang="pt-BR"/>
          </a:p>
          <a:p>
            <a:r>
              <a:rPr lang="pt-BR"/>
              <a:t>A quem interessa essa Demonstracao? Pq? </a:t>
            </a:r>
          </a:p>
          <a:p>
            <a:endParaRPr lang="pt-BR"/>
          </a:p>
          <a:p>
            <a:r>
              <a:rPr lang="pt-BR"/>
              <a:t>Use a resposta para se posicionar durante a demonstracao e explora-la o máximo possível </a:t>
            </a:r>
          </a:p>
          <a:p>
            <a:endParaRPr lang="pt-BR"/>
          </a:p>
          <a:p>
            <a:r>
              <a:rPr lang="pt-BR"/>
              <a:t>TREINE, TREINE E TREINE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8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/>
              <a:t>. COMMITING</a:t>
            </a:r>
          </a:p>
          <a:p>
            <a:endParaRPr lang="pt-BR"/>
          </a:p>
          <a:p>
            <a:r>
              <a:rPr lang="pt-BR"/>
              <a:t>Explicar brevemente e em uma visao bem alto nível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3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/>
              <a:t>. COMMITING</a:t>
            </a:r>
          </a:p>
          <a:p>
            <a:endParaRPr lang="pt-BR"/>
          </a:p>
          <a:p>
            <a:r>
              <a:rPr lang="pt-BR"/>
              <a:t>Mudar o Formato do Slide.</a:t>
            </a:r>
          </a:p>
          <a:p>
            <a:endParaRPr lang="pt-BR"/>
          </a:p>
          <a:p>
            <a:r>
              <a:rPr lang="pt-BR"/>
              <a:t>Troque “Demo” por “Demonstração”</a:t>
            </a:r>
          </a:p>
          <a:p>
            <a:endParaRPr lang="pt-BR"/>
          </a:p>
          <a:p>
            <a:r>
              <a:rPr lang="pt-BR"/>
              <a:t>Por que essa demonstração apareceu agora? O que você quer provar/ discutir/ convencer com ela?</a:t>
            </a:r>
          </a:p>
          <a:p>
            <a:endParaRPr lang="pt-BR"/>
          </a:p>
          <a:p>
            <a:r>
              <a:rPr lang="pt-BR"/>
              <a:t>Resuma em uma frase e coloque como subtítulo. </a:t>
            </a:r>
          </a:p>
          <a:p>
            <a:endParaRPr lang="pt-BR"/>
          </a:p>
          <a:p>
            <a:r>
              <a:rPr lang="pt-BR"/>
              <a:t>A quem interessa essa Demonstracao? Pq? </a:t>
            </a:r>
          </a:p>
          <a:p>
            <a:endParaRPr lang="pt-BR"/>
          </a:p>
          <a:p>
            <a:r>
              <a:rPr lang="pt-BR"/>
              <a:t>Use a resposta para se posicionar durante a demonstracao e explora-la o máximo possível </a:t>
            </a:r>
          </a:p>
          <a:p>
            <a:endParaRPr lang="pt-BR"/>
          </a:p>
          <a:p>
            <a:r>
              <a:rPr lang="pt-BR"/>
              <a:t>TREINE, TREINE E TREINE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8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ENGAGING (</a:t>
            </a:r>
            <a:r>
              <a:rPr lang="pt-BR" dirty="0" err="1"/>
              <a:t>again</a:t>
            </a:r>
            <a:r>
              <a:rPr lang="pt-BR" dirty="0"/>
              <a:t>)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 err="1"/>
              <a:t>Automavao.completa</a:t>
            </a:r>
            <a:r>
              <a:rPr lang="pt-BR" dirty="0"/>
              <a:t> do teste.com o </a:t>
            </a:r>
            <a:r>
              <a:rPr lang="pt-BR" dirty="0" err="1"/>
              <a:t>TestStand</a:t>
            </a:r>
            <a:r>
              <a:rPr lang="pt-BR" dirty="0"/>
              <a:t>...uniformidade dos passos de teste e coleta de resultados. Testes em paralelo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/>
              <a:t>Como você pode fazer Seu cliente disparar o Flag de nova </a:t>
            </a:r>
            <a:r>
              <a:rPr lang="pt-BR" dirty="0" err="1"/>
              <a:t>mecessidade</a:t>
            </a:r>
            <a:r>
              <a:rPr lang="pt-BR" dirty="0"/>
              <a:t> nesse momento da </a:t>
            </a:r>
            <a:r>
              <a:rPr lang="pt-BR" dirty="0" err="1"/>
              <a:t>apresentacao</a:t>
            </a:r>
            <a:r>
              <a:rPr lang="pt-BR" dirty="0"/>
              <a:t>?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/>
              <a:t>O que </a:t>
            </a:r>
            <a:r>
              <a:rPr lang="pt-BR" dirty="0" err="1"/>
              <a:t>vc</a:t>
            </a:r>
            <a:r>
              <a:rPr lang="pt-BR" dirty="0"/>
              <a:t> precisa usar de </a:t>
            </a:r>
            <a:r>
              <a:rPr lang="pt-BR" dirty="0" err="1"/>
              <a:t>slide+fala</a:t>
            </a:r>
            <a:r>
              <a:rPr lang="pt-BR" dirty="0"/>
              <a:t> para isso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2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Sugiro só uma mudanca no estilo do slide para ficar de acordo com a formatação usada até aqui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7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Mudar o titulo</a:t>
            </a:r>
          </a:p>
          <a:p>
            <a:endParaRPr lang="pt-BR" dirty="0"/>
          </a:p>
          <a:p>
            <a:r>
              <a:rPr lang="pt-BR" dirty="0"/>
              <a:t>Que titulo te chamaria atenção e te deixaria curiosa para ver?</a:t>
            </a:r>
          </a:p>
          <a:p>
            <a:endParaRPr lang="pt-BR" dirty="0"/>
          </a:p>
          <a:p>
            <a:r>
              <a:rPr lang="pt-BR" dirty="0"/>
              <a:t>sugestão: “Solução para Geração de Sinais Personalizados para Teste e Validação”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Troquei por nomes mais “ponto de </a:t>
            </a:r>
            <a:r>
              <a:rPr lang="pt-BR" dirty="0" err="1"/>
              <a:t>viata</a:t>
            </a:r>
            <a:r>
              <a:rPr lang="pt-BR" dirty="0"/>
              <a:t> do cliente”. </a:t>
            </a:r>
          </a:p>
          <a:p>
            <a:endParaRPr lang="pt-BR" dirty="0"/>
          </a:p>
          <a:p>
            <a:r>
              <a:rPr lang="pt-BR" dirty="0"/>
              <a:t>Lembre-se de pausar para perguntas ao </a:t>
            </a:r>
            <a:r>
              <a:rPr lang="pt-BR" dirty="0" err="1"/>
              <a:t>fi</a:t>
            </a:r>
            <a:r>
              <a:rPr lang="pt-BR" dirty="0"/>
              <a:t> al de cada um desses </a:t>
            </a:r>
            <a:r>
              <a:rPr lang="pt-BR" dirty="0" err="1"/>
              <a:t>topicos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ENGAGING: O que o cliente precisa? Quais pontos podem ser melhorados/otimizados em sua aplicação? Como posso ajudar a melhorar a rotina de trabalho do cliente? 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/>
              <a:t>Um pouco de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Diligence</a:t>
            </a:r>
            <a:r>
              <a:rPr lang="pt-BR" dirty="0"/>
              <a:t>....quem é o cliente? o que ele faz? Ele é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maker</a:t>
            </a:r>
            <a:r>
              <a:rPr lang="pt-BR" dirty="0"/>
              <a:t>? A companhia dele tem relevância para a sua empresa?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/>
              <a:t>Diz algo como....busquei no </a:t>
            </a:r>
            <a:r>
              <a:rPr lang="pt-BR" dirty="0" err="1"/>
              <a:t>salesforce</a:t>
            </a:r>
            <a:r>
              <a:rPr lang="pt-BR" dirty="0"/>
              <a:t> o </a:t>
            </a:r>
            <a:r>
              <a:rPr lang="pt-BR" dirty="0" err="1"/>
              <a:t>historico</a:t>
            </a:r>
            <a:r>
              <a:rPr lang="pt-BR" dirty="0"/>
              <a:t> de compra do cliente e o que as ultimas </a:t>
            </a:r>
            <a:r>
              <a:rPr lang="pt-BR" dirty="0" err="1"/>
              <a:t>interwcoes</a:t>
            </a:r>
            <a:r>
              <a:rPr lang="pt-BR" dirty="0"/>
              <a:t> deles com a NI. Percebi </a:t>
            </a:r>
            <a:r>
              <a:rPr lang="pt-BR" dirty="0" err="1"/>
              <a:t>qie</a:t>
            </a:r>
            <a:r>
              <a:rPr lang="pt-BR" dirty="0"/>
              <a:t> ele era um entusiasta dos nossos produtos, e em uma conversa, ele me disse que via a </a:t>
            </a:r>
            <a:r>
              <a:rPr lang="pt-BR" dirty="0" err="1"/>
              <a:t>possibikidade</a:t>
            </a:r>
            <a:r>
              <a:rPr lang="pt-BR" dirty="0"/>
              <a:t> de usar NI no projeto....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r>
              <a:rPr lang="pt-BR" dirty="0"/>
              <a:t>Há uma verba dedicada à compra de instrumentos, mas ele acredita que consegue convencer o chefe a trocar os instrumentos combinados em uma </a:t>
            </a:r>
            <a:r>
              <a:rPr lang="pt-BR" dirty="0" err="1"/>
              <a:t>somicao</a:t>
            </a:r>
            <a:r>
              <a:rPr lang="pt-BR" dirty="0"/>
              <a:t> com hw e SW.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1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 EXPLAINING</a:t>
            </a:r>
          </a:p>
          <a:p>
            <a:endParaRPr lang="pt-BR" dirty="0"/>
          </a:p>
          <a:p>
            <a:r>
              <a:rPr lang="pt-BR" dirty="0"/>
              <a:t>Ele me explicou que....(requisitos)</a:t>
            </a:r>
          </a:p>
          <a:p>
            <a:endParaRPr lang="pt-BR" dirty="0"/>
          </a:p>
          <a:p>
            <a:r>
              <a:rPr lang="pt-BR" dirty="0"/>
              <a:t>Em uma segunda </a:t>
            </a:r>
            <a:r>
              <a:rPr lang="pt-BR" dirty="0" err="1"/>
              <a:t>reuniao</a:t>
            </a:r>
            <a:r>
              <a:rPr lang="pt-BR" dirty="0"/>
              <a:t> por telefone, ele me apresentou o X da Silva, que seria um desenvolvedor de SW que teve experiencia em LabVIEW na faculdade e </a:t>
            </a:r>
            <a:r>
              <a:rPr lang="pt-BR" dirty="0" err="1"/>
              <a:t>giataria</a:t>
            </a:r>
            <a:r>
              <a:rPr lang="pt-BR" dirty="0"/>
              <a:t> de </a:t>
            </a:r>
            <a:r>
              <a:rPr lang="pt-BR" dirty="0" err="1"/>
              <a:t>automatozar</a:t>
            </a:r>
            <a:r>
              <a:rPr lang="pt-BR" dirty="0"/>
              <a:t> algumas coisas no Lab.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1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 EXPLORING</a:t>
            </a:r>
          </a:p>
          <a:p>
            <a:endParaRPr lang="pt-BR" dirty="0"/>
          </a:p>
          <a:p>
            <a:r>
              <a:rPr lang="pt-BR" dirty="0"/>
              <a:t>Analisando o que </a:t>
            </a:r>
            <a:r>
              <a:rPr lang="pt-BR" dirty="0" err="1"/>
              <a:t>gordon</a:t>
            </a:r>
            <a:r>
              <a:rPr lang="pt-BR" dirty="0"/>
              <a:t> e X me falaram pude explorar algumas opções dentro do nosso portfólio... Apresentei essas opções ao Gordon e recomendei alguns webinars para eles olharem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3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4. CONFIRMING </a:t>
            </a:r>
            <a:r>
              <a:rPr lang="pt-BR" dirty="0" err="1"/>
              <a:t>and</a:t>
            </a:r>
            <a:r>
              <a:rPr lang="pt-BR" dirty="0"/>
              <a:t> 5. CONSIDERING</a:t>
            </a:r>
          </a:p>
          <a:p>
            <a:endParaRPr lang="pt-BR" dirty="0"/>
          </a:p>
          <a:p>
            <a:r>
              <a:rPr lang="pt-BR" dirty="0"/>
              <a:t>Chegamos à conclusão que a NI consegue fornecer uma </a:t>
            </a:r>
            <a:r>
              <a:rPr lang="pt-BR" dirty="0" err="1"/>
              <a:t>solucao</a:t>
            </a:r>
            <a:r>
              <a:rPr lang="pt-BR" dirty="0"/>
              <a:t> alternativa aos instrumentos </a:t>
            </a:r>
            <a:r>
              <a:rPr lang="pt-BR" dirty="0" err="1"/>
              <a:t>primeoramente</a:t>
            </a:r>
            <a:r>
              <a:rPr lang="pt-BR" dirty="0"/>
              <a:t> </a:t>
            </a:r>
            <a:r>
              <a:rPr lang="pt-BR" dirty="0" err="1"/>
              <a:t>consoderados</a:t>
            </a:r>
            <a:r>
              <a:rPr lang="pt-BR" dirty="0"/>
              <a:t>, pelo fato de.....</a:t>
            </a:r>
          </a:p>
          <a:p>
            <a:endParaRPr lang="pt-BR" dirty="0"/>
          </a:p>
          <a:p>
            <a:r>
              <a:rPr lang="pt-BR" dirty="0"/>
              <a:t>Agora, eu precisei entender o que </a:t>
            </a:r>
            <a:r>
              <a:rPr lang="pt-BR" dirty="0" err="1"/>
              <a:t>seria.uma</a:t>
            </a:r>
            <a:r>
              <a:rPr lang="pt-BR" dirty="0"/>
              <a:t> </a:t>
            </a:r>
            <a:r>
              <a:rPr lang="pt-BR" dirty="0" err="1"/>
              <a:t>solucao</a:t>
            </a:r>
            <a:r>
              <a:rPr lang="pt-BR" dirty="0"/>
              <a:t> que realmente atendesse as necessidades dele.</a:t>
            </a:r>
          </a:p>
          <a:p>
            <a:endParaRPr lang="pt-BR" dirty="0"/>
          </a:p>
          <a:p>
            <a:r>
              <a:rPr lang="pt-BR" dirty="0"/>
              <a:t>assim, cheguei a seguinte </a:t>
            </a:r>
            <a:r>
              <a:rPr lang="pt-BR" dirty="0" err="1"/>
              <a:t>solucao</a:t>
            </a:r>
            <a:r>
              <a:rPr lang="pt-BR" dirty="0"/>
              <a:t>...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9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</a:p>
          <a:p>
            <a:endParaRPr lang="pt-BR" dirty="0"/>
          </a:p>
          <a:p>
            <a:r>
              <a:rPr lang="pt-BR" dirty="0"/>
              <a:t>Não precisa explicar agora cada parte da interface, mas tente fazer com </a:t>
            </a:r>
            <a:r>
              <a:rPr lang="pt-BR" dirty="0" err="1"/>
              <a:t>qie</a:t>
            </a:r>
            <a:r>
              <a:rPr lang="pt-BR" dirty="0"/>
              <a:t> a plateia consiga ter uma </a:t>
            </a:r>
            <a:r>
              <a:rPr lang="pt-BR" dirty="0" err="1"/>
              <a:t>nocao</a:t>
            </a:r>
            <a:r>
              <a:rPr lang="pt-BR" dirty="0"/>
              <a:t> de que essa interface atende aos requisitos elencados no slide </a:t>
            </a:r>
          </a:p>
          <a:p>
            <a:endParaRPr lang="pt-BR" dirty="0"/>
          </a:p>
          <a:p>
            <a:r>
              <a:rPr lang="pt-BR" dirty="0"/>
              <a:t>Efeitos no slide podem te ajudar a não ter que apontar com o dedo, ficando na frente da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7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</a:p>
          <a:p>
            <a:endParaRPr lang="pt-BR" dirty="0"/>
          </a:p>
          <a:p>
            <a:r>
              <a:rPr lang="pt-BR" dirty="0"/>
              <a:t>Por que sua plateia iria querer saber que há um instalador? </a:t>
            </a:r>
          </a:p>
          <a:p>
            <a:endParaRPr lang="pt-BR" dirty="0"/>
          </a:p>
          <a:p>
            <a:r>
              <a:rPr lang="pt-BR" dirty="0"/>
              <a:t>Tente responder essa pergunta para achar e apresentar o valor agregado </a:t>
            </a:r>
            <a:r>
              <a:rPr lang="pt-BR" dirty="0" err="1"/>
              <a:t>nease</a:t>
            </a:r>
            <a:r>
              <a:rPr lang="pt-BR" dirty="0"/>
              <a:t> slide.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8" y="2980658"/>
            <a:ext cx="10981265" cy="388812"/>
          </a:xfrm>
        </p:spPr>
        <p:txBody>
          <a:bodyPr/>
          <a:lstStyle/>
          <a:p>
            <a:pPr algn="ctr"/>
            <a:r>
              <a:rPr lang="pt-BR"/>
              <a:t>Demonstração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Programação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C3EE21-396C-4B23-A771-36249014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5" y="1236988"/>
            <a:ext cx="10972799" cy="4711528"/>
          </a:xfrm>
        </p:spPr>
        <p:txBody>
          <a:bodyPr/>
          <a:lstStyle/>
          <a:p>
            <a:r>
              <a:rPr lang="pt-BR" dirty="0"/>
              <a:t>Estrutura da programação: Máquina de Estados Finitos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5FF0E-A864-4AF9-89C5-4FCC172A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59" y="1763644"/>
            <a:ext cx="6729413" cy="47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8" y="2980658"/>
            <a:ext cx="10981265" cy="388812"/>
          </a:xfrm>
        </p:spPr>
        <p:txBody>
          <a:bodyPr/>
          <a:lstStyle/>
          <a:p>
            <a:pPr algn="ctr"/>
            <a:r>
              <a:rPr lang="pt-BR"/>
              <a:t>Demonstração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Possibilidades </a:t>
            </a:r>
            <a:r>
              <a:rPr lang="pt-BR" dirty="0"/>
              <a:t>Futuras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54C14B5-EF66-481B-B9B2-32F6770D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8" y="1217323"/>
            <a:ext cx="10972799" cy="4711528"/>
          </a:xfrm>
        </p:spPr>
        <p:txBody>
          <a:bodyPr/>
          <a:lstStyle/>
          <a:p>
            <a:r>
              <a:rPr lang="pt-BR" dirty="0"/>
              <a:t>Aplicação Web</a:t>
            </a:r>
          </a:p>
          <a:p>
            <a:endParaRPr lang="pt-BR" dirty="0"/>
          </a:p>
          <a:p>
            <a:r>
              <a:rPr lang="pt-BR" dirty="0"/>
              <a:t>Relatórios desenvolvidos em </a:t>
            </a:r>
            <a:r>
              <a:rPr lang="pt-BR" dirty="0" err="1"/>
              <a:t>DIAdem</a:t>
            </a:r>
            <a:endParaRPr lang="pt-BR" dirty="0"/>
          </a:p>
          <a:p>
            <a:endParaRPr lang="pt-BR" dirty="0"/>
          </a:p>
          <a:p>
            <a:r>
              <a:rPr lang="pt-BR" dirty="0"/>
              <a:t>Mudança de </a:t>
            </a:r>
            <a:r>
              <a:rPr lang="pt-BR" i="1" dirty="0"/>
              <a:t>hardware </a:t>
            </a:r>
            <a:r>
              <a:rPr lang="pt-BR" dirty="0"/>
              <a:t>para alocação de novos canais</a:t>
            </a:r>
          </a:p>
          <a:p>
            <a:endParaRPr lang="pt-BR" dirty="0"/>
          </a:p>
          <a:p>
            <a:r>
              <a:rPr lang="pt-BR" dirty="0"/>
              <a:t>Treinamentos</a:t>
            </a:r>
          </a:p>
        </p:txBody>
      </p:sp>
    </p:spTree>
    <p:extLst>
      <p:ext uri="{BB962C8B-B14F-4D97-AF65-F5344CB8AC3E}">
        <p14:creationId xmlns:p14="http://schemas.microsoft.com/office/powerpoint/2010/main" val="123504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62A085E-2F45-2440-91E4-3C130F42E06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0" y="2766484"/>
            <a:ext cx="12204700" cy="110913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pt-BR" sz="36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Perguntas e Sugestões</a:t>
            </a:r>
            <a:endParaRPr lang="pt-BR" sz="3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2242840"/>
            <a:ext cx="10981265" cy="645352"/>
          </a:xfrm>
        </p:spPr>
        <p:txBody>
          <a:bodyPr/>
          <a:lstStyle/>
          <a:p>
            <a:r>
              <a:rPr lang="pt-BR" sz="4000" dirty="0"/>
              <a:t>Solução para </a:t>
            </a:r>
            <a:r>
              <a:rPr lang="pt-BR" sz="4000" i="1" dirty="0"/>
              <a:t>Geração de Sinais </a:t>
            </a:r>
            <a:r>
              <a:rPr lang="pt-BR" sz="4000" dirty="0"/>
              <a:t>Personalizados para Teste e Validação</a:t>
            </a:r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3"/>
            <a:ext cx="10972800" cy="489627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Aplicação e Necessidade</a:t>
            </a:r>
          </a:p>
          <a:p>
            <a:endParaRPr lang="pt-BR" dirty="0"/>
          </a:p>
          <a:p>
            <a:r>
              <a:rPr lang="pt-BR" dirty="0"/>
              <a:t>Solução Proposta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Melhorias futuras e novos recursos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 com o Cliente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59" y="4611980"/>
            <a:ext cx="10972799" cy="120483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Gordon percebeu que podia juntar todas as funcionalidades que ele precisava, se escolhesse um bom </a:t>
            </a:r>
            <a:r>
              <a:rPr lang="pt-BR" i="1" dirty="0"/>
              <a:t>hardware</a:t>
            </a:r>
            <a:r>
              <a:rPr lang="pt-BR" dirty="0"/>
              <a:t> e </a:t>
            </a:r>
            <a:r>
              <a:rPr lang="pt-BR" i="1" dirty="0"/>
              <a:t>software</a:t>
            </a:r>
            <a:r>
              <a:rPr lang="pt-BR" dirty="0"/>
              <a:t> especializados.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B80D7E-EA7E-431F-A68C-71B60F841BEB}"/>
              </a:ext>
            </a:extLst>
          </p:cNvPr>
          <p:cNvSpPr/>
          <p:nvPr/>
        </p:nvSpPr>
        <p:spPr>
          <a:xfrm>
            <a:off x="533298" y="1057354"/>
            <a:ext cx="6493524" cy="384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34" indent="-243834" defTabSz="1219170">
              <a:spcBef>
                <a:spcPts val="533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Há alguns meses, 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cs typeface="Arial" charset="0"/>
              </a:rPr>
              <a:t>Gordon Freeman, Engenheiro de Testes na IDO S/A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percebeu um ponto de melhoria em seu trabalho no Laboratório de Coleta de Dados. </a:t>
            </a:r>
          </a:p>
          <a:p>
            <a:endParaRPr lang="pt-BR" sz="2400" dirty="0">
              <a:solidFill>
                <a:schemeClr val="bg2">
                  <a:lumMod val="25000"/>
                </a:schemeClr>
              </a:solidFill>
              <a:cs typeface="Arial" charset="0"/>
            </a:endParaRPr>
          </a:p>
          <a:p>
            <a:pPr marL="243834" indent="-243834" defTabSz="1219170">
              <a:spcBef>
                <a:spcPts val="533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</a:pPr>
            <a:r>
              <a:rPr lang="pt-BR" sz="2400">
                <a:solidFill>
                  <a:schemeClr val="bg2">
                    <a:lumMod val="25000"/>
                  </a:schemeClr>
                </a:solidFill>
                <a:cs typeface="Arial" charset="0"/>
              </a:rPr>
              <a:t>Gordon realiza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testes de verificação de sinais aleatórios e para isso utilizava diversos aparelhos como osciloscópios, geradores de funções e fontes de </a:t>
            </a:r>
            <a:r>
              <a:rPr lang="pt-BR" sz="2400">
                <a:solidFill>
                  <a:schemeClr val="bg2">
                    <a:lumMod val="25000"/>
                  </a:schemeClr>
                </a:solidFill>
                <a:cs typeface="Arial" charset="0"/>
              </a:rPr>
              <a:t>tensão. Um teste de verificacao hoje leva 2 horas. 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Arial" charset="0"/>
            </a:endParaRPr>
          </a:p>
        </p:txBody>
      </p:sp>
      <p:pic>
        <p:nvPicPr>
          <p:cNvPr id="7" name="Imagem 6" descr="Uma imagem contendo interior, mesa, parede&#10;&#10;Descrição gerada com muito alta confiança">
            <a:extLst>
              <a:ext uri="{FF2B5EF4-FFF2-40B4-BE49-F238E27FC236}">
                <a16:creationId xmlns:a16="http://schemas.microsoft.com/office/drawing/2014/main" id="{739C1991-469E-4E6E-ACFC-D227D18F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756">
            <a:off x="7185503" y="1220903"/>
            <a:ext cx="4528300" cy="3014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0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da Aplicação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54975"/>
            <a:ext cx="10972799" cy="4711528"/>
          </a:xfrm>
        </p:spPr>
        <p:txBody>
          <a:bodyPr/>
          <a:lstStyle/>
          <a:p>
            <a:r>
              <a:rPr lang="pt-BR" dirty="0"/>
              <a:t>Geração de sinais altamente personalizável</a:t>
            </a:r>
          </a:p>
          <a:p>
            <a:pPr lvl="1"/>
            <a:r>
              <a:rPr lang="pt-BR" dirty="0"/>
              <a:t>Formas de onda: </a:t>
            </a:r>
          </a:p>
          <a:p>
            <a:pPr lvl="2"/>
            <a:r>
              <a:rPr lang="pt-BR" dirty="0"/>
              <a:t>Senoidal, Triangular, Quadrada, Serrilhada e Trapezoidal</a:t>
            </a:r>
          </a:p>
          <a:p>
            <a:pPr lvl="2"/>
            <a:r>
              <a:rPr lang="pt-BR" dirty="0"/>
              <a:t>Amplitude máxima de ± 10 </a:t>
            </a:r>
            <a:r>
              <a:rPr lang="pt-BR" dirty="0" err="1"/>
              <a:t>Vp</a:t>
            </a:r>
            <a:endParaRPr lang="pt-BR" dirty="0"/>
          </a:p>
          <a:p>
            <a:pPr marL="731502" lvl="2" indent="0">
              <a:buNone/>
            </a:pPr>
            <a:endParaRPr lang="pt-BR" dirty="0"/>
          </a:p>
          <a:p>
            <a:r>
              <a:rPr lang="pt-BR" dirty="0"/>
              <a:t>Aquisição de sinais</a:t>
            </a:r>
          </a:p>
          <a:p>
            <a:pPr lvl="1"/>
            <a:r>
              <a:rPr lang="pt-BR" dirty="0"/>
              <a:t>Frequência de amostragem: 1 MHz</a:t>
            </a:r>
          </a:p>
          <a:p>
            <a:pPr lvl="1"/>
            <a:r>
              <a:rPr lang="pt-BR" dirty="0"/>
              <a:t>Frequência de trabalho máxima: 100 kHz</a:t>
            </a:r>
          </a:p>
          <a:p>
            <a:endParaRPr lang="pt-BR" dirty="0"/>
          </a:p>
          <a:p>
            <a:r>
              <a:rPr lang="pt-BR" dirty="0"/>
              <a:t>Armazenamento de dados  </a:t>
            </a:r>
          </a:p>
        </p:txBody>
      </p:sp>
    </p:spTree>
    <p:extLst>
      <p:ext uri="{BB962C8B-B14F-4D97-AF65-F5344CB8AC3E}">
        <p14:creationId xmlns:p14="http://schemas.microsoft.com/office/powerpoint/2010/main" val="36360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disponíveis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54975"/>
            <a:ext cx="10972799" cy="4711528"/>
          </a:xfrm>
        </p:spPr>
        <p:txBody>
          <a:bodyPr/>
          <a:lstStyle/>
          <a:p>
            <a:r>
              <a:rPr lang="pt-BR" i="1" dirty="0"/>
              <a:t>Hardware</a:t>
            </a:r>
          </a:p>
          <a:p>
            <a:pPr lvl="1"/>
            <a:r>
              <a:rPr lang="pt-BR" dirty="0"/>
              <a:t>Família PXI, cRIO, cDAQ, </a:t>
            </a:r>
          </a:p>
          <a:p>
            <a:pPr marL="365751" lvl="1" indent="0">
              <a:buNone/>
            </a:pPr>
            <a:r>
              <a:rPr lang="pt-BR" dirty="0"/>
              <a:t>USB Multifuncional?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i="1" dirty="0"/>
          </a:p>
          <a:p>
            <a:r>
              <a:rPr lang="pt-BR" i="1" dirty="0"/>
              <a:t>Software</a:t>
            </a:r>
          </a:p>
          <a:p>
            <a:pPr lvl="1"/>
            <a:r>
              <a:rPr lang="pt-BR" dirty="0"/>
              <a:t>Desenvolver software do inicio?</a:t>
            </a:r>
          </a:p>
          <a:p>
            <a:pPr lvl="1"/>
            <a:r>
              <a:rPr lang="pt-BR" dirty="0"/>
              <a:t>Adquirir software de terceiros? </a:t>
            </a:r>
          </a:p>
          <a:p>
            <a:pPr lvl="1"/>
            <a:r>
              <a:rPr lang="pt-BR" dirty="0"/>
              <a:t>Contratar desenvolvedor?</a:t>
            </a:r>
          </a:p>
        </p:txBody>
      </p:sp>
      <p:pic>
        <p:nvPicPr>
          <p:cNvPr id="7" name="Imagem 6" descr="Uma imagem contendo equipamentos eletrônicos, interior&#10;&#10;Descrição gerada com alta confiança">
            <a:extLst>
              <a:ext uri="{FF2B5EF4-FFF2-40B4-BE49-F238E27FC236}">
                <a16:creationId xmlns:a16="http://schemas.microsoft.com/office/drawing/2014/main" id="{90DFC234-A8EF-4783-B33A-06B3B9F2A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625">
            <a:off x="7939242" y="625896"/>
            <a:ext cx="3765755" cy="2118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EECDE5-D3F6-4388-A292-6A6E0F691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8">
            <a:off x="6653277" y="3538931"/>
            <a:ext cx="5088144" cy="2862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80B4806E-1CE9-42EF-9C3D-EB4CB0DE8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78" y="2053493"/>
            <a:ext cx="3391649" cy="19078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7037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Determinada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5166059" cy="5091143"/>
          </a:xfrm>
        </p:spPr>
        <p:txBody>
          <a:bodyPr/>
          <a:lstStyle/>
          <a:p>
            <a:r>
              <a:rPr lang="pt-BR" i="1" dirty="0"/>
              <a:t>Hardware</a:t>
            </a:r>
          </a:p>
          <a:p>
            <a:pPr lvl="1" algn="just"/>
            <a:r>
              <a:rPr lang="pt-BR" sz="1800" dirty="0"/>
              <a:t>Entre a família de dispositivos de aquisição de dados da </a:t>
            </a:r>
            <a:r>
              <a:rPr lang="pt-BR" sz="1800" dirty="0" err="1"/>
              <a:t>National</a:t>
            </a:r>
            <a:r>
              <a:rPr lang="pt-BR" sz="1800" dirty="0"/>
              <a:t> </a:t>
            </a:r>
            <a:r>
              <a:rPr lang="pt-BR" sz="1800" dirty="0" err="1"/>
              <a:t>Instruments</a:t>
            </a:r>
            <a:r>
              <a:rPr lang="pt-BR" sz="1800" dirty="0"/>
              <a:t>, foram escolhidos os dispositivos:</a:t>
            </a:r>
          </a:p>
          <a:p>
            <a:endParaRPr lang="pt-BR" i="1" dirty="0"/>
          </a:p>
          <a:p>
            <a:pPr lvl="1"/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42A779-6B20-4AF2-8519-88BA6F5398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r="32947"/>
          <a:stretch/>
        </p:blipFill>
        <p:spPr>
          <a:xfrm>
            <a:off x="1272636" y="2443292"/>
            <a:ext cx="1413356" cy="31457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84249D-C35A-4361-A0A3-3D60B3574B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2802654" y="2443292"/>
            <a:ext cx="2522589" cy="16323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245FF0-DEA3-4F5C-A39D-B3964D5EDF58}"/>
              </a:ext>
            </a:extLst>
          </p:cNvPr>
          <p:cNvSpPr txBox="1"/>
          <p:nvPr/>
        </p:nvSpPr>
        <p:spPr>
          <a:xfrm>
            <a:off x="1389300" y="5321798"/>
            <a:ext cx="118002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96EFD6-359B-484C-A8D1-341B9F706302}"/>
              </a:ext>
            </a:extLst>
          </p:cNvPr>
          <p:cNvSpPr txBox="1"/>
          <p:nvPr/>
        </p:nvSpPr>
        <p:spPr>
          <a:xfrm>
            <a:off x="3392126" y="4101189"/>
            <a:ext cx="155907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  <p:pic>
        <p:nvPicPr>
          <p:cNvPr id="9" name="Imagem 8" descr="Uma imagem contendo equipamentos eletrônicos, tv a cabo, preto, adaptador&#10;&#10;Descrição gerada com alta confiança">
            <a:extLst>
              <a:ext uri="{FF2B5EF4-FFF2-40B4-BE49-F238E27FC236}">
                <a16:creationId xmlns:a16="http://schemas.microsoft.com/office/drawing/2014/main" id="{C8605AA1-3BC2-4328-B0ED-9AA1BA623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5" y="4816090"/>
            <a:ext cx="1687461" cy="1349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6B4F5-FC65-4328-A589-5B0627A2531D}"/>
              </a:ext>
            </a:extLst>
          </p:cNvPr>
          <p:cNvSpPr txBox="1"/>
          <p:nvPr/>
        </p:nvSpPr>
        <p:spPr>
          <a:xfrm>
            <a:off x="3892815" y="6153686"/>
            <a:ext cx="155907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Cabo SH68-68</a:t>
            </a:r>
            <a:endParaRPr lang="en-US" sz="1600" dirty="0" err="1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20C8005-E197-406A-A286-11A1B84F638F}"/>
              </a:ext>
            </a:extLst>
          </p:cNvPr>
          <p:cNvSpPr txBox="1">
            <a:spLocks/>
          </p:cNvSpPr>
          <p:nvPr/>
        </p:nvSpPr>
        <p:spPr>
          <a:xfrm>
            <a:off x="6420575" y="975360"/>
            <a:ext cx="4630883" cy="509114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Software</a:t>
            </a:r>
          </a:p>
          <a:p>
            <a:pPr lvl="1" algn="just"/>
            <a:r>
              <a:rPr lang="pt-BR" sz="1800" dirty="0"/>
              <a:t>Aplicação de uma </a:t>
            </a:r>
            <a:r>
              <a:rPr lang="pt-BR" sz="1800" i="1" dirty="0"/>
              <a:t>software </a:t>
            </a:r>
            <a:r>
              <a:rPr lang="pt-BR" sz="1800" dirty="0"/>
              <a:t>escalável que possa ser continuado por desenvolvedores no futuro</a:t>
            </a:r>
          </a:p>
          <a:p>
            <a:endParaRPr lang="pt-BR" i="1" dirty="0"/>
          </a:p>
          <a:p>
            <a:pPr lvl="1"/>
            <a:r>
              <a:rPr lang="pt-BR" sz="1800" dirty="0"/>
              <a:t>Programação em LabVIEW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Entrega do código fonte e controle de versão</a:t>
            </a:r>
          </a:p>
          <a:p>
            <a:pPr lvl="1"/>
            <a:r>
              <a:rPr lang="pt-BR" sz="1800" dirty="0"/>
              <a:t>Aplicação instalável e executável em computadores Windows.</a:t>
            </a:r>
          </a:p>
        </p:txBody>
      </p:sp>
      <p:pic>
        <p:nvPicPr>
          <p:cNvPr id="12" name="Picture 2" descr="Imagem relacionada">
            <a:extLst>
              <a:ext uri="{FF2B5EF4-FFF2-40B4-BE49-F238E27FC236}">
                <a16:creationId xmlns:a16="http://schemas.microsoft.com/office/drawing/2014/main" id="{D79DF33B-5CE0-4763-9A57-1606B67F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48" y="3039568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3E247D-9FE8-4909-A9E1-65E5B8F73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28" y="1160824"/>
            <a:ext cx="8039348" cy="456843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Gráfico 8" descr="Cabeça com Engrenagens">
            <a:extLst>
              <a:ext uri="{FF2B5EF4-FFF2-40B4-BE49-F238E27FC236}">
                <a16:creationId xmlns:a16="http://schemas.microsoft.com/office/drawing/2014/main" id="{E6CC0CD2-3270-4175-BBB1-F1B21EF3D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32" y="2385042"/>
            <a:ext cx="446685" cy="4466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AC1C3-B9BA-443B-A86F-81AEE2A9746B}"/>
              </a:ext>
            </a:extLst>
          </p:cNvPr>
          <p:cNvSpPr txBox="1"/>
          <p:nvPr/>
        </p:nvSpPr>
        <p:spPr>
          <a:xfrm>
            <a:off x="1117428" y="2408329"/>
            <a:ext cx="210820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Interface Amigável</a:t>
            </a:r>
            <a:endParaRPr lang="en-US" sz="2000" dirty="0" err="1"/>
          </a:p>
        </p:txBody>
      </p:sp>
      <p:pic>
        <p:nvPicPr>
          <p:cNvPr id="12" name="Gráfico 11" descr="Dedo Indicador Apontando para a Direita ">
            <a:extLst>
              <a:ext uri="{FF2B5EF4-FFF2-40B4-BE49-F238E27FC236}">
                <a16:creationId xmlns:a16="http://schemas.microsoft.com/office/drawing/2014/main" id="{6A17C4DD-7F67-4856-9A27-B36503CD0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033" y="3114285"/>
            <a:ext cx="446685" cy="4466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94C7E8-C803-40C4-ADDC-E5F923A3BA42}"/>
              </a:ext>
            </a:extLst>
          </p:cNvPr>
          <p:cNvSpPr txBox="1"/>
          <p:nvPr/>
        </p:nvSpPr>
        <p:spPr>
          <a:xfrm>
            <a:off x="990599" y="3137573"/>
            <a:ext cx="236186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Acesso Touchscreen</a:t>
            </a:r>
            <a:endParaRPr lang="en-US" sz="2000" dirty="0" err="1"/>
          </a:p>
        </p:txBody>
      </p:sp>
      <p:pic>
        <p:nvPicPr>
          <p:cNvPr id="15" name="Gráfico 14" descr="Ajuda">
            <a:extLst>
              <a:ext uri="{FF2B5EF4-FFF2-40B4-BE49-F238E27FC236}">
                <a16:creationId xmlns:a16="http://schemas.microsoft.com/office/drawing/2014/main" id="{5A6CA7F7-5776-4D8D-AB98-EE225384E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032" y="3843528"/>
            <a:ext cx="446685" cy="446685"/>
          </a:xfrm>
          <a:prstGeom prst="rect">
            <a:avLst/>
          </a:prstGeom>
        </p:spPr>
      </p:pic>
      <p:pic>
        <p:nvPicPr>
          <p:cNvPr id="17" name="Gráfico 16" descr="Pulsação">
            <a:extLst>
              <a:ext uri="{FF2B5EF4-FFF2-40B4-BE49-F238E27FC236}">
                <a16:creationId xmlns:a16="http://schemas.microsoft.com/office/drawing/2014/main" id="{4C4BBC8D-0151-4709-B40E-2E1C8C65D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032" y="1655798"/>
            <a:ext cx="446686" cy="44668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0F5BBB-093B-4D4B-9525-7A21B6900898}"/>
              </a:ext>
            </a:extLst>
          </p:cNvPr>
          <p:cNvSpPr txBox="1"/>
          <p:nvPr/>
        </p:nvSpPr>
        <p:spPr>
          <a:xfrm>
            <a:off x="959661" y="3866817"/>
            <a:ext cx="24237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Ajuda sobre Funções</a:t>
            </a:r>
            <a:endParaRPr lang="en-US" sz="2000" dirty="0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B028219-4B24-448C-81EF-4A793247A59C}"/>
              </a:ext>
            </a:extLst>
          </p:cNvPr>
          <p:cNvSpPr txBox="1"/>
          <p:nvPr/>
        </p:nvSpPr>
        <p:spPr>
          <a:xfrm>
            <a:off x="1022979" y="1679085"/>
            <a:ext cx="2340384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Sinais Configuráveis</a:t>
            </a:r>
            <a:endParaRPr lang="en-US" sz="2000" dirty="0" err="1"/>
          </a:p>
        </p:txBody>
      </p:sp>
      <p:pic>
        <p:nvPicPr>
          <p:cNvPr id="21" name="Gráfico 20" descr="Abrir Pasta">
            <a:extLst>
              <a:ext uri="{FF2B5EF4-FFF2-40B4-BE49-F238E27FC236}">
                <a16:creationId xmlns:a16="http://schemas.microsoft.com/office/drawing/2014/main" id="{20714544-B0A3-46A6-BD5D-2BC77315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032" y="4572771"/>
            <a:ext cx="446685" cy="44668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969836-682D-4AA1-AA66-7A40E5CFC36F}"/>
              </a:ext>
            </a:extLst>
          </p:cNvPr>
          <p:cNvSpPr txBox="1"/>
          <p:nvPr/>
        </p:nvSpPr>
        <p:spPr>
          <a:xfrm>
            <a:off x="828709" y="4596061"/>
            <a:ext cx="2832699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Arquivo de Dados TDMS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5505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Instalação 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A6FA2C-B570-4669-9A17-EF0092C5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55" y="1196525"/>
            <a:ext cx="8324850" cy="312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CF6C9B-BBF0-4161-8A05-EAC97ABF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0" y="2490020"/>
            <a:ext cx="1019175" cy="1066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4D51E5-9AC0-4609-8E52-83C89ACA0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04" y="4657665"/>
            <a:ext cx="4429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2435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4757</TotalTime>
  <Words>1014</Words>
  <Application>Microsoft Office PowerPoint</Application>
  <PresentationFormat>Widescreen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Solução para Geração de Sinais Personalizados para Teste e Validação</vt:lpstr>
      <vt:lpstr>Agenda</vt:lpstr>
      <vt:lpstr>Primeiro Contato com o Cliente</vt:lpstr>
      <vt:lpstr>Requisitos da Aplicação</vt:lpstr>
      <vt:lpstr>Opções disponíveis</vt:lpstr>
      <vt:lpstr>Configuração Determinada</vt:lpstr>
      <vt:lpstr>Gerador de Sinais </vt:lpstr>
      <vt:lpstr>Gerador de Sinais - Instalação </vt:lpstr>
      <vt:lpstr>Demonstração</vt:lpstr>
      <vt:lpstr>Gerador de Sinais - Programação</vt:lpstr>
      <vt:lpstr>Demonstração</vt:lpstr>
      <vt:lpstr>Possibilidades Futuras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115</cp:revision>
  <dcterms:created xsi:type="dcterms:W3CDTF">2017-04-27T14:53:42Z</dcterms:created>
  <dcterms:modified xsi:type="dcterms:W3CDTF">2018-07-20T17:58:45Z</dcterms:modified>
</cp:coreProperties>
</file>