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notesMasterIdLst>
    <p:notesMasterId r:id="rId15"/>
  </p:notesMasterIdLst>
  <p:sldIdLst>
    <p:sldId id="256" r:id="rId2"/>
    <p:sldId id="265" r:id="rId3"/>
    <p:sldId id="271" r:id="rId4"/>
    <p:sldId id="276" r:id="rId5"/>
    <p:sldId id="272" r:id="rId6"/>
    <p:sldId id="277" r:id="rId7"/>
    <p:sldId id="257" r:id="rId8"/>
    <p:sldId id="259" r:id="rId9"/>
    <p:sldId id="260" r:id="rId10"/>
    <p:sldId id="278" r:id="rId11"/>
    <p:sldId id="258" r:id="rId12"/>
    <p:sldId id="269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1EC0E884-A13B-8D40-B590-743746F8FDA7}">
          <p14:sldIdLst>
            <p14:sldId id="256"/>
          </p14:sldIdLst>
        </p14:section>
        <p14:section name="Multiprocessing" id="{B51555E7-196D-5F43-80FB-AD5BF3E4B1DA}">
          <p14:sldIdLst>
            <p14:sldId id="265"/>
            <p14:sldId id="271"/>
            <p14:sldId id="276"/>
            <p14:sldId id="272"/>
          </p14:sldIdLst>
        </p14:section>
        <p14:section name="Dask" id="{598DDCD8-5964-FF40-8E09-0889DFC0D19B}">
          <p14:sldIdLst>
            <p14:sldId id="277"/>
            <p14:sldId id="257"/>
            <p14:sldId id="259"/>
            <p14:sldId id="260"/>
            <p14:sldId id="278"/>
            <p14:sldId id="258"/>
            <p14:sldId id="269"/>
          </p14:sldIdLst>
        </p14:section>
        <p14:section name="Resources" id="{6CDAB6E7-AF0C-D24C-A4D4-2B4DAECFE96A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10"/>
    <p:restoredTop sz="83516"/>
  </p:normalViewPr>
  <p:slideViewPr>
    <p:cSldViewPr snapToGrid="0" snapToObjects="1">
      <p:cViewPr varScale="1">
        <p:scale>
          <a:sx n="98" d="100"/>
          <a:sy n="98" d="100"/>
        </p:scale>
        <p:origin x="21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B9BE2-3530-A342-89A8-B1B5E6E1F793}" type="datetimeFigureOut">
              <a:rPr lang="en-US" smtClean="0"/>
              <a:t>9/4/18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D6FA3-9945-FD4F-8118-6509BF2F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76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Submit multiple processes that can run independently from each other in order to make best use of our CPU cores.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D6FA3-9945-FD4F-8118-6509BF2FD5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18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an instance of program (e.g.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notebook, Python interpreter). Processes spawn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(sub-processes) to handle subtasks like reading keystrokes, loading HTML pages, saving files. Threads live inside processes and share the same memory space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reason why processes aren't enough is because applications need to be responsive and listen for user actions while updating the display and saving a file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b="1" dirty="0"/>
              <a:t>Processes</a:t>
            </a:r>
            <a:r>
              <a:rPr lang="en-US" dirty="0"/>
              <a:t> speed up Python operations that are CPU intensive because they benefit from multiple cores and avoid the GIL.</a:t>
            </a:r>
          </a:p>
          <a:p>
            <a:r>
              <a:rPr lang="en-US" b="1" dirty="0"/>
              <a:t>Threads</a:t>
            </a:r>
            <a:r>
              <a:rPr lang="en-US" dirty="0"/>
              <a:t> are best for IO tasks or tasks involving external systems because threads can combine their work more efficiently. Processes need to pickle their results to combine them which takes time.</a:t>
            </a:r>
          </a:p>
          <a:p>
            <a:r>
              <a:rPr lang="en-US" b="1" dirty="0"/>
              <a:t>Threads </a:t>
            </a:r>
            <a:r>
              <a:rPr lang="en-US" dirty="0"/>
              <a:t>provide no benefit in python for CPU intensive tasks because of the GIL.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D6FA3-9945-FD4F-8118-6509BF2FD5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2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Concurrent is not Parallel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3A3A3A"/>
                </a:solidFill>
                <a:latin typeface="Source Code Pro"/>
              </a:rPr>
              <a:t>Concurrent</a:t>
            </a:r>
            <a:r>
              <a:rPr lang="en-US" sz="1200" dirty="0"/>
              <a:t> – Scheduling independent code to be executed in a cooperative manner.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 advantage of the fact that a piece of code is waiting on I/O operations, and during that time run a different but independent part of the code.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achieve lightweight concurrent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behaviour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greenlets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Because of that,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greenlets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heavily used for performing a huge number of simple I/O tasks, like the ones usually found in networking and web servers.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D6FA3-9945-FD4F-8118-6509BF2FD5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90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Avenir Roman" panose="02000503020000020003" pitchFamily="2" charset="0"/>
              </a:rPr>
              <a:t>A </a:t>
            </a:r>
            <a:r>
              <a:rPr lang="en-US" dirty="0" err="1">
                <a:latin typeface="Avenir Roman" panose="02000503020000020003" pitchFamily="2" charset="0"/>
              </a:rPr>
              <a:t>Dask</a:t>
            </a:r>
            <a:r>
              <a:rPr lang="en-US" dirty="0">
                <a:latin typeface="Avenir Roman" panose="02000503020000020003" pitchFamily="2" charset="0"/>
              </a:rPr>
              <a:t> </a:t>
            </a:r>
            <a:r>
              <a:rPr lang="en-US" dirty="0" err="1">
                <a:latin typeface="Avenir Roman" panose="02000503020000020003" pitchFamily="2" charset="0"/>
              </a:rPr>
              <a:t>DataFrame</a:t>
            </a:r>
            <a:r>
              <a:rPr lang="en-US" dirty="0">
                <a:latin typeface="Avenir Roman" panose="02000503020000020003" pitchFamily="2" charset="0"/>
              </a:rPr>
              <a:t> is a large parallel </a:t>
            </a:r>
            <a:r>
              <a:rPr lang="en-US" dirty="0" err="1">
                <a:latin typeface="Avenir Roman" panose="02000503020000020003" pitchFamily="2" charset="0"/>
              </a:rPr>
              <a:t>dataframe</a:t>
            </a:r>
            <a:r>
              <a:rPr lang="en-US" dirty="0">
                <a:latin typeface="Avenir Roman" panose="02000503020000020003" pitchFamily="2" charset="0"/>
              </a:rPr>
              <a:t> composed of many smaller Pandas </a:t>
            </a:r>
            <a:r>
              <a:rPr lang="en-US" dirty="0" err="1">
                <a:latin typeface="Avenir Roman" panose="02000503020000020003" pitchFamily="2" charset="0"/>
              </a:rPr>
              <a:t>dataframes</a:t>
            </a:r>
            <a:r>
              <a:rPr lang="en-US" dirty="0">
                <a:latin typeface="Avenir Roman" panose="02000503020000020003" pitchFamily="2" charset="0"/>
              </a:rPr>
              <a:t>, split along the row-wise index.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Avenir Roman" panose="02000503020000020003" pitchFamily="2" charset="0"/>
              </a:rPr>
              <a:t>These pandas </a:t>
            </a:r>
            <a:r>
              <a:rPr lang="en-US" dirty="0" err="1">
                <a:latin typeface="Avenir Roman" panose="02000503020000020003" pitchFamily="2" charset="0"/>
              </a:rPr>
              <a:t>dataframes</a:t>
            </a:r>
            <a:r>
              <a:rPr lang="en-US" dirty="0">
                <a:latin typeface="Avenir Roman" panose="02000503020000020003" pitchFamily="2" charset="0"/>
              </a:rPr>
              <a:t> may live on disk for larger-than-memory computing on a single machine, or on many different machines in a cluster.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Avenir Roman" panose="02000503020000020003" pitchFamily="2" charset="0"/>
              </a:rPr>
              <a:t>One </a:t>
            </a:r>
            <a:r>
              <a:rPr lang="en-US" dirty="0" err="1">
                <a:latin typeface="Avenir Roman" panose="02000503020000020003" pitchFamily="2" charset="0"/>
              </a:rPr>
              <a:t>Dask</a:t>
            </a:r>
            <a:r>
              <a:rPr lang="en-US" dirty="0">
                <a:latin typeface="Avenir Roman" panose="02000503020000020003" pitchFamily="2" charset="0"/>
              </a:rPr>
              <a:t> </a:t>
            </a:r>
            <a:r>
              <a:rPr lang="en-US" dirty="0" err="1">
                <a:latin typeface="Avenir Roman" panose="02000503020000020003" pitchFamily="2" charset="0"/>
              </a:rPr>
              <a:t>dataframe</a:t>
            </a:r>
            <a:r>
              <a:rPr lang="en-US" dirty="0">
                <a:latin typeface="Avenir Roman" panose="02000503020000020003" pitchFamily="2" charset="0"/>
              </a:rPr>
              <a:t> operation triggers many operations on the constituent Pandas </a:t>
            </a:r>
            <a:r>
              <a:rPr lang="en-US" dirty="0" err="1">
                <a:latin typeface="Avenir Roman" panose="02000503020000020003" pitchFamily="2" charset="0"/>
              </a:rPr>
              <a:t>dataframes</a:t>
            </a:r>
            <a:r>
              <a:rPr lang="en-US" dirty="0">
                <a:latin typeface="Avenir Roman" panose="02000503020000020003" pitchFamily="2" charset="0"/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Avenir Roman" panose="02000503020000020003" pitchFamily="2" charset="0"/>
              </a:rPr>
              <a:t>Lazy Algorithm – need to type compute()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way to speed up Data Analysis in Python, without having to get better infrastructure or switching languages.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Dask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provides high-level Array, Bag, and </a:t>
            </a:r>
            <a:r>
              <a:rPr lang="en-US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DataFrame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collections that mimic NumPy, lists, and Pandas but can operate in parallel on datasets that don’t fit into main memory. </a:t>
            </a:r>
            <a:r>
              <a:rPr lang="en-US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Dask’s</a:t>
            </a:r>
            <a:r>
              <a:rPr lang="en-US" sz="1200" b="0" i="1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high-level collections are alternatives to NumPy and Pandas for large datasets.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D6FA3-9945-FD4F-8118-6509BF2FD5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15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try this Framework out next time you have to process a Dataset locally or from a single AWS instance. It’s pretty fast.</a:t>
            </a:r>
            <a:endParaRPr lang="en-US" dirty="0">
              <a:latin typeface="Avenir Roman" panose="02000503020000020003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D6FA3-9945-FD4F-8118-6509BF2FD5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67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46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74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98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83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33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9/4/18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3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50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59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54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9/4/18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10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7DE6118-2437-4B30-8E3C-4D2BE6020583}" type="datetimeFigureOut">
              <a:rPr lang="en-US" smtClean="0"/>
              <a:pPr/>
              <a:t>9/4/18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115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162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ask.pydata.org/en/latest/datafram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ask.pydata.org/en/latest/bag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ostgresql.org/" TargetMode="External"/><Relationship Id="rId5" Type="http://schemas.openxmlformats.org/officeDocument/2006/relationships/hyperlink" Target="http://dask.pydata.org/en/latest/delayed.html" TargetMode="External"/><Relationship Id="rId4" Type="http://schemas.openxmlformats.org/officeDocument/2006/relationships/hyperlink" Target="http://dask.pydata.org/en/latest/array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B6DBA-0B7A-604E-B02C-F3146267E7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Parallel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4F743-923C-FB45-AB26-5A9349027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Belle Peng</a:t>
            </a:r>
          </a:p>
          <a:p>
            <a:r>
              <a:rPr lang="en-US" dirty="0"/>
              <a:t>Sept 04, 2018</a:t>
            </a:r>
          </a:p>
        </p:txBody>
      </p:sp>
    </p:spTree>
    <p:extLst>
      <p:ext uri="{BB962C8B-B14F-4D97-AF65-F5344CB8AC3E}">
        <p14:creationId xmlns:p14="http://schemas.microsoft.com/office/powerpoint/2010/main" val="3070475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B6DBA-0B7A-604E-B02C-F3146267E7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411061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5BEE37-66F4-5E43-9F4F-06954C68D7FB}"/>
              </a:ext>
            </a:extLst>
          </p:cNvPr>
          <p:cNvSpPr/>
          <p:nvPr/>
        </p:nvSpPr>
        <p:spPr>
          <a:xfrm>
            <a:off x="882446" y="45355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&gt;&gt;&gt; </a:t>
            </a:r>
            <a:r>
              <a:rPr lang="en-US" b="1" dirty="0">
                <a:solidFill>
                  <a:srgbClr val="008000"/>
                </a:solidFill>
              </a:rPr>
              <a:t>import</a:t>
            </a:r>
            <a:r>
              <a:rPr lang="en-US" dirty="0"/>
              <a:t> </a:t>
            </a:r>
            <a:r>
              <a:rPr lang="en-US" b="1" dirty="0" err="1">
                <a:solidFill>
                  <a:srgbClr val="0000FF"/>
                </a:solidFill>
              </a:rPr>
              <a:t>dask.dataframe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as</a:t>
            </a:r>
            <a:r>
              <a:rPr lang="en-US" dirty="0"/>
              <a:t> </a:t>
            </a:r>
            <a:r>
              <a:rPr lang="en-US" b="1" dirty="0" err="1">
                <a:solidFill>
                  <a:srgbClr val="0000FF"/>
                </a:solidFill>
              </a:rPr>
              <a:t>dd</a:t>
            </a:r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>
                <a:solidFill>
                  <a:srgbClr val="000080"/>
                </a:solidFill>
              </a:rPr>
              <a:t>&gt;&gt;&gt;</a:t>
            </a:r>
            <a:r>
              <a:rPr lang="en-US" dirty="0"/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  <a:cs typeface="Al Tarikh" pitchFamily="2" charset="-78"/>
              </a:rPr>
              <a:t>dd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  <a:cs typeface="Al Tarikh" pitchFamily="2" charset="-78"/>
              </a:rPr>
              <a:t> =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  <a:cs typeface="Al Tarikh" pitchFamily="2" charset="-78"/>
              </a:rPr>
              <a:t>ddf.from_pandas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  <a:cs typeface="Al Tarikh" pitchFamily="2" charset="-78"/>
              </a:rPr>
              <a:t>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  <a:cs typeface="Al Tarikh" pitchFamily="2" charset="-78"/>
              </a:rPr>
              <a:t>df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  <a:cs typeface="Al Tarikh" pitchFamily="2" charset="-78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  <a:cs typeface="Al Tarikh" pitchFamily="2" charset="-78"/>
              </a:rPr>
              <a:t>npartitions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  <a:cs typeface="Al Tarikh" pitchFamily="2" charset="-78"/>
              </a:rPr>
              <a:t>=N)</a:t>
            </a:r>
          </a:p>
          <a:p>
            <a:r>
              <a:rPr lang="en-US" b="1" dirty="0">
                <a:solidFill>
                  <a:srgbClr val="000080"/>
                </a:solidFill>
              </a:rPr>
              <a:t>&gt;&gt;&gt;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  <a:cs typeface="Al Tarikh" pitchFamily="2" charset="-78"/>
              </a:rPr>
              <a:t>df.npartitions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venir Roman" panose="02000503020000020003" pitchFamily="2" charset="0"/>
              <a:cs typeface="Al Tarikh" pitchFamily="2" charset="-7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898794-F696-7B4B-A3FD-AC62543FE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846" y="1596062"/>
            <a:ext cx="8864600" cy="95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4DB05E-B059-4341-8187-CFDCB097B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446" y="2679050"/>
            <a:ext cx="8890000" cy="1358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5968EB-6BB1-1042-A8F5-60DD96E1E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446" y="4242102"/>
            <a:ext cx="8851900" cy="19431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8561B05-9DDC-DE40-9035-A0B504320393}"/>
              </a:ext>
            </a:extLst>
          </p:cNvPr>
          <p:cNvSpPr/>
          <p:nvPr/>
        </p:nvSpPr>
        <p:spPr>
          <a:xfrm>
            <a:off x="6978446" y="730553"/>
            <a:ext cx="4489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venir Roman" panose="02000503020000020003" pitchFamily="2" charset="0"/>
              </a:rPr>
              <a:t>Ex: If you have 4 cores, make 8 partitions.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7A630A-4074-E44C-A639-D425119DEF48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5791200" y="915219"/>
            <a:ext cx="1187246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087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F92317-0CD8-8F43-9059-E7FF6F553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75" y="749903"/>
            <a:ext cx="8890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390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72D11-47B1-B44D-AC44-7ABF3FE2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3F389-D254-5A4A-A48A-9A40BBA20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01" y="2324100"/>
            <a:ext cx="11704610" cy="34930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Avenir Roman" panose="02000503020000020003" pitchFamily="2" charset="0"/>
                <a:hlinkClick r:id="rId2"/>
              </a:rPr>
              <a:t>https://sebastianraschka.com/Articles/2014_multiprocessing.html</a:t>
            </a:r>
          </a:p>
          <a:p>
            <a:pPr marL="0" indent="0">
              <a:buNone/>
            </a:pPr>
            <a:r>
              <a:rPr lang="en-US" sz="2400" dirty="0">
                <a:latin typeface="Avenir Roman" panose="02000503020000020003" pitchFamily="2" charset="0"/>
                <a:hlinkClick r:id="rId2"/>
              </a:rPr>
              <a:t>https://code.tutsplus.com/articles/introduction-to-parallel-and-concurrent-programming-in-python--cms-28612</a:t>
            </a:r>
          </a:p>
          <a:p>
            <a:pPr marL="0" indent="0">
              <a:buNone/>
            </a:pPr>
            <a:r>
              <a:rPr lang="en-US" sz="2400" dirty="0">
                <a:latin typeface="Avenir Roman" panose="02000503020000020003" pitchFamily="2" charset="0"/>
                <a:hlinkClick r:id="rId2"/>
              </a:rPr>
              <a:t>https://medium.com/@bfortuner/python-multithreading-vs-multiprocessing-73072ce5600b</a:t>
            </a:r>
          </a:p>
          <a:p>
            <a:pPr marL="0" indent="0">
              <a:buNone/>
            </a:pPr>
            <a:r>
              <a:rPr lang="en-US" sz="2400" dirty="0">
                <a:latin typeface="Avenir Roman" panose="02000503020000020003" pitchFamily="2" charset="0"/>
                <a:hlinkClick r:id="rId2"/>
              </a:rPr>
              <a:t>https://dbader.org/blog/python-parallel-computing-in-60-seconds</a:t>
            </a:r>
          </a:p>
          <a:p>
            <a:pPr marL="0" indent="0">
              <a:buNone/>
            </a:pPr>
            <a:endParaRPr lang="en-US" sz="2400" dirty="0">
              <a:latin typeface="Avenir Roman" panose="02000503020000020003" pitchFamily="2" charset="0"/>
              <a:hlinkClick r:id="rId2"/>
            </a:endParaRPr>
          </a:p>
          <a:p>
            <a:pPr marL="0" indent="0">
              <a:buNone/>
            </a:pPr>
            <a:r>
              <a:rPr lang="en-US" sz="2400" dirty="0">
                <a:latin typeface="Avenir Roman" panose="02000503020000020003" pitchFamily="2" charset="0"/>
                <a:hlinkClick r:id="rId2"/>
              </a:rPr>
              <a:t>http://dask.pydata.org/en/latest/dataframe.html</a:t>
            </a:r>
            <a:endParaRPr lang="en-US" sz="2400" dirty="0">
              <a:latin typeface="Avenir Roman" panose="02000503020000020003" pitchFamily="2" charset="0"/>
            </a:endParaRPr>
          </a:p>
          <a:p>
            <a:pPr marL="0" indent="0">
              <a:buNone/>
            </a:pPr>
            <a:endParaRPr lang="en-US" sz="2400" dirty="0">
              <a:latin typeface="Avenir Roman" panose="02000503020000020003" pitchFamily="2" charset="0"/>
            </a:endParaRPr>
          </a:p>
          <a:p>
            <a:pPr marL="0" indent="0">
              <a:buNone/>
            </a:pPr>
            <a:endParaRPr lang="en-US" sz="2400" dirty="0"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92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3F8FFB-D85E-0040-AC06-63F62A25F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082" y="910118"/>
            <a:ext cx="6530246" cy="425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3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CECFDBC-010A-B04D-B798-1FDE22435E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593635"/>
              </p:ext>
            </p:extLst>
          </p:nvPr>
        </p:nvGraphicFramePr>
        <p:xfrm>
          <a:off x="431799" y="306388"/>
          <a:ext cx="11000512" cy="6183127"/>
        </p:xfrm>
        <a:graphic>
          <a:graphicData uri="http://schemas.openxmlformats.org/drawingml/2006/table">
            <a:tbl>
              <a:tblPr/>
              <a:tblGrid>
                <a:gridCol w="5613401">
                  <a:extLst>
                    <a:ext uri="{9D8B030D-6E8A-4147-A177-3AD203B41FA5}">
                      <a16:colId xmlns:a16="http://schemas.microsoft.com/office/drawing/2014/main" val="2681881838"/>
                    </a:ext>
                  </a:extLst>
                </a:gridCol>
                <a:gridCol w="5387111">
                  <a:extLst>
                    <a:ext uri="{9D8B030D-6E8A-4147-A177-3AD203B41FA5}">
                      <a16:colId xmlns:a16="http://schemas.microsoft.com/office/drawing/2014/main" val="981403209"/>
                    </a:ext>
                  </a:extLst>
                </a:gridCol>
              </a:tblGrid>
              <a:tr h="74360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</a:rPr>
                        <a:t>PROCESSES</a:t>
                      </a:r>
                    </a:p>
                  </a:txBody>
                  <a:tcPr marL="85187" marR="85187" marT="42593" marB="42593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</a:rPr>
                        <a:t>THREADS</a:t>
                      </a:r>
                    </a:p>
                  </a:txBody>
                  <a:tcPr marL="85187" marR="85187" marT="42593" marB="42593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448464"/>
                  </a:ext>
                </a:extLst>
              </a:tr>
              <a:tr h="778811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Processes can have multiple threads</a:t>
                      </a:r>
                      <a:endParaRPr lang="en-US" sz="1800" dirty="0">
                        <a:effectLst/>
                      </a:endParaRPr>
                    </a:p>
                  </a:txBody>
                  <a:tcPr marL="85187" marR="85187" marT="42593" marB="42593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Threads are like mini-processes that live inside a process</a:t>
                      </a:r>
                      <a:endParaRPr lang="en-US" sz="1800" dirty="0">
                        <a:effectLst/>
                      </a:endParaRPr>
                    </a:p>
                  </a:txBody>
                  <a:tcPr marL="85187" marR="85187" marT="42593" marB="42593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195877"/>
                  </a:ext>
                </a:extLst>
              </a:tr>
              <a:tr h="93980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Two processes can execute code simultaneously in the same python program</a:t>
                      </a:r>
                      <a:endParaRPr lang="en-US" sz="1800" dirty="0">
                        <a:effectLst/>
                      </a:endParaRPr>
                    </a:p>
                  </a:txBody>
                  <a:tcPr marL="85187" marR="85187" marT="42593" marB="42593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Two threads cannot execute code simultaneously in the same python program (although there are workarounds*)</a:t>
                      </a:r>
                      <a:endParaRPr lang="en-US" sz="1800" dirty="0">
                        <a:effectLst/>
                      </a:endParaRPr>
                    </a:p>
                  </a:txBody>
                  <a:tcPr marL="85187" marR="85187" marT="42593" marB="42593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947988"/>
                  </a:ext>
                </a:extLst>
              </a:tr>
              <a:tr h="74815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Don't share memory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Therefore, 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sharing information between processes is slower </a:t>
                      </a:r>
                      <a:endParaRPr lang="en-US" sz="1800" dirty="0">
                        <a:effectLst/>
                      </a:endParaRPr>
                    </a:p>
                  </a:txBody>
                  <a:tcPr marL="85187" marR="85187" marT="42593" marB="42593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Share memory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Therefore, 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sharing information between threads is faster</a:t>
                      </a:r>
                      <a:endParaRPr lang="en-US" sz="1800" dirty="0">
                        <a:effectLst/>
                      </a:endParaRPr>
                    </a:p>
                  </a:txBody>
                  <a:tcPr marL="85187" marR="85187" marT="42593" marB="42593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396419"/>
                  </a:ext>
                </a:extLst>
              </a:tr>
              <a:tr h="872722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Have more overhead than threads as opening and closing processes takes more time</a:t>
                      </a:r>
                      <a:endParaRPr lang="en-US" sz="1800" dirty="0">
                        <a:effectLst/>
                      </a:endParaRPr>
                    </a:p>
                  </a:txBody>
                  <a:tcPr marL="85187" marR="85187" marT="42593" marB="42593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Spawning/switching threads is less expensive</a:t>
                      </a:r>
                    </a:p>
                  </a:txBody>
                  <a:tcPr marL="85187" marR="85187" marT="42593" marB="42593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0700794"/>
                  </a:ext>
                </a:extLst>
              </a:tr>
              <a:tr h="86073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Processes require more resources</a:t>
                      </a:r>
                      <a:br>
                        <a:rPr lang="en-US" sz="1800" dirty="0">
                          <a:effectLst/>
                        </a:rPr>
                      </a:br>
                      <a:endParaRPr lang="en-US" sz="1800" dirty="0">
                        <a:effectLst/>
                      </a:endParaRPr>
                    </a:p>
                  </a:txBody>
                  <a:tcPr marL="85187" marR="85187" marT="42593" marB="42593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Threads require fewer resources </a:t>
                      </a:r>
                    </a:p>
                    <a:p>
                      <a:pPr algn="ctr"/>
                      <a:r>
                        <a:rPr lang="en-US" sz="1800" dirty="0">
                          <a:effectLst/>
                        </a:rPr>
                        <a:t>(are sometimes called lightweight processes)</a:t>
                      </a:r>
                    </a:p>
                  </a:txBody>
                  <a:tcPr marL="85187" marR="85187" marT="42593" marB="42593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11931"/>
                  </a:ext>
                </a:extLst>
              </a:tr>
              <a:tr h="10793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No memory </a:t>
                      </a:r>
                      <a:r>
                        <a:rPr lang="en-US" sz="1800" dirty="0" err="1">
                          <a:effectLst/>
                        </a:rPr>
                        <a:t>synchronisation</a:t>
                      </a:r>
                      <a:r>
                        <a:rPr lang="en-US" sz="1800" dirty="0">
                          <a:effectLst/>
                        </a:rPr>
                        <a:t> needed</a:t>
                      </a:r>
                    </a:p>
                  </a:txBody>
                  <a:tcPr marL="85187" marR="85187" marT="42593" marB="42593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You need to use synchronization mechanisms to be sure you're correctly handling the data</a:t>
                      </a:r>
                    </a:p>
                  </a:txBody>
                  <a:tcPr marL="85187" marR="85187" marT="42593" marB="42593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564820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B4659A91-B2A1-C34E-91B2-152F63456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94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B4659A91-B2A1-C34E-91B2-152F63456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83C0C7-B9ED-ED41-BA00-3BE5F2E7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2169"/>
            <a:ext cx="7729728" cy="1188720"/>
          </a:xfrm>
        </p:spPr>
        <p:txBody>
          <a:bodyPr/>
          <a:lstStyle/>
          <a:p>
            <a:r>
              <a:rPr lang="en-US" dirty="0"/>
              <a:t>Concurrent vs.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5809D-B74E-1549-AC55-B074314E6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006" y="1600199"/>
            <a:ext cx="11383988" cy="4622329"/>
          </a:xfrm>
        </p:spPr>
        <p:txBody>
          <a:bodyPr>
            <a:noAutofit/>
          </a:bodyPr>
          <a:lstStyle/>
          <a:p>
            <a:r>
              <a:rPr lang="en-US" sz="2600" dirty="0">
                <a:solidFill>
                  <a:srgbClr val="FF0000"/>
                </a:solidFill>
                <a:latin typeface="Source Code Pro"/>
              </a:rPr>
              <a:t>Multiprocessing</a:t>
            </a:r>
            <a:r>
              <a:rPr lang="en-US" sz="2600" dirty="0"/>
              <a:t> – parallel</a:t>
            </a:r>
          </a:p>
          <a:p>
            <a:r>
              <a:rPr lang="en-US" sz="2600" dirty="0">
                <a:solidFill>
                  <a:srgbClr val="FF0000"/>
                </a:solidFill>
                <a:latin typeface="Source Code Pro"/>
              </a:rPr>
              <a:t>Threading</a:t>
            </a:r>
            <a:r>
              <a:rPr lang="en-US" sz="2600" dirty="0">
                <a:solidFill>
                  <a:srgbClr val="3A3A3A"/>
                </a:solidFill>
                <a:latin typeface="Source Code Pro"/>
              </a:rPr>
              <a:t> </a:t>
            </a:r>
            <a:r>
              <a:rPr lang="en-US" sz="2600" dirty="0"/>
              <a:t>– Concurrent</a:t>
            </a:r>
          </a:p>
          <a:p>
            <a:r>
              <a:rPr lang="en-US" sz="2600" dirty="0" err="1">
                <a:solidFill>
                  <a:srgbClr val="FF0000"/>
                </a:solidFill>
                <a:latin typeface="Source Code Pro"/>
              </a:rPr>
              <a:t>concurrent.futures</a:t>
            </a:r>
            <a:r>
              <a:rPr lang="en-US" sz="2600" dirty="0">
                <a:solidFill>
                  <a:srgbClr val="FF0000"/>
                </a:solidFill>
                <a:latin typeface="Source Code Pro"/>
              </a:rPr>
              <a:t> </a:t>
            </a:r>
            <a:r>
              <a:rPr lang="en-US" sz="2600" dirty="0"/>
              <a:t>– using a </a:t>
            </a:r>
            <a:r>
              <a:rPr lang="en-US" sz="2600" dirty="0" err="1"/>
              <a:t>ThreadPoolExecutor</a:t>
            </a:r>
            <a:r>
              <a:rPr lang="en-US" sz="2600" dirty="0"/>
              <a:t>.  We're going to submit tasks to the pool and get back futures, which are results that will be available to us in the future.</a:t>
            </a:r>
          </a:p>
          <a:p>
            <a:r>
              <a:rPr lang="en-US" sz="2600" dirty="0" err="1">
                <a:solidFill>
                  <a:srgbClr val="FF0000"/>
                </a:solidFill>
                <a:latin typeface="Source Code Pro"/>
              </a:rPr>
              <a:t>Dask</a:t>
            </a:r>
            <a:r>
              <a:rPr lang="en-US" sz="2600" dirty="0">
                <a:solidFill>
                  <a:srgbClr val="FF0000"/>
                </a:solidFill>
                <a:latin typeface="Source Code Pro"/>
              </a:rPr>
              <a:t> </a:t>
            </a:r>
            <a:r>
              <a:rPr lang="en-US" sz="2600" dirty="0"/>
              <a:t>– Shown later in this demo</a:t>
            </a:r>
          </a:p>
          <a:p>
            <a:r>
              <a:rPr lang="en-US" sz="2600" dirty="0" err="1">
                <a:solidFill>
                  <a:srgbClr val="FF0000"/>
                </a:solidFill>
                <a:latin typeface="Source Code Pro"/>
              </a:rPr>
              <a:t>Greenlets</a:t>
            </a:r>
            <a:r>
              <a:rPr lang="en-US" sz="2600" dirty="0"/>
              <a:t> – even less expensive to create than threads.</a:t>
            </a:r>
          </a:p>
          <a:p>
            <a:r>
              <a:rPr lang="en-US" sz="2600" dirty="0" err="1">
                <a:solidFill>
                  <a:srgbClr val="FF0000"/>
                </a:solidFill>
                <a:latin typeface="Source Code Pro"/>
              </a:rPr>
              <a:t>gevent</a:t>
            </a:r>
            <a:r>
              <a:rPr lang="en-US" sz="2600" dirty="0"/>
              <a:t> – execution that can be scheduled collaboratively and can perform tasks concurrently without much overhead.</a:t>
            </a:r>
          </a:p>
          <a:p>
            <a:r>
              <a:rPr lang="en-US" sz="2600" dirty="0">
                <a:solidFill>
                  <a:srgbClr val="FF0000"/>
                </a:solidFill>
                <a:latin typeface="Source Code Pro"/>
              </a:rPr>
              <a:t>Celery</a:t>
            </a:r>
            <a:r>
              <a:rPr lang="en-US" sz="2600" dirty="0"/>
              <a:t> – A high-level distributed task queue. The tasks are queued and executed concurrently using various paradigms like multiprocessing or </a:t>
            </a:r>
            <a:r>
              <a:rPr lang="en-US" sz="2600" dirty="0" err="1"/>
              <a:t>gevent</a:t>
            </a:r>
            <a:r>
              <a:rPr lang="en-US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827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7746A-E18D-9644-8345-D0BC067D6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40260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B6DBA-0B7A-604E-B02C-F3146267E7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</a:t>
            </a:r>
            <a:r>
              <a:rPr lang="en-US" dirty="0" err="1"/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890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72D11-47B1-B44D-AC44-7ABF3FE2B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234" y="154246"/>
            <a:ext cx="10515600" cy="1325563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Dask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F1AF7F-569E-EA41-94BC-4738BD1D8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330" y="2274983"/>
            <a:ext cx="4243570" cy="44180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3F389-D254-5A4A-A48A-9A40BBA20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251" y="1479809"/>
            <a:ext cx="10885566" cy="65216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err="1">
                <a:solidFill>
                  <a:srgbClr val="FF0000"/>
                </a:solidFill>
                <a:latin typeface="Avenir Roman" panose="02000503020000020003" pitchFamily="2" charset="0"/>
              </a:rPr>
              <a:t>Dask.dataframe</a:t>
            </a:r>
            <a:r>
              <a:rPr lang="en-US" sz="2400" dirty="0">
                <a:solidFill>
                  <a:srgbClr val="FF0000"/>
                </a:solidFill>
                <a:latin typeface="Avenir Roman" panose="02000503020000020003" pitchFamily="2" charset="0"/>
              </a:rPr>
              <a:t> is used in situations where Pandas is commonly needed, but when Pandas fails due to data size or computation speed.</a:t>
            </a:r>
          </a:p>
        </p:txBody>
      </p:sp>
    </p:spTree>
    <p:extLst>
      <p:ext uri="{BB962C8B-B14F-4D97-AF65-F5344CB8AC3E}">
        <p14:creationId xmlns:p14="http://schemas.microsoft.com/office/powerpoint/2010/main" val="282517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72D11-47B1-B44D-AC44-7ABF3FE2B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50" y="365124"/>
            <a:ext cx="4633452" cy="1325563"/>
          </a:xfrm>
        </p:spPr>
        <p:txBody>
          <a:bodyPr/>
          <a:lstStyle/>
          <a:p>
            <a:pPr algn="ctr"/>
            <a:r>
              <a:rPr lang="en-US" dirty="0"/>
              <a:t>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3F389-D254-5A4A-A48A-9A40BBA20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944916"/>
            <a:ext cx="5077952" cy="4351338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2600" dirty="0">
                <a:solidFill>
                  <a:schemeClr val="tx1"/>
                </a:solidFill>
              </a:rPr>
              <a:t>Distributed computing on large datasets with standard Pandas operations like </a:t>
            </a:r>
            <a:r>
              <a:rPr lang="en-US" sz="2600" dirty="0" err="1">
                <a:solidFill>
                  <a:schemeClr val="tx1"/>
                </a:solidFill>
              </a:rPr>
              <a:t>groupby</a:t>
            </a:r>
            <a:r>
              <a:rPr lang="en-US" sz="2600" dirty="0">
                <a:solidFill>
                  <a:schemeClr val="tx1"/>
                </a:solidFill>
              </a:rPr>
              <a:t>, join, and time series computations</a:t>
            </a:r>
          </a:p>
          <a:p>
            <a:pPr>
              <a:lnSpc>
                <a:spcPct val="70000"/>
              </a:lnSpc>
            </a:pPr>
            <a:r>
              <a:rPr lang="en-US" sz="2600" dirty="0">
                <a:solidFill>
                  <a:schemeClr val="tx1"/>
                </a:solidFill>
              </a:rPr>
              <a:t>Accelerating long computations by using many cores</a:t>
            </a:r>
          </a:p>
          <a:p>
            <a:pPr>
              <a:lnSpc>
                <a:spcPct val="70000"/>
              </a:lnSpc>
            </a:pPr>
            <a:r>
              <a:rPr lang="en-US" sz="2600" dirty="0" err="1">
                <a:solidFill>
                  <a:schemeClr val="tx1"/>
                </a:solidFill>
              </a:rPr>
              <a:t>Dask</a:t>
            </a:r>
            <a:r>
              <a:rPr lang="en-US" sz="2600" dirty="0">
                <a:solidFill>
                  <a:schemeClr val="tx1"/>
                </a:solidFill>
              </a:rPr>
              <a:t> can scale to a cluster of 100s of machines. It is resilient, elastic, data local, and low latency. 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A69C61-6351-2640-992F-0E837E88A178}"/>
              </a:ext>
            </a:extLst>
          </p:cNvPr>
          <p:cNvSpPr txBox="1">
            <a:spLocks/>
          </p:cNvSpPr>
          <p:nvPr/>
        </p:nvSpPr>
        <p:spPr>
          <a:xfrm>
            <a:off x="5783826" y="1944916"/>
            <a:ext cx="5900174" cy="45899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your dataset fits comfortably into RAM on your laptop then use parallelism instead.</a:t>
            </a:r>
          </a:p>
          <a:p>
            <a:r>
              <a:rPr lang="en-US" dirty="0"/>
              <a:t>If your dataset doesn’t fit neatly into the Pandas tabular model then you might find more use in </a:t>
            </a:r>
            <a:r>
              <a:rPr lang="en-US" dirty="0">
                <a:hlinkClick r:id="rId3"/>
              </a:rPr>
              <a:t>dask.bag</a:t>
            </a:r>
            <a:r>
              <a:rPr lang="en-US" dirty="0"/>
              <a:t> or </a:t>
            </a:r>
            <a:r>
              <a:rPr lang="en-US" dirty="0">
                <a:hlinkClick r:id="rId4"/>
              </a:rPr>
              <a:t>dask.array</a:t>
            </a:r>
            <a:endParaRPr lang="en-US" dirty="0"/>
          </a:p>
          <a:p>
            <a:r>
              <a:rPr lang="en-US" dirty="0"/>
              <a:t>If you need functions that are not implemented in </a:t>
            </a:r>
            <a:r>
              <a:rPr lang="en-US" dirty="0" err="1"/>
              <a:t>Dask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then you might want to look at </a:t>
            </a:r>
            <a:r>
              <a:rPr lang="en-US" dirty="0">
                <a:hlinkClick r:id="rId5"/>
              </a:rPr>
              <a:t>dask.delayed</a:t>
            </a:r>
            <a:r>
              <a:rPr lang="en-US" dirty="0"/>
              <a:t> which offers more flexibility.</a:t>
            </a:r>
          </a:p>
          <a:p>
            <a:r>
              <a:rPr lang="en-US" dirty="0"/>
              <a:t>If you need a proper database with all that databases offer you might prefer something like </a:t>
            </a:r>
            <a:r>
              <a:rPr lang="en-US" dirty="0">
                <a:hlinkClick r:id="rId6"/>
              </a:rPr>
              <a:t>Postgres</a:t>
            </a:r>
            <a:endParaRPr lang="en-US" dirty="0"/>
          </a:p>
          <a:p>
            <a:endParaRPr lang="en-US" dirty="0">
              <a:latin typeface="Avenir Roman" panose="02000503020000020003" pitchFamily="2" charset="0"/>
            </a:endParaRPr>
          </a:p>
          <a:p>
            <a:endParaRPr lang="en-US" dirty="0">
              <a:latin typeface="Avenir Roman" panose="02000503020000020003" pitchFamily="2" charset="0"/>
            </a:endParaRPr>
          </a:p>
          <a:p>
            <a:endParaRPr lang="en-US" dirty="0">
              <a:latin typeface="Avenir Roman" panose="02000503020000020003" pitchFamily="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BF6B8D-03C4-554B-8AB9-80C8F1A96F99}"/>
              </a:ext>
            </a:extLst>
          </p:cNvPr>
          <p:cNvSpPr txBox="1">
            <a:spLocks/>
          </p:cNvSpPr>
          <p:nvPr/>
        </p:nvSpPr>
        <p:spPr bwMode="black">
          <a:xfrm>
            <a:off x="6252087" y="365124"/>
            <a:ext cx="4633452" cy="1325563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Anti-Uses</a:t>
            </a:r>
          </a:p>
        </p:txBody>
      </p:sp>
    </p:spTree>
    <p:extLst>
      <p:ext uri="{BB962C8B-B14F-4D97-AF65-F5344CB8AC3E}">
        <p14:creationId xmlns:p14="http://schemas.microsoft.com/office/powerpoint/2010/main" val="4571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1BC585-4731-9F4C-9CA6-7B945CCC8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130300"/>
            <a:ext cx="627748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Lato"/>
              </a:rPr>
              <a:t>Elementwise operations:  </a:t>
            </a:r>
            <a:r>
              <a:rPr lang="en-US" sz="2000" dirty="0" err="1">
                <a:solidFill>
                  <a:srgbClr val="404040"/>
                </a:solidFill>
                <a:latin typeface="Lato"/>
              </a:rPr>
              <a:t>df.x</a:t>
            </a:r>
            <a:r>
              <a:rPr lang="en-US" sz="2000" dirty="0">
                <a:solidFill>
                  <a:srgbClr val="404040"/>
                </a:solidFill>
                <a:latin typeface="Lato"/>
              </a:rPr>
              <a:t> + </a:t>
            </a:r>
            <a:r>
              <a:rPr lang="en-US" sz="2000" dirty="0" err="1">
                <a:solidFill>
                  <a:srgbClr val="404040"/>
                </a:solidFill>
                <a:latin typeface="Lato"/>
              </a:rPr>
              <a:t>df.y</a:t>
            </a:r>
            <a:r>
              <a:rPr lang="en-US" sz="2000" dirty="0">
                <a:solidFill>
                  <a:srgbClr val="404040"/>
                </a:solidFill>
                <a:latin typeface="Lato"/>
              </a:rPr>
              <a:t>, </a:t>
            </a:r>
            <a:r>
              <a:rPr lang="en-US" sz="2000" dirty="0" err="1">
                <a:solidFill>
                  <a:srgbClr val="404040"/>
                </a:solidFill>
                <a:latin typeface="Lato"/>
              </a:rPr>
              <a:t>df</a:t>
            </a:r>
            <a:r>
              <a:rPr lang="en-US" sz="2000" dirty="0">
                <a:solidFill>
                  <a:srgbClr val="404040"/>
                </a:solidFill>
                <a:latin typeface="Lato"/>
              </a:rPr>
              <a:t> * </a:t>
            </a:r>
            <a:r>
              <a:rPr lang="en-US" sz="2000" dirty="0" err="1">
                <a:solidFill>
                  <a:srgbClr val="404040"/>
                </a:solidFill>
                <a:latin typeface="Lato"/>
              </a:rPr>
              <a:t>df</a:t>
            </a:r>
            <a:endParaRPr lang="en-US" sz="2000" dirty="0">
              <a:solidFill>
                <a:srgbClr val="404040"/>
              </a:solidFill>
              <a:latin typeface="La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Lato"/>
              </a:rPr>
              <a:t>Row-wise selections:  </a:t>
            </a:r>
            <a:r>
              <a:rPr lang="en-US" sz="2000" dirty="0" err="1">
                <a:solidFill>
                  <a:srgbClr val="404040"/>
                </a:solidFill>
                <a:latin typeface="Lato"/>
              </a:rPr>
              <a:t>df</a:t>
            </a:r>
            <a:r>
              <a:rPr lang="en-US" sz="2000" dirty="0">
                <a:solidFill>
                  <a:srgbClr val="404040"/>
                </a:solidFill>
                <a:latin typeface="Lato"/>
              </a:rPr>
              <a:t>[</a:t>
            </a:r>
            <a:r>
              <a:rPr lang="en-US" sz="2000" dirty="0" err="1">
                <a:solidFill>
                  <a:srgbClr val="404040"/>
                </a:solidFill>
                <a:latin typeface="Lato"/>
              </a:rPr>
              <a:t>df.x</a:t>
            </a:r>
            <a:r>
              <a:rPr lang="en-US" sz="2000" dirty="0">
                <a:solidFill>
                  <a:srgbClr val="404040"/>
                </a:solidFill>
                <a:latin typeface="Lato"/>
              </a:rPr>
              <a:t> &gt; 0]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404040"/>
                </a:solidFill>
                <a:latin typeface="Lato"/>
              </a:rPr>
              <a:t>Loc</a:t>
            </a:r>
            <a:r>
              <a:rPr lang="en-US" sz="2000" dirty="0">
                <a:solidFill>
                  <a:srgbClr val="404040"/>
                </a:solidFill>
                <a:latin typeface="Lato"/>
              </a:rPr>
              <a:t>:  </a:t>
            </a:r>
            <a:r>
              <a:rPr lang="en-US" sz="2000" dirty="0" err="1">
                <a:solidFill>
                  <a:srgbClr val="404040"/>
                </a:solidFill>
                <a:latin typeface="Lato"/>
              </a:rPr>
              <a:t>df.loc</a:t>
            </a:r>
            <a:r>
              <a:rPr lang="en-US" sz="2000" dirty="0">
                <a:solidFill>
                  <a:srgbClr val="404040"/>
                </a:solidFill>
                <a:latin typeface="Lato"/>
              </a:rPr>
              <a:t>[4.0:10.5]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Lato"/>
              </a:rPr>
              <a:t>Common aggregations:  </a:t>
            </a:r>
            <a:r>
              <a:rPr lang="en-US" sz="2000" dirty="0" err="1">
                <a:solidFill>
                  <a:srgbClr val="404040"/>
                </a:solidFill>
                <a:latin typeface="Lato"/>
              </a:rPr>
              <a:t>df.x.max</a:t>
            </a:r>
            <a:r>
              <a:rPr lang="en-US" sz="2000" dirty="0">
                <a:solidFill>
                  <a:srgbClr val="404040"/>
                </a:solidFill>
                <a:latin typeface="Lato"/>
              </a:rPr>
              <a:t>(), </a:t>
            </a:r>
            <a:r>
              <a:rPr lang="en-US" sz="2000" dirty="0" err="1">
                <a:solidFill>
                  <a:srgbClr val="404040"/>
                </a:solidFill>
                <a:latin typeface="Lato"/>
              </a:rPr>
              <a:t>df.max</a:t>
            </a:r>
            <a:r>
              <a:rPr lang="en-US" sz="2000" dirty="0">
                <a:solidFill>
                  <a:srgbClr val="404040"/>
                </a:solidFill>
                <a:latin typeface="Lato"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Lato"/>
              </a:rPr>
              <a:t>Is in:  </a:t>
            </a:r>
            <a:r>
              <a:rPr lang="en-US" sz="2000" dirty="0" err="1">
                <a:solidFill>
                  <a:srgbClr val="404040"/>
                </a:solidFill>
                <a:latin typeface="Lato"/>
              </a:rPr>
              <a:t>df</a:t>
            </a:r>
            <a:r>
              <a:rPr lang="en-US" sz="2000" dirty="0">
                <a:solidFill>
                  <a:srgbClr val="404040"/>
                </a:solidFill>
                <a:latin typeface="Lato"/>
              </a:rPr>
              <a:t>[</a:t>
            </a:r>
            <a:r>
              <a:rPr lang="en-US" sz="2000" dirty="0" err="1">
                <a:solidFill>
                  <a:srgbClr val="404040"/>
                </a:solidFill>
                <a:latin typeface="Lato"/>
              </a:rPr>
              <a:t>df.x.isin</a:t>
            </a:r>
            <a:r>
              <a:rPr lang="en-US" sz="2000" dirty="0">
                <a:solidFill>
                  <a:srgbClr val="404040"/>
                </a:solidFill>
                <a:latin typeface="Lato"/>
              </a:rPr>
              <a:t>([1, 2, 3])]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Lato"/>
              </a:rPr>
              <a:t>Datetime/string accessors:  </a:t>
            </a:r>
            <a:r>
              <a:rPr lang="en-US" sz="2000" dirty="0" err="1">
                <a:solidFill>
                  <a:srgbClr val="404040"/>
                </a:solidFill>
                <a:latin typeface="Lato"/>
              </a:rPr>
              <a:t>df.timestamp.month</a:t>
            </a:r>
            <a:endParaRPr lang="en-US" sz="2000" dirty="0">
              <a:solidFill>
                <a:srgbClr val="404040"/>
              </a:solidFill>
              <a:latin typeface="La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404040"/>
                </a:solidFill>
                <a:latin typeface="Lato"/>
              </a:rPr>
              <a:t>groupby</a:t>
            </a:r>
            <a:r>
              <a:rPr lang="en-US" sz="2000" dirty="0">
                <a:solidFill>
                  <a:srgbClr val="404040"/>
                </a:solidFill>
                <a:latin typeface="Lato"/>
              </a:rPr>
              <a:t>-aggregate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404040"/>
                </a:solidFill>
                <a:latin typeface="Lato"/>
              </a:rPr>
              <a:t>value_counts</a:t>
            </a:r>
            <a:r>
              <a:rPr lang="en-US" sz="2000" dirty="0">
                <a:solidFill>
                  <a:srgbClr val="404040"/>
                </a:solidFill>
                <a:latin typeface="Lato"/>
              </a:rPr>
              <a:t>:  </a:t>
            </a:r>
            <a:r>
              <a:rPr lang="en-US" sz="2000" dirty="0" err="1">
                <a:solidFill>
                  <a:srgbClr val="404040"/>
                </a:solidFill>
                <a:latin typeface="Lato"/>
              </a:rPr>
              <a:t>df.x.value_counts</a:t>
            </a:r>
            <a:r>
              <a:rPr lang="en-US" sz="2000" dirty="0">
                <a:solidFill>
                  <a:srgbClr val="404040"/>
                </a:solidFill>
                <a:latin typeface="Lato"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Lato"/>
              </a:rPr>
              <a:t>Drop duplicates:  </a:t>
            </a:r>
            <a:r>
              <a:rPr lang="en-US" sz="2000" dirty="0" err="1">
                <a:solidFill>
                  <a:srgbClr val="404040"/>
                </a:solidFill>
                <a:latin typeface="Lato"/>
              </a:rPr>
              <a:t>df.x.drop_duplicates</a:t>
            </a:r>
            <a:r>
              <a:rPr lang="en-US" sz="2000" dirty="0">
                <a:solidFill>
                  <a:srgbClr val="404040"/>
                </a:solidFill>
                <a:latin typeface="Lato"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Lato"/>
              </a:rPr>
              <a:t>Join on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Lato"/>
              </a:rPr>
              <a:t>Datetime resampling: </a:t>
            </a:r>
            <a:r>
              <a:rPr lang="en-US" sz="2000" dirty="0" err="1">
                <a:solidFill>
                  <a:srgbClr val="404040"/>
                </a:solidFill>
                <a:latin typeface="Lato"/>
              </a:rPr>
              <a:t>df.resample</a:t>
            </a:r>
            <a:r>
              <a:rPr lang="en-US" sz="2000" dirty="0">
                <a:solidFill>
                  <a:srgbClr val="404040"/>
                </a:solidFill>
                <a:latin typeface="Lato"/>
              </a:rPr>
              <a:t>(...)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Lato"/>
              </a:rPr>
              <a:t>Rolling averages:  </a:t>
            </a:r>
            <a:r>
              <a:rPr lang="en-US" sz="2000" dirty="0" err="1">
                <a:solidFill>
                  <a:srgbClr val="404040"/>
                </a:solidFill>
                <a:latin typeface="Lato"/>
              </a:rPr>
              <a:t>df.rolling</a:t>
            </a:r>
            <a:r>
              <a:rPr lang="en-US" sz="2000" dirty="0">
                <a:solidFill>
                  <a:srgbClr val="404040"/>
                </a:solidFill>
                <a:latin typeface="Lato"/>
              </a:rPr>
              <a:t>(...)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Lato"/>
              </a:rPr>
              <a:t>Pearson Correlations: </a:t>
            </a:r>
            <a:r>
              <a:rPr lang="en-US" sz="2000" dirty="0" err="1">
                <a:solidFill>
                  <a:srgbClr val="404040"/>
                </a:solidFill>
                <a:latin typeface="Lato"/>
              </a:rPr>
              <a:t>df</a:t>
            </a:r>
            <a:r>
              <a:rPr lang="en-US" sz="2000" dirty="0">
                <a:solidFill>
                  <a:srgbClr val="404040"/>
                </a:solidFill>
                <a:latin typeface="Lato"/>
              </a:rPr>
              <a:t>[['col1', 'col2']].</a:t>
            </a:r>
            <a:r>
              <a:rPr lang="en-US" sz="2000" dirty="0" err="1">
                <a:solidFill>
                  <a:srgbClr val="404040"/>
                </a:solidFill>
                <a:latin typeface="Lato"/>
              </a:rPr>
              <a:t>corr</a:t>
            </a:r>
            <a:r>
              <a:rPr lang="en-US" sz="2000" dirty="0">
                <a:solidFill>
                  <a:srgbClr val="404040"/>
                </a:solidFill>
                <a:latin typeface="Lato"/>
              </a:rPr>
              <a:t>()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FAA1EE5-C2FE-394B-962D-B4682608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327025"/>
            <a:ext cx="4633452" cy="5873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Fast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7ED651-D62A-764D-A791-8A0513E53A08}"/>
              </a:ext>
            </a:extLst>
          </p:cNvPr>
          <p:cNvSpPr txBox="1">
            <a:spLocks/>
          </p:cNvSpPr>
          <p:nvPr/>
        </p:nvSpPr>
        <p:spPr bwMode="black">
          <a:xfrm>
            <a:off x="6277487" y="327025"/>
            <a:ext cx="4633452" cy="587376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712274-2000-1647-89AE-94C3C8997FD8}"/>
              </a:ext>
            </a:extLst>
          </p:cNvPr>
          <p:cNvSpPr txBox="1"/>
          <p:nvPr/>
        </p:nvSpPr>
        <p:spPr>
          <a:xfrm>
            <a:off x="6277487" y="1130300"/>
            <a:ext cx="52705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04040"/>
                </a:solidFill>
                <a:latin typeface="Lato"/>
              </a:rPr>
              <a:t>Operations requiring a shuffle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Lato"/>
              </a:rPr>
              <a:t>Set index:  </a:t>
            </a:r>
            <a:r>
              <a:rPr lang="en-US" sz="2000" dirty="0" err="1">
                <a:solidFill>
                  <a:srgbClr val="404040"/>
                </a:solidFill>
                <a:latin typeface="Lato"/>
              </a:rPr>
              <a:t>df.set_index</a:t>
            </a:r>
            <a:r>
              <a:rPr lang="en-US" sz="2000" dirty="0">
                <a:solidFill>
                  <a:srgbClr val="404040"/>
                </a:solidFill>
                <a:latin typeface="Lato"/>
              </a:rPr>
              <a:t>(</a:t>
            </a:r>
            <a:r>
              <a:rPr lang="en-US" sz="2000" dirty="0" err="1">
                <a:solidFill>
                  <a:srgbClr val="404040"/>
                </a:solidFill>
                <a:latin typeface="Lato"/>
              </a:rPr>
              <a:t>df.x</a:t>
            </a:r>
            <a:r>
              <a:rPr lang="en-US" sz="2000" dirty="0">
                <a:solidFill>
                  <a:srgbClr val="404040"/>
                </a:solidFill>
                <a:latin typeface="Lat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404040"/>
                </a:solidFill>
                <a:latin typeface="Lato"/>
              </a:rPr>
              <a:t>groupby</a:t>
            </a:r>
            <a:r>
              <a:rPr lang="en-US" sz="2000" dirty="0">
                <a:solidFill>
                  <a:srgbClr val="404040"/>
                </a:solidFill>
                <a:latin typeface="Lato"/>
              </a:rPr>
              <a:t>-apply not on index (with anything):  </a:t>
            </a:r>
            <a:r>
              <a:rPr lang="en-US" sz="2000" dirty="0" err="1">
                <a:solidFill>
                  <a:srgbClr val="404040"/>
                </a:solidFill>
                <a:latin typeface="Lato"/>
              </a:rPr>
              <a:t>df.groupby</a:t>
            </a:r>
            <a:r>
              <a:rPr lang="en-US" sz="2000" dirty="0">
                <a:solidFill>
                  <a:srgbClr val="404040"/>
                </a:solidFill>
                <a:latin typeface="Lato"/>
              </a:rPr>
              <a:t>(</a:t>
            </a:r>
            <a:r>
              <a:rPr lang="en-US" sz="2000" dirty="0" err="1">
                <a:solidFill>
                  <a:srgbClr val="404040"/>
                </a:solidFill>
                <a:latin typeface="Lato"/>
              </a:rPr>
              <a:t>df.x</a:t>
            </a:r>
            <a:r>
              <a:rPr lang="en-US" sz="2000" dirty="0">
                <a:solidFill>
                  <a:srgbClr val="404040"/>
                </a:solidFill>
                <a:latin typeface="Lato"/>
              </a:rPr>
              <a:t>).apply(</a:t>
            </a:r>
            <a:r>
              <a:rPr lang="en-US" sz="2000" dirty="0" err="1">
                <a:solidFill>
                  <a:srgbClr val="404040"/>
                </a:solidFill>
                <a:latin typeface="Lato"/>
              </a:rPr>
              <a:t>myfunc</a:t>
            </a:r>
            <a:r>
              <a:rPr lang="en-US" sz="2000" dirty="0">
                <a:solidFill>
                  <a:srgbClr val="404040"/>
                </a:solidFill>
                <a:latin typeface="Lat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Lato"/>
              </a:rPr>
              <a:t>Join not on the index:  </a:t>
            </a:r>
            <a:r>
              <a:rPr lang="en-US" sz="2000" dirty="0" err="1">
                <a:solidFill>
                  <a:srgbClr val="404040"/>
                </a:solidFill>
                <a:latin typeface="Lato"/>
              </a:rPr>
              <a:t>dd.merge</a:t>
            </a:r>
            <a:r>
              <a:rPr lang="en-US" sz="2000" dirty="0">
                <a:solidFill>
                  <a:srgbClr val="404040"/>
                </a:solidFill>
                <a:latin typeface="Lato"/>
              </a:rPr>
              <a:t>(df1, df2, on='name’)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Lato"/>
            </a:endParaRPr>
          </a:p>
          <a:p>
            <a:r>
              <a:rPr lang="en-US" sz="2000" dirty="0">
                <a:solidFill>
                  <a:srgbClr val="404040"/>
                </a:solidFill>
                <a:latin typeface="Lato"/>
              </a:rPr>
              <a:t>The Pandas API is very large. </a:t>
            </a:r>
            <a:r>
              <a:rPr lang="en-US" sz="2000" dirty="0" err="1">
                <a:solidFill>
                  <a:srgbClr val="404040"/>
                </a:solidFill>
                <a:latin typeface="Lato"/>
              </a:rPr>
              <a:t>Dask</a:t>
            </a:r>
            <a:r>
              <a:rPr lang="en-US" sz="2000" dirty="0">
                <a:solidFill>
                  <a:srgbClr val="404040"/>
                </a:solidFill>
                <a:latin typeface="La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Lato"/>
              </a:rPr>
              <a:t>dataframe</a:t>
            </a:r>
            <a:r>
              <a:rPr lang="en-US" sz="2000" dirty="0">
                <a:solidFill>
                  <a:srgbClr val="404040"/>
                </a:solidFill>
                <a:latin typeface="Lato"/>
              </a:rPr>
              <a:t> does not attempt to implement many Pandas features or any of the more exotic data structures like </a:t>
            </a:r>
            <a:r>
              <a:rPr lang="en-US" sz="2000" dirty="0" err="1">
                <a:solidFill>
                  <a:srgbClr val="404040"/>
                </a:solidFill>
                <a:latin typeface="Lato"/>
              </a:rPr>
              <a:t>NDFrames</a:t>
            </a:r>
            <a:endParaRPr lang="en-US" sz="2000" dirty="0">
              <a:solidFill>
                <a:srgbClr val="404040"/>
              </a:solidFill>
              <a:latin typeface="Lato"/>
            </a:endParaRPr>
          </a:p>
          <a:p>
            <a:endParaRPr lang="en-US" sz="2000" dirty="0">
              <a:solidFill>
                <a:srgbClr val="404040"/>
              </a:solidFill>
              <a:latin typeface="Lato"/>
            </a:endParaRPr>
          </a:p>
          <a:p>
            <a:r>
              <a:rPr lang="en-US" sz="2000" dirty="0">
                <a:solidFill>
                  <a:srgbClr val="404040"/>
                </a:solidFill>
                <a:latin typeface="Lato"/>
              </a:rPr>
              <a:t>Operations that were slow on Pandas, like iterating through row-by-row, remain slow on </a:t>
            </a:r>
            <a:r>
              <a:rPr lang="en-US" sz="2000" dirty="0" err="1">
                <a:solidFill>
                  <a:srgbClr val="404040"/>
                </a:solidFill>
                <a:latin typeface="Lato"/>
              </a:rPr>
              <a:t>Dask</a:t>
            </a:r>
            <a:r>
              <a:rPr lang="en-US" sz="2000" dirty="0">
                <a:solidFill>
                  <a:srgbClr val="404040"/>
                </a:solidFill>
                <a:latin typeface="La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Lato"/>
              </a:rPr>
              <a:t>dataframe</a:t>
            </a:r>
            <a:endParaRPr lang="en-US" sz="2000" dirty="0">
              <a:solidFill>
                <a:srgbClr val="404040"/>
              </a:solidFill>
              <a:latin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00890536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{93219028-3F51-9B46-BE96-788A3ED28D27}tf10001120</Template>
  <TotalTime>1579</TotalTime>
  <Words>548</Words>
  <Application>Microsoft Macintosh PowerPoint</Application>
  <PresentationFormat>Widescreen</PresentationFormat>
  <Paragraphs>103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Lato</vt:lpstr>
      <vt:lpstr>Source Code Pro</vt:lpstr>
      <vt:lpstr>Al Tarikh</vt:lpstr>
      <vt:lpstr>Arial</vt:lpstr>
      <vt:lpstr>Avenir Roman</vt:lpstr>
      <vt:lpstr>Calibri</vt:lpstr>
      <vt:lpstr>Gill Sans MT</vt:lpstr>
      <vt:lpstr>Parcel</vt:lpstr>
      <vt:lpstr>Parallel Processing</vt:lpstr>
      <vt:lpstr>PowerPoint Presentation</vt:lpstr>
      <vt:lpstr>PowerPoint Presentation</vt:lpstr>
      <vt:lpstr>Concurrent vs. Parallel</vt:lpstr>
      <vt:lpstr>Demo</vt:lpstr>
      <vt:lpstr>Dask DataFrame</vt:lpstr>
      <vt:lpstr>What is Dask Dataframe?</vt:lpstr>
      <vt:lpstr>Uses</vt:lpstr>
      <vt:lpstr>Fast</vt:lpstr>
      <vt:lpstr>Example</vt:lpstr>
      <vt:lpstr>PowerPoint Presentation</vt:lpstr>
      <vt:lpstr>PowerPoint Presentation</vt:lpstr>
      <vt:lpstr>Resources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Processing</dc:title>
  <dc:creator>Belle Peng</dc:creator>
  <cp:lastModifiedBy>Belle Peng</cp:lastModifiedBy>
  <cp:revision>45</cp:revision>
  <dcterms:created xsi:type="dcterms:W3CDTF">2018-09-03T22:51:42Z</dcterms:created>
  <dcterms:modified xsi:type="dcterms:W3CDTF">2018-09-05T06:36:13Z</dcterms:modified>
</cp:coreProperties>
</file>