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2"/>
  </p:notesMasterIdLst>
  <p:handoutMasterIdLst>
    <p:handoutMasterId r:id="rId13"/>
  </p:handout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60" d="100"/>
          <a:sy n="60" d="100"/>
        </p:scale>
        <p:origin x="192" y="48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Lead vs Processing</a:t>
            </a:r>
            <a:r>
              <a:rPr lang="en-US" baseline="0" dirty="0"/>
              <a:t> Time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523913936123327"/>
          <c:y val="3.9628178418714952E-2"/>
          <c:w val="0.85019873502247967"/>
          <c:h val="0.60103510102599267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Lead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Processing Time</c:v>
                </c:pt>
                <c:pt idx="1">
                  <c:v>Processing Time</c:v>
                </c:pt>
                <c:pt idx="2">
                  <c:v>Processing Time</c:v>
                </c:pt>
                <c:pt idx="3">
                  <c:v>Processing Time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40-4237-B714-2FB7A8084D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Lead Time2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Processing Time</c:v>
                </c:pt>
                <c:pt idx="1">
                  <c:v>Processing Time</c:v>
                </c:pt>
                <c:pt idx="2">
                  <c:v>Processing Time</c:v>
                </c:pt>
                <c:pt idx="3">
                  <c:v>Processing Time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40-4237-B714-2FB7A8084DE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 Time3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Processing Time</c:v>
                </c:pt>
                <c:pt idx="1">
                  <c:v>Processing Time</c:v>
                </c:pt>
                <c:pt idx="2">
                  <c:v>Processing Time</c:v>
                </c:pt>
                <c:pt idx="3">
                  <c:v>Processing Time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40-4237-B714-2FB7A8084D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5108904"/>
        <c:axId val="385113584"/>
      </c:lineChart>
      <c:catAx>
        <c:axId val="385108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113584"/>
        <c:crosses val="autoZero"/>
        <c:auto val="1"/>
        <c:lblAlgn val="ctr"/>
        <c:lblOffset val="100"/>
        <c:noMultiLvlLbl val="0"/>
      </c:catAx>
      <c:valAx>
        <c:axId val="385113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108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Traditional vs </a:t>
            </a:r>
            <a:r>
              <a:rPr lang="en-US" dirty="0" err="1"/>
              <a:t>Devops</a:t>
            </a:r>
            <a:r>
              <a:rPr lang="en-US" dirty="0"/>
              <a:t> Lead Times</a:t>
            </a:r>
          </a:p>
        </c:rich>
      </c:tx>
      <c:layout>
        <c:manualLayout>
          <c:xMode val="edge"/>
          <c:yMode val="edge"/>
          <c:x val="8.7022962945961041E-2"/>
          <c:y val="0.257082631474851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2617414898754307E-2"/>
          <c:y val="0.31818812329347174"/>
          <c:w val="0.90092377443269966"/>
          <c:h val="0.52032668442717067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DevOps Lead Times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Traditional Lead Times</c:v>
                </c:pt>
                <c:pt idx="1">
                  <c:v>Traditional Lead Times</c:v>
                </c:pt>
                <c:pt idx="2">
                  <c:v>Traditional Lead Times</c:v>
                </c:pt>
                <c:pt idx="3">
                  <c:v>Traditional Lead Times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87-4F42-8507-7C959C4201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DevOps Lead Times2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Traditional Lead Times</c:v>
                </c:pt>
                <c:pt idx="1">
                  <c:v>Traditional Lead Times</c:v>
                </c:pt>
                <c:pt idx="2">
                  <c:v>Traditional Lead Times</c:v>
                </c:pt>
                <c:pt idx="3">
                  <c:v>Traditional Lead Times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87-4F42-8507-7C959C42012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Traditional Lead Times</c:v>
                </c:pt>
                <c:pt idx="1">
                  <c:v>Traditional Lead Times</c:v>
                </c:pt>
                <c:pt idx="2">
                  <c:v>Traditional Lead Times</c:v>
                </c:pt>
                <c:pt idx="3">
                  <c:v>Traditional Lead Times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F87-4F42-8507-7C959C4201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2043552"/>
        <c:axId val="397083456"/>
      </c:lineChart>
      <c:catAx>
        <c:axId val="71204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083456"/>
        <c:crosses val="autoZero"/>
        <c:auto val="1"/>
        <c:lblAlgn val="ctr"/>
        <c:lblOffset val="100"/>
        <c:noMultiLvlLbl val="0"/>
      </c:catAx>
      <c:valAx>
        <c:axId val="39708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2043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2B5CEA-150E-40C0-9175-7EEF1CAE222B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F30073-7EC8-418F-84E1-5441CBADA6A1}">
      <dgm:prSet phldrT="[Text]"/>
      <dgm:spPr/>
      <dgm:t>
        <a:bodyPr/>
        <a:lstStyle/>
        <a:p>
          <a:r>
            <a:rPr lang="en-US" dirty="0"/>
            <a:t>QA</a:t>
          </a:r>
        </a:p>
      </dgm:t>
    </dgm:pt>
    <dgm:pt modelId="{8D4B2DEE-26DB-4031-8D4E-E78C9AD119AE}" type="parTrans" cxnId="{740BCEE8-654A-415E-A894-616FB04D6A42}">
      <dgm:prSet/>
      <dgm:spPr/>
      <dgm:t>
        <a:bodyPr/>
        <a:lstStyle/>
        <a:p>
          <a:endParaRPr lang="en-US"/>
        </a:p>
      </dgm:t>
    </dgm:pt>
    <dgm:pt modelId="{6B45C32F-8948-4895-BAA9-C08BA79F760C}" type="sibTrans" cxnId="{740BCEE8-654A-415E-A894-616FB04D6A42}">
      <dgm:prSet/>
      <dgm:spPr/>
      <dgm:t>
        <a:bodyPr/>
        <a:lstStyle/>
        <a:p>
          <a:endParaRPr lang="en-US"/>
        </a:p>
      </dgm:t>
    </dgm:pt>
    <dgm:pt modelId="{31EDC349-F76B-4D99-8F03-A972A7AA06B0}">
      <dgm:prSet phldrT="[Text]"/>
      <dgm:spPr/>
      <dgm:t>
        <a:bodyPr/>
        <a:lstStyle/>
        <a:p>
          <a:r>
            <a:rPr lang="en-US" dirty="0"/>
            <a:t>OPS</a:t>
          </a:r>
        </a:p>
      </dgm:t>
    </dgm:pt>
    <dgm:pt modelId="{F51D62CF-DBE1-453A-9433-230A2EB58BA4}" type="parTrans" cxnId="{959266B8-C710-41E3-8D4E-4A6FC27410A0}">
      <dgm:prSet/>
      <dgm:spPr/>
      <dgm:t>
        <a:bodyPr/>
        <a:lstStyle/>
        <a:p>
          <a:endParaRPr lang="en-US"/>
        </a:p>
      </dgm:t>
    </dgm:pt>
    <dgm:pt modelId="{96CA1FD2-A724-4612-ABCB-ECFAD4BE60B3}" type="sibTrans" cxnId="{959266B8-C710-41E3-8D4E-4A6FC27410A0}">
      <dgm:prSet/>
      <dgm:spPr/>
      <dgm:t>
        <a:bodyPr/>
        <a:lstStyle/>
        <a:p>
          <a:endParaRPr lang="en-US"/>
        </a:p>
      </dgm:t>
    </dgm:pt>
    <dgm:pt modelId="{E9C3902A-A04E-43CC-A550-D6363888623F}">
      <dgm:prSet phldrT="[Text]"/>
      <dgm:spPr/>
      <dgm:t>
        <a:bodyPr/>
        <a:lstStyle/>
        <a:p>
          <a:r>
            <a:rPr lang="en-US" dirty="0"/>
            <a:t>Dev</a:t>
          </a:r>
        </a:p>
      </dgm:t>
    </dgm:pt>
    <dgm:pt modelId="{4D00DFA3-27F5-4EB7-8410-05AE42349EC4}" type="sibTrans" cxnId="{E93B2664-3026-4A5F-896E-6D2055EC1160}">
      <dgm:prSet/>
      <dgm:spPr/>
      <dgm:t>
        <a:bodyPr/>
        <a:lstStyle/>
        <a:p>
          <a:endParaRPr lang="en-US"/>
        </a:p>
      </dgm:t>
    </dgm:pt>
    <dgm:pt modelId="{03847B42-3983-4FF9-8EB6-25835600BFF6}" type="parTrans" cxnId="{E93B2664-3026-4A5F-896E-6D2055EC1160}">
      <dgm:prSet/>
      <dgm:spPr/>
      <dgm:t>
        <a:bodyPr/>
        <a:lstStyle/>
        <a:p>
          <a:endParaRPr lang="en-US"/>
        </a:p>
      </dgm:t>
    </dgm:pt>
    <dgm:pt modelId="{8820069E-CC2B-4EF7-9463-19C0B9AD18D9}" type="pres">
      <dgm:prSet presAssocID="{942B5CEA-150E-40C0-9175-7EEF1CAE222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7D112DE8-766C-4F8D-817A-4725E5C75F37}" type="pres">
      <dgm:prSet presAssocID="{E9C3902A-A04E-43CC-A550-D6363888623F}" presName="Accent1" presStyleCnt="0"/>
      <dgm:spPr/>
    </dgm:pt>
    <dgm:pt modelId="{72215123-B61E-4477-84AB-7BE35B628A3F}" type="pres">
      <dgm:prSet presAssocID="{E9C3902A-A04E-43CC-A550-D6363888623F}" presName="Accent" presStyleLbl="node1" presStyleIdx="0" presStyleCnt="3"/>
      <dgm:spPr/>
    </dgm:pt>
    <dgm:pt modelId="{108AA13D-6390-42C5-B37D-CD2762A53227}" type="pres">
      <dgm:prSet presAssocID="{E9C3902A-A04E-43CC-A550-D6363888623F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498A1385-B643-45CB-B9A7-CFE41E3909CF}" type="pres">
      <dgm:prSet presAssocID="{86F30073-7EC8-418F-84E1-5441CBADA6A1}" presName="Accent2" presStyleCnt="0"/>
      <dgm:spPr/>
    </dgm:pt>
    <dgm:pt modelId="{F73B8672-F1AA-4718-B687-B5EC2CCF089C}" type="pres">
      <dgm:prSet presAssocID="{86F30073-7EC8-418F-84E1-5441CBADA6A1}" presName="Accent" presStyleLbl="node1" presStyleIdx="1" presStyleCnt="3"/>
      <dgm:spPr/>
    </dgm:pt>
    <dgm:pt modelId="{4FF6F50C-0142-4D61-9F42-5517D729CFAB}" type="pres">
      <dgm:prSet presAssocID="{86F30073-7EC8-418F-84E1-5441CBADA6A1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AF8F05A1-BCBD-4ECA-A3ED-BE8229CDBDDD}" type="pres">
      <dgm:prSet presAssocID="{31EDC349-F76B-4D99-8F03-A972A7AA06B0}" presName="Accent3" presStyleCnt="0"/>
      <dgm:spPr/>
    </dgm:pt>
    <dgm:pt modelId="{A838492D-7AAA-438F-AADE-7A0FAFA386AE}" type="pres">
      <dgm:prSet presAssocID="{31EDC349-F76B-4D99-8F03-A972A7AA06B0}" presName="Accent" presStyleLbl="node1" presStyleIdx="2" presStyleCnt="3"/>
      <dgm:spPr/>
    </dgm:pt>
    <dgm:pt modelId="{0C3D95DA-F9AB-422A-9C1A-E9A498F3E4CD}" type="pres">
      <dgm:prSet presAssocID="{31EDC349-F76B-4D99-8F03-A972A7AA06B0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BDD9BB12-397D-4C5F-9976-B33377C08ABE}" type="presOf" srcId="{942B5CEA-150E-40C0-9175-7EEF1CAE222B}" destId="{8820069E-CC2B-4EF7-9463-19C0B9AD18D9}" srcOrd="0" destOrd="0" presId="urn:microsoft.com/office/officeart/2009/layout/CircleArrowProcess"/>
    <dgm:cxn modelId="{E93B2664-3026-4A5F-896E-6D2055EC1160}" srcId="{942B5CEA-150E-40C0-9175-7EEF1CAE222B}" destId="{E9C3902A-A04E-43CC-A550-D6363888623F}" srcOrd="0" destOrd="0" parTransId="{03847B42-3983-4FF9-8EB6-25835600BFF6}" sibTransId="{4D00DFA3-27F5-4EB7-8410-05AE42349EC4}"/>
    <dgm:cxn modelId="{2A376E52-B1AF-424E-8A6E-B1F9EB7AFA34}" type="presOf" srcId="{E9C3902A-A04E-43CC-A550-D6363888623F}" destId="{108AA13D-6390-42C5-B37D-CD2762A53227}" srcOrd="0" destOrd="0" presId="urn:microsoft.com/office/officeart/2009/layout/CircleArrowProcess"/>
    <dgm:cxn modelId="{0D4F97A6-6725-428D-A017-F06A7E15DC74}" type="presOf" srcId="{86F30073-7EC8-418F-84E1-5441CBADA6A1}" destId="{4FF6F50C-0142-4D61-9F42-5517D729CFAB}" srcOrd="0" destOrd="0" presId="urn:microsoft.com/office/officeart/2009/layout/CircleArrowProcess"/>
    <dgm:cxn modelId="{5CEB18AE-4284-46EA-B6F7-A045754F0EBD}" type="presOf" srcId="{31EDC349-F76B-4D99-8F03-A972A7AA06B0}" destId="{0C3D95DA-F9AB-422A-9C1A-E9A498F3E4CD}" srcOrd="0" destOrd="0" presId="urn:microsoft.com/office/officeart/2009/layout/CircleArrowProcess"/>
    <dgm:cxn modelId="{959266B8-C710-41E3-8D4E-4A6FC27410A0}" srcId="{942B5CEA-150E-40C0-9175-7EEF1CAE222B}" destId="{31EDC349-F76B-4D99-8F03-A972A7AA06B0}" srcOrd="2" destOrd="0" parTransId="{F51D62CF-DBE1-453A-9433-230A2EB58BA4}" sibTransId="{96CA1FD2-A724-4612-ABCB-ECFAD4BE60B3}"/>
    <dgm:cxn modelId="{740BCEE8-654A-415E-A894-616FB04D6A42}" srcId="{942B5CEA-150E-40C0-9175-7EEF1CAE222B}" destId="{86F30073-7EC8-418F-84E1-5441CBADA6A1}" srcOrd="1" destOrd="0" parTransId="{8D4B2DEE-26DB-4031-8D4E-E78C9AD119AE}" sibTransId="{6B45C32F-8948-4895-BAA9-C08BA79F760C}"/>
    <dgm:cxn modelId="{E2E9072B-DBEC-4F1A-AC8D-C1B92786EA2B}" type="presParOf" srcId="{8820069E-CC2B-4EF7-9463-19C0B9AD18D9}" destId="{7D112DE8-766C-4F8D-817A-4725E5C75F37}" srcOrd="0" destOrd="0" presId="urn:microsoft.com/office/officeart/2009/layout/CircleArrowProcess"/>
    <dgm:cxn modelId="{070FEC05-2EAD-470D-A155-577B74E22FB8}" type="presParOf" srcId="{7D112DE8-766C-4F8D-817A-4725E5C75F37}" destId="{72215123-B61E-4477-84AB-7BE35B628A3F}" srcOrd="0" destOrd="0" presId="urn:microsoft.com/office/officeart/2009/layout/CircleArrowProcess"/>
    <dgm:cxn modelId="{DF6AD205-0946-48A1-BB30-E1C4ECCFBAAA}" type="presParOf" srcId="{8820069E-CC2B-4EF7-9463-19C0B9AD18D9}" destId="{108AA13D-6390-42C5-B37D-CD2762A53227}" srcOrd="1" destOrd="0" presId="urn:microsoft.com/office/officeart/2009/layout/CircleArrowProcess"/>
    <dgm:cxn modelId="{B5952B04-BF93-412B-B531-0926BE214FFC}" type="presParOf" srcId="{8820069E-CC2B-4EF7-9463-19C0B9AD18D9}" destId="{498A1385-B643-45CB-B9A7-CFE41E3909CF}" srcOrd="2" destOrd="0" presId="urn:microsoft.com/office/officeart/2009/layout/CircleArrowProcess"/>
    <dgm:cxn modelId="{238288CC-745E-4045-BCEA-BBE564EAB1D1}" type="presParOf" srcId="{498A1385-B643-45CB-B9A7-CFE41E3909CF}" destId="{F73B8672-F1AA-4718-B687-B5EC2CCF089C}" srcOrd="0" destOrd="0" presId="urn:microsoft.com/office/officeart/2009/layout/CircleArrowProcess"/>
    <dgm:cxn modelId="{D297D428-0A73-4574-B6A0-5B5958B593F0}" type="presParOf" srcId="{8820069E-CC2B-4EF7-9463-19C0B9AD18D9}" destId="{4FF6F50C-0142-4D61-9F42-5517D729CFAB}" srcOrd="3" destOrd="0" presId="urn:microsoft.com/office/officeart/2009/layout/CircleArrowProcess"/>
    <dgm:cxn modelId="{2D7ECC0E-1F9C-4BE7-A713-9CC8761C0950}" type="presParOf" srcId="{8820069E-CC2B-4EF7-9463-19C0B9AD18D9}" destId="{AF8F05A1-BCBD-4ECA-A3ED-BE8229CDBDDD}" srcOrd="4" destOrd="0" presId="urn:microsoft.com/office/officeart/2009/layout/CircleArrowProcess"/>
    <dgm:cxn modelId="{9B37A8F4-83CC-4641-83CB-CB1A018F8FCD}" type="presParOf" srcId="{AF8F05A1-BCBD-4ECA-A3ED-BE8229CDBDDD}" destId="{A838492D-7AAA-438F-AADE-7A0FAFA386AE}" srcOrd="0" destOrd="0" presId="urn:microsoft.com/office/officeart/2009/layout/CircleArrowProcess"/>
    <dgm:cxn modelId="{496F3CBE-DA67-41AE-A1D4-2443D7BE5DB4}" type="presParOf" srcId="{8820069E-CC2B-4EF7-9463-19C0B9AD18D9}" destId="{0C3D95DA-F9AB-422A-9C1A-E9A498F3E4CD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15123-B61E-4477-84AB-7BE35B628A3F}">
      <dsp:nvSpPr>
        <dsp:cNvPr id="0" name=""/>
        <dsp:cNvSpPr/>
      </dsp:nvSpPr>
      <dsp:spPr>
        <a:xfrm>
          <a:off x="726849" y="1401956"/>
          <a:ext cx="1257872" cy="1258063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AA13D-6390-42C5-B37D-CD2762A53227}">
      <dsp:nvSpPr>
        <dsp:cNvPr id="0" name=""/>
        <dsp:cNvSpPr/>
      </dsp:nvSpPr>
      <dsp:spPr>
        <a:xfrm>
          <a:off x="1004880" y="1856155"/>
          <a:ext cx="698975" cy="349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Dev</a:t>
          </a:r>
        </a:p>
      </dsp:txBody>
      <dsp:txXfrm>
        <a:off x="1004880" y="1856155"/>
        <a:ext cx="698975" cy="349403"/>
      </dsp:txXfrm>
    </dsp:sp>
    <dsp:sp modelId="{F73B8672-F1AA-4718-B687-B5EC2CCF089C}">
      <dsp:nvSpPr>
        <dsp:cNvPr id="0" name=""/>
        <dsp:cNvSpPr/>
      </dsp:nvSpPr>
      <dsp:spPr>
        <a:xfrm>
          <a:off x="377479" y="2124807"/>
          <a:ext cx="1257872" cy="125806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6F50C-0142-4D61-9F42-5517D729CFAB}">
      <dsp:nvSpPr>
        <dsp:cNvPr id="0" name=""/>
        <dsp:cNvSpPr/>
      </dsp:nvSpPr>
      <dsp:spPr>
        <a:xfrm>
          <a:off x="656928" y="2583187"/>
          <a:ext cx="698975" cy="349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QA</a:t>
          </a:r>
        </a:p>
      </dsp:txBody>
      <dsp:txXfrm>
        <a:off x="656928" y="2583187"/>
        <a:ext cx="698975" cy="349403"/>
      </dsp:txXfrm>
    </dsp:sp>
    <dsp:sp modelId="{A838492D-7AAA-438F-AADE-7A0FAFA386AE}">
      <dsp:nvSpPr>
        <dsp:cNvPr id="0" name=""/>
        <dsp:cNvSpPr/>
      </dsp:nvSpPr>
      <dsp:spPr>
        <a:xfrm>
          <a:off x="816376" y="2934159"/>
          <a:ext cx="1080706" cy="1081140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D95DA-F9AB-422A-9C1A-E9A498F3E4CD}">
      <dsp:nvSpPr>
        <dsp:cNvPr id="0" name=""/>
        <dsp:cNvSpPr/>
      </dsp:nvSpPr>
      <dsp:spPr>
        <a:xfrm>
          <a:off x="1006533" y="3311264"/>
          <a:ext cx="698975" cy="349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OPS</a:t>
          </a:r>
        </a:p>
      </dsp:txBody>
      <dsp:txXfrm>
        <a:off x="1006533" y="3311264"/>
        <a:ext cx="698975" cy="349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10/23/2024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10/23/2024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4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45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15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0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10/23/2024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10/23/2024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10/23/2024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10/23/2024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10/23/2024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10/23/2024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10/23/2024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10/23/2024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10/23/2024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10/23/2024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10/23/2024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10/23/2024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10/23/2024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l.faghatketab.ir/Books/Computer/Programming/WebProgramming/The.DevOps.Handbook_faghatketab.ir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Technology Value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1.2 Assignment | Rajesh </a:t>
            </a:r>
            <a:r>
              <a:rPr lang="en-US" dirty="0" err="1"/>
              <a:t>Ayyappanpillai</a:t>
            </a:r>
            <a:r>
              <a:rPr lang="en-US" dirty="0"/>
              <a:t> | 10/23/2024</a:t>
            </a:r>
          </a:p>
        </p:txBody>
      </p:sp>
      <p:pic>
        <p:nvPicPr>
          <p:cNvPr id="1026" name="Picture 2" descr="The DevOps Handbook, Second Edition: How to Create World-Class Agility,  Reliability, &amp; Security in Technology Organizations">
            <a:extLst>
              <a:ext uri="{FF2B5EF4-FFF2-40B4-BE49-F238E27FC236}">
                <a16:creationId xmlns:a16="http://schemas.microsoft.com/office/drawing/2014/main" id="{D9385223-3B25-E8C6-DCC8-21E4234AD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625" y="1600200"/>
            <a:ext cx="31242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2437936" cy="1066800"/>
          </a:xfrm>
        </p:spPr>
        <p:txBody>
          <a:bodyPr/>
          <a:lstStyle/>
          <a:p>
            <a:r>
              <a:rPr lang="en-US" b="1" dirty="0"/>
              <a:t>References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905001"/>
            <a:ext cx="9143538" cy="1752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The DevOps Handbook 2nd Ed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https://dl.faghatketab.ir/Books/Computer/Programming/WebProgramming/The.DevOps.Handbook_faghatketab.ir.pdf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3809536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1" y="1427867"/>
            <a:ext cx="9143538" cy="369746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Defining Lead Time vs. Processing Time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Deployment Lead Times Requiring Months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DevOps Ideal: Deployment Lead Times of Minutes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Role of Technology in Optimizing Value Streams</a:t>
            </a:r>
          </a:p>
        </p:txBody>
      </p:sp>
      <p:pic>
        <p:nvPicPr>
          <p:cNvPr id="5" name="Graphic 4" descr="Hourglass 30% outline">
            <a:extLst>
              <a:ext uri="{FF2B5EF4-FFF2-40B4-BE49-F238E27FC236}">
                <a16:creationId xmlns:a16="http://schemas.microsoft.com/office/drawing/2014/main" id="{DCAFE28D-97B7-6082-DA35-06FDF46B3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4012" y="1066800"/>
            <a:ext cx="914400" cy="914400"/>
          </a:xfrm>
          <a:prstGeom prst="rect">
            <a:avLst/>
          </a:prstGeom>
        </p:spPr>
      </p:pic>
      <p:pic>
        <p:nvPicPr>
          <p:cNvPr id="7" name="Graphic 6" descr="Robot Hand outline">
            <a:extLst>
              <a:ext uri="{FF2B5EF4-FFF2-40B4-BE49-F238E27FC236}">
                <a16:creationId xmlns:a16="http://schemas.microsoft.com/office/drawing/2014/main" id="{04448781-2A18-C6E3-A73F-FB09A08711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89812" y="1998921"/>
            <a:ext cx="914400" cy="914400"/>
          </a:xfrm>
          <a:prstGeom prst="rect">
            <a:avLst/>
          </a:prstGeom>
        </p:spPr>
      </p:pic>
      <p:pic>
        <p:nvPicPr>
          <p:cNvPr id="9" name="Graphic 8" descr="Continuous Improvement outline">
            <a:extLst>
              <a:ext uri="{FF2B5EF4-FFF2-40B4-BE49-F238E27FC236}">
                <a16:creationId xmlns:a16="http://schemas.microsoft.com/office/drawing/2014/main" id="{8AC3C437-4F3C-ADD9-01B4-937CFD503F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04212" y="41684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Defining Lead Time vs. Processing Time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950" y="2209800"/>
            <a:ext cx="9143538" cy="3363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Lead Time vs. Processing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Lead Time</a:t>
            </a:r>
            <a:r>
              <a:rPr lang="en-US" dirty="0"/>
              <a:t>: Total time from when a request is made until it is fulfilled, including waiting times and handoffs.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Processing Time</a:t>
            </a:r>
            <a:r>
              <a:rPr lang="en-US" dirty="0"/>
              <a:t>: The actual time spent actively working on fulfilling that request.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Importance</a:t>
            </a:r>
            <a:r>
              <a:rPr lang="en-US" dirty="0"/>
              <a:t>: While reducing processing time is important, decreasing lead time offers a greater impact by improving overall efficiency.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5279E83-4588-C6FA-4745-126245797F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9222284"/>
              </p:ext>
            </p:extLst>
          </p:nvPr>
        </p:nvGraphicFramePr>
        <p:xfrm>
          <a:off x="8761412" y="381000"/>
          <a:ext cx="3382463" cy="4130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1812" y="645935"/>
            <a:ext cx="11430000" cy="609600"/>
          </a:xfrm>
        </p:spPr>
        <p:txBody>
          <a:bodyPr/>
          <a:lstStyle/>
          <a:p>
            <a:r>
              <a:rPr lang="en-US" b="1" dirty="0"/>
              <a:t>Common Scenario: Deployment Lead Times Requiring Months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4212" y="1580267"/>
            <a:ext cx="9143538" cy="463179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9600" b="1" dirty="0"/>
              <a:t>Long Deployment Lead Times</a:t>
            </a:r>
            <a:br>
              <a:rPr lang="en-US" sz="9600" dirty="0"/>
            </a:br>
            <a:endParaRPr lang="en-US" sz="9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8000" b="1" dirty="0"/>
              <a:t>Current State in Many Organizations</a:t>
            </a:r>
            <a:r>
              <a:rPr lang="en-US" sz="8000" dirty="0"/>
              <a:t>: Deployment lead times can stretch into months or even quarters.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b="1" dirty="0"/>
              <a:t>Challenges</a:t>
            </a:r>
            <a:r>
              <a:rPr lang="en-US" sz="8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8000" dirty="0"/>
              <a:t>Siloed teams (Development, QA, Operations)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8000" dirty="0"/>
              <a:t>Manual testing and deployment processes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8000" dirty="0"/>
              <a:t>Inefficient handoffs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b="1" dirty="0"/>
              <a:t>Result</a:t>
            </a:r>
            <a:r>
              <a:rPr lang="en-US" sz="8000" dirty="0"/>
              <a:t>: Long lead times slow down product releases and reduce competitiveness.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0B97202-CB33-731D-EF58-57560425F9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5921644"/>
              </p:ext>
            </p:extLst>
          </p:nvPr>
        </p:nvGraphicFramePr>
        <p:xfrm>
          <a:off x="9294812" y="614940"/>
          <a:ext cx="2362201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</p:spPr>
        <p:txBody>
          <a:bodyPr anchor="b">
            <a:normAutofit/>
          </a:bodyPr>
          <a:lstStyle/>
          <a:p>
            <a:r>
              <a:rPr lang="en-US" b="1" dirty="0"/>
              <a:t>The DevOps Ideal: Deployment Lead Times of Minutes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2D2A9D-BD6A-27BA-D014-5BFA69893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3" y="2579979"/>
            <a:ext cx="4435564" cy="2738960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230848" y="1904999"/>
            <a:ext cx="5730963" cy="408892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Goal</a:t>
            </a:r>
            <a:r>
              <a:rPr lang="en-US" sz="1800" dirty="0"/>
              <a:t>: Shift from long lead times to automated, fast deployment cycles.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How</a:t>
            </a:r>
            <a:r>
              <a:rPr lang="en-US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Continuous Integration/Continuous Deployment (CI/CD) pipelines.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Automation of testing, builds, and deployments.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Cross-functional teams working in harmony.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Benefits</a:t>
            </a:r>
            <a:r>
              <a:rPr lang="en-US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Faster delivery of features to users.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Higher-quality releases.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Ability to adapt quickly to market changes.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Comparing Traditional vs. DevOps Lead Times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3212" y="1981200"/>
            <a:ext cx="6858000" cy="4191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Traditional Lead Times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Deployment cycles measured in months.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Manual testing, slow handoffs, and risk of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DevOps Lead Times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Deployment cycles measured in minutes or hours.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Fully automated pipelines for build, test, and deploy.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8884B24-B655-AE71-7CFD-93717C9587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3171430"/>
              </p:ext>
            </p:extLst>
          </p:nvPr>
        </p:nvGraphicFramePr>
        <p:xfrm>
          <a:off x="6769764" y="1676400"/>
          <a:ext cx="5105401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</p:spPr>
        <p:txBody>
          <a:bodyPr anchor="b">
            <a:normAutofit/>
          </a:bodyPr>
          <a:lstStyle/>
          <a:p>
            <a:r>
              <a:rPr lang="en-US" b="1" dirty="0"/>
              <a:t>The Role of Automation in the Value Stream</a:t>
            </a:r>
            <a:endParaRPr lang="en-US" dirty="0"/>
          </a:p>
        </p:txBody>
      </p:sp>
      <p:pic>
        <p:nvPicPr>
          <p:cNvPr id="3074" name="Picture 2" descr="💥GIT-GITHUB-JENKINS-DOCKER💥. Problem Statement:- | by ABHILASH SANDUPATLA  | Medium">
            <a:extLst>
              <a:ext uri="{FF2B5EF4-FFF2-40B4-BE49-F238E27FC236}">
                <a16:creationId xmlns:a16="http://schemas.microsoft.com/office/drawing/2014/main" id="{13F26CC0-69ED-C47E-B586-553293650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69" b="3"/>
          <a:stretch/>
        </p:blipFill>
        <p:spPr bwMode="auto">
          <a:xfrm>
            <a:off x="1522413" y="1904999"/>
            <a:ext cx="4435564" cy="408892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Automating Processes</a:t>
            </a:r>
            <a:r>
              <a:rPr lang="en-US" sz="20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Build automation, automated testing, and deployment.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Automated monitoring to catch errors earlier.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Reducing Manual Work</a:t>
            </a:r>
            <a:r>
              <a:rPr lang="en-US" sz="20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Fewer handoffs and manual checks lead to faster and more reliable delivery.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Teams can focus on innovation rather than repetitive tasks.</a:t>
            </a:r>
          </a:p>
        </p:txBody>
      </p:sp>
    </p:spTree>
    <p:extLst>
      <p:ext uri="{BB962C8B-B14F-4D97-AF65-F5344CB8AC3E}">
        <p14:creationId xmlns:p14="http://schemas.microsoft.com/office/powerpoint/2010/main" val="5153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</p:spPr>
        <p:txBody>
          <a:bodyPr anchor="b">
            <a:normAutofit/>
          </a:bodyPr>
          <a:lstStyle/>
          <a:p>
            <a:r>
              <a:rPr lang="en-US" b="1" dirty="0"/>
              <a:t>Case Study: DevOps in Action </a:t>
            </a:r>
            <a:endParaRPr lang="en-US" dirty="0"/>
          </a:p>
        </p:txBody>
      </p:sp>
      <p:pic>
        <p:nvPicPr>
          <p:cNvPr id="4098" name="Picture 2" descr="What you will get after AWS DevOps Course?">
            <a:extLst>
              <a:ext uri="{FF2B5EF4-FFF2-40B4-BE49-F238E27FC236}">
                <a16:creationId xmlns:a16="http://schemas.microsoft.com/office/drawing/2014/main" id="{67B0FBD4-4C0E-CDCF-5DB4-A39F7BB67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2413" y="2618377"/>
            <a:ext cx="4435564" cy="266216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230848" y="1904999"/>
            <a:ext cx="5730963" cy="408892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Example Company</a:t>
            </a:r>
            <a:r>
              <a:rPr lang="en-US" sz="1900" dirty="0"/>
              <a:t>: Amazon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Impact of DevOps</a:t>
            </a:r>
            <a:r>
              <a:rPr lang="en-US" sz="1900" dirty="0"/>
              <a:t>: Reduced deployment times from days or weeks to minutes using continuous deployment practices.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Benefits</a:t>
            </a:r>
            <a:r>
              <a:rPr lang="en-US" sz="19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Faster feature delivery.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Immediate rollback for errors, reducing downtime.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Continuous customer feedback integration into product improvements.</a:t>
            </a:r>
          </a:p>
        </p:txBody>
      </p:sp>
    </p:spTree>
    <p:extLst>
      <p:ext uri="{BB962C8B-B14F-4D97-AF65-F5344CB8AC3E}">
        <p14:creationId xmlns:p14="http://schemas.microsoft.com/office/powerpoint/2010/main" val="281974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</p:spPr>
        <p:txBody>
          <a:bodyPr anchor="b">
            <a:normAutofit/>
          </a:bodyPr>
          <a:lstStyle/>
          <a:p>
            <a:r>
              <a:rPr lang="en-US" b="1" dirty="0"/>
              <a:t>Conclusion</a:t>
            </a:r>
            <a:endParaRPr lang="en-US" dirty="0"/>
          </a:p>
        </p:txBody>
      </p:sp>
      <p:pic>
        <p:nvPicPr>
          <p:cNvPr id="5122" name="Picture 2" descr="Presentation Conclusion Stock Illustrations – 1,066 Presentation Conclusion  Stock Illustrations, Vectors &amp; Clipart - Dreamstime">
            <a:extLst>
              <a:ext uri="{FF2B5EF4-FFF2-40B4-BE49-F238E27FC236}">
                <a16:creationId xmlns:a16="http://schemas.microsoft.com/office/drawing/2014/main" id="{B42B6B69-A268-4753-9F7C-B7A71093E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2413" y="2995813"/>
            <a:ext cx="4435564" cy="190729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230848" y="1904999"/>
            <a:ext cx="5654763" cy="408892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Summary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Reducing lead time is crucial for improving business agility and responsiveness to customers.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DevOps practices, particularly automation and CI/CD, are key to achieving deployment lead times of minutes.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Implementing these practices transforms technology value streams, making teams more efficient and effective.</a:t>
            </a:r>
          </a:p>
        </p:txBody>
      </p:sp>
    </p:spTree>
    <p:extLst>
      <p:ext uri="{BB962C8B-B14F-4D97-AF65-F5344CB8AC3E}">
        <p14:creationId xmlns:p14="http://schemas.microsoft.com/office/powerpoint/2010/main" val="25855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105</TotalTime>
  <Words>508</Words>
  <Application>Microsoft Office PowerPoint</Application>
  <PresentationFormat>Custom</PresentationFormat>
  <Paragraphs>77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Project planning overview presentation</vt:lpstr>
      <vt:lpstr>The Technology Value Stream</vt:lpstr>
      <vt:lpstr>Overview</vt:lpstr>
      <vt:lpstr>Defining Lead Time vs. Processing Time</vt:lpstr>
      <vt:lpstr>Common Scenario: Deployment Lead Times Requiring Months</vt:lpstr>
      <vt:lpstr>The DevOps Ideal: Deployment Lead Times of Minutes</vt:lpstr>
      <vt:lpstr>Comparing Traditional vs. DevOps Lead Times</vt:lpstr>
      <vt:lpstr>The Role of Automation in the Value Stream</vt:lpstr>
      <vt:lpstr>Case Study: DevOps in Action 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Rajesh Ayyappan Pillai</dc:creator>
  <cp:lastModifiedBy>Rajesh Ayyappan Pillai</cp:lastModifiedBy>
  <cp:revision>20</cp:revision>
  <dcterms:created xsi:type="dcterms:W3CDTF">2024-10-24T00:35:15Z</dcterms:created>
  <dcterms:modified xsi:type="dcterms:W3CDTF">2024-10-24T02:20:29Z</dcterms:modified>
</cp:coreProperties>
</file>