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5"/>
  </p:notesMasterIdLst>
  <p:handoutMasterIdLst>
    <p:handoutMasterId r:id="rId16"/>
  </p:handoutMasterIdLst>
  <p:sldIdLst>
    <p:sldId id="261" r:id="rId5"/>
    <p:sldId id="273" r:id="rId6"/>
    <p:sldId id="280" r:id="rId7"/>
    <p:sldId id="286" r:id="rId8"/>
    <p:sldId id="300" r:id="rId9"/>
    <p:sldId id="306" r:id="rId10"/>
    <p:sldId id="313" r:id="rId11"/>
    <p:sldId id="314" r:id="rId12"/>
    <p:sldId id="315" r:id="rId13"/>
    <p:sldId id="31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64" d="100"/>
          <a:sy n="64" d="100"/>
        </p:scale>
        <p:origin x="748" y="4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F33-483B-8984-67AD3F1595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5F33-483B-8984-67AD3F1595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5F33-483B-8984-67AD3F15958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5F33-483B-8984-67AD3F15958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F33-483B-8984-67AD3F1595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12/14/2024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96790-8F8D-A8EA-8E48-2931860812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AB0297-12D6-2E02-CF05-F17A99AC66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E56B97-1C95-184F-DC05-ABF1A24110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38B4D2-75B2-42DD-C4BC-062942976B1A}"/>
              </a:ext>
            </a:extLst>
          </p:cNvPr>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105759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BC8C5-A9AA-B26C-777A-8A8333E974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E03D9C-D90C-BAD6-C12E-C55FF61363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5BAEBA-20B7-594D-23D0-1886F16317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637016-05C6-9CFC-F00D-F054EC3656FF}"/>
              </a:ext>
            </a:extLst>
          </p:cNvPr>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717527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ADC5A-F627-09A8-88BA-B2782BA329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B8F936-4E4D-C56C-B06B-EA9719FEE4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D84EFD-7619-C632-2D86-77ADD9BBD4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F54410-3D16-6BA5-6FE8-0154465D23AD}"/>
              </a:ext>
            </a:extLst>
          </p:cNvPr>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367427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 Placeholder 1">
            <a:extLst>
              <a:ext uri="{FF2B5EF4-FFF2-40B4-BE49-F238E27FC236}">
                <a16:creationId xmlns:a16="http://schemas.microsoft.com/office/drawing/2014/main" id="{1A7172B3-97C8-2FE2-3113-40F5305C01E3}"/>
              </a:ext>
            </a:extLst>
          </p:cNvPr>
          <p:cNvSpPr>
            <a:spLocks noGrp="1"/>
          </p:cNvSpPr>
          <p:nvPr>
            <p:ph type="body" sz="quarter" idx="21"/>
          </p:nvPr>
        </p:nvSpPr>
        <p:spPr>
          <a:xfrm rot="19594102">
            <a:off x="584131" y="-142449"/>
            <a:ext cx="1218268" cy="6177109"/>
          </a:xfrm>
        </p:spPr>
        <p:txBody>
          <a:bodyPr/>
          <a:lstStyle/>
          <a:p>
            <a:endParaRPr lang="en-US"/>
          </a:p>
        </p:txBody>
      </p:sp>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l="5480" r="6260" b="-1"/>
          <a:stretch/>
        </p:blipFill>
        <p:spPr>
          <a:xfrm>
            <a:off x="3124200" y="10"/>
            <a:ext cx="9067800" cy="6857990"/>
          </a:xfrm>
          <a:noFill/>
        </p:spPr>
      </p:pic>
      <p:sp>
        <p:nvSpPr>
          <p:cNvPr id="293" name="Text Placeholder 3">
            <a:extLst>
              <a:ext uri="{FF2B5EF4-FFF2-40B4-BE49-F238E27FC236}">
                <a16:creationId xmlns:a16="http://schemas.microsoft.com/office/drawing/2014/main" id="{EEFD10C5-48E3-9F94-18E7-787A24D2C760}"/>
              </a:ext>
            </a:extLst>
          </p:cNvPr>
          <p:cNvSpPr>
            <a:spLocks noGrp="1"/>
          </p:cNvSpPr>
          <p:nvPr>
            <p:ph type="body" sz="quarter" idx="12"/>
          </p:nvPr>
        </p:nvSpPr>
        <p:spPr>
          <a:xfrm>
            <a:off x="533400" y="266700"/>
            <a:ext cx="5105400" cy="6324600"/>
          </a:xfrm>
        </p:spPr>
        <p:txBody>
          <a:bodyPr/>
          <a:lstStyle/>
          <a:p>
            <a:endParaRPr lang="en-US"/>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933450" y="762000"/>
            <a:ext cx="4381500" cy="3429000"/>
          </a:xfrm>
        </p:spPr>
        <p:txBody>
          <a:bodyPr anchor="ctr">
            <a:normAutofit/>
          </a:bodyPr>
          <a:lstStyle/>
          <a:p>
            <a:br>
              <a:rPr lang="en-US" sz="3900"/>
            </a:br>
            <a:r>
              <a:rPr lang="en-US" sz="3900" b="1"/>
              <a:t>Title:</a:t>
            </a:r>
            <a:r>
              <a:rPr lang="en-US" sz="3900"/>
              <a:t> Security Controls in Shared Source Code Repositories</a:t>
            </a:r>
            <a:br>
              <a:rPr lang="en-US" sz="3900"/>
            </a:br>
            <a:endParaRPr lang="en-US" sz="390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933450" y="4343400"/>
            <a:ext cx="4381500" cy="1355732"/>
          </a:xfrm>
        </p:spPr>
        <p:txBody>
          <a:bodyPr anchor="t">
            <a:normAutofit/>
          </a:bodyPr>
          <a:lstStyle/>
          <a:p>
            <a:pPr>
              <a:spcAft>
                <a:spcPts val="600"/>
              </a:spcAft>
            </a:pPr>
            <a:r>
              <a:rPr lang="en-US" b="1" dirty="0"/>
              <a:t>Name:</a:t>
            </a:r>
            <a:r>
              <a:rPr lang="en-US" dirty="0"/>
              <a:t> Rajesh Ayyappanpillai</a:t>
            </a:r>
            <a:br>
              <a:rPr lang="en-US" dirty="0"/>
            </a:br>
            <a:r>
              <a:rPr lang="en-US" b="1" dirty="0"/>
              <a:t>Assignment Number:</a:t>
            </a:r>
            <a:r>
              <a:rPr lang="en-US" dirty="0"/>
              <a:t> Module 11</a:t>
            </a:r>
            <a:endParaRPr lang="en-US"/>
          </a:p>
        </p:txBody>
      </p:sp>
      <p:sp>
        <p:nvSpPr>
          <p:cNvPr id="295" name="Text Placeholder 6">
            <a:extLst>
              <a:ext uri="{FF2B5EF4-FFF2-40B4-BE49-F238E27FC236}">
                <a16:creationId xmlns:a16="http://schemas.microsoft.com/office/drawing/2014/main" id="{FE807B92-A5CC-80D8-E491-7B234AF15601}"/>
              </a:ext>
            </a:extLst>
          </p:cNvPr>
          <p:cNvSpPr>
            <a:spLocks noGrp="1"/>
          </p:cNvSpPr>
          <p:nvPr>
            <p:ph type="body" sz="quarter" idx="13"/>
          </p:nvPr>
        </p:nvSpPr>
        <p:spPr>
          <a:xfrm rot="10800000">
            <a:off x="314325" y="4953000"/>
            <a:ext cx="1143000" cy="1790700"/>
          </a:xfrm>
        </p:spPr>
        <p:txBody>
          <a:bodyPr/>
          <a:lstStyle/>
          <a:p>
            <a:endParaRPr lang="en-US"/>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BEDAF-3A64-E855-28E2-B129060AA06D}"/>
            </a:ext>
          </a:extLst>
        </p:cNvPr>
        <p:cNvGrpSpPr/>
        <p:nvPr/>
      </p:nvGrpSpPr>
      <p:grpSpPr>
        <a:xfrm>
          <a:off x="0" y="0"/>
          <a:ext cx="0" cy="0"/>
          <a:chOff x="0" y="0"/>
          <a:chExt cx="0" cy="0"/>
        </a:xfrm>
      </p:grpSpPr>
      <p:sp>
        <p:nvSpPr>
          <p:cNvPr id="22" name="Text Placeholder 1">
            <a:extLst>
              <a:ext uri="{FF2B5EF4-FFF2-40B4-BE49-F238E27FC236}">
                <a16:creationId xmlns:a16="http://schemas.microsoft.com/office/drawing/2014/main" id="{5CE8FFBD-5440-123B-D165-F8F5DFBB45CE}"/>
              </a:ext>
            </a:extLst>
          </p:cNvPr>
          <p:cNvSpPr>
            <a:spLocks noGrp="1"/>
          </p:cNvSpPr>
          <p:nvPr>
            <p:ph type="body" sz="quarter" idx="21"/>
          </p:nvPr>
        </p:nvSpPr>
        <p:spPr>
          <a:xfrm rot="19594102">
            <a:off x="584131" y="-142449"/>
            <a:ext cx="1218268" cy="6177109"/>
          </a:xfrm>
        </p:spPr>
        <p:txBody>
          <a:bodyPr/>
          <a:lstStyle/>
          <a:p>
            <a:endParaRPr lang="en-US"/>
          </a:p>
        </p:txBody>
      </p:sp>
      <p:pic>
        <p:nvPicPr>
          <p:cNvPr id="18" name="Picture 17" descr="Transparent padlock">
            <a:extLst>
              <a:ext uri="{FF2B5EF4-FFF2-40B4-BE49-F238E27FC236}">
                <a16:creationId xmlns:a16="http://schemas.microsoft.com/office/drawing/2014/main" id="{A5376DBD-6538-F290-A470-0E77643800D1}"/>
              </a:ext>
            </a:extLst>
          </p:cNvPr>
          <p:cNvPicPr>
            <a:picLocks noChangeAspect="1"/>
          </p:cNvPicPr>
          <p:nvPr/>
        </p:nvPicPr>
        <p:blipFill>
          <a:blip r:embed="rId3"/>
          <a:srcRect r="13396" b="2"/>
          <a:stretch/>
        </p:blipFill>
        <p:spPr>
          <a:xfrm>
            <a:off x="3124200" y="10"/>
            <a:ext cx="9067800" cy="685799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noFill/>
        </p:spPr>
      </p:pic>
      <p:sp>
        <p:nvSpPr>
          <p:cNvPr id="24" name="Text Placeholder 3">
            <a:extLst>
              <a:ext uri="{FF2B5EF4-FFF2-40B4-BE49-F238E27FC236}">
                <a16:creationId xmlns:a16="http://schemas.microsoft.com/office/drawing/2014/main" id="{6F756EE2-E69E-69F1-CDEF-42A56709B8A2}"/>
              </a:ext>
            </a:extLst>
          </p:cNvPr>
          <p:cNvSpPr>
            <a:spLocks noGrp="1"/>
          </p:cNvSpPr>
          <p:nvPr>
            <p:ph type="body" sz="quarter" idx="12"/>
          </p:nvPr>
        </p:nvSpPr>
        <p:spPr>
          <a:xfrm>
            <a:off x="533400" y="266700"/>
            <a:ext cx="5257800" cy="6324600"/>
          </a:xfrm>
        </p:spPr>
        <p:txBody>
          <a:bodyPr/>
          <a:lstStyle/>
          <a:p>
            <a:endParaRPr lang="en-US" dirty="0"/>
          </a:p>
        </p:txBody>
      </p:sp>
      <p:sp>
        <p:nvSpPr>
          <p:cNvPr id="13" name="Title 12">
            <a:extLst>
              <a:ext uri="{FF2B5EF4-FFF2-40B4-BE49-F238E27FC236}">
                <a16:creationId xmlns:a16="http://schemas.microsoft.com/office/drawing/2014/main" id="{80EB46D6-0A26-3BA9-0E55-6EB9BFA9098A}"/>
              </a:ext>
            </a:extLst>
          </p:cNvPr>
          <p:cNvSpPr>
            <a:spLocks noGrp="1"/>
          </p:cNvSpPr>
          <p:nvPr>
            <p:ph type="ctrTitle"/>
          </p:nvPr>
        </p:nvSpPr>
        <p:spPr>
          <a:xfrm>
            <a:off x="933450" y="762000"/>
            <a:ext cx="4381500" cy="4876800"/>
          </a:xfrm>
        </p:spPr>
        <p:txBody>
          <a:bodyPr anchor="ctr">
            <a:normAutofit/>
          </a:bodyPr>
          <a:lstStyle/>
          <a:p>
            <a:r>
              <a:rPr lang="en-US" sz="2400" b="1" dirty="0"/>
              <a:t>Conclusion</a:t>
            </a:r>
            <a:br>
              <a:rPr lang="en-US" sz="2400" b="1" dirty="0"/>
            </a:br>
            <a:r>
              <a:rPr lang="en-US" sz="2400" dirty="0"/>
              <a:t>Security controls in shared repositories mitigate risks and safeguard critical assets.</a:t>
            </a:r>
            <a:br>
              <a:rPr lang="en-US" sz="2400" dirty="0"/>
            </a:br>
            <a:br>
              <a:rPr lang="en-US" sz="2400" dirty="0"/>
            </a:br>
            <a:r>
              <a:rPr lang="en-US" sz="2400" dirty="0"/>
              <a:t>Security requires ongoing vigilance and collaboration among all team members.</a:t>
            </a:r>
            <a:br>
              <a:rPr lang="en-US" sz="2400" dirty="0"/>
            </a:br>
            <a:br>
              <a:rPr lang="en-US" sz="2400" dirty="0"/>
            </a:br>
            <a:r>
              <a:rPr lang="en-US" sz="2400" dirty="0"/>
              <a:t>Begin implementing these best practices to secure your repositories.</a:t>
            </a:r>
            <a:br>
              <a:rPr lang="en-US" sz="2400" dirty="0"/>
            </a:br>
            <a:endParaRPr lang="en-US" sz="2400" dirty="0"/>
          </a:p>
        </p:txBody>
      </p:sp>
      <p:sp>
        <p:nvSpPr>
          <p:cNvPr id="26" name="Text Placeholder 5">
            <a:extLst>
              <a:ext uri="{FF2B5EF4-FFF2-40B4-BE49-F238E27FC236}">
                <a16:creationId xmlns:a16="http://schemas.microsoft.com/office/drawing/2014/main" id="{9A29D504-28FE-66C5-C541-C5AFCA7AB75F}"/>
              </a:ext>
            </a:extLst>
          </p:cNvPr>
          <p:cNvSpPr>
            <a:spLocks noGrp="1"/>
          </p:cNvSpPr>
          <p:nvPr>
            <p:ph type="body" sz="quarter" idx="13"/>
          </p:nvPr>
        </p:nvSpPr>
        <p:spPr>
          <a:xfrm rot="10800000">
            <a:off x="314325" y="4953000"/>
            <a:ext cx="1143000" cy="1790700"/>
          </a:xfrm>
        </p:spPr>
        <p:txBody>
          <a:bodyPr/>
          <a:lstStyle/>
          <a:p>
            <a:endParaRPr lang="en-US" dirty="0"/>
          </a:p>
        </p:txBody>
      </p:sp>
    </p:spTree>
    <p:extLst>
      <p:ext uri="{BB962C8B-B14F-4D97-AF65-F5344CB8AC3E}">
        <p14:creationId xmlns:p14="http://schemas.microsoft.com/office/powerpoint/2010/main" val="403708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707886"/>
          </a:xfrm>
        </p:spPr>
        <p:txBody>
          <a:bodyPr anchor="t">
            <a:normAutofit/>
          </a:bodyPr>
          <a:lstStyle/>
          <a:p>
            <a:r>
              <a:rPr lang="en-US" b="1" dirty="0"/>
              <a:t>Introduction</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667000"/>
            <a:ext cx="10288693" cy="3660648"/>
          </a:xfrm>
        </p:spPr>
        <p:txBody>
          <a:bodyPr>
            <a:normAutofit/>
          </a:bodyPr>
          <a:lstStyle/>
          <a:p>
            <a:pPr>
              <a:buFont typeface="Arial" panose="020B0604020202020204" pitchFamily="34" charset="0"/>
              <a:buChar char="•"/>
            </a:pPr>
            <a:r>
              <a:rPr lang="en-US" dirty="0"/>
              <a:t>Definition: Centralized platforms for collaborative development.</a:t>
            </a:r>
          </a:p>
          <a:p>
            <a:pPr>
              <a:buFont typeface="Arial" panose="020B0604020202020204" pitchFamily="34" charset="0"/>
              <a:buChar char="•"/>
            </a:pPr>
            <a:r>
              <a:rPr lang="en-US" dirty="0"/>
              <a:t>Examples: GitHub, GitLab, Bitbucket.</a:t>
            </a:r>
          </a:p>
          <a:p>
            <a:pPr>
              <a:buFont typeface="Arial" panose="020B0604020202020204" pitchFamily="34" charset="0"/>
              <a:buChar char="•"/>
            </a:pPr>
            <a:r>
              <a:rPr lang="en-US" dirty="0"/>
              <a:t>Importance: Facilitate teamwork but pose security risks without proper controls.</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101" b="101"/>
          <a:stretch/>
        </p:blipFill>
        <p:spPr>
          <a:xfrm>
            <a:off x="0" y="8"/>
            <a:ext cx="8329286" cy="457185"/>
          </a:xfrm>
          <a:noFill/>
        </p:spPr>
      </p:pic>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548640" y="1676400"/>
            <a:ext cx="10837333" cy="424732"/>
          </a:xfrm>
        </p:spPr>
        <p:txBody>
          <a:bodyPr wrap="square">
            <a:normAutofit/>
          </a:bodyPr>
          <a:lstStyle/>
          <a:p>
            <a:pPr marL="0" indent="0">
              <a:buNone/>
            </a:pPr>
            <a:r>
              <a:rPr lang="en-US" b="1" dirty="0"/>
              <a:t>Topic:</a:t>
            </a:r>
            <a:r>
              <a:rPr lang="en-US" dirty="0"/>
              <a:t> Overview of Shared Source Code Repositories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a:xfrm>
            <a:off x="628788" y="6339840"/>
            <a:ext cx="302281" cy="365760"/>
          </a:xfrm>
        </p:spPr>
        <p:txBody>
          <a:bodyPr anchor="ctr">
            <a:normAutofit/>
          </a:bodyPr>
          <a:lstStyle/>
          <a:p>
            <a:pPr>
              <a:spcAft>
                <a:spcPts val="600"/>
              </a:spcAft>
            </a:pPr>
            <a:fld id="{4FAB73BC-B049-4115-A692-8D63A059BFB8}" type="slidenum">
              <a:rPr lang="en-US" smtClean="0"/>
              <a:pPr>
                <a:spcAft>
                  <a:spcPts val="600"/>
                </a:spcAft>
              </a:pPr>
              <a:t>2</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b="1" dirty="0"/>
              <a:t>Importance of Security Controls</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normAutofit fontScale="85000" lnSpcReduction="20000"/>
          </a:bodyPr>
          <a:lstStyle/>
          <a:p>
            <a:r>
              <a:rPr lang="en-US" b="1" dirty="0"/>
              <a:t>Key Points:</a:t>
            </a:r>
            <a:endParaRPr lang="en-US" dirty="0"/>
          </a:p>
          <a:p>
            <a:pPr>
              <a:buFont typeface="Arial" panose="020B0604020202020204" pitchFamily="34" charset="0"/>
              <a:buChar char="•"/>
            </a:pPr>
            <a:r>
              <a:rPr lang="en-US" dirty="0"/>
              <a:t>Prevent unauthorized access and data breaches.</a:t>
            </a:r>
          </a:p>
          <a:p>
            <a:pPr>
              <a:buFont typeface="Arial" panose="020B0604020202020204" pitchFamily="34" charset="0"/>
              <a:buChar char="•"/>
            </a:pPr>
            <a:r>
              <a:rPr lang="en-US" dirty="0"/>
              <a:t>Protect intellectual property and sensitive information.</a:t>
            </a:r>
          </a:p>
          <a:p>
            <a:pPr>
              <a:buFont typeface="Arial" panose="020B0604020202020204" pitchFamily="34" charset="0"/>
              <a:buChar char="•"/>
            </a:pPr>
            <a:r>
              <a:rPr lang="en-US" dirty="0"/>
              <a:t>Ensure compliance with organizational and regulatory policies.</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a:extLst>
              <a:ext uri="{FF2B5EF4-FFF2-40B4-BE49-F238E27FC236}">
                <a16:creationId xmlns:a16="http://schemas.microsoft.com/office/drawing/2014/main" id="{C0E1648F-29F6-E275-5C4C-51C196E7C4A5}"/>
              </a:ext>
            </a:extLst>
          </p:cNvPr>
          <p:cNvSpPr>
            <a:spLocks noGrp="1"/>
          </p:cNvSpPr>
          <p:nvPr>
            <p:ph type="body" sz="quarter" idx="21"/>
          </p:nvPr>
        </p:nvSpPr>
        <p:spPr>
          <a:xfrm rot="19594102">
            <a:off x="584131" y="-142449"/>
            <a:ext cx="1218268" cy="6177109"/>
          </a:xfrm>
        </p:spPr>
        <p:txBody>
          <a:bodyPr/>
          <a:lstStyle/>
          <a:p>
            <a:endParaRPr lang="en-US"/>
          </a:p>
        </p:txBody>
      </p:sp>
      <p:pic>
        <p:nvPicPr>
          <p:cNvPr id="18" name="Picture 17" descr="Transparent padlock">
            <a:extLst>
              <a:ext uri="{FF2B5EF4-FFF2-40B4-BE49-F238E27FC236}">
                <a16:creationId xmlns:a16="http://schemas.microsoft.com/office/drawing/2014/main" id="{C0D35D55-5F9F-7836-7E48-B2D9EB93F27E}"/>
              </a:ext>
            </a:extLst>
          </p:cNvPr>
          <p:cNvPicPr>
            <a:picLocks noChangeAspect="1"/>
          </p:cNvPicPr>
          <p:nvPr/>
        </p:nvPicPr>
        <p:blipFill>
          <a:blip r:embed="rId3"/>
          <a:srcRect r="13396" b="2"/>
          <a:stretch/>
        </p:blipFill>
        <p:spPr>
          <a:xfrm>
            <a:off x="3124200" y="10"/>
            <a:ext cx="9067800" cy="685799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noFill/>
        </p:spPr>
      </p:pic>
      <p:sp>
        <p:nvSpPr>
          <p:cNvPr id="24" name="Text Placeholder 3">
            <a:extLst>
              <a:ext uri="{FF2B5EF4-FFF2-40B4-BE49-F238E27FC236}">
                <a16:creationId xmlns:a16="http://schemas.microsoft.com/office/drawing/2014/main" id="{CA728C19-1EDD-C151-CE5C-941289FE7D7F}"/>
              </a:ext>
            </a:extLst>
          </p:cNvPr>
          <p:cNvSpPr>
            <a:spLocks noGrp="1"/>
          </p:cNvSpPr>
          <p:nvPr>
            <p:ph type="body" sz="quarter" idx="12"/>
          </p:nvPr>
        </p:nvSpPr>
        <p:spPr>
          <a:xfrm>
            <a:off x="533400" y="266700"/>
            <a:ext cx="5257800" cy="6324600"/>
          </a:xfrm>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ctrTitle"/>
          </p:nvPr>
        </p:nvSpPr>
        <p:spPr>
          <a:xfrm>
            <a:off x="933450" y="762000"/>
            <a:ext cx="4381500" cy="4876800"/>
          </a:xfrm>
        </p:spPr>
        <p:txBody>
          <a:bodyPr anchor="ctr">
            <a:normAutofit/>
          </a:bodyPr>
          <a:lstStyle/>
          <a:p>
            <a:r>
              <a:rPr lang="en-US" sz="2400" b="1" dirty="0"/>
              <a:t>Common Security Risks</a:t>
            </a:r>
            <a:br>
              <a:rPr lang="en-US" sz="2400" b="1" dirty="0"/>
            </a:br>
            <a:r>
              <a:rPr lang="en-US" sz="2400" b="1" dirty="0"/>
              <a:t>Unauthorized Access:</a:t>
            </a:r>
            <a:r>
              <a:rPr lang="en-US" sz="2400" dirty="0"/>
              <a:t> Exploited credentials or excessive permissions.</a:t>
            </a:r>
            <a:br>
              <a:rPr lang="en-US" sz="2400" dirty="0"/>
            </a:br>
            <a:br>
              <a:rPr lang="en-US" sz="2400" dirty="0"/>
            </a:br>
            <a:r>
              <a:rPr lang="en-US" sz="2400" b="1" dirty="0"/>
              <a:t>Malware Injections:</a:t>
            </a:r>
            <a:r>
              <a:rPr lang="en-US" sz="2400" dirty="0"/>
              <a:t> Compromised or malicious code.</a:t>
            </a:r>
            <a:br>
              <a:rPr lang="en-US" sz="2400" dirty="0"/>
            </a:br>
            <a:br>
              <a:rPr lang="en-US" sz="2400" dirty="0"/>
            </a:br>
            <a:r>
              <a:rPr lang="en-US" sz="2400" b="1" dirty="0"/>
              <a:t>Unsecured Secrets:</a:t>
            </a:r>
            <a:r>
              <a:rPr lang="en-US" sz="2400" dirty="0"/>
              <a:t> API keys or passwords in source code.</a:t>
            </a:r>
            <a:br>
              <a:rPr lang="en-US" sz="2400" dirty="0"/>
            </a:br>
            <a:br>
              <a:rPr lang="en-US" sz="2400" dirty="0"/>
            </a:br>
            <a:r>
              <a:rPr lang="en-US" sz="2400" b="1" dirty="0"/>
              <a:t>Insider Threats:</a:t>
            </a:r>
            <a:r>
              <a:rPr lang="en-US" sz="2400" dirty="0"/>
              <a:t> Deliberate misuse by authorized users.</a:t>
            </a:r>
          </a:p>
        </p:txBody>
      </p:sp>
      <p:sp>
        <p:nvSpPr>
          <p:cNvPr id="26" name="Text Placeholder 5">
            <a:extLst>
              <a:ext uri="{FF2B5EF4-FFF2-40B4-BE49-F238E27FC236}">
                <a16:creationId xmlns:a16="http://schemas.microsoft.com/office/drawing/2014/main" id="{7C7A42F4-5B48-C7D0-ECBF-16E95750B269}"/>
              </a:ext>
            </a:extLst>
          </p:cNvPr>
          <p:cNvSpPr>
            <a:spLocks noGrp="1"/>
          </p:cNvSpPr>
          <p:nvPr>
            <p:ph type="body" sz="quarter" idx="13"/>
          </p:nvPr>
        </p:nvSpPr>
        <p:spPr>
          <a:xfrm rot="10800000">
            <a:off x="314325" y="4953000"/>
            <a:ext cx="1143000" cy="1790700"/>
          </a:xfrm>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b="1" dirty="0"/>
              <a:t>Best Practices for Access Management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7151214" y="2035300"/>
            <a:ext cx="4312844" cy="914491"/>
          </a:xfrm>
        </p:spPr>
        <p:txBody>
          <a:bodyPr/>
          <a:lstStyle/>
          <a:p>
            <a:r>
              <a:rPr lang="en-US" sz="2000" dirty="0"/>
              <a:t>Enforce </a:t>
            </a:r>
            <a:r>
              <a:rPr lang="en-US" sz="2000" b="1" dirty="0"/>
              <a:t>least privilege</a:t>
            </a:r>
            <a:r>
              <a:rPr lang="en-US" sz="2000" dirty="0"/>
              <a:t>: Grant minimum permissions needed.</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sz="2000" dirty="0"/>
              <a:t>Use </a:t>
            </a:r>
            <a:r>
              <a:rPr lang="en-US" sz="2000" b="1" dirty="0"/>
              <a:t>multi-factor authentication (MFA)</a:t>
            </a:r>
            <a:r>
              <a:rPr lang="en-US" sz="2000" dirty="0"/>
              <a:t> for all users.</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sz="2000" dirty="0"/>
              <a:t>Regularly audit and revoke unused accounts and access.</a:t>
            </a:r>
            <a:br>
              <a:rPr lang="en-US" sz="2000" dirty="0"/>
            </a:br>
            <a:r>
              <a:rPr lang="en-US" sz="2000" dirty="0"/>
              <a:t>Segregate roles: Differentiate access for developers, testers, and administrators.</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r="16374" b="2"/>
          <a:stretch/>
        </p:blipFill>
        <p:spPr>
          <a:xfrm>
            <a:off x="5334001" y="112976"/>
            <a:ext cx="6858000" cy="6745024"/>
          </a:xfrm>
          <a:noFill/>
        </p:spPr>
      </p:pic>
      <p:sp>
        <p:nvSpPr>
          <p:cNvPr id="43" name="Title 42">
            <a:extLst>
              <a:ext uri="{FF2B5EF4-FFF2-40B4-BE49-F238E27FC236}">
                <a16:creationId xmlns:a16="http://schemas.microsoft.com/office/drawing/2014/main" id="{CF39D3B5-ABDB-4DFF-8107-EF97569C9BBE}"/>
              </a:ext>
            </a:extLst>
          </p:cNvPr>
          <p:cNvSpPr>
            <a:spLocks noGrp="1"/>
          </p:cNvSpPr>
          <p:nvPr>
            <p:ph type="title"/>
          </p:nvPr>
        </p:nvSpPr>
        <p:spPr>
          <a:xfrm>
            <a:off x="548640" y="990600"/>
            <a:ext cx="10805160" cy="707886"/>
          </a:xfrm>
        </p:spPr>
        <p:txBody>
          <a:bodyPr anchor="t">
            <a:normAutofit/>
          </a:bodyPr>
          <a:lstStyle/>
          <a:p>
            <a:r>
              <a:rPr lang="en-US" b="1" dirty="0"/>
              <a:t>Secure Development Practices</a:t>
            </a:r>
          </a:p>
        </p:txBody>
      </p:sp>
      <p:sp>
        <p:nvSpPr>
          <p:cNvPr id="44" name="Subtitle 43">
            <a:extLst>
              <a:ext uri="{FF2B5EF4-FFF2-40B4-BE49-F238E27FC236}">
                <a16:creationId xmlns:a16="http://schemas.microsoft.com/office/drawing/2014/main" id="{F522C824-2C48-4465-AABE-F46286D9ECD5}"/>
              </a:ext>
            </a:extLst>
          </p:cNvPr>
          <p:cNvSpPr>
            <a:spLocks noGrp="1"/>
          </p:cNvSpPr>
          <p:nvPr>
            <p:ph sz="quarter" idx="13"/>
          </p:nvPr>
        </p:nvSpPr>
        <p:spPr>
          <a:xfrm>
            <a:off x="548641" y="2667000"/>
            <a:ext cx="5775960" cy="3660648"/>
          </a:xfrm>
        </p:spPr>
        <p:txBody>
          <a:bodyPr>
            <a:normAutofit/>
          </a:bodyPr>
          <a:lstStyle/>
          <a:p>
            <a:pPr>
              <a:buFont typeface="Arial" panose="020B0604020202020204" pitchFamily="34" charset="0"/>
              <a:buChar char="•"/>
            </a:pPr>
            <a:r>
              <a:rPr lang="en-US"/>
              <a:t>Implement </a:t>
            </a:r>
            <a:r>
              <a:rPr lang="en-US" b="1"/>
              <a:t>code reviews</a:t>
            </a:r>
            <a:r>
              <a:rPr lang="en-US"/>
              <a:t>: Detect vulnerabilities early.</a:t>
            </a:r>
          </a:p>
          <a:p>
            <a:pPr>
              <a:buFont typeface="Arial" panose="020B0604020202020204" pitchFamily="34" charset="0"/>
              <a:buChar char="•"/>
            </a:pPr>
            <a:r>
              <a:rPr lang="en-US"/>
              <a:t>Use </a:t>
            </a:r>
            <a:r>
              <a:rPr lang="en-US" b="1"/>
              <a:t>branch protection rules</a:t>
            </a:r>
            <a:r>
              <a:rPr lang="en-US"/>
              <a:t>: Require reviews before merging.</a:t>
            </a:r>
          </a:p>
          <a:p>
            <a:pPr>
              <a:buFont typeface="Arial" panose="020B0604020202020204" pitchFamily="34" charset="0"/>
              <a:buChar char="•"/>
            </a:pPr>
            <a:r>
              <a:rPr lang="en-US"/>
              <a:t>Scan for secrets: Employ tools like GitGuardian or TruffleHog to identify exposed secrets.</a:t>
            </a:r>
          </a:p>
          <a:p>
            <a:pPr>
              <a:buFont typeface="Arial" panose="020B0604020202020204" pitchFamily="34" charset="0"/>
              <a:buChar char="•"/>
            </a:pPr>
            <a:r>
              <a:rPr lang="en-US"/>
              <a:t>Automate dependency checks: Tools like Dependabot ensure libraries are secure.</a:t>
            </a:r>
            <a:endParaRPr lang="en-US" dirty="0"/>
          </a:p>
        </p:txBody>
      </p:sp>
      <p:sp>
        <p:nvSpPr>
          <p:cNvPr id="89" name="Slide Number Placeholder 6">
            <a:extLst>
              <a:ext uri="{FF2B5EF4-FFF2-40B4-BE49-F238E27FC236}">
                <a16:creationId xmlns:a16="http://schemas.microsoft.com/office/drawing/2014/main" id="{EBF6FA4A-7836-8B0E-1580-62C7271AC7F8}"/>
              </a:ext>
            </a:extLst>
          </p:cNvPr>
          <p:cNvSpPr>
            <a:spLocks noGrp="1"/>
          </p:cNvSpPr>
          <p:nvPr>
            <p:ph type="sldNum" sz="quarter" idx="4"/>
          </p:nvPr>
        </p:nvSpPr>
        <p:spPr>
          <a:xfrm>
            <a:off x="628788" y="6339840"/>
            <a:ext cx="302281" cy="365760"/>
          </a:xfrm>
        </p:spPr>
        <p:txBody>
          <a:bodyPr/>
          <a:lstStyle/>
          <a:p>
            <a:pPr>
              <a:spcAft>
                <a:spcPts val="600"/>
              </a:spcAft>
            </a:pPr>
            <a:fld id="{4FAB73BC-B049-4115-A692-8D63A059BFB8}" type="slidenum">
              <a:rPr lang="en-US" noProof="0" smtClean="0"/>
              <a:pPr>
                <a:spcAft>
                  <a:spcPts val="600"/>
                </a:spcAft>
              </a:pPr>
              <a:t>6</a:t>
            </a:fld>
            <a:endParaRPr lang="en-US" noProof="0"/>
          </a:p>
        </p:txBody>
      </p:sp>
    </p:spTree>
    <p:extLst>
      <p:ext uri="{BB962C8B-B14F-4D97-AF65-F5344CB8AC3E}">
        <p14:creationId xmlns:p14="http://schemas.microsoft.com/office/powerpoint/2010/main" val="320284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52902DB-60A1-4BBC-BD80-ABD51351CC53}"/>
              </a:ext>
              <a:ext uri="{C183D7F6-B498-43B3-948B-1728B52AA6E4}">
                <adec:decorative xmlns:adec="http://schemas.microsoft.com/office/drawing/2017/decorative" val="1"/>
              </a:ext>
            </a:extLst>
          </p:cNvPr>
          <p:cNvSpPr/>
          <p:nvPr/>
        </p:nvSpPr>
        <p:spPr>
          <a:xfrm>
            <a:off x="8204200" y="2590800"/>
            <a:ext cx="2209800" cy="2209800"/>
          </a:xfrm>
          <a:prstGeom prst="ellipse">
            <a:avLst/>
          </a:prstGeom>
          <a:solidFill>
            <a:schemeClr val="bg1"/>
          </a:solidFill>
          <a:ln>
            <a:noFill/>
          </a:ln>
          <a:effectLst>
            <a:innerShdw blurRad="266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b="1" dirty="0"/>
              <a:t>Monitoring and Auditing</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7" name="Chart 6" descr="chart">
            <a:extLst>
              <a:ext uri="{FF2B5EF4-FFF2-40B4-BE49-F238E27FC236}">
                <a16:creationId xmlns:a16="http://schemas.microsoft.com/office/drawing/2014/main" id="{423F99F7-105E-4F90-AEE5-0ABC1BA8E8B2}"/>
              </a:ext>
            </a:extLst>
          </p:cNvPr>
          <p:cNvGraphicFramePr/>
          <p:nvPr>
            <p:extLst>
              <p:ext uri="{D42A27DB-BD31-4B8C-83A1-F6EECF244321}">
                <p14:modId xmlns:p14="http://schemas.microsoft.com/office/powerpoint/2010/main" val="2332165816"/>
              </p:ext>
            </p:extLst>
          </p:nvPr>
        </p:nvGraphicFramePr>
        <p:xfrm>
          <a:off x="7543800" y="2133600"/>
          <a:ext cx="3530600" cy="3471333"/>
        </p:xfrm>
        <a:graphic>
          <a:graphicData uri="http://schemas.openxmlformats.org/drawingml/2006/chart">
            <c:chart xmlns:c="http://schemas.openxmlformats.org/drawingml/2006/chart" xmlns:r="http://schemas.openxmlformats.org/officeDocument/2006/relationships" r:id="rId3"/>
          </a:graphicData>
        </a:graphic>
      </p:graphicFrame>
      <p:pic>
        <p:nvPicPr>
          <p:cNvPr id="10" name="Graphic 9">
            <a:extLst>
              <a:ext uri="{FF2B5EF4-FFF2-40B4-BE49-F238E27FC236}">
                <a16:creationId xmlns:a16="http://schemas.microsoft.com/office/drawing/2014/main" id="{36D8B7C8-55F2-49D9-A8C1-5754C2A7D9F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1900" y="3238500"/>
            <a:ext cx="914400" cy="914400"/>
          </a:xfrm>
          <a:prstGeom prst="rect">
            <a:avLst/>
          </a:prstGeom>
        </p:spPr>
      </p:pic>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52425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dirty="0"/>
              <a:t>Enable </a:t>
            </a:r>
            <a:r>
              <a:rPr lang="en-US" b="1" dirty="0"/>
              <a:t>audit logs</a:t>
            </a:r>
            <a:r>
              <a:rPr lang="en-US" dirty="0"/>
              <a:t>: Track repository activities.</a:t>
            </a:r>
          </a:p>
          <a:p>
            <a:pPr>
              <a:buFont typeface="Arial" panose="020B0604020202020204" pitchFamily="34" charset="0"/>
              <a:buChar char="•"/>
            </a:pPr>
            <a:r>
              <a:rPr lang="en-US" dirty="0"/>
              <a:t>Regularly monitor logs for suspicious activities.</a:t>
            </a:r>
          </a:p>
          <a:p>
            <a:pPr>
              <a:buFont typeface="Arial" panose="020B0604020202020204" pitchFamily="34" charset="0"/>
              <a:buChar char="•"/>
            </a:pPr>
            <a:r>
              <a:rPr lang="en-US" dirty="0"/>
              <a:t>Implement alert systems for unusual access patterns.</a:t>
            </a:r>
          </a:p>
          <a:p>
            <a:pPr>
              <a:buFont typeface="Arial" panose="020B0604020202020204" pitchFamily="34" charset="0"/>
              <a:buChar char="•"/>
            </a:pPr>
            <a:r>
              <a:rPr lang="en-US" dirty="0"/>
              <a:t>Conduct periodic </a:t>
            </a:r>
            <a:r>
              <a:rPr lang="en-US" b="1" dirty="0"/>
              <a:t>vulnerability assessments</a:t>
            </a:r>
            <a:r>
              <a:rPr lang="en-US" dirty="0"/>
              <a:t>.</a:t>
            </a:r>
          </a:p>
          <a:p>
            <a:pPr marL="0" indent="0">
              <a:buNone/>
            </a:pPr>
            <a:endParaRPr lang="en-US" dirty="0"/>
          </a:p>
        </p:txBody>
      </p:sp>
    </p:spTree>
    <p:extLst>
      <p:ext uri="{BB962C8B-B14F-4D97-AF65-F5344CB8AC3E}">
        <p14:creationId xmlns:p14="http://schemas.microsoft.com/office/powerpoint/2010/main" val="250073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F74C5-AD1B-BE51-BFAB-9CB19BB33A45}"/>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CD7C6D2-755F-64F7-6B44-874969652BEA}"/>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26AD96C6-1AC9-FD08-B8D0-97569ED5E822}"/>
              </a:ext>
            </a:extLst>
          </p:cNvPr>
          <p:cNvSpPr>
            <a:spLocks noGrp="1"/>
          </p:cNvSpPr>
          <p:nvPr>
            <p:ph type="title"/>
          </p:nvPr>
        </p:nvSpPr>
        <p:spPr/>
        <p:txBody>
          <a:bodyPr/>
          <a:lstStyle/>
          <a:p>
            <a:r>
              <a:rPr lang="en-US" b="1" dirty="0"/>
              <a:t>Encryption and Backup</a:t>
            </a:r>
          </a:p>
        </p:txBody>
      </p:sp>
      <p:sp>
        <p:nvSpPr>
          <p:cNvPr id="34" name="Text Placeholder 33">
            <a:extLst>
              <a:ext uri="{FF2B5EF4-FFF2-40B4-BE49-F238E27FC236}">
                <a16:creationId xmlns:a16="http://schemas.microsoft.com/office/drawing/2014/main" id="{7D11C7E1-7850-479C-6D79-82794E645773}"/>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653F2646-6BFD-084F-C2A6-C8F6D7001275}"/>
              </a:ext>
            </a:extLst>
          </p:cNvPr>
          <p:cNvSpPr>
            <a:spLocks noGrp="1"/>
          </p:cNvSpPr>
          <p:nvPr>
            <p:ph sz="quarter" idx="19"/>
          </p:nvPr>
        </p:nvSpPr>
        <p:spPr/>
        <p:txBody>
          <a:bodyPr>
            <a:normAutofit fontScale="85000" lnSpcReduction="10000"/>
          </a:bodyPr>
          <a:lstStyle/>
          <a:p>
            <a:r>
              <a:rPr lang="en-US" dirty="0"/>
              <a:t>Use </a:t>
            </a:r>
            <a:r>
              <a:rPr lang="en-US" b="1" dirty="0"/>
              <a:t>encryption in transit</a:t>
            </a:r>
            <a:r>
              <a:rPr lang="en-US" dirty="0"/>
              <a:t> (e.g., HTTPS).</a:t>
            </a:r>
          </a:p>
          <a:p>
            <a:br>
              <a:rPr lang="en-US" dirty="0"/>
            </a:br>
            <a:r>
              <a:rPr lang="en-US" dirty="0"/>
              <a:t>Protect repositories with </a:t>
            </a:r>
            <a:r>
              <a:rPr lang="en-US" b="1" dirty="0"/>
              <a:t>server-side encryption</a:t>
            </a:r>
            <a:r>
              <a:rPr lang="en-US" dirty="0"/>
              <a:t>.</a:t>
            </a:r>
          </a:p>
          <a:p>
            <a:br>
              <a:rPr lang="en-US" dirty="0"/>
            </a:br>
            <a:r>
              <a:rPr lang="en-US" dirty="0"/>
              <a:t>Create </a:t>
            </a:r>
            <a:r>
              <a:rPr lang="en-US" b="1" dirty="0"/>
              <a:t>regular backups</a:t>
            </a:r>
            <a:r>
              <a:rPr lang="en-US" dirty="0"/>
              <a:t>: Ensure recoverability in case of compromise.</a:t>
            </a:r>
          </a:p>
          <a:p>
            <a:endParaRPr lang="en-US" dirty="0"/>
          </a:p>
        </p:txBody>
      </p:sp>
      <p:pic>
        <p:nvPicPr>
          <p:cNvPr id="39" name="Picture Placeholder 38">
            <a:extLst>
              <a:ext uri="{FF2B5EF4-FFF2-40B4-BE49-F238E27FC236}">
                <a16:creationId xmlns:a16="http://schemas.microsoft.com/office/drawing/2014/main" id="{8F562E90-E1C8-8341-9CE7-1A6092C7A4B4}"/>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96572DCC-B8A2-26C1-19DC-9D32F56F935C}"/>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32" name="Text Placeholder 119">
            <a:extLst>
              <a:ext uri="{FF2B5EF4-FFF2-40B4-BE49-F238E27FC236}">
                <a16:creationId xmlns:a16="http://schemas.microsoft.com/office/drawing/2014/main" id="{34188090-3870-A51B-5161-577778B4EB4C}"/>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7512CE3A-F6A7-8DB8-DC36-F67D63F7F873}"/>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493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F59F8-527D-CD32-DC1F-7484848365F4}"/>
            </a:ext>
          </a:extLst>
        </p:cNvPr>
        <p:cNvGrpSpPr/>
        <p:nvPr/>
      </p:nvGrpSpPr>
      <p:grpSpPr>
        <a:xfrm>
          <a:off x="0" y="0"/>
          <a:ext cx="0" cy="0"/>
          <a:chOff x="0" y="0"/>
          <a:chExt cx="0" cy="0"/>
        </a:xfrm>
      </p:grpSpPr>
      <p:sp>
        <p:nvSpPr>
          <p:cNvPr id="22" name="Text Placeholder 1">
            <a:extLst>
              <a:ext uri="{FF2B5EF4-FFF2-40B4-BE49-F238E27FC236}">
                <a16:creationId xmlns:a16="http://schemas.microsoft.com/office/drawing/2014/main" id="{6E4F89F8-97A2-3B65-ED58-56E2E9CD223E}"/>
              </a:ext>
            </a:extLst>
          </p:cNvPr>
          <p:cNvSpPr>
            <a:spLocks noGrp="1"/>
          </p:cNvSpPr>
          <p:nvPr>
            <p:ph type="body" sz="quarter" idx="21"/>
          </p:nvPr>
        </p:nvSpPr>
        <p:spPr>
          <a:xfrm rot="19594102">
            <a:off x="584131" y="-142449"/>
            <a:ext cx="1218268" cy="6177109"/>
          </a:xfrm>
        </p:spPr>
        <p:txBody>
          <a:bodyPr/>
          <a:lstStyle/>
          <a:p>
            <a:endParaRPr lang="en-US"/>
          </a:p>
        </p:txBody>
      </p:sp>
      <p:pic>
        <p:nvPicPr>
          <p:cNvPr id="18" name="Picture 17" descr="Transparent padlock">
            <a:extLst>
              <a:ext uri="{FF2B5EF4-FFF2-40B4-BE49-F238E27FC236}">
                <a16:creationId xmlns:a16="http://schemas.microsoft.com/office/drawing/2014/main" id="{BA451CC6-8A75-933D-3356-65C77C1F1B39}"/>
              </a:ext>
            </a:extLst>
          </p:cNvPr>
          <p:cNvPicPr>
            <a:picLocks noChangeAspect="1"/>
          </p:cNvPicPr>
          <p:nvPr/>
        </p:nvPicPr>
        <p:blipFill>
          <a:blip r:embed="rId3"/>
          <a:srcRect r="13396" b="2"/>
          <a:stretch/>
        </p:blipFill>
        <p:spPr>
          <a:xfrm>
            <a:off x="3124200" y="10"/>
            <a:ext cx="9067800" cy="685799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noFill/>
        </p:spPr>
      </p:pic>
      <p:sp>
        <p:nvSpPr>
          <p:cNvPr id="24" name="Text Placeholder 3">
            <a:extLst>
              <a:ext uri="{FF2B5EF4-FFF2-40B4-BE49-F238E27FC236}">
                <a16:creationId xmlns:a16="http://schemas.microsoft.com/office/drawing/2014/main" id="{673AD3A4-B750-C5A5-830A-4FBAA329C334}"/>
              </a:ext>
            </a:extLst>
          </p:cNvPr>
          <p:cNvSpPr>
            <a:spLocks noGrp="1"/>
          </p:cNvSpPr>
          <p:nvPr>
            <p:ph type="body" sz="quarter" idx="12"/>
          </p:nvPr>
        </p:nvSpPr>
        <p:spPr>
          <a:xfrm>
            <a:off x="533400" y="266700"/>
            <a:ext cx="5257800" cy="6324600"/>
          </a:xfrm>
        </p:spPr>
        <p:txBody>
          <a:bodyPr/>
          <a:lstStyle/>
          <a:p>
            <a:endParaRPr lang="en-US" dirty="0"/>
          </a:p>
        </p:txBody>
      </p:sp>
      <p:sp>
        <p:nvSpPr>
          <p:cNvPr id="13" name="Title 12">
            <a:extLst>
              <a:ext uri="{FF2B5EF4-FFF2-40B4-BE49-F238E27FC236}">
                <a16:creationId xmlns:a16="http://schemas.microsoft.com/office/drawing/2014/main" id="{1D75806D-4558-D37D-1475-B827A56E47F2}"/>
              </a:ext>
            </a:extLst>
          </p:cNvPr>
          <p:cNvSpPr>
            <a:spLocks noGrp="1"/>
          </p:cNvSpPr>
          <p:nvPr>
            <p:ph type="ctrTitle"/>
          </p:nvPr>
        </p:nvSpPr>
        <p:spPr>
          <a:xfrm>
            <a:off x="885824" y="511037"/>
            <a:ext cx="4381500" cy="4670564"/>
          </a:xfrm>
        </p:spPr>
        <p:txBody>
          <a:bodyPr anchor="ctr">
            <a:normAutofit/>
          </a:bodyPr>
          <a:lstStyle/>
          <a:p>
            <a:r>
              <a:rPr lang="en-US" sz="2400" b="1" dirty="0"/>
              <a:t>Employee Training and Policies</a:t>
            </a:r>
            <a:br>
              <a:rPr lang="en-US" sz="2400" b="1" dirty="0"/>
            </a:br>
            <a:br>
              <a:rPr lang="en-US" sz="2400" b="1" dirty="0"/>
            </a:br>
            <a:r>
              <a:rPr lang="en-US" sz="2400" dirty="0"/>
              <a:t>Educate developers on secure coding practices.</a:t>
            </a:r>
            <a:br>
              <a:rPr lang="en-US" sz="2400" dirty="0"/>
            </a:br>
            <a:br>
              <a:rPr lang="en-US" sz="2400" dirty="0"/>
            </a:br>
            <a:r>
              <a:rPr lang="en-US" sz="2400" dirty="0"/>
              <a:t>Enforce policies against committing sensitive data (e.g., passwords).</a:t>
            </a:r>
            <a:br>
              <a:rPr lang="en-US" sz="2400" dirty="0"/>
            </a:br>
            <a:br>
              <a:rPr lang="en-US" sz="2400" dirty="0"/>
            </a:br>
            <a:r>
              <a:rPr lang="en-US" sz="2400" dirty="0"/>
              <a:t>Foster a culture of accountability and awareness about repository security.</a:t>
            </a:r>
          </a:p>
        </p:txBody>
      </p:sp>
      <p:sp>
        <p:nvSpPr>
          <p:cNvPr id="26" name="Text Placeholder 5">
            <a:extLst>
              <a:ext uri="{FF2B5EF4-FFF2-40B4-BE49-F238E27FC236}">
                <a16:creationId xmlns:a16="http://schemas.microsoft.com/office/drawing/2014/main" id="{376883DA-DEA7-D4DF-5062-979A3C7F2B07}"/>
              </a:ext>
            </a:extLst>
          </p:cNvPr>
          <p:cNvSpPr>
            <a:spLocks noGrp="1"/>
          </p:cNvSpPr>
          <p:nvPr>
            <p:ph type="body" sz="quarter" idx="13"/>
          </p:nvPr>
        </p:nvSpPr>
        <p:spPr>
          <a:xfrm rot="10800000">
            <a:off x="314325" y="4953000"/>
            <a:ext cx="1143000" cy="1790700"/>
          </a:xfrm>
        </p:spPr>
        <p:txBody>
          <a:bodyPr/>
          <a:lstStyle/>
          <a:p>
            <a:endParaRPr lang="en-US" dirty="0"/>
          </a:p>
        </p:txBody>
      </p:sp>
    </p:spTree>
    <p:extLst>
      <p:ext uri="{BB962C8B-B14F-4D97-AF65-F5344CB8AC3E}">
        <p14:creationId xmlns:p14="http://schemas.microsoft.com/office/powerpoint/2010/main" val="4148363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19</TotalTime>
  <Words>390</Words>
  <Application>Microsoft Office PowerPoint</Application>
  <PresentationFormat>Widescreen</PresentationFormat>
  <Paragraphs>49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ModernClassicBlock-3</vt:lpstr>
      <vt:lpstr> Title: Security Controls in Shared Source Code Repositories </vt:lpstr>
      <vt:lpstr>Introduction</vt:lpstr>
      <vt:lpstr>Importance of Security Controls</vt:lpstr>
      <vt:lpstr>Common Security Risks Unauthorized Access: Exploited credentials or excessive permissions.  Malware Injections: Compromised or malicious code.  Unsecured Secrets: API keys or passwords in source code.  Insider Threats: Deliberate misuse by authorized users.</vt:lpstr>
      <vt:lpstr>Best Practices for Access Management</vt:lpstr>
      <vt:lpstr>Secure Development Practices</vt:lpstr>
      <vt:lpstr>Monitoring and Auditing</vt:lpstr>
      <vt:lpstr>Encryption and Backup</vt:lpstr>
      <vt:lpstr>Employee Training and Policies  Educate developers on secure coding practices.  Enforce policies against committing sensitive data (e.g., passwords).  Foster a culture of accountability and awareness about repository security.</vt:lpstr>
      <vt:lpstr>Conclusion Security controls in shared repositories mitigate risks and safeguard critical assets.  Security requires ongoing vigilance and collaboration among all team members.  Begin implementing these best practices to secure your repositories.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A</dc:creator>
  <cp:lastModifiedBy>Rajesh A</cp:lastModifiedBy>
  <cp:revision>10</cp:revision>
  <dcterms:created xsi:type="dcterms:W3CDTF">2024-12-14T20:16:11Z</dcterms:created>
  <dcterms:modified xsi:type="dcterms:W3CDTF">2024-12-14T20:35:24Z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