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86" autoAdjust="0"/>
    <p:restoredTop sz="94660"/>
  </p:normalViewPr>
  <p:slideViewPr>
    <p:cSldViewPr snapToGrid="0">
      <p:cViewPr varScale="1">
        <p:scale>
          <a:sx n="68" d="100"/>
          <a:sy n="68" d="100"/>
        </p:scale>
        <p:origin x="9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E836180-7ADB-4593-8C95-1C7FA5326BF2}" type="datetimeFigureOut">
              <a:rPr lang="en-US" smtClean="0"/>
              <a:t>7/24/2025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7EF1027-7ACA-488F-8EAE-439713E09D4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4124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36180-7ADB-4593-8C95-1C7FA5326BF2}"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F1027-7ACA-488F-8EAE-439713E09D4B}" type="slidenum">
              <a:rPr lang="en-US" smtClean="0"/>
              <a:t>‹#›</a:t>
            </a:fld>
            <a:endParaRPr lang="en-US"/>
          </a:p>
        </p:txBody>
      </p:sp>
    </p:spTree>
    <p:extLst>
      <p:ext uri="{BB962C8B-B14F-4D97-AF65-F5344CB8AC3E}">
        <p14:creationId xmlns:p14="http://schemas.microsoft.com/office/powerpoint/2010/main" val="461618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36180-7ADB-4593-8C95-1C7FA5326BF2}"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F1027-7ACA-488F-8EAE-439713E09D4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1014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36180-7ADB-4593-8C95-1C7FA5326BF2}"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F1027-7ACA-488F-8EAE-439713E09D4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9787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36180-7ADB-4593-8C95-1C7FA5326BF2}"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F1027-7ACA-488F-8EAE-439713E09D4B}" type="slidenum">
              <a:rPr lang="en-US" smtClean="0"/>
              <a:t>‹#›</a:t>
            </a:fld>
            <a:endParaRPr lang="en-US"/>
          </a:p>
        </p:txBody>
      </p:sp>
    </p:spTree>
    <p:extLst>
      <p:ext uri="{BB962C8B-B14F-4D97-AF65-F5344CB8AC3E}">
        <p14:creationId xmlns:p14="http://schemas.microsoft.com/office/powerpoint/2010/main" val="3358885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36180-7ADB-4593-8C95-1C7FA5326BF2}"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F1027-7ACA-488F-8EAE-439713E09D4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5241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36180-7ADB-4593-8C95-1C7FA5326BF2}"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F1027-7ACA-488F-8EAE-439713E09D4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0873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36180-7ADB-4593-8C95-1C7FA5326BF2}"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F1027-7ACA-488F-8EAE-439713E09D4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9069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36180-7ADB-4593-8C95-1C7FA5326BF2}"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F1027-7ACA-488F-8EAE-439713E09D4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8484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36180-7ADB-4593-8C95-1C7FA5326BF2}"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F1027-7ACA-488F-8EAE-439713E09D4B}" type="slidenum">
              <a:rPr lang="en-US" smtClean="0"/>
              <a:t>‹#›</a:t>
            </a:fld>
            <a:endParaRPr lang="en-US"/>
          </a:p>
        </p:txBody>
      </p:sp>
    </p:spTree>
    <p:extLst>
      <p:ext uri="{BB962C8B-B14F-4D97-AF65-F5344CB8AC3E}">
        <p14:creationId xmlns:p14="http://schemas.microsoft.com/office/powerpoint/2010/main" val="185394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36180-7ADB-4593-8C95-1C7FA5326BF2}"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F1027-7ACA-488F-8EAE-439713E09D4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388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836180-7ADB-4593-8C95-1C7FA5326BF2}"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F1027-7ACA-488F-8EAE-439713E09D4B}" type="slidenum">
              <a:rPr lang="en-US" smtClean="0"/>
              <a:t>‹#›</a:t>
            </a:fld>
            <a:endParaRPr lang="en-US"/>
          </a:p>
        </p:txBody>
      </p:sp>
    </p:spTree>
    <p:extLst>
      <p:ext uri="{BB962C8B-B14F-4D97-AF65-F5344CB8AC3E}">
        <p14:creationId xmlns:p14="http://schemas.microsoft.com/office/powerpoint/2010/main" val="2761265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836180-7ADB-4593-8C95-1C7FA5326BF2}" type="datetimeFigureOut">
              <a:rPr lang="en-US" smtClean="0"/>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EF1027-7ACA-488F-8EAE-439713E09D4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409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836180-7ADB-4593-8C95-1C7FA5326BF2}" type="datetimeFigureOut">
              <a:rPr lang="en-US" smtClean="0"/>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EF1027-7ACA-488F-8EAE-439713E09D4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711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36180-7ADB-4593-8C95-1C7FA5326BF2}" type="datetimeFigureOut">
              <a:rPr lang="en-US" smtClean="0"/>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EF1027-7ACA-488F-8EAE-439713E09D4B}" type="slidenum">
              <a:rPr lang="en-US" smtClean="0"/>
              <a:t>‹#›</a:t>
            </a:fld>
            <a:endParaRPr lang="en-US"/>
          </a:p>
        </p:txBody>
      </p:sp>
    </p:spTree>
    <p:extLst>
      <p:ext uri="{BB962C8B-B14F-4D97-AF65-F5344CB8AC3E}">
        <p14:creationId xmlns:p14="http://schemas.microsoft.com/office/powerpoint/2010/main" val="2791845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36180-7ADB-4593-8C95-1C7FA5326BF2}"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F1027-7ACA-488F-8EAE-439713E09D4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6302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36180-7ADB-4593-8C95-1C7FA5326BF2}"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F1027-7ACA-488F-8EAE-439713E09D4B}" type="slidenum">
              <a:rPr lang="en-US" smtClean="0"/>
              <a:t>‹#›</a:t>
            </a:fld>
            <a:endParaRPr lang="en-US"/>
          </a:p>
        </p:txBody>
      </p:sp>
    </p:spTree>
    <p:extLst>
      <p:ext uri="{BB962C8B-B14F-4D97-AF65-F5344CB8AC3E}">
        <p14:creationId xmlns:p14="http://schemas.microsoft.com/office/powerpoint/2010/main" val="2392862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836180-7ADB-4593-8C95-1C7FA5326BF2}" type="datetimeFigureOut">
              <a:rPr lang="en-US" smtClean="0"/>
              <a:t>7/24/2025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EF1027-7ACA-488F-8EAE-439713E09D4B}" type="slidenum">
              <a:rPr lang="en-US" smtClean="0"/>
              <a:t>‹#›</a:t>
            </a:fld>
            <a:endParaRPr lang="en-US"/>
          </a:p>
        </p:txBody>
      </p:sp>
    </p:spTree>
    <p:extLst>
      <p:ext uri="{BB962C8B-B14F-4D97-AF65-F5344CB8AC3E}">
        <p14:creationId xmlns:p14="http://schemas.microsoft.com/office/powerpoint/2010/main" val="274280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E3AF1-C9CF-7399-EDC7-865A8503DE35}"/>
              </a:ext>
            </a:extLst>
          </p:cNvPr>
          <p:cNvSpPr>
            <a:spLocks noGrp="1"/>
          </p:cNvSpPr>
          <p:nvPr>
            <p:ph type="ctrTitle"/>
          </p:nvPr>
        </p:nvSpPr>
        <p:spPr>
          <a:xfrm>
            <a:off x="2048256" y="1871131"/>
            <a:ext cx="8055864" cy="3423245"/>
          </a:xfrm>
        </p:spPr>
        <p:txBody>
          <a:bodyPr/>
          <a:lstStyle/>
          <a:p>
            <a:r>
              <a:rPr lang="en-US" dirty="0"/>
              <a:t>COVID-19 </a:t>
            </a:r>
            <a:br>
              <a:rPr lang="en-US" dirty="0"/>
            </a:br>
            <a:r>
              <a:rPr lang="en-US" dirty="0"/>
              <a:t>Lockdowns </a:t>
            </a:r>
            <a:br>
              <a:rPr lang="en-US" dirty="0"/>
            </a:br>
            <a:r>
              <a:rPr lang="en-US" dirty="0"/>
              <a:t>and </a:t>
            </a:r>
            <a:br>
              <a:rPr lang="en-US" dirty="0"/>
            </a:br>
            <a:r>
              <a:rPr lang="en-US" dirty="0"/>
              <a:t>Waste Water Analysis Review</a:t>
            </a:r>
          </a:p>
        </p:txBody>
      </p:sp>
    </p:spTree>
    <p:extLst>
      <p:ext uri="{BB962C8B-B14F-4D97-AF65-F5344CB8AC3E}">
        <p14:creationId xmlns:p14="http://schemas.microsoft.com/office/powerpoint/2010/main" val="27597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8491A-B1CE-7BD5-4C86-B187AD5DD9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56C6EB-C9C3-5C3C-951E-578AFC6E93FA}"/>
              </a:ext>
            </a:extLst>
          </p:cNvPr>
          <p:cNvSpPr>
            <a:spLocks noGrp="1"/>
          </p:cNvSpPr>
          <p:nvPr>
            <p:ph type="title"/>
          </p:nvPr>
        </p:nvSpPr>
        <p:spPr>
          <a:xfrm>
            <a:off x="689317" y="982132"/>
            <a:ext cx="10691446" cy="1303867"/>
          </a:xfrm>
        </p:spPr>
        <p:txBody>
          <a:bodyPr>
            <a:normAutofit fontScale="90000"/>
          </a:bodyPr>
          <a:lstStyle/>
          <a:p>
            <a:pPr algn="l"/>
            <a:r>
              <a:rPr lang="en-US" b="1" dirty="0"/>
              <a:t>Is Testing Waste Water for COVID an Effective</a:t>
            </a:r>
            <a:br>
              <a:rPr lang="en-US" b="1" dirty="0"/>
            </a:br>
            <a:r>
              <a:rPr lang="en-US" b="1" dirty="0"/>
              <a:t>Method to Predict Active Cases?</a:t>
            </a:r>
            <a:endParaRPr lang="en-US" dirty="0"/>
          </a:p>
        </p:txBody>
      </p:sp>
      <p:sp>
        <p:nvSpPr>
          <p:cNvPr id="3" name="Content Placeholder 2">
            <a:extLst>
              <a:ext uri="{FF2B5EF4-FFF2-40B4-BE49-F238E27FC236}">
                <a16:creationId xmlns:a16="http://schemas.microsoft.com/office/drawing/2014/main" id="{56B80B76-4B36-3906-C627-42BB73D33FB1}"/>
              </a:ext>
            </a:extLst>
          </p:cNvPr>
          <p:cNvSpPr>
            <a:spLocks noGrp="1"/>
          </p:cNvSpPr>
          <p:nvPr>
            <p:ph idx="1"/>
          </p:nvPr>
        </p:nvSpPr>
        <p:spPr/>
        <p:txBody>
          <a:bodyPr>
            <a:normAutofit/>
          </a:bodyPr>
          <a:lstStyle/>
          <a:p>
            <a:pPr marL="0" indent="0">
              <a:buNone/>
            </a:pPr>
            <a:r>
              <a:rPr lang="en-US" b="1" dirty="0"/>
              <a:t>Conclusion</a:t>
            </a:r>
          </a:p>
          <a:p>
            <a:pPr marL="0" indent="0">
              <a:buNone/>
            </a:pPr>
            <a:r>
              <a:rPr lang="en-US" dirty="0"/>
              <a:t>The waste water contamination rate does not match the number of reported cases. It would seem that waste water is not a good indicator of the number of cases. We are seeing symptoms decrease in severity so that infected people have little or no symptoms and, therefore, cases are not reported. This data on its own seems to indicate that waste water is not a good measure. The waste water data without disease symptom or severity information definitely has less value that it would have if it included these things.</a:t>
            </a:r>
          </a:p>
        </p:txBody>
      </p:sp>
    </p:spTree>
    <p:extLst>
      <p:ext uri="{BB962C8B-B14F-4D97-AF65-F5344CB8AC3E}">
        <p14:creationId xmlns:p14="http://schemas.microsoft.com/office/powerpoint/2010/main" val="59259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420E-937F-E73C-B2E4-2C4196B175CC}"/>
              </a:ext>
            </a:extLst>
          </p:cNvPr>
          <p:cNvSpPr>
            <a:spLocks noGrp="1"/>
          </p:cNvSpPr>
          <p:nvPr>
            <p:ph type="title"/>
          </p:nvPr>
        </p:nvSpPr>
        <p:spPr/>
        <p:txBody>
          <a:bodyPr/>
          <a:lstStyle/>
          <a:p>
            <a:pPr algn="l"/>
            <a:r>
              <a:rPr lang="en-US" b="1" dirty="0"/>
              <a:t>COVID-19 Data</a:t>
            </a:r>
            <a:endParaRPr lang="en-US" dirty="0"/>
          </a:p>
        </p:txBody>
      </p:sp>
      <p:sp>
        <p:nvSpPr>
          <p:cNvPr id="3" name="Content Placeholder 2">
            <a:extLst>
              <a:ext uri="{FF2B5EF4-FFF2-40B4-BE49-F238E27FC236}">
                <a16:creationId xmlns:a16="http://schemas.microsoft.com/office/drawing/2014/main" id="{5B916EB9-7E14-3BD6-8612-DBDB0F411146}"/>
              </a:ext>
            </a:extLst>
          </p:cNvPr>
          <p:cNvSpPr>
            <a:spLocks noGrp="1"/>
          </p:cNvSpPr>
          <p:nvPr>
            <p:ph idx="1"/>
          </p:nvPr>
        </p:nvSpPr>
        <p:spPr/>
        <p:txBody>
          <a:bodyPr>
            <a:normAutofit/>
          </a:bodyPr>
          <a:lstStyle/>
          <a:p>
            <a:pPr marL="0" indent="0">
              <a:buNone/>
            </a:pPr>
            <a:r>
              <a:rPr lang="en-US" b="1" dirty="0"/>
              <a:t>Datasets</a:t>
            </a:r>
          </a:p>
          <a:p>
            <a:r>
              <a:rPr lang="en-US" dirty="0"/>
              <a:t>Two different data sets from Data.gov,</a:t>
            </a:r>
          </a:p>
          <a:p>
            <a:r>
              <a:rPr lang="en-US" dirty="0"/>
              <a:t>Pandemic response information by state on Wikipedia (https://en.wikipedia.org/wiki/U.S._state_</a:t>
            </a:r>
          </a:p>
          <a:p>
            <a:pPr marL="0" indent="0">
              <a:buNone/>
            </a:pPr>
            <a:r>
              <a:rPr lang="en-US" dirty="0"/>
              <a:t>and_local_government_responses_to_the_COVID-19_pandemic)</a:t>
            </a:r>
          </a:p>
          <a:p>
            <a:r>
              <a:rPr lang="en-US" dirty="0"/>
              <a:t>Population data from Data.gov (https://www.census.gov/data/tables/time-series/demo/popest/2020s-state-total.html).</a:t>
            </a:r>
          </a:p>
        </p:txBody>
      </p:sp>
    </p:spTree>
    <p:extLst>
      <p:ext uri="{BB962C8B-B14F-4D97-AF65-F5344CB8AC3E}">
        <p14:creationId xmlns:p14="http://schemas.microsoft.com/office/powerpoint/2010/main" val="349816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051C8-D3D7-F891-501F-A3D671B75C53}"/>
              </a:ext>
            </a:extLst>
          </p:cNvPr>
          <p:cNvSpPr>
            <a:spLocks noGrp="1"/>
          </p:cNvSpPr>
          <p:nvPr>
            <p:ph type="title"/>
          </p:nvPr>
        </p:nvSpPr>
        <p:spPr/>
        <p:txBody>
          <a:bodyPr>
            <a:normAutofit/>
          </a:bodyPr>
          <a:lstStyle/>
          <a:p>
            <a:pPr algn="l"/>
            <a:r>
              <a:rPr lang="en-US" b="1" dirty="0"/>
              <a:t>State Lockdown Information</a:t>
            </a:r>
            <a:endParaRPr lang="en-US" dirty="0"/>
          </a:p>
        </p:txBody>
      </p:sp>
      <p:sp>
        <p:nvSpPr>
          <p:cNvPr id="3" name="Content Placeholder 2">
            <a:extLst>
              <a:ext uri="{FF2B5EF4-FFF2-40B4-BE49-F238E27FC236}">
                <a16:creationId xmlns:a16="http://schemas.microsoft.com/office/drawing/2014/main" id="{21D89227-F077-93A4-7C15-A092E086EB0F}"/>
              </a:ext>
            </a:extLst>
          </p:cNvPr>
          <p:cNvSpPr>
            <a:spLocks noGrp="1"/>
          </p:cNvSpPr>
          <p:nvPr>
            <p:ph idx="1"/>
          </p:nvPr>
        </p:nvSpPr>
        <p:spPr/>
        <p:txBody>
          <a:bodyPr>
            <a:normAutofit fontScale="92500"/>
          </a:bodyPr>
          <a:lstStyle/>
          <a:p>
            <a:pPr marL="0" indent="0">
              <a:buNone/>
            </a:pPr>
            <a:r>
              <a:rPr lang="en-US" b="1" dirty="0"/>
              <a:t>State Lockdown information</a:t>
            </a:r>
          </a:p>
          <a:p>
            <a:r>
              <a:rPr lang="en-US" dirty="0"/>
              <a:t>California issued a stay-at-home order in mid-March of 2020 and did not lift it.</a:t>
            </a:r>
          </a:p>
          <a:p>
            <a:r>
              <a:rPr lang="en-US" dirty="0"/>
              <a:t>Oregon issued a stay-at-home order in mid-March of 2020 and did not lift it.</a:t>
            </a:r>
          </a:p>
          <a:p>
            <a:r>
              <a:rPr lang="en-US" dirty="0"/>
              <a:t>Texas issued a stay-at-home order in mid-March of 2020 and lifted it April 30.</a:t>
            </a:r>
          </a:p>
          <a:p>
            <a:r>
              <a:rPr lang="en-US" dirty="0"/>
              <a:t>Wisconsin declared a stay-at-home order to be unconstitutional and, therefore, did not issue an order.</a:t>
            </a:r>
          </a:p>
        </p:txBody>
      </p:sp>
    </p:spTree>
    <p:extLst>
      <p:ext uri="{BB962C8B-B14F-4D97-AF65-F5344CB8AC3E}">
        <p14:creationId xmlns:p14="http://schemas.microsoft.com/office/powerpoint/2010/main" val="1249142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26EA5-6E11-4943-5015-646B3ABDF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F7C0C8-3BB0-BC95-9412-17BAF4A9C882}"/>
              </a:ext>
            </a:extLst>
          </p:cNvPr>
          <p:cNvSpPr>
            <a:spLocks noGrp="1"/>
          </p:cNvSpPr>
          <p:nvPr>
            <p:ph type="title"/>
          </p:nvPr>
        </p:nvSpPr>
        <p:spPr/>
        <p:txBody>
          <a:bodyPr>
            <a:normAutofit fontScale="90000"/>
          </a:bodyPr>
          <a:lstStyle/>
          <a:p>
            <a:pPr algn="l"/>
            <a:r>
              <a:rPr lang="en-US" b="1" dirty="0"/>
              <a:t>Were COVID Lockdowns Effective at Saving Lives? “Provisional Death Counts for Influenza, Pneumonia, and COVID-19”</a:t>
            </a:r>
            <a:endParaRPr lang="en-US" dirty="0"/>
          </a:p>
        </p:txBody>
      </p:sp>
      <p:pic>
        <p:nvPicPr>
          <p:cNvPr id="7" name="Content Placeholder 6">
            <a:extLst>
              <a:ext uri="{FF2B5EF4-FFF2-40B4-BE49-F238E27FC236}">
                <a16:creationId xmlns:a16="http://schemas.microsoft.com/office/drawing/2014/main" id="{760423BE-AF6A-48D8-28B9-FB736FDAF9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3554" y="2557463"/>
            <a:ext cx="5364892" cy="3317875"/>
          </a:xfrm>
        </p:spPr>
      </p:pic>
    </p:spTree>
    <p:extLst>
      <p:ext uri="{BB962C8B-B14F-4D97-AF65-F5344CB8AC3E}">
        <p14:creationId xmlns:p14="http://schemas.microsoft.com/office/powerpoint/2010/main" val="177852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15887-BC37-1653-11A1-61CAB5F627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E8ACDD-959E-2E8E-E2CE-74719AB58151}"/>
              </a:ext>
            </a:extLst>
          </p:cNvPr>
          <p:cNvSpPr>
            <a:spLocks noGrp="1"/>
          </p:cNvSpPr>
          <p:nvPr>
            <p:ph type="title"/>
          </p:nvPr>
        </p:nvSpPr>
        <p:spPr/>
        <p:txBody>
          <a:bodyPr>
            <a:normAutofit fontScale="90000"/>
          </a:bodyPr>
          <a:lstStyle/>
          <a:p>
            <a:pPr algn="l"/>
            <a:r>
              <a:rPr lang="en-US" b="1" dirty="0"/>
              <a:t>Were COVID Lockdowns Effective at Saving Lives? Dataset 1</a:t>
            </a:r>
            <a:endParaRPr lang="en-US" dirty="0"/>
          </a:p>
        </p:txBody>
      </p:sp>
      <p:sp>
        <p:nvSpPr>
          <p:cNvPr id="3" name="Content Placeholder 2">
            <a:extLst>
              <a:ext uri="{FF2B5EF4-FFF2-40B4-BE49-F238E27FC236}">
                <a16:creationId xmlns:a16="http://schemas.microsoft.com/office/drawing/2014/main" id="{0226419D-618C-A2E2-2E58-CC6949B27D68}"/>
              </a:ext>
            </a:extLst>
          </p:cNvPr>
          <p:cNvSpPr>
            <a:spLocks noGrp="1"/>
          </p:cNvSpPr>
          <p:nvPr>
            <p:ph idx="1"/>
          </p:nvPr>
        </p:nvSpPr>
        <p:spPr/>
        <p:txBody>
          <a:bodyPr>
            <a:normAutofit/>
          </a:bodyPr>
          <a:lstStyle/>
          <a:p>
            <a:pPr marL="0" indent="0">
              <a:buNone/>
            </a:pPr>
            <a:r>
              <a:rPr lang="en-US" b="1" dirty="0"/>
              <a:t>Conclusion Data set “Provisional Death Counts for Influenza, Pneumonia, and COVID-19”</a:t>
            </a:r>
          </a:p>
          <a:p>
            <a:pPr marL="0" indent="0">
              <a:buNone/>
            </a:pPr>
            <a:r>
              <a:rPr lang="en-US" dirty="0"/>
              <a:t>The data visualization shows spikes in deaths in March and April of 20202 for all states. Lock downs were issued in March of 2020. After Texas reopened it had a spike in deaths that was not seen in states with lock downs. Wisconsin numbers were similar to Texas for quarters 2-4 in 2021. The first vaccine was available at the end of 20202 and numbers leveled out and rates were similar across all states regardless of lockdown policy.</a:t>
            </a:r>
          </a:p>
        </p:txBody>
      </p:sp>
    </p:spTree>
    <p:extLst>
      <p:ext uri="{BB962C8B-B14F-4D97-AF65-F5344CB8AC3E}">
        <p14:creationId xmlns:p14="http://schemas.microsoft.com/office/powerpoint/2010/main" val="1776889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321E0-AD67-7FF1-B132-E4C6538A07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1DF267-559B-2112-E602-5711F8862397}"/>
              </a:ext>
            </a:extLst>
          </p:cNvPr>
          <p:cNvSpPr>
            <a:spLocks noGrp="1"/>
          </p:cNvSpPr>
          <p:nvPr>
            <p:ph type="title"/>
          </p:nvPr>
        </p:nvSpPr>
        <p:spPr>
          <a:xfrm>
            <a:off x="1295402" y="982132"/>
            <a:ext cx="9601196" cy="1732933"/>
          </a:xfrm>
        </p:spPr>
        <p:txBody>
          <a:bodyPr>
            <a:normAutofit fontScale="90000"/>
          </a:bodyPr>
          <a:lstStyle/>
          <a:p>
            <a:pPr algn="l"/>
            <a:r>
              <a:rPr lang="en-US" b="1" dirty="0"/>
              <a:t>Were COVID Lockdowns Effective at Saving Lives? Dataset “Provisional COVID-19 death counts, rates, and percent of total deaths, by jurisdiction of residence”</a:t>
            </a:r>
            <a:endParaRPr lang="en-US" dirty="0"/>
          </a:p>
        </p:txBody>
      </p:sp>
      <p:pic>
        <p:nvPicPr>
          <p:cNvPr id="7" name="Content Placeholder 6">
            <a:extLst>
              <a:ext uri="{FF2B5EF4-FFF2-40B4-BE49-F238E27FC236}">
                <a16:creationId xmlns:a16="http://schemas.microsoft.com/office/drawing/2014/main" id="{701391E3-1A8E-3570-1C8B-594BF0DE35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3554" y="3089808"/>
            <a:ext cx="5364892" cy="2963326"/>
          </a:xfrm>
        </p:spPr>
      </p:pic>
    </p:spTree>
    <p:extLst>
      <p:ext uri="{BB962C8B-B14F-4D97-AF65-F5344CB8AC3E}">
        <p14:creationId xmlns:p14="http://schemas.microsoft.com/office/powerpoint/2010/main" val="2938600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ABA08-5630-DCDE-8D59-515AB55F44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790874-3243-5D41-6E2B-54DB0990696D}"/>
              </a:ext>
            </a:extLst>
          </p:cNvPr>
          <p:cNvSpPr>
            <a:spLocks noGrp="1"/>
          </p:cNvSpPr>
          <p:nvPr>
            <p:ph type="title"/>
          </p:nvPr>
        </p:nvSpPr>
        <p:spPr/>
        <p:txBody>
          <a:bodyPr>
            <a:normAutofit fontScale="90000"/>
          </a:bodyPr>
          <a:lstStyle/>
          <a:p>
            <a:r>
              <a:rPr lang="en-US" b="1" dirty="0"/>
              <a:t>Were COVID Lockdowns Effective at Saving Lives?</a:t>
            </a:r>
            <a:endParaRPr lang="en-US" dirty="0"/>
          </a:p>
        </p:txBody>
      </p:sp>
      <p:sp>
        <p:nvSpPr>
          <p:cNvPr id="3" name="Content Placeholder 2">
            <a:extLst>
              <a:ext uri="{FF2B5EF4-FFF2-40B4-BE49-F238E27FC236}">
                <a16:creationId xmlns:a16="http://schemas.microsoft.com/office/drawing/2014/main" id="{84987EE5-5256-EF28-4ED0-30C43F023BF4}"/>
              </a:ext>
            </a:extLst>
          </p:cNvPr>
          <p:cNvSpPr>
            <a:spLocks noGrp="1"/>
          </p:cNvSpPr>
          <p:nvPr>
            <p:ph idx="1"/>
          </p:nvPr>
        </p:nvSpPr>
        <p:spPr/>
        <p:txBody>
          <a:bodyPr>
            <a:normAutofit/>
          </a:bodyPr>
          <a:lstStyle/>
          <a:p>
            <a:pPr marL="0" indent="0">
              <a:buNone/>
            </a:pPr>
            <a:r>
              <a:rPr lang="en-US" b="1" dirty="0"/>
              <a:t>Conclusion data set “Provisional COVID-19 death counts, rates, and percent of total deaths, by jurisdiction of residence”</a:t>
            </a:r>
          </a:p>
          <a:p>
            <a:pPr marL="0" indent="0">
              <a:buNone/>
            </a:pPr>
            <a:r>
              <a:rPr lang="en-US" dirty="0"/>
              <a:t>This data set shows convincing evidence that the tight policies, such as lock downs, saved large numbers of lives. The data visualization shows in the comparison of these four states that Texas had the highest death rates throughout the pandemic and Wisconsin had the second highest after 2021.</a:t>
            </a:r>
          </a:p>
        </p:txBody>
      </p:sp>
    </p:spTree>
    <p:extLst>
      <p:ext uri="{BB962C8B-B14F-4D97-AF65-F5344CB8AC3E}">
        <p14:creationId xmlns:p14="http://schemas.microsoft.com/office/powerpoint/2010/main" val="3113519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4E755-FD00-6C08-93E6-08274CB0F6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3A0C46-7426-B77D-580D-D130EE15EFEE}"/>
              </a:ext>
            </a:extLst>
          </p:cNvPr>
          <p:cNvSpPr>
            <a:spLocks noGrp="1"/>
          </p:cNvSpPr>
          <p:nvPr>
            <p:ph type="title"/>
          </p:nvPr>
        </p:nvSpPr>
        <p:spPr>
          <a:xfrm>
            <a:off x="844062" y="982132"/>
            <a:ext cx="10410092" cy="1303867"/>
          </a:xfrm>
        </p:spPr>
        <p:txBody>
          <a:bodyPr>
            <a:normAutofit fontScale="90000"/>
          </a:bodyPr>
          <a:lstStyle/>
          <a:p>
            <a:pPr algn="l"/>
            <a:r>
              <a:rPr lang="en-US" b="1" dirty="0"/>
              <a:t>Is Testing Waste Water for COVID an Effective</a:t>
            </a:r>
            <a:br>
              <a:rPr lang="en-US" b="1" dirty="0"/>
            </a:br>
            <a:r>
              <a:rPr lang="en-US" b="1" dirty="0"/>
              <a:t>Method to Predict Active Cases?</a:t>
            </a:r>
            <a:endParaRPr lang="en-US" dirty="0"/>
          </a:p>
        </p:txBody>
      </p:sp>
      <p:sp>
        <p:nvSpPr>
          <p:cNvPr id="3" name="Content Placeholder 2">
            <a:extLst>
              <a:ext uri="{FF2B5EF4-FFF2-40B4-BE49-F238E27FC236}">
                <a16:creationId xmlns:a16="http://schemas.microsoft.com/office/drawing/2014/main" id="{7EC46349-A100-41BC-0A7C-6337150DC130}"/>
              </a:ext>
            </a:extLst>
          </p:cNvPr>
          <p:cNvSpPr>
            <a:spLocks noGrp="1"/>
          </p:cNvSpPr>
          <p:nvPr>
            <p:ph idx="1"/>
          </p:nvPr>
        </p:nvSpPr>
        <p:spPr/>
        <p:txBody>
          <a:bodyPr>
            <a:normAutofit/>
          </a:bodyPr>
          <a:lstStyle/>
          <a:p>
            <a:pPr marL="0" indent="0">
              <a:buNone/>
            </a:pPr>
            <a:r>
              <a:rPr lang="en-US" b="1" dirty="0"/>
              <a:t>Dataset</a:t>
            </a:r>
          </a:p>
          <a:p>
            <a:pPr marL="0" indent="0">
              <a:buNone/>
            </a:pPr>
            <a:r>
              <a:rPr lang="en-US" dirty="0"/>
              <a:t>COVID-19 National Wastewater Data from the CDC.</a:t>
            </a:r>
          </a:p>
        </p:txBody>
      </p:sp>
    </p:spTree>
    <p:extLst>
      <p:ext uri="{BB962C8B-B14F-4D97-AF65-F5344CB8AC3E}">
        <p14:creationId xmlns:p14="http://schemas.microsoft.com/office/powerpoint/2010/main" val="2237337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D7E6C-661E-574B-69C8-1E845F9897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0BDD1F-EED3-8F3D-3B65-CD08F5B03C2A}"/>
              </a:ext>
            </a:extLst>
          </p:cNvPr>
          <p:cNvSpPr>
            <a:spLocks noGrp="1"/>
          </p:cNvSpPr>
          <p:nvPr>
            <p:ph type="title"/>
          </p:nvPr>
        </p:nvSpPr>
        <p:spPr>
          <a:xfrm>
            <a:off x="829994" y="982132"/>
            <a:ext cx="10677378" cy="1303867"/>
          </a:xfrm>
        </p:spPr>
        <p:txBody>
          <a:bodyPr>
            <a:normAutofit fontScale="90000"/>
          </a:bodyPr>
          <a:lstStyle/>
          <a:p>
            <a:pPr algn="l"/>
            <a:r>
              <a:rPr lang="en-US" b="1" dirty="0"/>
              <a:t>Is Testing Waste Water for COVID an Effective</a:t>
            </a:r>
            <a:br>
              <a:rPr lang="en-US" b="1" dirty="0"/>
            </a:br>
            <a:r>
              <a:rPr lang="en-US" b="1" dirty="0"/>
              <a:t>Method to Predict Active Cases?</a:t>
            </a:r>
            <a:endParaRPr lang="en-US" dirty="0"/>
          </a:p>
        </p:txBody>
      </p:sp>
      <p:pic>
        <p:nvPicPr>
          <p:cNvPr id="26" name="Content Placeholder 25">
            <a:extLst>
              <a:ext uri="{FF2B5EF4-FFF2-40B4-BE49-F238E27FC236}">
                <a16:creationId xmlns:a16="http://schemas.microsoft.com/office/drawing/2014/main" id="{63D1F337-829B-5946-138D-BA265D9E17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3554" y="2557463"/>
            <a:ext cx="5364892" cy="3317875"/>
          </a:xfrm>
        </p:spPr>
      </p:pic>
    </p:spTree>
    <p:extLst>
      <p:ext uri="{BB962C8B-B14F-4D97-AF65-F5344CB8AC3E}">
        <p14:creationId xmlns:p14="http://schemas.microsoft.com/office/powerpoint/2010/main" val="31203833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97</TotalTime>
  <Words>550</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COVID-19  Lockdowns  and  Waste Water Analysis Review</vt:lpstr>
      <vt:lpstr>COVID-19 Data</vt:lpstr>
      <vt:lpstr>State Lockdown Information</vt:lpstr>
      <vt:lpstr>Were COVID Lockdowns Effective at Saving Lives? “Provisional Death Counts for Influenza, Pneumonia, and COVID-19”</vt:lpstr>
      <vt:lpstr>Were COVID Lockdowns Effective at Saving Lives? Dataset 1</vt:lpstr>
      <vt:lpstr>Were COVID Lockdowns Effective at Saving Lives? Dataset “Provisional COVID-19 death counts, rates, and percent of total deaths, by jurisdiction of residence”</vt:lpstr>
      <vt:lpstr>Were COVID Lockdowns Effective at Saving Lives?</vt:lpstr>
      <vt:lpstr>Is Testing Waste Water for COVID an Effective Method to Predict Active Cases?</vt:lpstr>
      <vt:lpstr>Is Testing Waste Water for COVID an Effective Method to Predict Active Cases?</vt:lpstr>
      <vt:lpstr>Is Testing Waste Water for COVID an Effective Method to Predict Active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Kari Bellew</dc:creator>
  <cp:lastModifiedBy>Kari Bellew</cp:lastModifiedBy>
  <cp:revision>10</cp:revision>
  <dcterms:created xsi:type="dcterms:W3CDTF">2025-07-24T18:20:50Z</dcterms:created>
  <dcterms:modified xsi:type="dcterms:W3CDTF">2025-07-24T20:10:31Z</dcterms:modified>
</cp:coreProperties>
</file>