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1" r:id="rId5"/>
    <p:sldId id="262"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6" autoAdjust="0"/>
    <p:restoredTop sz="94660"/>
  </p:normalViewPr>
  <p:slideViewPr>
    <p:cSldViewPr snapToGrid="0">
      <p:cViewPr varScale="1">
        <p:scale>
          <a:sx n="68" d="100"/>
          <a:sy n="68" d="100"/>
        </p:scale>
        <p:origin x="99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7EF1027-7ACA-488F-8EAE-439713E09D4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920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36180-7ADB-4593-8C95-1C7FA5326BF2}"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286273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966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334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3467834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960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7290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8886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45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24348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36180-7ADB-4593-8C95-1C7FA5326BF2}"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EF1027-7ACA-488F-8EAE-439713E09D4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066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836180-7ADB-4593-8C95-1C7FA5326BF2}"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350170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836180-7ADB-4593-8C95-1C7FA5326BF2}"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EF1027-7ACA-488F-8EAE-439713E09D4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75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836180-7ADB-4593-8C95-1C7FA5326BF2}"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EF1027-7ACA-488F-8EAE-439713E09D4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109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836180-7ADB-4593-8C95-1C7FA5326BF2}"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23751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36180-7ADB-4593-8C95-1C7FA5326BF2}"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F1027-7ACA-488F-8EAE-439713E09D4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532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836180-7ADB-4593-8C95-1C7FA5326BF2}"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EF1027-7ACA-488F-8EAE-439713E09D4B}" type="slidenum">
              <a:rPr lang="en-US" smtClean="0"/>
              <a:t>‹#›</a:t>
            </a:fld>
            <a:endParaRPr lang="en-US"/>
          </a:p>
        </p:txBody>
      </p:sp>
    </p:spTree>
    <p:extLst>
      <p:ext uri="{BB962C8B-B14F-4D97-AF65-F5344CB8AC3E}">
        <p14:creationId xmlns:p14="http://schemas.microsoft.com/office/powerpoint/2010/main" val="398452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836180-7ADB-4593-8C95-1C7FA5326BF2}" type="datetimeFigureOut">
              <a:rPr lang="en-US" smtClean="0"/>
              <a:t>7/24/2025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EF1027-7ACA-488F-8EAE-439713E09D4B}" type="slidenum">
              <a:rPr lang="en-US" smtClean="0"/>
              <a:t>‹#›</a:t>
            </a:fld>
            <a:endParaRPr lang="en-US"/>
          </a:p>
        </p:txBody>
      </p:sp>
    </p:spTree>
    <p:extLst>
      <p:ext uri="{BB962C8B-B14F-4D97-AF65-F5344CB8AC3E}">
        <p14:creationId xmlns:p14="http://schemas.microsoft.com/office/powerpoint/2010/main" val="41104796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3AF1-C9CF-7399-EDC7-865A8503DE35}"/>
              </a:ext>
            </a:extLst>
          </p:cNvPr>
          <p:cNvSpPr>
            <a:spLocks noGrp="1"/>
          </p:cNvSpPr>
          <p:nvPr>
            <p:ph type="ctrTitle"/>
          </p:nvPr>
        </p:nvSpPr>
        <p:spPr>
          <a:xfrm>
            <a:off x="1524000" y="1122362"/>
            <a:ext cx="9144000" cy="4364037"/>
          </a:xfrm>
        </p:spPr>
        <p:txBody>
          <a:bodyPr>
            <a:normAutofit/>
          </a:bodyPr>
          <a:lstStyle/>
          <a:p>
            <a:r>
              <a:rPr lang="en-US" dirty="0"/>
              <a:t>NYPD Shooting Numbers Compared to Police Officer Work Hours</a:t>
            </a:r>
            <a:br>
              <a:rPr lang="en-US" dirty="0"/>
            </a:br>
            <a:r>
              <a:rPr lang="en-US" dirty="0"/>
              <a:t>and Population Unemployment Rates</a:t>
            </a:r>
          </a:p>
        </p:txBody>
      </p:sp>
    </p:spTree>
    <p:extLst>
      <p:ext uri="{BB962C8B-B14F-4D97-AF65-F5344CB8AC3E}">
        <p14:creationId xmlns:p14="http://schemas.microsoft.com/office/powerpoint/2010/main" val="27597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420E-937F-E73C-B2E4-2C4196B175CC}"/>
              </a:ext>
            </a:extLst>
          </p:cNvPr>
          <p:cNvSpPr>
            <a:spLocks noGrp="1"/>
          </p:cNvSpPr>
          <p:nvPr>
            <p:ph type="title"/>
          </p:nvPr>
        </p:nvSpPr>
        <p:spPr/>
        <p:txBody>
          <a:bodyPr/>
          <a:lstStyle/>
          <a:p>
            <a:pPr algn="ctr"/>
            <a:r>
              <a:rPr lang="en-US" b="1" dirty="0"/>
              <a:t>NYPD Shooting Data</a:t>
            </a:r>
            <a:endParaRPr lang="en-US" dirty="0"/>
          </a:p>
        </p:txBody>
      </p:sp>
      <p:sp>
        <p:nvSpPr>
          <p:cNvPr id="3" name="Content Placeholder 2">
            <a:extLst>
              <a:ext uri="{FF2B5EF4-FFF2-40B4-BE49-F238E27FC236}">
                <a16:creationId xmlns:a16="http://schemas.microsoft.com/office/drawing/2014/main" id="{5B916EB9-7E14-3BD6-8612-DBDB0F411146}"/>
              </a:ext>
            </a:extLst>
          </p:cNvPr>
          <p:cNvSpPr>
            <a:spLocks noGrp="1"/>
          </p:cNvSpPr>
          <p:nvPr>
            <p:ph idx="1"/>
          </p:nvPr>
        </p:nvSpPr>
        <p:spPr/>
        <p:txBody>
          <a:bodyPr>
            <a:normAutofit/>
          </a:bodyPr>
          <a:lstStyle/>
          <a:p>
            <a:pPr marL="0" indent="0">
              <a:buNone/>
            </a:pPr>
            <a:r>
              <a:rPr lang="en-US" b="1" dirty="0"/>
              <a:t>Data</a:t>
            </a:r>
          </a:p>
          <a:p>
            <a:pPr marL="0" indent="0">
              <a:buNone/>
            </a:pPr>
            <a:r>
              <a:rPr lang="en-US" dirty="0"/>
              <a:t>NYPD Shooting data is a “. . . breakdown of every shooting incident that occurred in NYC. . . ” It is provided by the Office of Management Analysis and Planning and posted to the NYPD website. The data period covers years leading up to the pandemic and the years since. The first step in processing the data was to cleanse it by formatting date fields as date values and then counting the numbers of incidents</a:t>
            </a:r>
            <a:r>
              <a:rPr lang="en-US"/>
              <a:t>. </a:t>
            </a:r>
            <a:endParaRPr lang="en-US" dirty="0"/>
          </a:p>
        </p:txBody>
      </p:sp>
    </p:spTree>
    <p:extLst>
      <p:ext uri="{BB962C8B-B14F-4D97-AF65-F5344CB8AC3E}">
        <p14:creationId xmlns:p14="http://schemas.microsoft.com/office/powerpoint/2010/main" val="349816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51C8-D3D7-F891-501F-A3D671B75C53}"/>
              </a:ext>
            </a:extLst>
          </p:cNvPr>
          <p:cNvSpPr>
            <a:spLocks noGrp="1"/>
          </p:cNvSpPr>
          <p:nvPr>
            <p:ph type="title"/>
          </p:nvPr>
        </p:nvSpPr>
        <p:spPr/>
        <p:txBody>
          <a:bodyPr>
            <a:normAutofit fontScale="90000"/>
          </a:bodyPr>
          <a:lstStyle/>
          <a:p>
            <a:pPr algn="ctr"/>
            <a:r>
              <a:rPr lang="en-US" b="1" dirty="0"/>
              <a:t>Did Police Officer Work Hours Impact Rates of Shootings?</a:t>
            </a:r>
            <a:endParaRPr lang="en-US" dirty="0"/>
          </a:p>
        </p:txBody>
      </p:sp>
      <p:sp>
        <p:nvSpPr>
          <p:cNvPr id="3" name="Content Placeholder 2">
            <a:extLst>
              <a:ext uri="{FF2B5EF4-FFF2-40B4-BE49-F238E27FC236}">
                <a16:creationId xmlns:a16="http://schemas.microsoft.com/office/drawing/2014/main" id="{21D89227-F077-93A4-7C15-A092E086EB0F}"/>
              </a:ext>
            </a:extLst>
          </p:cNvPr>
          <p:cNvSpPr>
            <a:spLocks noGrp="1"/>
          </p:cNvSpPr>
          <p:nvPr>
            <p:ph idx="1"/>
          </p:nvPr>
        </p:nvSpPr>
        <p:spPr/>
        <p:txBody>
          <a:bodyPr>
            <a:normAutofit fontScale="92500" lnSpcReduction="10000"/>
          </a:bodyPr>
          <a:lstStyle/>
          <a:p>
            <a:pPr marL="0" indent="0">
              <a:buNone/>
            </a:pPr>
            <a:r>
              <a:rPr lang="en-US" b="1" dirty="0"/>
              <a:t>Police Officer Work Hours Data</a:t>
            </a:r>
          </a:p>
          <a:p>
            <a:r>
              <a:rPr lang="en-US" dirty="0"/>
              <a:t>This data is available from data.gov (https://catalog.data.gov/dataset/citywide-payroll-data-fiscal-year). </a:t>
            </a:r>
          </a:p>
          <a:p>
            <a:r>
              <a:rPr lang="en-US" dirty="0"/>
              <a:t>The shooting data is grouped by calendar year and the payroll data is grouped by NYC fiscal year, which is July through June rather than January through December. The data was compared calendar year to fiscal year.</a:t>
            </a:r>
          </a:p>
          <a:p>
            <a:r>
              <a:rPr lang="en-US" dirty="0"/>
              <a:t>Instead of using head count, a sum of hours worked was used. This was accomplished by summing the total hours (regular plus overtime) grouped for each fiscal year.</a:t>
            </a:r>
          </a:p>
        </p:txBody>
      </p:sp>
    </p:spTree>
    <p:extLst>
      <p:ext uri="{BB962C8B-B14F-4D97-AF65-F5344CB8AC3E}">
        <p14:creationId xmlns:p14="http://schemas.microsoft.com/office/powerpoint/2010/main" val="124914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26EA5-6E11-4943-5015-646B3ABDF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7C0C8-3BB0-BC95-9412-17BAF4A9C882}"/>
              </a:ext>
            </a:extLst>
          </p:cNvPr>
          <p:cNvSpPr>
            <a:spLocks noGrp="1"/>
          </p:cNvSpPr>
          <p:nvPr>
            <p:ph type="title"/>
          </p:nvPr>
        </p:nvSpPr>
        <p:spPr/>
        <p:txBody>
          <a:bodyPr>
            <a:normAutofit fontScale="90000"/>
          </a:bodyPr>
          <a:lstStyle/>
          <a:p>
            <a:pPr algn="ctr"/>
            <a:r>
              <a:rPr lang="en-US" b="1" dirty="0"/>
              <a:t>Did Police Officer Work Hours Impact Rates of Shootings?</a:t>
            </a:r>
            <a:endParaRPr lang="en-US" dirty="0"/>
          </a:p>
        </p:txBody>
      </p:sp>
      <p:pic>
        <p:nvPicPr>
          <p:cNvPr id="15" name="Content Placeholder 14">
            <a:extLst>
              <a:ext uri="{FF2B5EF4-FFF2-40B4-BE49-F238E27FC236}">
                <a16:creationId xmlns:a16="http://schemas.microsoft.com/office/drawing/2014/main" id="{4A6362D9-23B3-1205-AEB9-47A80439DC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554" y="2557463"/>
            <a:ext cx="5364892" cy="3317875"/>
          </a:xfrm>
        </p:spPr>
      </p:pic>
    </p:spTree>
    <p:extLst>
      <p:ext uri="{BB962C8B-B14F-4D97-AF65-F5344CB8AC3E}">
        <p14:creationId xmlns:p14="http://schemas.microsoft.com/office/powerpoint/2010/main" val="17785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15887-BC37-1653-11A1-61CAB5F627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E8ACDD-959E-2E8E-E2CE-74719AB58151}"/>
              </a:ext>
            </a:extLst>
          </p:cNvPr>
          <p:cNvSpPr>
            <a:spLocks noGrp="1"/>
          </p:cNvSpPr>
          <p:nvPr>
            <p:ph type="title"/>
          </p:nvPr>
        </p:nvSpPr>
        <p:spPr/>
        <p:txBody>
          <a:bodyPr>
            <a:normAutofit fontScale="90000"/>
          </a:bodyPr>
          <a:lstStyle/>
          <a:p>
            <a:pPr algn="ctr"/>
            <a:r>
              <a:rPr lang="en-US" b="1" dirty="0"/>
              <a:t>Did Police Officer Work Hours Impact Rates of Shootings?</a:t>
            </a:r>
            <a:endParaRPr lang="en-US" dirty="0"/>
          </a:p>
        </p:txBody>
      </p:sp>
      <p:sp>
        <p:nvSpPr>
          <p:cNvPr id="3" name="Content Placeholder 2">
            <a:extLst>
              <a:ext uri="{FF2B5EF4-FFF2-40B4-BE49-F238E27FC236}">
                <a16:creationId xmlns:a16="http://schemas.microsoft.com/office/drawing/2014/main" id="{0226419D-618C-A2E2-2E58-CC6949B27D68}"/>
              </a:ext>
            </a:extLst>
          </p:cNvPr>
          <p:cNvSpPr>
            <a:spLocks noGrp="1"/>
          </p:cNvSpPr>
          <p:nvPr>
            <p:ph idx="1"/>
          </p:nvPr>
        </p:nvSpPr>
        <p:spPr>
          <a:xfrm>
            <a:off x="838200" y="3685735"/>
            <a:ext cx="10515600" cy="2491228"/>
          </a:xfrm>
        </p:spPr>
        <p:txBody>
          <a:bodyPr>
            <a:normAutofit/>
          </a:bodyPr>
          <a:lstStyle/>
          <a:p>
            <a:pPr marL="0" indent="0">
              <a:buNone/>
            </a:pPr>
            <a:r>
              <a:rPr lang="en-US" b="1" dirty="0"/>
              <a:t>Conclusion</a:t>
            </a:r>
          </a:p>
          <a:p>
            <a:pPr marL="0" indent="0">
              <a:buNone/>
            </a:pPr>
            <a:r>
              <a:rPr lang="en-US" dirty="0"/>
              <a:t>Police Officer work hours did not correlate with shooting numbers.</a:t>
            </a:r>
          </a:p>
        </p:txBody>
      </p:sp>
    </p:spTree>
    <p:extLst>
      <p:ext uri="{BB962C8B-B14F-4D97-AF65-F5344CB8AC3E}">
        <p14:creationId xmlns:p14="http://schemas.microsoft.com/office/powerpoint/2010/main" val="177688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4E755-FD00-6C08-93E6-08274CB0F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A0C46-7426-B77D-580D-D130EE15EFEE}"/>
              </a:ext>
            </a:extLst>
          </p:cNvPr>
          <p:cNvSpPr>
            <a:spLocks noGrp="1"/>
          </p:cNvSpPr>
          <p:nvPr>
            <p:ph type="title"/>
          </p:nvPr>
        </p:nvSpPr>
        <p:spPr/>
        <p:txBody>
          <a:bodyPr>
            <a:normAutofit fontScale="90000"/>
          </a:bodyPr>
          <a:lstStyle/>
          <a:p>
            <a:pPr algn="ctr"/>
            <a:r>
              <a:rPr lang="en-US" b="1" dirty="0"/>
              <a:t>Do Higher Unemployment Rates Cause More Shootings?</a:t>
            </a:r>
            <a:endParaRPr lang="en-US" dirty="0"/>
          </a:p>
        </p:txBody>
      </p:sp>
      <p:sp>
        <p:nvSpPr>
          <p:cNvPr id="3" name="Content Placeholder 2">
            <a:extLst>
              <a:ext uri="{FF2B5EF4-FFF2-40B4-BE49-F238E27FC236}">
                <a16:creationId xmlns:a16="http://schemas.microsoft.com/office/drawing/2014/main" id="{7EC46349-A100-41BC-0A7C-6337150DC130}"/>
              </a:ext>
            </a:extLst>
          </p:cNvPr>
          <p:cNvSpPr>
            <a:spLocks noGrp="1"/>
          </p:cNvSpPr>
          <p:nvPr>
            <p:ph idx="1"/>
          </p:nvPr>
        </p:nvSpPr>
        <p:spPr>
          <a:xfrm>
            <a:off x="838200" y="2532185"/>
            <a:ext cx="10515600" cy="3644778"/>
          </a:xfrm>
        </p:spPr>
        <p:txBody>
          <a:bodyPr>
            <a:normAutofit/>
          </a:bodyPr>
          <a:lstStyle/>
          <a:p>
            <a:pPr marL="0" indent="0">
              <a:buNone/>
            </a:pPr>
            <a:r>
              <a:rPr lang="en-US" b="1" dirty="0"/>
              <a:t>Dataset</a:t>
            </a:r>
          </a:p>
          <a:p>
            <a:r>
              <a:rPr lang="en-US" dirty="0"/>
              <a:t>Data was downloaded from https://www.bls.gov/regions/northeast/data/xg-tables/ro2xglausnyc.htm as “Unemployment Level - Not Seasonally Adjusted”. </a:t>
            </a:r>
          </a:p>
          <a:p>
            <a:r>
              <a:rPr lang="en-US" dirty="0"/>
              <a:t>The numbers were not summarized as they are summarized in the source of this data.</a:t>
            </a:r>
          </a:p>
        </p:txBody>
      </p:sp>
    </p:spTree>
    <p:extLst>
      <p:ext uri="{BB962C8B-B14F-4D97-AF65-F5344CB8AC3E}">
        <p14:creationId xmlns:p14="http://schemas.microsoft.com/office/powerpoint/2010/main" val="2237337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7E6C-661E-574B-69C8-1E845F9897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0BDD1F-EED3-8F3D-3B65-CD08F5B03C2A}"/>
              </a:ext>
            </a:extLst>
          </p:cNvPr>
          <p:cNvSpPr>
            <a:spLocks noGrp="1"/>
          </p:cNvSpPr>
          <p:nvPr>
            <p:ph type="title"/>
          </p:nvPr>
        </p:nvSpPr>
        <p:spPr/>
        <p:txBody>
          <a:bodyPr>
            <a:normAutofit fontScale="90000"/>
          </a:bodyPr>
          <a:lstStyle/>
          <a:p>
            <a:pPr algn="ctr"/>
            <a:r>
              <a:rPr lang="en-US" b="1" dirty="0"/>
              <a:t>Do Higher Unemployment Rates Cause More Shootings?</a:t>
            </a:r>
            <a:endParaRPr lang="en-US" dirty="0"/>
          </a:p>
        </p:txBody>
      </p:sp>
      <p:pic>
        <p:nvPicPr>
          <p:cNvPr id="19" name="Content Placeholder 18">
            <a:extLst>
              <a:ext uri="{FF2B5EF4-FFF2-40B4-BE49-F238E27FC236}">
                <a16:creationId xmlns:a16="http://schemas.microsoft.com/office/drawing/2014/main" id="{4BEF2870-CFF5-B4D7-9AFD-80081A651B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554" y="2557463"/>
            <a:ext cx="5364892" cy="3317875"/>
          </a:xfrm>
        </p:spPr>
      </p:pic>
    </p:spTree>
    <p:extLst>
      <p:ext uri="{BB962C8B-B14F-4D97-AF65-F5344CB8AC3E}">
        <p14:creationId xmlns:p14="http://schemas.microsoft.com/office/powerpoint/2010/main" val="312038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8491A-B1CE-7BD5-4C86-B187AD5DD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6C6EB-C9C3-5C3C-951E-578AFC6E93FA}"/>
              </a:ext>
            </a:extLst>
          </p:cNvPr>
          <p:cNvSpPr>
            <a:spLocks noGrp="1"/>
          </p:cNvSpPr>
          <p:nvPr>
            <p:ph type="title"/>
          </p:nvPr>
        </p:nvSpPr>
        <p:spPr/>
        <p:txBody>
          <a:bodyPr>
            <a:normAutofit fontScale="90000"/>
          </a:bodyPr>
          <a:lstStyle/>
          <a:p>
            <a:pPr algn="ctr"/>
            <a:r>
              <a:rPr lang="en-US" b="1" dirty="0"/>
              <a:t>Do Higher Unemployment Rates Cause More Shootings?</a:t>
            </a:r>
            <a:endParaRPr lang="en-US" dirty="0"/>
          </a:p>
        </p:txBody>
      </p:sp>
      <p:sp>
        <p:nvSpPr>
          <p:cNvPr id="3" name="Content Placeholder 2">
            <a:extLst>
              <a:ext uri="{FF2B5EF4-FFF2-40B4-BE49-F238E27FC236}">
                <a16:creationId xmlns:a16="http://schemas.microsoft.com/office/drawing/2014/main" id="{56B80B76-4B36-3906-C627-42BB73D33FB1}"/>
              </a:ext>
            </a:extLst>
          </p:cNvPr>
          <p:cNvSpPr>
            <a:spLocks noGrp="1"/>
          </p:cNvSpPr>
          <p:nvPr>
            <p:ph idx="1"/>
          </p:nvPr>
        </p:nvSpPr>
        <p:spPr>
          <a:xfrm>
            <a:off x="838200" y="3066757"/>
            <a:ext cx="10515600" cy="3110206"/>
          </a:xfrm>
        </p:spPr>
        <p:txBody>
          <a:bodyPr>
            <a:normAutofit/>
          </a:bodyPr>
          <a:lstStyle/>
          <a:p>
            <a:pPr marL="0" indent="0">
              <a:buNone/>
            </a:pPr>
            <a:r>
              <a:rPr lang="en-US" b="1" dirty="0"/>
              <a:t>Conclusion</a:t>
            </a:r>
          </a:p>
          <a:p>
            <a:pPr marL="0" indent="0">
              <a:buNone/>
            </a:pPr>
            <a:r>
              <a:rPr lang="en-US" dirty="0"/>
              <a:t>The unemployment data shows a correlation with shooting numbers but a more detailed analysis would be required to find other factors.</a:t>
            </a:r>
          </a:p>
        </p:txBody>
      </p:sp>
    </p:spTree>
    <p:extLst>
      <p:ext uri="{BB962C8B-B14F-4D97-AF65-F5344CB8AC3E}">
        <p14:creationId xmlns:p14="http://schemas.microsoft.com/office/powerpoint/2010/main" val="5925976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52</TotalTime>
  <Words>335</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NYPD Shooting Numbers Compared to Police Officer Work Hours and Population Unemployment Rates</vt:lpstr>
      <vt:lpstr>NYPD Shooting Data</vt:lpstr>
      <vt:lpstr>Did Police Officer Work Hours Impact Rates of Shootings?</vt:lpstr>
      <vt:lpstr>Did Police Officer Work Hours Impact Rates of Shootings?</vt:lpstr>
      <vt:lpstr>Did Police Officer Work Hours Impact Rates of Shootings?</vt:lpstr>
      <vt:lpstr>Do Higher Unemployment Rates Cause More Shootings?</vt:lpstr>
      <vt:lpstr>Do Higher Unemployment Rates Cause More Shootings?</vt:lpstr>
      <vt:lpstr>Do Higher Unemployment Rates Cause More Shootings?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 Bellew</dc:creator>
  <cp:lastModifiedBy>Kari Bellew</cp:lastModifiedBy>
  <cp:revision>9</cp:revision>
  <dcterms:created xsi:type="dcterms:W3CDTF">2025-07-24T18:20:50Z</dcterms:created>
  <dcterms:modified xsi:type="dcterms:W3CDTF">2025-07-24T19:12:57Z</dcterms:modified>
</cp:coreProperties>
</file>