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1" r:id="rId3"/>
    <p:sldId id="274" r:id="rId4"/>
    <p:sldId id="270" r:id="rId5"/>
    <p:sldId id="268" r:id="rId6"/>
    <p:sldId id="261" r:id="rId7"/>
    <p:sldId id="262" r:id="rId8"/>
    <p:sldId id="269" r:id="rId9"/>
    <p:sldId id="258" r:id="rId10"/>
    <p:sldId id="259" r:id="rId11"/>
    <p:sldId id="263" r:id="rId12"/>
    <p:sldId id="264" r:id="rId13"/>
    <p:sldId id="265" r:id="rId14"/>
    <p:sldId id="272" r:id="rId15"/>
    <p:sldId id="276" r:id="rId16"/>
    <p:sldId id="275" r:id="rId17"/>
    <p:sldId id="277" r:id="rId18"/>
    <p:sldId id="266" r:id="rId19"/>
    <p:sldId id="267" r:id="rId20"/>
    <p:sldId id="273" r:id="rId2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9F4"/>
    <a:srgbClr val="79C1F7"/>
    <a:srgbClr val="213E04"/>
    <a:srgbClr val="B9FD67"/>
    <a:srgbClr val="C4FD7F"/>
    <a:srgbClr val="A9FC80"/>
    <a:srgbClr val="BCFE44"/>
    <a:srgbClr val="C3F991"/>
    <a:srgbClr val="AFDD7D"/>
    <a:srgbClr val="85C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1008" autoAdjust="0"/>
  </p:normalViewPr>
  <p:slideViewPr>
    <p:cSldViewPr>
      <p:cViewPr>
        <p:scale>
          <a:sx n="100" d="100"/>
          <a:sy n="100" d="100"/>
        </p:scale>
        <p:origin x="-1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A166-B503-4631-9413-4FB26F1D0F40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E02A-0E12-48EA-A7D3-15432290B4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578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อยาก</a:t>
            </a:r>
            <a:r>
              <a:rPr lang="th-TH" baseline="0" dirty="0" smtClean="0"/>
              <a:t>เห็น </a:t>
            </a:r>
            <a:r>
              <a:rPr lang="en-US" baseline="0" dirty="0" smtClean="0"/>
              <a:t>Sign in / Sign up </a:t>
            </a:r>
            <a:r>
              <a:rPr lang="th-TH" baseline="0" dirty="0" smtClean="0"/>
              <a:t>หน้าแรก</a:t>
            </a:r>
          </a:p>
          <a:p>
            <a:r>
              <a:rPr lang="th-TH" baseline="0" dirty="0" smtClean="0"/>
              <a:t>เพราะคนที่</a:t>
            </a:r>
            <a:r>
              <a:rPr lang="th-TH" baseline="0" dirty="0" err="1" smtClean="0"/>
              <a:t>ใช้เน็ต</a:t>
            </a:r>
            <a:r>
              <a:rPr lang="th-TH" baseline="0" dirty="0" smtClean="0"/>
              <a:t>ไม่เป็นอยากเห็น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CE02A-0E12-48EA-A7D3-15432290B459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45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อยาก</a:t>
            </a:r>
            <a:r>
              <a:rPr lang="th-TH" baseline="0" dirty="0" smtClean="0"/>
              <a:t>เห็น </a:t>
            </a:r>
            <a:r>
              <a:rPr lang="en-US" baseline="0" dirty="0" smtClean="0"/>
              <a:t>Sign in / Sign up </a:t>
            </a:r>
            <a:r>
              <a:rPr lang="th-TH" baseline="0" dirty="0" smtClean="0"/>
              <a:t>หน้าแรก</a:t>
            </a:r>
          </a:p>
          <a:p>
            <a:r>
              <a:rPr lang="th-TH" baseline="0" dirty="0" smtClean="0"/>
              <a:t>เพราะคนที่</a:t>
            </a:r>
            <a:r>
              <a:rPr lang="th-TH" baseline="0" dirty="0" err="1" smtClean="0"/>
              <a:t>ใช้เน็ต</a:t>
            </a:r>
            <a:r>
              <a:rPr lang="th-TH" baseline="0" dirty="0" smtClean="0"/>
              <a:t>ไม่เป็นอยากเห็น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CE02A-0E12-48EA-A7D3-15432290B459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455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อยาก</a:t>
            </a:r>
            <a:r>
              <a:rPr lang="th-TH" baseline="0" dirty="0" smtClean="0"/>
              <a:t>เห็น </a:t>
            </a:r>
            <a:r>
              <a:rPr lang="en-US" baseline="0" dirty="0" smtClean="0"/>
              <a:t>Sign in / Sign up </a:t>
            </a:r>
            <a:r>
              <a:rPr lang="th-TH" baseline="0" dirty="0" smtClean="0"/>
              <a:t>หน้าแรก</a:t>
            </a:r>
          </a:p>
          <a:p>
            <a:r>
              <a:rPr lang="th-TH" baseline="0" dirty="0" smtClean="0"/>
              <a:t>เพราะคนที่</a:t>
            </a:r>
            <a:r>
              <a:rPr lang="th-TH" baseline="0" dirty="0" err="1" smtClean="0"/>
              <a:t>ใช้เน็ต</a:t>
            </a:r>
            <a:r>
              <a:rPr lang="th-TH" baseline="0" dirty="0" smtClean="0"/>
              <a:t>ไม่เป็นอยากเห็น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CE02A-0E12-48EA-A7D3-15432290B459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455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78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809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90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69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007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770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37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638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00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515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50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2BC0-930C-4FB3-B337-0838D92C261B}" type="datetimeFigureOut">
              <a:rPr lang="th-TH" smtClean="0"/>
              <a:t>10/12/55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F294-0573-4459-BE65-C3D27870C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60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349969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33" name="Rounded Rectangle 32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+mj-cs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+mj-cs"/>
            </a:endParaRPr>
          </a:p>
        </p:txBody>
      </p:sp>
      <p:pic>
        <p:nvPicPr>
          <p:cNvPr id="3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584">
            <a:off x="7766242" y="1683903"/>
            <a:ext cx="1044204" cy="4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8598">
            <a:off x="3766566" y="1485144"/>
            <a:ext cx="866458" cy="4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61" y="2750177"/>
            <a:ext cx="1438278" cy="68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72" y="2750177"/>
            <a:ext cx="2236756" cy="10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513651" y="1234411"/>
            <a:ext cx="3528392" cy="424572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Rounded Rectangle 37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Straight Connector 38"/>
          <p:cNvCxnSpPr/>
          <p:nvPr/>
        </p:nvCxnSpPr>
        <p:spPr>
          <a:xfrm>
            <a:off x="-22575" y="1078978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6" name="Straight Connector 45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208849" y="538105"/>
            <a:ext cx="613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2088" y="98448"/>
            <a:ext cx="957313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 NOW</a:t>
            </a:r>
            <a:endParaRPr lang="th-TH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77136"/>
            <a:ext cx="9144000" cy="2132856"/>
          </a:xfrm>
          <a:prstGeom prst="rect">
            <a:avLst/>
          </a:prstGeom>
          <a:solidFill>
            <a:srgbClr val="3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6493419" y="4886756"/>
            <a:ext cx="113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39395"/>
                </a:solidFill>
              </a:rPr>
              <a:t>Bizkbox</a:t>
            </a:r>
            <a:endParaRPr lang="th-TH" sz="2400" dirty="0">
              <a:solidFill>
                <a:srgbClr val="939395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5428" y="5085184"/>
            <a:ext cx="2174924" cy="544110"/>
          </a:xfrm>
          <a:prstGeom prst="roundRect">
            <a:avLst/>
          </a:prstGeom>
          <a:gradFill>
            <a:gsLst>
              <a:gs pos="41000">
                <a:srgbClr val="51B121"/>
              </a:gs>
              <a:gs pos="100000">
                <a:srgbClr val="53DF56"/>
              </a:gs>
              <a:gs pos="98000">
                <a:srgbClr val="8AEA88"/>
              </a:gs>
              <a:gs pos="14000">
                <a:srgbClr val="C0F5B9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Try Bizbox Free</a:t>
            </a:r>
          </a:p>
          <a:p>
            <a:pPr algn="ctr"/>
            <a:r>
              <a:rPr lang="en-US" sz="1400" dirty="0" smtClean="0"/>
              <a:t>No Credit Card Required </a:t>
            </a:r>
            <a:endParaRPr lang="th-TH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1545" y="6325801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About Us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1304" y="5348421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Home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1304" y="603322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Pricing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93419" y="567369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Features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7759" y="5350142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Privacy  Policy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7759" y="566696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Data Backup</a:t>
            </a:r>
            <a:endParaRPr lang="th-TH" sz="1100" dirty="0">
              <a:solidFill>
                <a:srgbClr val="939395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61541" y="5637152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73757" y="5974887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09909" y="6288263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29664" y="6587411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97521" y="5650290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82613" y="596831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69729" y="6281694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69729" y="657366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39497" y="6022686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Term of Service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496" y="6315342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Feedback</a:t>
            </a:r>
          </a:p>
        </p:txBody>
      </p:sp>
      <p:pic>
        <p:nvPicPr>
          <p:cNvPr id="41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19476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819476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5428" y="5781000"/>
            <a:ext cx="2488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Copyright 2012  © Bizkit </a:t>
            </a:r>
          </a:p>
          <a:p>
            <a:r>
              <a:rPr lang="en-US" sz="1100" dirty="0" smtClean="0">
                <a:solidFill>
                  <a:srgbClr val="939395"/>
                </a:solidFill>
              </a:rPr>
              <a:t>All rights  reserved </a:t>
            </a:r>
            <a:endParaRPr lang="th-TH" sz="1100" dirty="0">
              <a:solidFill>
                <a:srgbClr val="939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5428" y="1795661"/>
            <a:ext cx="8345706" cy="4176464"/>
          </a:xfrm>
          <a:prstGeom prst="rect">
            <a:avLst/>
          </a:prstGeom>
          <a:solidFill>
            <a:srgbClr val="F2FAFF"/>
          </a:solidFill>
          <a:ln w="3175">
            <a:solidFill>
              <a:srgbClr val="96CE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ounded Rectangle 12"/>
          <p:cNvSpPr/>
          <p:nvPr/>
        </p:nvSpPr>
        <p:spPr>
          <a:xfrm>
            <a:off x="2779496" y="4739868"/>
            <a:ext cx="3396569" cy="432048"/>
          </a:xfrm>
          <a:prstGeom prst="roundRect">
            <a:avLst>
              <a:gd name="adj" fmla="val 9439"/>
            </a:avLst>
          </a:prstGeom>
          <a:gradFill>
            <a:gsLst>
              <a:gs pos="0">
                <a:srgbClr val="A9FC80"/>
              </a:gs>
              <a:gs pos="55000">
                <a:srgbClr val="99F644"/>
              </a:gs>
              <a:gs pos="45000">
                <a:srgbClr val="C4FD7F"/>
              </a:gs>
              <a:gs pos="100000">
                <a:srgbClr val="82C836"/>
              </a:gs>
            </a:gsLst>
            <a:lin ang="5400000" scaled="0"/>
          </a:gradFill>
          <a:ln w="3175">
            <a:solidFill>
              <a:srgbClr val="679E2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800" b="1" dirty="0">
              <a:solidFill>
                <a:schemeClr val="tx1">
                  <a:lumMod val="75000"/>
                  <a:lumOff val="25000"/>
                </a:schemeClr>
              </a:solidFill>
              <a:latin typeface="Myriad Pro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96244" y="3589359"/>
            <a:ext cx="3331989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/>
          <p:cNvSpPr txBox="1"/>
          <p:nvPr/>
        </p:nvSpPr>
        <p:spPr>
          <a:xfrm>
            <a:off x="-108520" y="141612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8831" y="3557386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Password </a:t>
            </a:r>
            <a:endParaRPr lang="th-TH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1537" y="4796859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  <a:cs typeface="Arial" pitchFamily="34" charset="0"/>
              </a:rPr>
              <a:t>SIGNUP</a:t>
            </a:r>
            <a:endParaRPr lang="th-TH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Rounded Rectangle 24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39700" dist="88900" dir="162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1078978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8" name="Straight Connector 37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8208849" y="538105"/>
            <a:ext cx="613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62088" y="98448"/>
            <a:ext cx="615874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99385" y="4079233"/>
            <a:ext cx="335679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TextBox 66"/>
          <p:cNvSpPr txBox="1"/>
          <p:nvPr/>
        </p:nvSpPr>
        <p:spPr>
          <a:xfrm>
            <a:off x="2821971" y="4047260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Confirm Password </a:t>
            </a:r>
            <a:endParaRPr lang="th-TH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07584" y="2132856"/>
            <a:ext cx="392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  <a:latin typeface="Myriad Pro" pitchFamily="34" charset="0"/>
                <a:cs typeface="Arial" pitchFamily="34" charset="0"/>
              </a:rPr>
              <a:t>Create Your Account </a:t>
            </a:r>
            <a:endParaRPr lang="th-TH" sz="3200" b="1" dirty="0">
              <a:solidFill>
                <a:schemeClr val="accent5"/>
              </a:solidFill>
              <a:latin typeface="Myriad Pro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15904" y="3138773"/>
            <a:ext cx="3312330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TextBox 68"/>
          <p:cNvSpPr txBox="1"/>
          <p:nvPr/>
        </p:nvSpPr>
        <p:spPr>
          <a:xfrm>
            <a:off x="2838490" y="31387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Email</a:t>
            </a:r>
            <a:endParaRPr lang="th-TH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0" y="6840760"/>
            <a:ext cx="9144000" cy="2132856"/>
          </a:xfrm>
          <a:prstGeom prst="rect">
            <a:avLst/>
          </a:prstGeom>
          <a:solidFill>
            <a:srgbClr val="3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4" name="TextBox 93"/>
          <p:cNvSpPr txBox="1"/>
          <p:nvPr/>
        </p:nvSpPr>
        <p:spPr>
          <a:xfrm>
            <a:off x="6493419" y="6950380"/>
            <a:ext cx="113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39395"/>
                </a:solidFill>
              </a:rPr>
              <a:t>Bizkbox</a:t>
            </a:r>
            <a:endParaRPr lang="th-TH" sz="2400" dirty="0">
              <a:solidFill>
                <a:srgbClr val="939395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355428" y="7148808"/>
            <a:ext cx="2174924" cy="544110"/>
          </a:xfrm>
          <a:prstGeom prst="roundRect">
            <a:avLst/>
          </a:prstGeom>
          <a:gradFill>
            <a:gsLst>
              <a:gs pos="41000">
                <a:srgbClr val="51B121"/>
              </a:gs>
              <a:gs pos="100000">
                <a:srgbClr val="53DF56"/>
              </a:gs>
              <a:gs pos="98000">
                <a:srgbClr val="8AEA88"/>
              </a:gs>
              <a:gs pos="14000">
                <a:srgbClr val="C0F5B9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Try Bizbox Free</a:t>
            </a:r>
          </a:p>
          <a:p>
            <a:pPr algn="ctr"/>
            <a:r>
              <a:rPr lang="en-US" sz="1400" dirty="0" smtClean="0"/>
              <a:t>No Credit Card Required </a:t>
            </a:r>
            <a:endParaRPr lang="th-TH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521545" y="838942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About Us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11304" y="7412045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Home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11304" y="809684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Pricing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93419" y="7737323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Features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07759" y="7413766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Privacy  Policy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07759" y="7730585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Data Backup</a:t>
            </a:r>
            <a:endParaRPr lang="th-TH" sz="1100" dirty="0">
              <a:solidFill>
                <a:srgbClr val="939395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6561541" y="7700776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573757" y="8038511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609909" y="8351887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629664" y="8651035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497521" y="7713914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482613" y="8031942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569729" y="834531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569729" y="8637292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439497" y="808631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Term of Service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439496" y="8378966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Feedback</a:t>
            </a:r>
          </a:p>
        </p:txBody>
      </p:sp>
      <p:pic>
        <p:nvPicPr>
          <p:cNvPr id="112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883100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883100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355428" y="7844624"/>
            <a:ext cx="2488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Copyright 2012  © Bizbox</a:t>
            </a:r>
          </a:p>
          <a:p>
            <a:r>
              <a:rPr lang="en-US" sz="1100" dirty="0" smtClean="0">
                <a:solidFill>
                  <a:srgbClr val="939395"/>
                </a:solidFill>
              </a:rPr>
              <a:t>All rights  reserved </a:t>
            </a:r>
            <a:endParaRPr lang="th-TH" sz="1100" dirty="0">
              <a:solidFill>
                <a:srgbClr val="939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391381" y="1677730"/>
            <a:ext cx="8345706" cy="4032448"/>
          </a:xfrm>
          <a:prstGeom prst="rect">
            <a:avLst/>
          </a:prstGeom>
          <a:solidFill>
            <a:srgbClr val="F2FAFF"/>
          </a:solidFill>
          <a:ln w="3175">
            <a:solidFill>
              <a:srgbClr val="96CE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Rounded Rectangle 70"/>
          <p:cNvSpPr/>
          <p:nvPr/>
        </p:nvSpPr>
        <p:spPr>
          <a:xfrm>
            <a:off x="2720954" y="4717594"/>
            <a:ext cx="3396569" cy="432048"/>
          </a:xfrm>
          <a:prstGeom prst="roundRect">
            <a:avLst>
              <a:gd name="adj" fmla="val 9439"/>
            </a:avLst>
          </a:prstGeom>
          <a:gradFill>
            <a:gsLst>
              <a:gs pos="0">
                <a:srgbClr val="A9FC80"/>
              </a:gs>
              <a:gs pos="55000">
                <a:srgbClr val="99F644"/>
              </a:gs>
              <a:gs pos="45000">
                <a:srgbClr val="C4FD7F"/>
              </a:gs>
              <a:gs pos="100000">
                <a:srgbClr val="82C836"/>
              </a:gs>
            </a:gsLst>
            <a:lin ang="5400000" scaled="0"/>
          </a:gradFill>
          <a:ln w="3175">
            <a:solidFill>
              <a:srgbClr val="679E2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800" b="1" dirty="0">
              <a:solidFill>
                <a:schemeClr val="tx1">
                  <a:lumMod val="75000"/>
                  <a:lumOff val="25000"/>
                </a:schemeClr>
              </a:solidFill>
              <a:latin typeface="Myriad Pro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520" y="141612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9578" y="4811088"/>
            <a:ext cx="766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  <a:cs typeface="Arial" pitchFamily="34" charset="0"/>
              </a:rPr>
              <a:t>LOGIN</a:t>
            </a:r>
            <a:endParaRPr lang="th-TH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Rounded Rectangle 24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39700" dist="88900" dir="162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1078978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8" name="Straight Connector 37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8208849" y="538105"/>
            <a:ext cx="613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62088" y="98448"/>
            <a:ext cx="615874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38624" y="2132112"/>
            <a:ext cx="3015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  <a:latin typeface="Myriad Pro" pitchFamily="34" charset="0"/>
                <a:cs typeface="Arial" pitchFamily="34" charset="0"/>
              </a:rPr>
              <a:t>Login to Bizbox</a:t>
            </a:r>
            <a:endParaRPr lang="th-TH" sz="3200" b="1" dirty="0">
              <a:solidFill>
                <a:schemeClr val="accent5"/>
              </a:solidFill>
              <a:latin typeface="Myriad Pro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5616" y="4142154"/>
            <a:ext cx="201135" cy="1773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76200" dist="12700" dir="160800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/>
          <p:cNvSpPr txBox="1"/>
          <p:nvPr/>
        </p:nvSpPr>
        <p:spPr>
          <a:xfrm>
            <a:off x="2976751" y="4108672"/>
            <a:ext cx="126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Remember me</a:t>
            </a:r>
            <a:endParaRPr lang="th-TH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9743" y="4076935"/>
            <a:ext cx="151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Forgot password ?</a:t>
            </a:r>
            <a:endParaRPr lang="th-TH" sz="1400" dirty="0"/>
          </a:p>
        </p:txBody>
      </p:sp>
      <p:sp>
        <p:nvSpPr>
          <p:cNvPr id="72" name="Rectangle 71"/>
          <p:cNvSpPr/>
          <p:nvPr/>
        </p:nvSpPr>
        <p:spPr>
          <a:xfrm>
            <a:off x="2753243" y="3693954"/>
            <a:ext cx="3331989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TextBox 72"/>
          <p:cNvSpPr txBox="1"/>
          <p:nvPr/>
        </p:nvSpPr>
        <p:spPr>
          <a:xfrm>
            <a:off x="2808770" y="3668005"/>
            <a:ext cx="10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r>
              <a:rPr lang="en-US" sz="1800" dirty="0" smtClean="0"/>
              <a:t> </a:t>
            </a:r>
            <a:endParaRPr lang="th-TH" sz="1800" dirty="0"/>
          </a:p>
        </p:txBody>
      </p:sp>
      <p:sp>
        <p:nvSpPr>
          <p:cNvPr id="77" name="Rectangle 76"/>
          <p:cNvSpPr/>
          <p:nvPr/>
        </p:nvSpPr>
        <p:spPr>
          <a:xfrm>
            <a:off x="2775616" y="3152292"/>
            <a:ext cx="3312330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101600">
              <a:schemeClr val="accent5">
                <a:alpha val="4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8" name="TextBox 77"/>
          <p:cNvSpPr txBox="1"/>
          <p:nvPr/>
        </p:nvSpPr>
        <p:spPr>
          <a:xfrm>
            <a:off x="2844320" y="315448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th-T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840760"/>
            <a:ext cx="9144000" cy="2132856"/>
          </a:xfrm>
          <a:prstGeom prst="rect">
            <a:avLst/>
          </a:prstGeom>
          <a:solidFill>
            <a:srgbClr val="3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2" name="TextBox 81"/>
          <p:cNvSpPr txBox="1"/>
          <p:nvPr/>
        </p:nvSpPr>
        <p:spPr>
          <a:xfrm>
            <a:off x="6493419" y="6950380"/>
            <a:ext cx="113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39395"/>
                </a:solidFill>
              </a:rPr>
              <a:t>Bizkbox</a:t>
            </a:r>
            <a:endParaRPr lang="th-TH" sz="2400" dirty="0">
              <a:solidFill>
                <a:srgbClr val="939395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55428" y="7148808"/>
            <a:ext cx="2174924" cy="544110"/>
          </a:xfrm>
          <a:prstGeom prst="roundRect">
            <a:avLst/>
          </a:prstGeom>
          <a:gradFill>
            <a:gsLst>
              <a:gs pos="41000">
                <a:srgbClr val="51B121"/>
              </a:gs>
              <a:gs pos="100000">
                <a:srgbClr val="53DF56"/>
              </a:gs>
              <a:gs pos="98000">
                <a:srgbClr val="8AEA88"/>
              </a:gs>
              <a:gs pos="14000">
                <a:srgbClr val="C0F5B9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Try Bizbox Free</a:t>
            </a:r>
          </a:p>
          <a:p>
            <a:pPr algn="ctr"/>
            <a:r>
              <a:rPr lang="en-US" sz="1400" dirty="0" smtClean="0"/>
              <a:t>No Credit Card Required </a:t>
            </a:r>
            <a:endParaRPr lang="th-TH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521545" y="838942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About Us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11304" y="7412045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Home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11304" y="809684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Pricing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93419" y="7737323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Features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407759" y="7413766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Privacy  Policy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07759" y="7730585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Data Backup</a:t>
            </a:r>
            <a:endParaRPr lang="th-TH" sz="1100" dirty="0">
              <a:solidFill>
                <a:srgbClr val="939395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6561541" y="7700776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573757" y="8038511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609909" y="8351887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629664" y="8651035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497521" y="7713914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482613" y="8031942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569729" y="834531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569729" y="8637292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39497" y="808631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Term of Service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39496" y="8378966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Feedback</a:t>
            </a:r>
          </a:p>
        </p:txBody>
      </p:sp>
      <p:pic>
        <p:nvPicPr>
          <p:cNvPr id="100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883100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883100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355428" y="7844624"/>
            <a:ext cx="2488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Copyright 2012  © Bizbox</a:t>
            </a:r>
          </a:p>
          <a:p>
            <a:r>
              <a:rPr lang="en-US" sz="1100" dirty="0" smtClean="0">
                <a:solidFill>
                  <a:srgbClr val="939395"/>
                </a:solidFill>
              </a:rPr>
              <a:t>All rights  reserved </a:t>
            </a:r>
            <a:endParaRPr lang="th-TH" sz="1100" dirty="0">
              <a:solidFill>
                <a:srgbClr val="939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276872"/>
            <a:ext cx="297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 term of use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606668" y="98448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BIZKIT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668" y="474303"/>
            <a:ext cx="18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</a:t>
            </a:r>
            <a:r>
              <a:rPr lang="en-US" sz="1200" dirty="0" smtClean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131085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AppServ\www\Bizkit\Bizbox web\bizkitScreen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19428" r="9899" b="11287"/>
          <a:stretch/>
        </p:blipFill>
        <p:spPr bwMode="auto">
          <a:xfrm>
            <a:off x="1763688" y="1610150"/>
            <a:ext cx="3641794" cy="1733981"/>
          </a:xfrm>
          <a:prstGeom prst="roundRect">
            <a:avLst>
              <a:gd name="adj" fmla="val 23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50800" dir="5400000" sx="102000" sy="102000" algn="ctr" rotWithShape="0">
              <a:srgbClr val="000000">
                <a:alpha val="30000"/>
              </a:srgbClr>
            </a:outerShdw>
            <a:reflection blurRad="6350" stA="52000" endPos="35000" dir="5400000" sy="-100000" algn="bl" rotWithShape="0"/>
          </a:effectLst>
          <a:extLst/>
        </p:spPr>
      </p:pic>
      <p:pic>
        <p:nvPicPr>
          <p:cNvPr id="6" name="Picture 2" descr="C:\AppServ\www\Bizkit\Bizbox web\bizkitScreen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19428" r="9899" b="11287"/>
          <a:stretch/>
        </p:blipFill>
        <p:spPr bwMode="auto">
          <a:xfrm>
            <a:off x="3491880" y="1625828"/>
            <a:ext cx="3635878" cy="1731164"/>
          </a:xfrm>
          <a:prstGeom prst="roundRect">
            <a:avLst>
              <a:gd name="adj" fmla="val 23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50800" dir="5400000" sx="102000" sy="102000" algn="ctr" rotWithShape="0">
              <a:srgbClr val="000000">
                <a:alpha val="30000"/>
              </a:srgbClr>
            </a:outerShdw>
            <a:reflection blurRad="6350" stA="52000" endPos="35000" dir="5400000" sy="-100000" algn="bl" rotWithShape="0"/>
          </a:effectLst>
          <a:ex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3"/>
          <a:srcRect l="10558" t="19616" r="11663" b="6257"/>
          <a:stretch/>
        </p:blipFill>
        <p:spPr bwMode="auto">
          <a:xfrm>
            <a:off x="2699792" y="1625828"/>
            <a:ext cx="3466821" cy="2034873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574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AppServ\www\Bizkit\Bizbox web\bizkitScreen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19428" r="9899" b="11287"/>
          <a:stretch/>
        </p:blipFill>
        <p:spPr bwMode="auto">
          <a:xfrm>
            <a:off x="2339752" y="1844824"/>
            <a:ext cx="2880320" cy="1435222"/>
          </a:xfrm>
          <a:prstGeom prst="roundRect">
            <a:avLst>
              <a:gd name="adj" fmla="val 23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50800" dir="5400000" sx="102000" sy="102000" algn="ctr" rotWithShape="0">
              <a:srgbClr val="000000">
                <a:alpha val="30000"/>
              </a:srgbClr>
            </a:outerShdw>
            <a:reflection blurRad="6350" stA="52000" endPos="35000" dir="5400000" sy="-100000" algn="bl" rotWithShape="0"/>
          </a:effectLst>
          <a:extLst/>
        </p:spPr>
      </p:pic>
      <p:pic>
        <p:nvPicPr>
          <p:cNvPr id="6" name="Picture 2" descr="C:\AppServ\www\Bizkit\Bizbox web\bizkitScreen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19428" r="9899" b="11287"/>
          <a:stretch/>
        </p:blipFill>
        <p:spPr bwMode="auto">
          <a:xfrm>
            <a:off x="3471540" y="1844824"/>
            <a:ext cx="2736304" cy="1439383"/>
          </a:xfrm>
          <a:prstGeom prst="roundRect">
            <a:avLst>
              <a:gd name="adj" fmla="val 23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50800" dir="5400000" sx="102000" sy="102000" algn="ctr" rotWithShape="0">
              <a:srgbClr val="000000">
                <a:alpha val="30000"/>
              </a:srgbClr>
            </a:outerShdw>
            <a:reflection blurRad="6350" stA="52000" endPos="35000" dir="5400000" sy="-100000" algn="bl" rotWithShape="0"/>
          </a:effectLst>
          <a:ex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4"/>
          <a:srcRect l="10558" t="19616" r="11663" b="6257"/>
          <a:stretch/>
        </p:blipFill>
        <p:spPr bwMode="auto">
          <a:xfrm>
            <a:off x="2915816" y="1844824"/>
            <a:ext cx="2880320" cy="1836956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029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AppServ\www\Bizkit\Bizbox web\bizkitScreen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19428" r="9899" b="11287"/>
          <a:stretch/>
        </p:blipFill>
        <p:spPr bwMode="auto">
          <a:xfrm>
            <a:off x="2289108" y="1748084"/>
            <a:ext cx="2471699" cy="1176860"/>
          </a:xfrm>
          <a:prstGeom prst="roundRect">
            <a:avLst>
              <a:gd name="adj" fmla="val 23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50800" dir="5400000" sx="102000" sy="102000" algn="ctr" rotWithShape="0">
              <a:srgbClr val="000000">
                <a:alpha val="30000"/>
              </a:srgbClr>
            </a:outerShdw>
            <a:reflection blurRad="6350" stA="52000" endPos="35000" dir="5400000" sy="-100000" algn="bl" rotWithShape="0"/>
          </a:effectLst>
          <a:extLst/>
        </p:spPr>
      </p:pic>
      <p:pic>
        <p:nvPicPr>
          <p:cNvPr id="6" name="Picture 2" descr="C:\AppServ\www\Bizkit\Bizbox web\bizkitScreen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19428" r="9899" b="11287"/>
          <a:stretch/>
        </p:blipFill>
        <p:spPr bwMode="auto">
          <a:xfrm>
            <a:off x="3373891" y="1786466"/>
            <a:ext cx="2310476" cy="1100095"/>
          </a:xfrm>
          <a:prstGeom prst="roundRect">
            <a:avLst>
              <a:gd name="adj" fmla="val 23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50800" dir="5400000" sx="102000" sy="102000" algn="ctr" rotWithShape="0">
              <a:srgbClr val="000000">
                <a:alpha val="30000"/>
              </a:srgbClr>
            </a:outerShdw>
            <a:reflection blurRad="6350" stA="52000" endPos="35000" dir="5400000" sy="-100000" algn="bl" rotWithShape="0"/>
          </a:effectLst>
          <a:ex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4"/>
          <a:srcRect l="10558" t="19616" r="11663" b="6257"/>
          <a:stretch/>
        </p:blipFill>
        <p:spPr bwMode="auto">
          <a:xfrm>
            <a:off x="2848249" y="1728414"/>
            <a:ext cx="2244592" cy="1317478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430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0"/>
          <p:cNvSpPr/>
          <p:nvPr/>
        </p:nvSpPr>
        <p:spPr>
          <a:xfrm>
            <a:off x="2944491" y="1347500"/>
            <a:ext cx="3139678" cy="216358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5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68" y="2033711"/>
            <a:ext cx="1386864" cy="657931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6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22" y="1881771"/>
            <a:ext cx="1495718" cy="709571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Freeform 33"/>
          <p:cNvSpPr/>
          <p:nvPr/>
        </p:nvSpPr>
        <p:spPr>
          <a:xfrm flipH="1">
            <a:off x="3057637" y="1581766"/>
            <a:ext cx="1135974" cy="759618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Freeform 34"/>
          <p:cNvSpPr/>
          <p:nvPr/>
        </p:nvSpPr>
        <p:spPr>
          <a:xfrm flipH="1" flipV="1">
            <a:off x="3450711" y="3511081"/>
            <a:ext cx="1251913" cy="724322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Freeform 35"/>
          <p:cNvSpPr/>
          <p:nvPr/>
        </p:nvSpPr>
        <p:spPr>
          <a:xfrm>
            <a:off x="5845463" y="1581766"/>
            <a:ext cx="770117" cy="563761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3" descr="C:\Users\lll3ell\Desktop\Bizbox web\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94" y="3455329"/>
            <a:ext cx="889795" cy="50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lll3ell\Desktop\Bizbox web\serve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18" y="1065946"/>
            <a:ext cx="969819" cy="12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38"/>
          <p:cNvSpPr/>
          <p:nvPr/>
        </p:nvSpPr>
        <p:spPr>
          <a:xfrm>
            <a:off x="2728323" y="3706861"/>
            <a:ext cx="636215" cy="901905"/>
          </a:xfrm>
          <a:prstGeom prst="roundRect">
            <a:avLst>
              <a:gd name="adj" fmla="val 3384"/>
            </a:avLst>
          </a:prstGeom>
          <a:solidFill>
            <a:srgbClr val="FE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sp>
        <p:nvSpPr>
          <p:cNvPr id="13" name="Flowchart: Magnetic Disk 39"/>
          <p:cNvSpPr/>
          <p:nvPr/>
        </p:nvSpPr>
        <p:spPr>
          <a:xfrm>
            <a:off x="2820881" y="3850977"/>
            <a:ext cx="451097" cy="591229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E993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pic>
        <p:nvPicPr>
          <p:cNvPr id="14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89" y="2139548"/>
            <a:ext cx="1069926" cy="50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712" y="1950589"/>
            <a:ext cx="1253145" cy="5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97" y="2101474"/>
            <a:ext cx="1806003" cy="85677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7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907" y="2216708"/>
            <a:ext cx="1465466" cy="65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074263" y="2254315"/>
            <a:ext cx="991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erlin Sans FB Demi" pitchFamily="34" charset="0"/>
              </a:rPr>
              <a:t>App Server</a:t>
            </a:r>
            <a:endParaRPr lang="th-TH" sz="16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3654" y="4558007"/>
            <a:ext cx="14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erlin Sans FB Demi" pitchFamily="34" charset="0"/>
              </a:rPr>
              <a:t>Computer</a:t>
            </a:r>
            <a:endParaRPr lang="th-TH" sz="18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2260" y="4600108"/>
            <a:ext cx="14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erlin Sans FB Demi" pitchFamily="34" charset="0"/>
              </a:rPr>
              <a:t>Database</a:t>
            </a:r>
            <a:endParaRPr lang="th-TH" sz="18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21" name="Picture 8" descr="C:\Users\lll3ell\Desktop\Bizbox web\mob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8724">
            <a:off x="6569931" y="1387297"/>
            <a:ext cx="808910" cy="8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615580" y="2408554"/>
            <a:ext cx="99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erlin Sans FB Demi" pitchFamily="34" charset="0"/>
              </a:rPr>
              <a:t>Mobile</a:t>
            </a:r>
            <a:endParaRPr lang="th-TH" sz="16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23" name="Freeform 49"/>
          <p:cNvSpPr/>
          <p:nvPr/>
        </p:nvSpPr>
        <p:spPr>
          <a:xfrm flipV="1">
            <a:off x="5280373" y="2875570"/>
            <a:ext cx="698686" cy="635511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874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AppServ\www\Bizkit\Bizbox web\bizkitScreen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19428" r="9899" b="11287"/>
          <a:stretch/>
        </p:blipFill>
        <p:spPr bwMode="auto">
          <a:xfrm>
            <a:off x="1331640" y="1124744"/>
            <a:ext cx="6351864" cy="3024336"/>
          </a:xfrm>
          <a:prstGeom prst="roundRect">
            <a:avLst>
              <a:gd name="adj" fmla="val 23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50800" dir="5400000" sx="102000" sy="102000" algn="ctr" rotWithShape="0">
              <a:srgbClr val="000000">
                <a:alpha val="30000"/>
              </a:srgbClr>
            </a:outerShdw>
            <a:reflection blurRad="6350" stA="52000" endPos="3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864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AppServ\www\Bizkit\Bizbox web\bizkitScree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521296"/>
            <a:ext cx="11271822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1587" y="109048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5832" y="5162003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62003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4186924" y="1389258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969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33" name="Rounded Rectangle 32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+mj-cs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+mj-cs"/>
            </a:endParaRPr>
          </a:p>
        </p:txBody>
      </p:sp>
      <p:pic>
        <p:nvPicPr>
          <p:cNvPr id="3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2852">
            <a:off x="7172978" y="2471989"/>
            <a:ext cx="1044204" cy="4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Rounded Rectangle 37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Straight Connector 38"/>
          <p:cNvCxnSpPr/>
          <p:nvPr/>
        </p:nvCxnSpPr>
        <p:spPr>
          <a:xfrm>
            <a:off x="-22575" y="1078978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6" name="Straight Connector 45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208849" y="538105"/>
            <a:ext cx="613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2088" y="98448"/>
            <a:ext cx="957313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 NOW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51" name="Picture 2" descr="C:\AppServ\www\Bizkit\Bizbox web\bizkitScreen2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19428" r="9899" b="11287"/>
          <a:stretch/>
        </p:blipFill>
        <p:spPr bwMode="auto">
          <a:xfrm>
            <a:off x="3521118" y="1892960"/>
            <a:ext cx="3967661" cy="1889137"/>
          </a:xfrm>
          <a:prstGeom prst="roundRect">
            <a:avLst>
              <a:gd name="adj" fmla="val 23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50800" dir="5400000" sx="102000" sy="102000" algn="ctr" rotWithShape="0">
              <a:srgbClr val="000000">
                <a:alpha val="30000"/>
              </a:srgbClr>
            </a:outerShdw>
            <a:reflection blurRad="6350" stA="52000" endPos="35000" dir="5400000" sy="-100000" algn="bl" rotWithShape="0"/>
          </a:effectLst>
          <a:extLst/>
        </p:spPr>
      </p:pic>
      <p:pic>
        <p:nvPicPr>
          <p:cNvPr id="52" name="Picture 2" descr="C:\AppServ\www\Bizkit\Bizbox web\bizkitScreen2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19428" r="9899" b="11287"/>
          <a:stretch/>
        </p:blipFill>
        <p:spPr bwMode="auto">
          <a:xfrm>
            <a:off x="5074958" y="1952243"/>
            <a:ext cx="3976856" cy="1893515"/>
          </a:xfrm>
          <a:prstGeom prst="roundRect">
            <a:avLst>
              <a:gd name="adj" fmla="val 23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dist="50800" dir="5400000" sx="102000" sy="102000" algn="ctr" rotWithShape="0">
              <a:srgbClr val="000000">
                <a:alpha val="30000"/>
              </a:srgbClr>
            </a:outerShdw>
            <a:reflection blurRad="6350" stA="52000" endPos="35000" dir="5400000" sy="-100000" algn="bl" rotWithShape="0"/>
          </a:effectLst>
          <a:extLst/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 rotWithShape="1">
          <a:blip r:embed="rId6"/>
          <a:srcRect l="10558" t="19616" r="11663" b="6257"/>
          <a:stretch/>
        </p:blipFill>
        <p:spPr bwMode="auto">
          <a:xfrm>
            <a:off x="4300287" y="1892960"/>
            <a:ext cx="3969478" cy="2329911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39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493478" cy="599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0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Time Billing</a:t>
            </a:r>
            <a:endParaRPr lang="th-TH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7188186" cy="350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th-TH" sz="2000" dirty="0" smtClean="0">
                <a:ln w="10160">
                  <a:noFill/>
                  <a:prstDash val="solid"/>
                </a:ln>
              </a:rPr>
              <a:t>ลืมเรื่องการอัพเดตซอฟต์แวร์ไปได้เลย เพราะเป็นระบบบน </a:t>
            </a:r>
            <a:r>
              <a:rPr lang="en-US" sz="2000" dirty="0">
                <a:ln w="10160">
                  <a:noFill/>
                  <a:prstDash val="solid"/>
                </a:ln>
              </a:rPr>
              <a:t>Cloud </a:t>
            </a:r>
            <a:r>
              <a:rPr lang="en-US" sz="2000" dirty="0" smtClean="0">
                <a:ln w="10160">
                  <a:noFill/>
                  <a:prstDash val="solid"/>
                </a:ln>
              </a:rPr>
              <a:t>Computing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</a:rPr>
              <a:t>Capture expense with ease </a:t>
            </a:r>
          </a:p>
          <a:p>
            <a:pPr marL="914400" lvl="1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1600" dirty="0" err="1" smtClean="0">
                <a:ln w="10160">
                  <a:noFill/>
                  <a:prstDash val="solid"/>
                </a:ln>
              </a:rPr>
              <a:t>Bizkit</a:t>
            </a:r>
            <a:r>
              <a:rPr lang="en-US" sz="1600" dirty="0" smtClean="0">
                <a:ln w="10160">
                  <a:noFill/>
                  <a:prstDash val="solid"/>
                </a:ln>
              </a:rPr>
              <a:t> </a:t>
            </a:r>
            <a:r>
              <a:rPr lang="th-TH" sz="1600" dirty="0" smtClean="0">
                <a:ln w="10160">
                  <a:noFill/>
                  <a:prstDash val="solid"/>
                </a:ln>
              </a:rPr>
              <a:t>ถูกออกแบบมาเพื่อธุรกิจ </a:t>
            </a:r>
            <a:r>
              <a:rPr lang="en-US" sz="1600" dirty="0" smtClean="0">
                <a:ln w="10160">
                  <a:noFill/>
                  <a:prstDash val="solid"/>
                </a:ln>
              </a:rPr>
              <a:t>SME </a:t>
            </a:r>
            <a:r>
              <a:rPr lang="th-TH" sz="1600" dirty="0" smtClean="0">
                <a:ln w="10160">
                  <a:noFill/>
                  <a:prstDash val="solid"/>
                </a:ln>
              </a:rPr>
              <a:t>ใช้เวลาน้อยกว่าในการออกบิลให้ลูกค้า มีเวลาให้ธุรกิจของคุณมากขึ้น</a:t>
            </a:r>
          </a:p>
          <a:p>
            <a:pPr marL="914400" lvl="1" indent="-514350">
              <a:buClr>
                <a:srgbClr val="92D050"/>
              </a:buClr>
              <a:buFont typeface="Wingdings" pitchFamily="2" charset="2"/>
              <a:buChar char="ü"/>
            </a:pPr>
            <a:endParaRPr lang="th-TH" sz="1600" dirty="0" smtClean="0">
              <a:ln w="10160">
                <a:noFill/>
                <a:prstDash val="solid"/>
              </a:ln>
            </a:endParaRPr>
          </a:p>
          <a:p>
            <a:pPr marL="914400" lvl="1" indent="-514350">
              <a:buClr>
                <a:srgbClr val="92D050"/>
              </a:buClr>
              <a:buFont typeface="Wingdings" pitchFamily="2" charset="2"/>
              <a:buChar char="ü"/>
            </a:pPr>
            <a:endParaRPr lang="th-TH" sz="1600" dirty="0" smtClean="0">
              <a:ln w="10160">
                <a:noFill/>
                <a:prstDash val="solid"/>
              </a:ln>
            </a:endParaRPr>
          </a:p>
          <a:p>
            <a:pPr marL="914400" lvl="1" indent="-514350">
              <a:buClr>
                <a:srgbClr val="92D050"/>
              </a:buClr>
              <a:buFont typeface="Wingdings" pitchFamily="2" charset="2"/>
              <a:buChar char="ü"/>
            </a:pPr>
            <a:endParaRPr lang="th-TH" sz="1600" dirty="0" smtClean="0">
              <a:ln w="10160">
                <a:noFill/>
                <a:prstDash val="solid"/>
              </a:ln>
            </a:endParaRPr>
          </a:p>
          <a:p>
            <a:pPr marL="914400" lvl="1" indent="-514350">
              <a:buClr>
                <a:srgbClr val="92D050"/>
              </a:buClr>
              <a:buFont typeface="Wingdings" pitchFamily="2" charset="2"/>
              <a:buChar char="ü"/>
            </a:pPr>
            <a:endParaRPr lang="en-US" sz="1600" dirty="0" smtClean="0">
              <a:ln w="10160">
                <a:noFill/>
                <a:prstDash val="solid"/>
              </a:ln>
            </a:endParaRPr>
          </a:p>
          <a:p>
            <a:pPr marL="914400" lvl="1" indent="-514350">
              <a:buClr>
                <a:srgbClr val="92D050"/>
              </a:buClr>
              <a:buFont typeface="Wingdings" pitchFamily="2" charset="2"/>
              <a:buChar char="ü"/>
            </a:pPr>
            <a:endParaRPr lang="th-TH" sz="1600" dirty="0" smtClean="0">
              <a:ln w="10160">
                <a:noFill/>
                <a:prstDash val="solid"/>
              </a:ln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endParaRPr lang="en-US" sz="2000" dirty="0" smtClean="0">
              <a:ln w="10160">
                <a:noFill/>
                <a:prstDash val="solid"/>
              </a:ln>
            </a:endParaRP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1283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95">
            <a:off x="4543156" y="852428"/>
            <a:ext cx="866458" cy="4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8996">
            <a:off x="5587732" y="597514"/>
            <a:ext cx="1438278" cy="68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21" y="332656"/>
            <a:ext cx="2236756" cy="10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5"/>
          <a:srcRect l="10558" t="19616" r="11663" b="6257"/>
          <a:stretch/>
        </p:blipFill>
        <p:spPr bwMode="auto">
          <a:xfrm>
            <a:off x="3707904" y="1528216"/>
            <a:ext cx="3085013" cy="1955280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 rotWithShape="1">
          <a:blip r:embed="rId5"/>
          <a:srcRect l="10558" t="19616" r="11663" b="6257"/>
          <a:stretch/>
        </p:blipFill>
        <p:spPr bwMode="auto">
          <a:xfrm>
            <a:off x="1691680" y="1501923"/>
            <a:ext cx="3040514" cy="1927077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5"/>
          <a:srcRect l="10558" t="19616" r="11663" b="6257"/>
          <a:stretch/>
        </p:blipFill>
        <p:spPr bwMode="auto">
          <a:xfrm>
            <a:off x="2385120" y="1501923"/>
            <a:ext cx="3494965" cy="2215109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404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349969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33" name="Rounded Rectangle 32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+mj-cs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+mj-cs"/>
            </a:endParaRPr>
          </a:p>
        </p:txBody>
      </p:sp>
      <p:pic>
        <p:nvPicPr>
          <p:cNvPr id="3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584">
            <a:off x="7766242" y="1683903"/>
            <a:ext cx="1044204" cy="4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8598">
            <a:off x="3766566" y="1485144"/>
            <a:ext cx="866458" cy="4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61" y="2750177"/>
            <a:ext cx="1438278" cy="68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72" y="2750177"/>
            <a:ext cx="2236756" cy="10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513651" y="1234411"/>
            <a:ext cx="3528392" cy="424572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Rounded Rectangle 37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39700" dist="88900" dir="162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Straight Connector 38"/>
          <p:cNvCxnSpPr/>
          <p:nvPr/>
        </p:nvCxnSpPr>
        <p:spPr>
          <a:xfrm>
            <a:off x="-22575" y="1078978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6" name="Straight Connector 45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208849" y="538105"/>
            <a:ext cx="613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2088" y="98448"/>
            <a:ext cx="957313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 NOW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24528" y="155496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#92d050</a:t>
            </a:r>
            <a:endParaRPr lang="th-TH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676456" y="1090489"/>
            <a:ext cx="1008112" cy="4644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556" y="1052736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39700" dist="88900" dir="162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928" y="5099139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4137786" y="1477199"/>
            <a:ext cx="3836006" cy="3041230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-22575" y="1073223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969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19" name="TextBox 18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21" name="TextBox 20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+mj-cs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208850" y="538105"/>
            <a:ext cx="592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62088" y="98448"/>
            <a:ext cx="957313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 NOW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32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703" y="2539150"/>
            <a:ext cx="1386864" cy="657931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3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02" y="2341464"/>
            <a:ext cx="1495718" cy="709571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4" name="Freeform 33"/>
          <p:cNvSpPr/>
          <p:nvPr/>
        </p:nvSpPr>
        <p:spPr>
          <a:xfrm flipH="1">
            <a:off x="4250933" y="1711465"/>
            <a:ext cx="1135974" cy="759618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Freeform 34"/>
          <p:cNvSpPr/>
          <p:nvPr/>
        </p:nvSpPr>
        <p:spPr>
          <a:xfrm flipH="1" flipV="1">
            <a:off x="4644007" y="3640780"/>
            <a:ext cx="1251913" cy="724322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Freeform 35"/>
          <p:cNvSpPr/>
          <p:nvPr/>
        </p:nvSpPr>
        <p:spPr>
          <a:xfrm>
            <a:off x="6948264" y="1988839"/>
            <a:ext cx="1216381" cy="613745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7" name="Picture 3" descr="C:\Users\lll3ell\Desktop\Bizbox web\P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98" y="3991739"/>
            <a:ext cx="1320772" cy="74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C:\Users\lll3ell\Desktop\Bizbox web\server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14" y="1195645"/>
            <a:ext cx="969819" cy="12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3921619" y="3836560"/>
            <a:ext cx="636215" cy="901905"/>
          </a:xfrm>
          <a:prstGeom prst="roundRect">
            <a:avLst>
              <a:gd name="adj" fmla="val 3384"/>
            </a:avLst>
          </a:prstGeom>
          <a:solidFill>
            <a:srgbClr val="FE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sp>
        <p:nvSpPr>
          <p:cNvPr id="40" name="Flowchart: Magnetic Disk 39"/>
          <p:cNvSpPr/>
          <p:nvPr/>
        </p:nvSpPr>
        <p:spPr>
          <a:xfrm>
            <a:off x="4014177" y="3980676"/>
            <a:ext cx="451097" cy="591229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E993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pic>
        <p:nvPicPr>
          <p:cNvPr id="41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62" y="2602585"/>
            <a:ext cx="1253145" cy="5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10282"/>
            <a:ext cx="1253145" cy="5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77" y="2561166"/>
            <a:ext cx="2158023" cy="1023771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44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44" y="2643237"/>
            <a:ext cx="1985488" cy="8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267559" y="2384014"/>
            <a:ext cx="991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erlin Sans FB Demi" pitchFamily="34" charset="0"/>
              </a:rPr>
              <a:t>App Server</a:t>
            </a:r>
            <a:endParaRPr lang="th-TH" sz="16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46950" y="4687706"/>
            <a:ext cx="14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erlin Sans FB Demi" pitchFamily="34" charset="0"/>
              </a:rPr>
              <a:t>Computer</a:t>
            </a:r>
            <a:endParaRPr lang="th-TH" sz="18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15556" y="4729807"/>
            <a:ext cx="14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erlin Sans FB Demi" pitchFamily="34" charset="0"/>
              </a:rPr>
              <a:t>Database</a:t>
            </a:r>
            <a:endParaRPr lang="th-TH" sz="18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48" name="Picture 8" descr="C:\Users\lll3ell\Desktop\Bizbox web\mob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8724">
            <a:off x="7960453" y="1831074"/>
            <a:ext cx="808910" cy="8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808876" y="2538253"/>
            <a:ext cx="99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erlin Sans FB Demi" pitchFamily="34" charset="0"/>
              </a:rPr>
              <a:t>Mobile</a:t>
            </a:r>
            <a:endParaRPr lang="th-TH" sz="16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50" name="Freeform 49"/>
          <p:cNvSpPr/>
          <p:nvPr/>
        </p:nvSpPr>
        <p:spPr>
          <a:xfrm flipV="1">
            <a:off x="6948264" y="3570139"/>
            <a:ext cx="935214" cy="694894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94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556" y="1052736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39700" dist="88900" dir="162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928" y="5116322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4137786" y="1477199"/>
            <a:ext cx="3836006" cy="3041230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1467641" y="5293074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-22575" y="1073223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969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19" name="TextBox 18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668" y="618896"/>
            <a:ext cx="2423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</a:t>
            </a:r>
            <a:r>
              <a:rPr lang="en-US" sz="1600" dirty="0" smtClean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  <a:endParaRPr lang="th-TH" dirty="0"/>
          </a:p>
        </p:txBody>
      </p:sp>
      <p:sp>
        <p:nvSpPr>
          <p:cNvPr id="21" name="TextBox 20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+mj-cs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208850" y="538105"/>
            <a:ext cx="592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62088" y="98448"/>
            <a:ext cx="957313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 NOW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32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703" y="2539150"/>
            <a:ext cx="1386864" cy="657931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3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02" y="2341464"/>
            <a:ext cx="1495718" cy="709571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4" name="Freeform 33"/>
          <p:cNvSpPr/>
          <p:nvPr/>
        </p:nvSpPr>
        <p:spPr>
          <a:xfrm flipH="1">
            <a:off x="4250933" y="1711465"/>
            <a:ext cx="1135974" cy="759618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Freeform 34"/>
          <p:cNvSpPr/>
          <p:nvPr/>
        </p:nvSpPr>
        <p:spPr>
          <a:xfrm flipH="1" flipV="1">
            <a:off x="4644007" y="3640780"/>
            <a:ext cx="1251913" cy="724322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Freeform 35"/>
          <p:cNvSpPr/>
          <p:nvPr/>
        </p:nvSpPr>
        <p:spPr>
          <a:xfrm>
            <a:off x="6948264" y="1988839"/>
            <a:ext cx="1216381" cy="613745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7" name="Picture 3" descr="C:\Users\lll3ell\Desktop\Bizbox web\P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98" y="3991739"/>
            <a:ext cx="1320772" cy="74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C:\Users\lll3ell\Desktop\Bizbox web\server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14" y="1195645"/>
            <a:ext cx="969819" cy="12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3921619" y="3836560"/>
            <a:ext cx="636215" cy="901905"/>
          </a:xfrm>
          <a:prstGeom prst="roundRect">
            <a:avLst>
              <a:gd name="adj" fmla="val 3384"/>
            </a:avLst>
          </a:prstGeom>
          <a:solidFill>
            <a:srgbClr val="FE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sp>
        <p:nvSpPr>
          <p:cNvPr id="40" name="Flowchart: Magnetic Disk 39"/>
          <p:cNvSpPr/>
          <p:nvPr/>
        </p:nvSpPr>
        <p:spPr>
          <a:xfrm>
            <a:off x="4014177" y="3980676"/>
            <a:ext cx="451097" cy="591229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E993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pic>
        <p:nvPicPr>
          <p:cNvPr id="41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62" y="2602585"/>
            <a:ext cx="1253145" cy="5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10282"/>
            <a:ext cx="1253145" cy="5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77" y="2561166"/>
            <a:ext cx="2158023" cy="1023771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44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44" y="2643237"/>
            <a:ext cx="1985488" cy="8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267559" y="2384014"/>
            <a:ext cx="991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erlin Sans FB Demi" pitchFamily="34" charset="0"/>
              </a:rPr>
              <a:t>App Server</a:t>
            </a:r>
            <a:endParaRPr lang="th-TH" sz="16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46950" y="4687706"/>
            <a:ext cx="14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erlin Sans FB Demi" pitchFamily="34" charset="0"/>
              </a:rPr>
              <a:t>Computer</a:t>
            </a:r>
            <a:endParaRPr lang="th-TH" sz="18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15556" y="4729807"/>
            <a:ext cx="14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erlin Sans FB Demi" pitchFamily="34" charset="0"/>
              </a:rPr>
              <a:t>Database</a:t>
            </a:r>
            <a:endParaRPr lang="th-TH" sz="18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48" name="Picture 8" descr="C:\Users\lll3ell\Desktop\Bizbox web\mob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8724">
            <a:off x="7960453" y="1831074"/>
            <a:ext cx="808910" cy="8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808876" y="2538253"/>
            <a:ext cx="99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erlin Sans FB Demi" pitchFamily="34" charset="0"/>
              </a:rPr>
              <a:t>Mobile</a:t>
            </a:r>
            <a:endParaRPr lang="th-TH" sz="16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50" name="Freeform 49"/>
          <p:cNvSpPr/>
          <p:nvPr/>
        </p:nvSpPr>
        <p:spPr>
          <a:xfrm flipV="1">
            <a:off x="6948264" y="3570139"/>
            <a:ext cx="935214" cy="694894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143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14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5832" y="5162003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62003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299709" y="1234411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สนับสนุนการทำงาน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969" y="2116371"/>
            <a:ext cx="2597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th-TH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ลืมเรื่อง</a:t>
            </a:r>
            <a:r>
              <a:rPr lang="th-TH" sz="200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การ 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33" name="Rounded Rectangle 32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+mj-cs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+mj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Rounded Rectangle 37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Straight Connector 38"/>
          <p:cNvCxnSpPr/>
          <p:nvPr/>
        </p:nvCxnSpPr>
        <p:spPr>
          <a:xfrm>
            <a:off x="-22575" y="1078978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6" name="Straight Connector 45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208849" y="538105"/>
            <a:ext cx="613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2088" y="98448"/>
            <a:ext cx="957313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 NOW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904072" y="1234411"/>
            <a:ext cx="4758148" cy="3810568"/>
          </a:xfrm>
          <a:prstGeom prst="ellipse">
            <a:avLst/>
          </a:prstGeom>
          <a:gradFill>
            <a:gsLst>
              <a:gs pos="45000">
                <a:srgbClr val="FFFFFF">
                  <a:alpha val="23922"/>
                </a:srgbClr>
              </a:gs>
              <a:gs pos="64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Oval 1"/>
          <p:cNvSpPr/>
          <p:nvPr/>
        </p:nvSpPr>
        <p:spPr>
          <a:xfrm>
            <a:off x="5449868" y="2377434"/>
            <a:ext cx="1806607" cy="1806607"/>
          </a:xfrm>
          <a:prstGeom prst="ellipse">
            <a:avLst/>
          </a:prstGeom>
          <a:gradFill flip="none" rotWithShape="1">
            <a:gsLst>
              <a:gs pos="90000">
                <a:srgbClr val="DCDEE3"/>
              </a:gs>
              <a:gs pos="35838">
                <a:schemeClr val="bg1">
                  <a:lumMod val="85000"/>
                </a:schemeClr>
              </a:gs>
              <a:gs pos="63755">
                <a:srgbClr val="BFBFBF"/>
              </a:gs>
              <a:gs pos="77900">
                <a:schemeClr val="bg1">
                  <a:lumMod val="85000"/>
                </a:schemeClr>
              </a:gs>
              <a:gs pos="225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52000">
                <a:schemeClr val="bg1">
                  <a:lumMod val="6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Isosceles Triangle 2"/>
          <p:cNvSpPr/>
          <p:nvPr/>
        </p:nvSpPr>
        <p:spPr>
          <a:xfrm rot="10800000">
            <a:off x="6245160" y="2573845"/>
            <a:ext cx="216024" cy="288032"/>
          </a:xfrm>
          <a:prstGeom prst="triangle">
            <a:avLst/>
          </a:prstGeom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Isosceles Triangle 30"/>
          <p:cNvSpPr/>
          <p:nvPr/>
        </p:nvSpPr>
        <p:spPr>
          <a:xfrm rot="16376522">
            <a:off x="6865575" y="3148975"/>
            <a:ext cx="216024" cy="288032"/>
          </a:xfrm>
          <a:prstGeom prst="triangle">
            <a:avLst/>
          </a:prstGeom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Isosceles Triangle 31"/>
          <p:cNvSpPr/>
          <p:nvPr/>
        </p:nvSpPr>
        <p:spPr>
          <a:xfrm>
            <a:off x="6245160" y="3689014"/>
            <a:ext cx="216024" cy="288032"/>
          </a:xfrm>
          <a:prstGeom prst="triangle">
            <a:avLst/>
          </a:prstGeom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5622482" y="3187652"/>
            <a:ext cx="216024" cy="288032"/>
          </a:xfrm>
          <a:prstGeom prst="triangle">
            <a:avLst/>
          </a:prstGeom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321550" y="3408253"/>
            <a:ext cx="277422" cy="1028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321550" y="2959906"/>
            <a:ext cx="0" cy="46908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lll3ell\Desktop\wren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8278">
            <a:off x="6772692" y="3027457"/>
            <a:ext cx="936104" cy="13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7160233" y="5144319"/>
            <a:ext cx="956213" cy="956213"/>
          </a:xfrm>
          <a:prstGeom prst="ellipse">
            <a:avLst/>
          </a:prstGeom>
          <a:solidFill>
            <a:srgbClr val="FFFFFF"/>
          </a:solidFill>
          <a:ln>
            <a:solidFill>
              <a:srgbClr val="96CEF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7562559" y="4315677"/>
            <a:ext cx="1288558" cy="1288558"/>
          </a:xfrm>
          <a:prstGeom prst="ellipse">
            <a:avLst/>
          </a:prstGeom>
          <a:solidFill>
            <a:schemeClr val="bg1"/>
          </a:solidFill>
          <a:ln>
            <a:solidFill>
              <a:srgbClr val="96CEF8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</a:t>
            </a:r>
            <a:r>
              <a:rPr lang="en-US" sz="1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ollow us</a:t>
            </a:r>
          </a:p>
          <a:p>
            <a:pPr algn="ctr"/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th-TH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38340" y="5050288"/>
            <a:ext cx="330379" cy="332141"/>
          </a:xfrm>
          <a:prstGeom prst="roundRect">
            <a:avLst/>
          </a:prstGeom>
          <a:solidFill>
            <a:schemeClr val="bg1"/>
          </a:solidFill>
          <a:ln>
            <a:solidFill>
              <a:srgbClr val="96CEF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</a:t>
            </a:r>
            <a:endParaRPr lang="th-TH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43753" y="3565864"/>
            <a:ext cx="1594587" cy="149962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18"/>
          <p:cNvSpPr txBox="1"/>
          <p:nvPr/>
        </p:nvSpPr>
        <p:spPr>
          <a:xfrm>
            <a:off x="587745" y="3808852"/>
            <a:ext cx="19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0D83DD"/>
                </a:solidFill>
                <a:latin typeface="BrowalliaUPC" pitchFamily="34" charset="-34"/>
                <a:cs typeface="BrowalliaUPC" pitchFamily="34" charset="-34"/>
              </a:rPr>
              <a:t>ประหยัดเวลา</a:t>
            </a:r>
            <a:endParaRPr lang="th-TH" sz="2400" b="1" dirty="0">
              <a:solidFill>
                <a:srgbClr val="0D83DD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810" y="4159601"/>
            <a:ext cx="21323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1400" dirty="0" err="1" smtClean="0">
                <a:latin typeface="TH SarabunPSK" pitchFamily="34" charset="-34"/>
                <a:cs typeface="TH SarabunPSK" pitchFamily="34" charset="-34"/>
              </a:rPr>
              <a:t>Bizkit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ช่วยคุณในการบริหารจัดการและส่ง</a:t>
            </a:r>
          </a:p>
          <a:p>
            <a:pPr algn="thaiDist"/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Invoice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ในแบบ 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Online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ทำให้การออก </a:t>
            </a:r>
          </a:p>
          <a:p>
            <a:pPr algn="thaiDist"/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Invoice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เป็นเรื่องที่ไม่น่าเบื่ออีกต่อไป</a:t>
            </a:r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1528" y="3808826"/>
            <a:ext cx="280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0D83DD"/>
                </a:solidFill>
                <a:latin typeface="BrowalliaUPC" pitchFamily="34" charset="-34"/>
                <a:cs typeface="BrowalliaUPC" pitchFamily="34" charset="-34"/>
              </a:rPr>
              <a:t>ออก</a:t>
            </a:r>
            <a:r>
              <a:rPr lang="en-US" sz="2400" b="1" dirty="0" smtClean="0">
                <a:solidFill>
                  <a:srgbClr val="0D83DD"/>
                </a:solidFill>
                <a:latin typeface="BrowalliaUPC" pitchFamily="34" charset="-34"/>
                <a:cs typeface="BrowalliaUPC" pitchFamily="34" charset="-34"/>
              </a:rPr>
              <a:t> Invoice </a:t>
            </a:r>
            <a:r>
              <a:rPr lang="th-TH" sz="2400" b="1" dirty="0" smtClean="0">
                <a:solidFill>
                  <a:srgbClr val="0D83DD"/>
                </a:solidFill>
                <a:latin typeface="BrowalliaUPC" pitchFamily="34" charset="-34"/>
                <a:cs typeface="BrowalliaUPC" pitchFamily="34" charset="-34"/>
              </a:rPr>
              <a:t>อย่างมืออาชีพ</a:t>
            </a:r>
            <a:endParaRPr lang="th-TH" sz="2400" b="1" dirty="0">
              <a:solidFill>
                <a:srgbClr val="0D83DD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3292" y="4161290"/>
            <a:ext cx="2089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th-TH" sz="1400" dirty="0" smtClean="0">
                <a:latin typeface="+mj-lt"/>
              </a:rPr>
              <a:t>ด้วยรูปแบบ </a:t>
            </a:r>
            <a:r>
              <a:rPr lang="en-US" sz="1400" dirty="0" smtClean="0">
                <a:latin typeface="+mj-lt"/>
              </a:rPr>
              <a:t>Invoice</a:t>
            </a:r>
            <a:r>
              <a:rPr lang="th-TH" sz="1400" dirty="0" smtClean="0">
                <a:latin typeface="+mj-lt"/>
              </a:rPr>
              <a:t> ที่เป็นมาตรฐาน</a:t>
            </a:r>
          </a:p>
          <a:p>
            <a:pPr algn="thaiDist"/>
            <a:r>
              <a:rPr lang="th-TH" sz="1400" dirty="0" smtClean="0">
                <a:latin typeface="+mj-lt"/>
              </a:rPr>
              <a:t>ให้คุณ</a:t>
            </a:r>
            <a:r>
              <a:rPr lang="th-TH" sz="1400" dirty="0" err="1" smtClean="0">
                <a:latin typeface="+mj-lt"/>
              </a:rPr>
              <a:t>ใช้โล</a:t>
            </a:r>
            <a:r>
              <a:rPr lang="th-TH" sz="1400" dirty="0" smtClean="0">
                <a:latin typeface="+mj-lt"/>
              </a:rPr>
              <a:t>โกและเลือกสีที่บ่งบอกถึง</a:t>
            </a:r>
          </a:p>
          <a:p>
            <a:pPr algn="thaiDist"/>
            <a:r>
              <a:rPr lang="th-TH" sz="1400" dirty="0" smtClean="0">
                <a:latin typeface="+mj-lt"/>
              </a:rPr>
              <a:t>แบ</a:t>
            </a:r>
            <a:r>
              <a:rPr lang="th-TH" sz="1400" dirty="0" err="1" smtClean="0">
                <a:latin typeface="+mj-lt"/>
              </a:rPr>
              <a:t>รนด์</a:t>
            </a:r>
            <a:r>
              <a:rPr lang="th-TH" sz="1400" dirty="0" smtClean="0">
                <a:latin typeface="+mj-lt"/>
              </a:rPr>
              <a:t>ของคุณเอง</a:t>
            </a:r>
          </a:p>
          <a:p>
            <a:pPr algn="thaiDist"/>
            <a:r>
              <a:rPr lang="th-TH" sz="1400" dirty="0" smtClean="0">
                <a:latin typeface="+mj-lt"/>
              </a:rPr>
              <a:t>  </a:t>
            </a:r>
            <a:endParaRPr lang="th-TH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520" y="4985528"/>
            <a:ext cx="270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smtClean="0">
                <a:solidFill>
                  <a:srgbClr val="0D83DD"/>
                </a:solidFill>
                <a:latin typeface="BrowalliaUPC" pitchFamily="34" charset="-34"/>
                <a:cs typeface="BrowalliaUPC" pitchFamily="34" charset="-34"/>
              </a:rPr>
              <a:t>สนับสนุนหลาย</a:t>
            </a:r>
            <a:r>
              <a:rPr lang="th-TH" sz="2400" b="1" dirty="0" smtClean="0">
                <a:solidFill>
                  <a:srgbClr val="0D83DD"/>
                </a:solidFill>
                <a:latin typeface="BrowalliaUPC" pitchFamily="34" charset="-34"/>
                <a:cs typeface="BrowalliaUPC" pitchFamily="34" charset="-34"/>
              </a:rPr>
              <a:t>ภาษา</a:t>
            </a:r>
            <a:endParaRPr lang="th-TH" sz="2400" b="1" dirty="0">
              <a:solidFill>
                <a:srgbClr val="0D83DD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745" y="5438914"/>
            <a:ext cx="244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400" dirty="0" err="1" smtClean="0"/>
              <a:t>Bizkit</a:t>
            </a:r>
            <a:r>
              <a:rPr lang="en-US" sz="1400" dirty="0" smtClean="0"/>
              <a:t> </a:t>
            </a:r>
            <a:r>
              <a:rPr lang="th-TH" sz="1400" dirty="0" smtClean="0"/>
              <a:t>สนับสนุนการใช้งานได้หลายภาษาให้คุณ </a:t>
            </a:r>
            <a:r>
              <a:rPr lang="en-US" sz="1400" dirty="0" smtClean="0"/>
              <a:t>Invoice</a:t>
            </a:r>
            <a:r>
              <a:rPr lang="th-TH" sz="1400" dirty="0" smtClean="0"/>
              <a:t> ได้อย่างเป็นสากล</a:t>
            </a:r>
            <a:endParaRPr lang="th-TH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-108520" y="141612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75799" y="495995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0D83DD"/>
                </a:solidFill>
                <a:latin typeface="BrowalliaUPC" pitchFamily="34" charset="-34"/>
                <a:cs typeface="BrowalliaUPC" pitchFamily="34" charset="-34"/>
              </a:rPr>
              <a:t>สะดวกจ่าย</a:t>
            </a:r>
            <a:endParaRPr lang="th-TH" sz="2400" b="1" dirty="0">
              <a:solidFill>
                <a:srgbClr val="0D83DD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92409" y="5382430"/>
            <a:ext cx="2331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400" dirty="0" smtClean="0"/>
              <a:t>ให้คุณเลือกชำระค่าบริการได้หลายช่องทาง</a:t>
            </a:r>
          </a:p>
          <a:p>
            <a:pPr algn="thaiDist"/>
            <a:r>
              <a:rPr lang="th-TH" sz="1400" dirty="0" smtClean="0"/>
              <a:t>ไม่ว่าจะเป็น ผ่านบัตรเครดิต หรือผ่านการโอนทางธนาคาร</a:t>
            </a:r>
            <a:endParaRPr lang="th-TH" sz="1400" dirty="0"/>
          </a:p>
        </p:txBody>
      </p:sp>
      <p:sp>
        <p:nvSpPr>
          <p:cNvPr id="28" name="Oval 27"/>
          <p:cNvSpPr/>
          <p:nvPr/>
        </p:nvSpPr>
        <p:spPr>
          <a:xfrm>
            <a:off x="6150534" y="3666287"/>
            <a:ext cx="1381023" cy="1298780"/>
          </a:xfrm>
          <a:prstGeom prst="ellipse">
            <a:avLst/>
          </a:prstGeom>
          <a:noFill/>
          <a:ln>
            <a:solidFill>
              <a:srgbClr val="96CEF8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 &amp; A</a:t>
            </a:r>
            <a:endParaRPr lang="th-TH" sz="2400" dirty="0"/>
          </a:p>
        </p:txBody>
      </p:sp>
      <p:sp>
        <p:nvSpPr>
          <p:cNvPr id="32" name="Oval 31"/>
          <p:cNvSpPr/>
          <p:nvPr/>
        </p:nvSpPr>
        <p:spPr>
          <a:xfrm>
            <a:off x="6408740" y="5286315"/>
            <a:ext cx="956213" cy="956213"/>
          </a:xfrm>
          <a:prstGeom prst="ellipse">
            <a:avLst/>
          </a:prstGeom>
          <a:solidFill>
            <a:srgbClr val="FFFFFF"/>
          </a:solidFill>
          <a:ln>
            <a:solidFill>
              <a:srgbClr val="96CEF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131204" y="5050289"/>
            <a:ext cx="747619" cy="332141"/>
          </a:xfrm>
          <a:prstGeom prst="roundRect">
            <a:avLst/>
          </a:prstGeom>
          <a:solidFill>
            <a:schemeClr val="bg1"/>
          </a:solidFill>
          <a:ln>
            <a:solidFill>
              <a:srgbClr val="96CEF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twitter</a:t>
            </a:r>
            <a:endParaRPr lang="th-TH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1386" y="3666287"/>
            <a:ext cx="2399296" cy="504056"/>
          </a:xfrm>
          <a:prstGeom prst="roundRect">
            <a:avLst>
              <a:gd name="adj" fmla="val 50000"/>
            </a:avLst>
          </a:prstGeom>
          <a:solidFill>
            <a:srgbClr val="213E04">
              <a:alpha val="5098"/>
            </a:srgbClr>
          </a:solidFill>
          <a:ln w="6350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32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559</Words>
  <Application>Microsoft Office PowerPoint</Application>
  <PresentationFormat>On-screen Show (4:3)</PresentationFormat>
  <Paragraphs>226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Save Time Billing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lll3ell</dc:creator>
  <cp:lastModifiedBy>lll3ell</cp:lastModifiedBy>
  <cp:revision>158</cp:revision>
  <dcterms:created xsi:type="dcterms:W3CDTF">2012-07-08T10:41:22Z</dcterms:created>
  <dcterms:modified xsi:type="dcterms:W3CDTF">2012-12-10T06:11:15Z</dcterms:modified>
</cp:coreProperties>
</file>