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60" r:id="rId5"/>
    <p:sldId id="259"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97"/>
  </p:normalViewPr>
  <p:slideViewPr>
    <p:cSldViewPr snapToGrid="0" snapToObjects="1">
      <p:cViewPr varScale="1">
        <p:scale>
          <a:sx n="85" d="100"/>
          <a:sy n="85" d="100"/>
        </p:scale>
        <p:origin x="1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4/19/17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4/19/17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ealth.harvard.edu/newsletter_article/mental-health-problems-in-the-workpl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osmi/mental-health-in-tech-surve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Mental Health &amp; the Workplace</a:t>
            </a:r>
            <a:endParaRPr lang="en-US" sz="5400" dirty="0"/>
          </a:p>
        </p:txBody>
      </p:sp>
      <p:sp>
        <p:nvSpPr>
          <p:cNvPr id="3" name="Subtitle 2"/>
          <p:cNvSpPr>
            <a:spLocks noGrp="1"/>
          </p:cNvSpPr>
          <p:nvPr>
            <p:ph type="subTitle" idx="1"/>
          </p:nvPr>
        </p:nvSpPr>
        <p:spPr/>
        <p:txBody>
          <a:bodyPr/>
          <a:lstStyle/>
          <a:p>
            <a:r>
              <a:rPr lang="en-US" dirty="0" smtClean="0"/>
              <a:t>Springboard Data Science Capstone</a:t>
            </a:r>
          </a:p>
          <a:p>
            <a:r>
              <a:rPr lang="en-US" dirty="0" smtClean="0"/>
              <a:t>Elizabeth Matthews</a:t>
            </a:r>
            <a:endParaRPr lang="en-US" dirty="0"/>
          </a:p>
        </p:txBody>
      </p:sp>
      <p:pic>
        <p:nvPicPr>
          <p:cNvPr id="4" name="Picture 3"/>
          <p:cNvPicPr>
            <a:picLocks noChangeAspect="1"/>
          </p:cNvPicPr>
          <p:nvPr/>
        </p:nvPicPr>
        <p:blipFill>
          <a:blip r:embed="rId2"/>
          <a:stretch>
            <a:fillRect/>
          </a:stretch>
        </p:blipFill>
        <p:spPr>
          <a:xfrm>
            <a:off x="8454452" y="2459740"/>
            <a:ext cx="1678900" cy="2059656"/>
          </a:xfrm>
          <a:prstGeom prst="rect">
            <a:avLst/>
          </a:prstGeom>
        </p:spPr>
      </p:pic>
    </p:spTree>
    <p:extLst>
      <p:ext uri="{BB962C8B-B14F-4D97-AF65-F5344CB8AC3E}">
        <p14:creationId xmlns:p14="http://schemas.microsoft.com/office/powerpoint/2010/main" val="112464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Partitioning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298" y="1858780"/>
            <a:ext cx="5296577" cy="4092315"/>
          </a:xfrm>
        </p:spPr>
      </p:pic>
    </p:spTree>
    <p:extLst>
      <p:ext uri="{BB962C8B-B14F-4D97-AF65-F5344CB8AC3E}">
        <p14:creationId xmlns:p14="http://schemas.microsoft.com/office/powerpoint/2010/main" val="135718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normAutofit/>
          </a:bodyPr>
          <a:lstStyle/>
          <a:p>
            <a:r>
              <a:rPr lang="en-US" dirty="0" smtClean="0"/>
              <a:t>The OSMI data set includes a section for qualitative comments. Of the 1259 respondents, 163 made comments. The act of making comments is significant because there is a statistically significant relationship between making a comment and treatment seeking behavior. In fact, twice as many respondents who made comments, sought treatment than those who did not leave a comment</a:t>
            </a:r>
          </a:p>
          <a:p>
            <a:r>
              <a:rPr lang="en-US" dirty="0" smtClean="0"/>
              <a:t>Using the TM and </a:t>
            </a:r>
            <a:r>
              <a:rPr lang="en-US" dirty="0" err="1" smtClean="0"/>
              <a:t>SnowballC</a:t>
            </a:r>
            <a:r>
              <a:rPr lang="en-US" dirty="0" smtClean="0"/>
              <a:t> packages in R sentiment analysis was conducted to determine if any key words were predictive of treatment seeking. Recursive partitioning was then done to create a classification tree.</a:t>
            </a:r>
          </a:p>
          <a:p>
            <a:r>
              <a:rPr lang="en-US" dirty="0" smtClean="0"/>
              <a:t>The resulting model showed that the words </a:t>
            </a:r>
            <a:r>
              <a:rPr lang="en-US" b="1" dirty="0" smtClean="0"/>
              <a:t>“anxiety</a:t>
            </a:r>
            <a:r>
              <a:rPr lang="en-US" dirty="0" smtClean="0"/>
              <a:t>”, </a:t>
            </a:r>
            <a:r>
              <a:rPr lang="en-US" b="1" dirty="0" smtClean="0"/>
              <a:t>“health” </a:t>
            </a:r>
            <a:r>
              <a:rPr lang="en-US" dirty="0" smtClean="0"/>
              <a:t>, </a:t>
            </a:r>
            <a:r>
              <a:rPr lang="en-US" b="1" dirty="0" smtClean="0"/>
              <a:t>“know</a:t>
            </a:r>
            <a:r>
              <a:rPr lang="en-US" dirty="0" smtClean="0"/>
              <a:t>” and </a:t>
            </a:r>
            <a:r>
              <a:rPr lang="en-US" b="1" dirty="0" smtClean="0"/>
              <a:t>“issue</a:t>
            </a:r>
            <a:r>
              <a:rPr lang="en-US" dirty="0" smtClean="0"/>
              <a:t>”, when present in the qualitative comments, were predictive of treatment seeking. </a:t>
            </a:r>
          </a:p>
          <a:p>
            <a:r>
              <a:rPr lang="en-US" dirty="0" smtClean="0"/>
              <a:t>However, the predictive accuracy of this model was quite low at 64%. </a:t>
            </a:r>
          </a:p>
          <a:p>
            <a:endParaRPr lang="en-US" dirty="0"/>
          </a:p>
        </p:txBody>
      </p:sp>
    </p:spTree>
    <p:extLst>
      <p:ext uri="{BB962C8B-B14F-4D97-AF65-F5344CB8AC3E}">
        <p14:creationId xmlns:p14="http://schemas.microsoft.com/office/powerpoint/2010/main" val="2547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Recommendations for the Workplace</a:t>
            </a:r>
            <a:endParaRPr lang="en-US" sz="3600" dirty="0"/>
          </a:p>
        </p:txBody>
      </p:sp>
      <p:sp>
        <p:nvSpPr>
          <p:cNvPr id="3" name="Content Placeholder 2"/>
          <p:cNvSpPr>
            <a:spLocks noGrp="1"/>
          </p:cNvSpPr>
          <p:nvPr>
            <p:ph idx="1"/>
          </p:nvPr>
        </p:nvSpPr>
        <p:spPr/>
        <p:txBody>
          <a:bodyPr>
            <a:normAutofit/>
          </a:bodyPr>
          <a:lstStyle/>
          <a:p>
            <a:r>
              <a:rPr lang="en-US" b="1" dirty="0" smtClean="0"/>
              <a:t>Provide Education on the Impact of Untreated </a:t>
            </a:r>
            <a:r>
              <a:rPr lang="en-US" b="1" dirty="0"/>
              <a:t>M</a:t>
            </a:r>
            <a:r>
              <a:rPr lang="en-US" b="1" dirty="0" smtClean="0"/>
              <a:t>ental </a:t>
            </a:r>
            <a:r>
              <a:rPr lang="en-US" b="1" dirty="0"/>
              <a:t>H</a:t>
            </a:r>
            <a:r>
              <a:rPr lang="en-US" b="1" dirty="0" smtClean="0"/>
              <a:t>ealth </a:t>
            </a:r>
            <a:r>
              <a:rPr lang="en-US" b="1" dirty="0"/>
              <a:t>D</a:t>
            </a:r>
            <a:r>
              <a:rPr lang="en-US" b="1" dirty="0" smtClean="0"/>
              <a:t>isorders in the </a:t>
            </a:r>
            <a:r>
              <a:rPr lang="en-US" b="1" dirty="0" err="1" smtClean="0"/>
              <a:t>WorkPlace</a:t>
            </a:r>
            <a:r>
              <a:rPr lang="en-US" dirty="0" err="1" smtClean="0"/>
              <a:t>.The</a:t>
            </a:r>
            <a:r>
              <a:rPr lang="en-US" dirty="0" smtClean="0"/>
              <a:t> findings from this study suggest that  employees who believe that mental health disorders impact their work performance are more likely to seek treatment. This is a critical finding because employers can develop educational resources for employees to help them understand the implications of untreated mental health disorders on their wellbeing and on their work. </a:t>
            </a:r>
          </a:p>
          <a:p>
            <a:r>
              <a:rPr lang="en-US" b="1" dirty="0" smtClean="0"/>
              <a:t>Ensure Employees are Aware of Mental Health Care Options/</a:t>
            </a:r>
            <a:r>
              <a:rPr lang="en-US" b="1" dirty="0" err="1" smtClean="0"/>
              <a:t>Benefits</a:t>
            </a:r>
            <a:r>
              <a:rPr lang="en-US" dirty="0" err="1" smtClean="0"/>
              <a:t>.This</a:t>
            </a:r>
            <a:r>
              <a:rPr lang="en-US" dirty="0" smtClean="0"/>
              <a:t> analysis found that over 60% of employees do not know or unsure of the benefits and care options </a:t>
            </a:r>
            <a:r>
              <a:rPr lang="en-US" dirty="0" err="1" smtClean="0"/>
              <a:t>available.Employees</a:t>
            </a:r>
            <a:r>
              <a:rPr lang="en-US" dirty="0" smtClean="0"/>
              <a:t> knowledge of care options  also influence treatment seeking. It is important that employers make this information available and ensure that employees understand the benefits and resources available to them.</a:t>
            </a:r>
          </a:p>
        </p:txBody>
      </p:sp>
    </p:spTree>
    <p:extLst>
      <p:ext uri="{BB962C8B-B14F-4D97-AF65-F5344CB8AC3E}">
        <p14:creationId xmlns:p14="http://schemas.microsoft.com/office/powerpoint/2010/main" val="16919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Harvard Health Publications(2010).  Mental health problems in the workplace. Retrieved from: </a:t>
            </a:r>
            <a:r>
              <a:rPr lang="en-US" u="sng" dirty="0">
                <a:hlinkClick r:id="rId2"/>
              </a:rPr>
              <a:t>http://</a:t>
            </a:r>
            <a:r>
              <a:rPr lang="en-US" u="sng" dirty="0" smtClean="0">
                <a:hlinkClick r:id="rId2"/>
              </a:rPr>
              <a:t>www.health.harvard.edu/newsletter_article/mental-health-problems-in-the-workplace</a:t>
            </a:r>
            <a:endParaRPr lang="en-US" dirty="0"/>
          </a:p>
          <a:p>
            <a:r>
              <a:rPr lang="en-US" dirty="0"/>
              <a:t>NIMH (</a:t>
            </a:r>
            <a:r>
              <a:rPr lang="en-US" dirty="0" err="1"/>
              <a:t>n.d</a:t>
            </a:r>
            <a:r>
              <a:rPr lang="en-US" dirty="0"/>
              <a:t>). Mental illness among adults. Retrieved from: https://</a:t>
            </a:r>
            <a:r>
              <a:rPr lang="en-US" dirty="0" err="1"/>
              <a:t>www.nimh.nih.gov</a:t>
            </a:r>
            <a:r>
              <a:rPr lang="en-US" dirty="0"/>
              <a:t>/health/statistics/prevalence/any-mental-illness-</a:t>
            </a:r>
            <a:r>
              <a:rPr lang="en-US" dirty="0" err="1"/>
              <a:t>ami</a:t>
            </a:r>
            <a:r>
              <a:rPr lang="en-US" dirty="0"/>
              <a:t>-among-us-</a:t>
            </a:r>
            <a:r>
              <a:rPr lang="en-US" dirty="0" err="1"/>
              <a:t>adults.shtml</a:t>
            </a:r>
            <a:endParaRPr lang="en-US" dirty="0"/>
          </a:p>
          <a:p>
            <a:r>
              <a:rPr lang="en-US" dirty="0"/>
              <a:t> </a:t>
            </a:r>
          </a:p>
          <a:p>
            <a:endParaRPr lang="en-US" dirty="0"/>
          </a:p>
        </p:txBody>
      </p:sp>
    </p:spTree>
    <p:extLst>
      <p:ext uri="{BB962C8B-B14F-4D97-AF65-F5344CB8AC3E}">
        <p14:creationId xmlns:p14="http://schemas.microsoft.com/office/powerpoint/2010/main" val="242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Mental Health disorders affect 18% of the adult population (NIH, </a:t>
            </a:r>
            <a:r>
              <a:rPr lang="en-US" dirty="0" err="1" smtClean="0"/>
              <a:t>n.d</a:t>
            </a:r>
            <a:r>
              <a:rPr lang="en-US" dirty="0" smtClean="0"/>
              <a:t>)</a:t>
            </a:r>
          </a:p>
          <a:p>
            <a:r>
              <a:rPr lang="en-US" dirty="0" smtClean="0"/>
              <a:t>Untreated mental health disorders can impact business costs  workplace productivity both directly and indirectly (Harvard Health, 2010)</a:t>
            </a:r>
          </a:p>
          <a:p>
            <a:pPr lvl="1"/>
            <a:r>
              <a:rPr lang="en-US" dirty="0" smtClean="0"/>
              <a:t>Increased employee turnover</a:t>
            </a:r>
          </a:p>
          <a:p>
            <a:pPr lvl="1"/>
            <a:r>
              <a:rPr lang="en-US" dirty="0" smtClean="0"/>
              <a:t>High rates of employee absenteeism</a:t>
            </a:r>
          </a:p>
          <a:p>
            <a:pPr lvl="1"/>
            <a:r>
              <a:rPr lang="en-US" dirty="0" smtClean="0"/>
              <a:t>Increased rates of accidents on the job</a:t>
            </a:r>
          </a:p>
          <a:p>
            <a:pPr lvl="1"/>
            <a:r>
              <a:rPr lang="en-US" dirty="0" smtClean="0"/>
              <a:t>Increased medication costs /insurance premium costs</a:t>
            </a:r>
          </a:p>
          <a:p>
            <a:pPr lvl="1"/>
            <a:r>
              <a:rPr lang="en-US" dirty="0" smtClean="0"/>
              <a:t>Lost productivity</a:t>
            </a:r>
          </a:p>
          <a:p>
            <a:pPr marL="27432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412" y="3642610"/>
            <a:ext cx="2720820" cy="1693888"/>
          </a:xfrm>
          <a:prstGeom prst="rect">
            <a:avLst/>
          </a:prstGeom>
        </p:spPr>
      </p:pic>
    </p:spTree>
    <p:extLst>
      <p:ext uri="{BB962C8B-B14F-4D97-AF65-F5344CB8AC3E}">
        <p14:creationId xmlns:p14="http://schemas.microsoft.com/office/powerpoint/2010/main" val="124190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Evidence suggests that when employers invest in the promotion of mental health wellness, they are able to reap a number of financial and non financial benefits including improved employee moral and a more stable and consistent workforce. (Harvard Health, 2010)</a:t>
            </a:r>
          </a:p>
          <a:p>
            <a:r>
              <a:rPr lang="en-US" dirty="0" smtClean="0"/>
              <a:t>Identifying the mental health needs of the work setting can be challenging given the diverse nature of most organizations, continued stigma surrounding mental health disorders.</a:t>
            </a:r>
          </a:p>
          <a:p>
            <a:r>
              <a:rPr lang="en-US" dirty="0" smtClean="0"/>
              <a:t>Data Science can help provide predictive models that organizations can use to better understand the risk for mental health issues in their workplace and to use this data to proactively to develop systems to assist employees with managing their mental health.</a:t>
            </a:r>
            <a:endParaRPr lang="en-US" dirty="0"/>
          </a:p>
        </p:txBody>
      </p:sp>
    </p:spTree>
    <p:extLst>
      <p:ext uri="{BB962C8B-B14F-4D97-AF65-F5344CB8AC3E}">
        <p14:creationId xmlns:p14="http://schemas.microsoft.com/office/powerpoint/2010/main" val="21355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Aims</a:t>
            </a:r>
            <a:endParaRPr lang="en-US" dirty="0"/>
          </a:p>
        </p:txBody>
      </p:sp>
      <p:sp>
        <p:nvSpPr>
          <p:cNvPr id="3" name="Content Placeholder 2"/>
          <p:cNvSpPr>
            <a:spLocks noGrp="1"/>
          </p:cNvSpPr>
          <p:nvPr>
            <p:ph idx="1"/>
          </p:nvPr>
        </p:nvSpPr>
        <p:spPr/>
        <p:txBody>
          <a:bodyPr/>
          <a:lstStyle/>
          <a:p>
            <a:r>
              <a:rPr lang="en-US" dirty="0" smtClean="0"/>
              <a:t>Explore the relationships among remote work, beliefs about mental health disorders, age, gender and workplace benefits and treatment seeking status</a:t>
            </a:r>
          </a:p>
          <a:p>
            <a:r>
              <a:rPr lang="en-US" dirty="0" smtClean="0"/>
              <a:t>Build a logistic regression model to predict treatment seeking behavior</a:t>
            </a:r>
          </a:p>
          <a:p>
            <a:r>
              <a:rPr lang="en-US" dirty="0" smtClean="0"/>
              <a:t>Utilize recursive partitioning methods to determine which variables contribute most significantly to treatment seeking</a:t>
            </a:r>
          </a:p>
          <a:p>
            <a:r>
              <a:rPr lang="en-US" dirty="0" smtClean="0"/>
              <a:t>Use sentiment analysis to explore qualitative comments provided by respondents</a:t>
            </a:r>
          </a:p>
          <a:p>
            <a:r>
              <a:rPr lang="en-US" i="1" dirty="0" smtClean="0"/>
              <a:t>* All analyses were conducted using R – Code and R Markdown for the entire project, as well as cleaned OSMI data set can be found </a:t>
            </a:r>
            <a:r>
              <a:rPr lang="en-US" i="1" dirty="0"/>
              <a:t>@  https://</a:t>
            </a:r>
            <a:r>
              <a:rPr lang="en-US" i="1" dirty="0" err="1"/>
              <a:t>github.com</a:t>
            </a:r>
            <a:r>
              <a:rPr lang="en-US" i="1" dirty="0"/>
              <a:t>/belljar26/</a:t>
            </a:r>
            <a:r>
              <a:rPr lang="en-US" i="1" dirty="0" err="1"/>
              <a:t>MentalHealthCapstone</a:t>
            </a:r>
            <a:endParaRPr lang="en-US" i="1" dirty="0"/>
          </a:p>
        </p:txBody>
      </p:sp>
    </p:spTree>
    <p:extLst>
      <p:ext uri="{BB962C8B-B14F-4D97-AF65-F5344CB8AC3E}">
        <p14:creationId xmlns:p14="http://schemas.microsoft.com/office/powerpoint/2010/main" val="119569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Data: Open Source Mental Illness 2014 (OSMI)</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The data used for this project comes from the 2014 OSMI obtained on </a:t>
            </a:r>
            <a:r>
              <a:rPr lang="en-US" dirty="0" err="1" smtClean="0"/>
              <a:t>kaggle</a:t>
            </a:r>
            <a:r>
              <a:rPr lang="en-US" dirty="0" smtClean="0"/>
              <a:t>: </a:t>
            </a:r>
            <a:r>
              <a:rPr lang="en-US" dirty="0"/>
              <a:t>The original data set can be obtained on </a:t>
            </a:r>
            <a:r>
              <a:rPr lang="en-US" dirty="0" err="1"/>
              <a:t>Kaggle</a:t>
            </a:r>
            <a:r>
              <a:rPr lang="en-US" dirty="0"/>
              <a:t> @ </a:t>
            </a:r>
            <a:r>
              <a:rPr lang="en-US" u="sng" dirty="0">
                <a:hlinkClick r:id="rId2"/>
              </a:rPr>
              <a:t>https://</a:t>
            </a:r>
            <a:r>
              <a:rPr lang="en-US" u="sng" dirty="0" smtClean="0">
                <a:hlinkClick r:id="rId2"/>
              </a:rPr>
              <a:t>www.kaggle.com/osmi/mental-health-in-tech-survey</a:t>
            </a:r>
            <a:endParaRPr lang="en-US" u="sng" dirty="0" smtClean="0"/>
          </a:p>
          <a:p>
            <a:r>
              <a:rPr lang="en-US" dirty="0" smtClean="0"/>
              <a:t>Data was collected via an online survey asking respondents to answer a variety of questions related to mental health and the workplace</a:t>
            </a:r>
          </a:p>
          <a:p>
            <a:r>
              <a:rPr lang="en-US" dirty="0" smtClean="0"/>
              <a:t>Data Set contains 1259 observations and 27 variables</a:t>
            </a:r>
            <a:endParaRPr lang="en-US" dirty="0"/>
          </a:p>
          <a:p>
            <a:r>
              <a:rPr lang="en-US" dirty="0" smtClean="0"/>
              <a:t>Variables include:</a:t>
            </a:r>
          </a:p>
          <a:p>
            <a:pPr lvl="1"/>
            <a:r>
              <a:rPr lang="en-US" dirty="0" smtClean="0"/>
              <a:t>Demographic information on respondents and their workplaces (e.g. company size)</a:t>
            </a:r>
          </a:p>
          <a:p>
            <a:pPr lvl="1"/>
            <a:r>
              <a:rPr lang="en-US" dirty="0" smtClean="0"/>
              <a:t>Information on benefits and wellness programs at the respondents workplace</a:t>
            </a:r>
          </a:p>
          <a:p>
            <a:pPr lvl="1"/>
            <a:r>
              <a:rPr lang="en-US" dirty="0" smtClean="0"/>
              <a:t>Remote work arrangements</a:t>
            </a:r>
          </a:p>
          <a:p>
            <a:pPr lvl="1"/>
            <a:r>
              <a:rPr lang="en-US" dirty="0" smtClean="0"/>
              <a:t>Beliefs about mental health disorders</a:t>
            </a:r>
          </a:p>
          <a:p>
            <a:pPr lvl="1"/>
            <a:r>
              <a:rPr lang="en-US" dirty="0" smtClean="0"/>
              <a:t>Family history of mental health issues</a:t>
            </a:r>
          </a:p>
          <a:p>
            <a:pPr lvl="1"/>
            <a:r>
              <a:rPr lang="en-US" dirty="0" smtClean="0"/>
              <a:t>Treatment history</a:t>
            </a:r>
          </a:p>
          <a:p>
            <a:pPr lvl="1"/>
            <a:r>
              <a:rPr lang="en-US" dirty="0" smtClean="0"/>
              <a:t>Qualitative comments</a:t>
            </a:r>
          </a:p>
          <a:p>
            <a:pPr lvl="1"/>
            <a:endParaRPr lang="en-US" dirty="0"/>
          </a:p>
        </p:txBody>
      </p:sp>
    </p:spTree>
    <p:extLst>
      <p:ext uri="{BB962C8B-B14F-4D97-AF65-F5344CB8AC3E}">
        <p14:creationId xmlns:p14="http://schemas.microsoft.com/office/powerpoint/2010/main" val="113659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Limited demographic information –this data set only includes :age, gender, state and country. Company information is limited to company size and technology/non tech</a:t>
            </a:r>
          </a:p>
          <a:p>
            <a:r>
              <a:rPr lang="en-US" dirty="0" smtClean="0"/>
              <a:t>The outcome variable used in this project is “treatment”. Respondents are asked if they ever sought treatment (Yes/No). We do not know if the respondent has recently sought treatment or whether the treatment seeking was done while employed at the company the respondent is answering questions about.</a:t>
            </a:r>
          </a:p>
          <a:p>
            <a:r>
              <a:rPr lang="en-US" dirty="0" smtClean="0"/>
              <a:t>Length of time with the current company is not asked</a:t>
            </a:r>
          </a:p>
          <a:p>
            <a:r>
              <a:rPr lang="en-US" dirty="0" smtClean="0"/>
              <a:t>Type of mental health disorder and severity are not asked</a:t>
            </a:r>
          </a:p>
          <a:p>
            <a:r>
              <a:rPr lang="en-US" dirty="0" smtClean="0"/>
              <a:t>Type of treatment received (counseling, medication) is not assessed</a:t>
            </a:r>
            <a:endParaRPr lang="en-US" dirty="0"/>
          </a:p>
        </p:txBody>
      </p:sp>
    </p:spTree>
    <p:extLst>
      <p:ext uri="{BB962C8B-B14F-4D97-AF65-F5344CB8AC3E}">
        <p14:creationId xmlns:p14="http://schemas.microsoft.com/office/powerpoint/2010/main" val="1469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Analyses</a:t>
            </a:r>
            <a:endParaRPr lang="en-US" dirty="0"/>
          </a:p>
        </p:txBody>
      </p:sp>
      <p:sp>
        <p:nvSpPr>
          <p:cNvPr id="3" name="Content Placeholder 2"/>
          <p:cNvSpPr>
            <a:spLocks noGrp="1"/>
          </p:cNvSpPr>
          <p:nvPr>
            <p:ph idx="1"/>
          </p:nvPr>
        </p:nvSpPr>
        <p:spPr/>
        <p:txBody>
          <a:bodyPr/>
          <a:lstStyle/>
          <a:p>
            <a:r>
              <a:rPr lang="en-US" dirty="0" smtClean="0"/>
              <a:t>Interesting findings from the preliminary descriptive and inferential analyses of the data include:</a:t>
            </a:r>
          </a:p>
          <a:p>
            <a:pPr lvl="1"/>
            <a:r>
              <a:rPr lang="en-US" dirty="0" smtClean="0"/>
              <a:t>Mean age of respondent = 32 </a:t>
            </a:r>
            <a:r>
              <a:rPr lang="en-US" dirty="0" smtClean="0"/>
              <a:t>years </a:t>
            </a:r>
            <a:r>
              <a:rPr lang="en-US" dirty="0" err="1" smtClean="0"/>
              <a:t>sd</a:t>
            </a:r>
            <a:r>
              <a:rPr lang="en-US" dirty="0" smtClean="0"/>
              <a:t>= 7.32</a:t>
            </a:r>
            <a:endParaRPr lang="en-US" dirty="0" smtClean="0"/>
          </a:p>
          <a:p>
            <a:pPr lvl="1"/>
            <a:r>
              <a:rPr lang="en-US" dirty="0" smtClean="0"/>
              <a:t>78% male, 19 % female 3% other</a:t>
            </a:r>
          </a:p>
          <a:p>
            <a:pPr lvl="1"/>
            <a:r>
              <a:rPr lang="en-US" dirty="0" smtClean="0"/>
              <a:t>50% of respondents indicated they have sought treatment for mental health disorders</a:t>
            </a:r>
          </a:p>
          <a:p>
            <a:pPr lvl="1"/>
            <a:r>
              <a:rPr lang="en-US" dirty="0" smtClean="0"/>
              <a:t>62% report that they are unsure of or don’t know about their workplace care options/benefits for mental health</a:t>
            </a:r>
          </a:p>
          <a:p>
            <a:pPr lvl="1"/>
            <a:r>
              <a:rPr lang="en-US" dirty="0" smtClean="0"/>
              <a:t>Working remotely does not appear to be associated with seeking treatment</a:t>
            </a:r>
          </a:p>
          <a:p>
            <a:pPr lvl="1"/>
            <a:r>
              <a:rPr lang="en-US" dirty="0" smtClean="0"/>
              <a:t>163 respondents left qualitative comments</a:t>
            </a:r>
            <a:endParaRPr lang="en-US" dirty="0"/>
          </a:p>
        </p:txBody>
      </p:sp>
    </p:spTree>
    <p:extLst>
      <p:ext uri="{BB962C8B-B14F-4D97-AF65-F5344CB8AC3E}">
        <p14:creationId xmlns:p14="http://schemas.microsoft.com/office/powerpoint/2010/main" val="105896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p:txBody>
          <a:bodyPr>
            <a:normAutofit/>
          </a:bodyPr>
          <a:lstStyle/>
          <a:p>
            <a:r>
              <a:rPr lang="en-US" dirty="0" smtClean="0"/>
              <a:t>A model was built to predict treatment seeking using logistic regression using a training portion of the data (70%) and then tested on the remaining “unseen” </a:t>
            </a:r>
            <a:r>
              <a:rPr lang="en-US" dirty="0" smtClean="0"/>
              <a:t>data</a:t>
            </a:r>
          </a:p>
          <a:p>
            <a:r>
              <a:rPr lang="en-US" dirty="0" smtClean="0"/>
              <a:t>Dependent Variable:</a:t>
            </a:r>
          </a:p>
          <a:p>
            <a:pPr lvl="1"/>
            <a:r>
              <a:rPr lang="en-US" dirty="0" smtClean="0"/>
              <a:t>Treatment</a:t>
            </a:r>
          </a:p>
          <a:p>
            <a:r>
              <a:rPr lang="en-US" dirty="0" smtClean="0"/>
              <a:t>Independent Variables</a:t>
            </a:r>
            <a:endParaRPr lang="en-US" dirty="0" smtClean="0"/>
          </a:p>
          <a:p>
            <a:pPr lvl="1"/>
            <a:r>
              <a:rPr lang="en-US" dirty="0" smtClean="0"/>
              <a:t>Gender</a:t>
            </a:r>
          </a:p>
          <a:p>
            <a:pPr lvl="1"/>
            <a:r>
              <a:rPr lang="en-US" dirty="0" smtClean="0"/>
              <a:t>Age</a:t>
            </a:r>
          </a:p>
          <a:p>
            <a:pPr lvl="1"/>
            <a:r>
              <a:rPr lang="en-US" dirty="0" smtClean="0"/>
              <a:t>Care Options (knowledge of)</a:t>
            </a:r>
          </a:p>
          <a:p>
            <a:pPr lvl="1"/>
            <a:r>
              <a:rPr lang="en-US" dirty="0" smtClean="0"/>
              <a:t>Work </a:t>
            </a:r>
            <a:r>
              <a:rPr lang="en-US" dirty="0" err="1" smtClean="0"/>
              <a:t>Inteference</a:t>
            </a:r>
            <a:endParaRPr lang="en-US" dirty="0" smtClean="0"/>
          </a:p>
          <a:p>
            <a:pPr lvl="1"/>
            <a:r>
              <a:rPr lang="en-US" dirty="0" smtClean="0"/>
              <a:t>Family History</a:t>
            </a:r>
          </a:p>
          <a:p>
            <a:pPr marL="0" indent="0">
              <a:buNone/>
            </a:pPr>
            <a:r>
              <a:rPr lang="en-US" dirty="0"/>
              <a:t>	</a:t>
            </a:r>
            <a:r>
              <a:rPr lang="en-US" dirty="0" smtClean="0"/>
              <a:t>This </a:t>
            </a:r>
            <a:r>
              <a:rPr lang="en-US" dirty="0" smtClean="0"/>
              <a:t>model has a 79% accuracy rate for correctly predicting treatment seeking and an AUC of 83%</a:t>
            </a: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65939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Partitioning</a:t>
            </a:r>
            <a:endParaRPr lang="en-US" dirty="0"/>
          </a:p>
        </p:txBody>
      </p:sp>
      <p:sp>
        <p:nvSpPr>
          <p:cNvPr id="3" name="Content Placeholder 2"/>
          <p:cNvSpPr>
            <a:spLocks noGrp="1"/>
          </p:cNvSpPr>
          <p:nvPr>
            <p:ph idx="1"/>
          </p:nvPr>
        </p:nvSpPr>
        <p:spPr/>
        <p:txBody>
          <a:bodyPr/>
          <a:lstStyle/>
          <a:p>
            <a:r>
              <a:rPr lang="en-US" dirty="0" smtClean="0"/>
              <a:t>Recursive partitioning is an unsupervised machine learning technique where all variables in the data set are included in the analysis and the program produces a classification tree with the most significant variables that predict the outcome. The model is built and then tested on “unseen” data (a reserved portion of the data set).</a:t>
            </a:r>
          </a:p>
          <a:p>
            <a:r>
              <a:rPr lang="en-US" dirty="0" smtClean="0"/>
              <a:t>The regression and classification tree produced using this method shows that that 1) Beliefs about Work Interference are the most important factor in predicting treatment, then Family History and then Knowledge of Company Care Options</a:t>
            </a:r>
          </a:p>
          <a:p>
            <a:r>
              <a:rPr lang="en-US" dirty="0" smtClean="0"/>
              <a:t>This classification model can accurate predict treatment seeking 76% of the time</a:t>
            </a:r>
            <a:endParaRPr lang="en-US" dirty="0"/>
          </a:p>
        </p:txBody>
      </p:sp>
    </p:spTree>
    <p:extLst>
      <p:ext uri="{BB962C8B-B14F-4D97-AF65-F5344CB8AC3E}">
        <p14:creationId xmlns:p14="http://schemas.microsoft.com/office/powerpoint/2010/main" val="11079651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1980</TotalTime>
  <Words>1067</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Schoolbook</vt:lpstr>
      <vt:lpstr>Wingdings 2</vt:lpstr>
      <vt:lpstr>Arial</vt:lpstr>
      <vt:lpstr>View</vt:lpstr>
      <vt:lpstr>Mental Health &amp; the Workplace</vt:lpstr>
      <vt:lpstr>Problem Statement</vt:lpstr>
      <vt:lpstr>Problem Statement</vt:lpstr>
      <vt:lpstr>Project Aims</vt:lpstr>
      <vt:lpstr>Data: Open Source Mental Illness 2014 (OSMI)</vt:lpstr>
      <vt:lpstr>Limitations</vt:lpstr>
      <vt:lpstr>Exploratory Data Analyses</vt:lpstr>
      <vt:lpstr>Logistic Regression Model</vt:lpstr>
      <vt:lpstr>Recursive Partitioning</vt:lpstr>
      <vt:lpstr>Recursive Partitioning</vt:lpstr>
      <vt:lpstr>Sentiment Analysis</vt:lpstr>
      <vt:lpstr>Recommendations for the Workplace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&amp; The Workplace</dc:title>
  <dc:creator>Elizabeth Matthews</dc:creator>
  <cp:lastModifiedBy>Elizabeth Matthews</cp:lastModifiedBy>
  <cp:revision>28</cp:revision>
  <dcterms:created xsi:type="dcterms:W3CDTF">2017-04-13T00:40:05Z</dcterms:created>
  <dcterms:modified xsi:type="dcterms:W3CDTF">2017-04-19T22:35:29Z</dcterms:modified>
</cp:coreProperties>
</file>