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2" r:id="rId2"/>
    <p:sldId id="547" r:id="rId3"/>
    <p:sldId id="626" r:id="rId4"/>
    <p:sldId id="619" r:id="rId5"/>
    <p:sldId id="627" r:id="rId6"/>
    <p:sldId id="628" r:id="rId7"/>
    <p:sldId id="629" r:id="rId8"/>
    <p:sldId id="617" r:id="rId9"/>
    <p:sldId id="625" r:id="rId10"/>
    <p:sldId id="624" r:id="rId11"/>
    <p:sldId id="618" r:id="rId12"/>
    <p:sldId id="620" r:id="rId13"/>
    <p:sldId id="62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8944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84" y="870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3312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127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48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57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23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563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24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40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87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701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41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411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121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pPr/>
              <a:t>2022-08-25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586359" y="919853"/>
            <a:ext cx="69231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latin typeface="+mj-ea"/>
                <a:ea typeface="+mj-ea"/>
                <a:cs typeface="Noto Sans CJK KR" charset="-127"/>
              </a:rPr>
              <a:t>Robot Gambler – </a:t>
            </a:r>
            <a:r>
              <a:rPr kumimoji="1" lang="ko-KR" altLang="en-US" sz="3800" b="1" dirty="0">
                <a:latin typeface="+mj-ea"/>
                <a:ea typeface="+mj-ea"/>
                <a:cs typeface="Noto Sans CJK KR" charset="-127"/>
              </a:rPr>
              <a:t>인디언 포커</a:t>
            </a:r>
            <a:endParaRPr kumimoji="1" lang="en-US" altLang="ko-KR" sz="3800" b="1" dirty="0">
              <a:latin typeface="+mj-ea"/>
              <a:ea typeface="+mj-ea"/>
              <a:cs typeface="Noto Sans CJK KR" charset="-127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2696752" y="1613894"/>
            <a:ext cx="66673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3CD9C03-ACC1-474D-B891-DA1FDEE1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5" y="3716494"/>
            <a:ext cx="1833877" cy="1641848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텍스트 상자 4">
            <a:extLst>
              <a:ext uri="{FF2B5EF4-FFF2-40B4-BE49-F238E27FC236}">
                <a16:creationId xmlns:a16="http://schemas.microsoft.com/office/drawing/2014/main" id="{B05C3374-1C8B-4A1E-9A78-BB651E61B834}"/>
              </a:ext>
            </a:extLst>
          </p:cNvPr>
          <p:cNvSpPr txBox="1"/>
          <p:nvPr/>
        </p:nvSpPr>
        <p:spPr>
          <a:xfrm>
            <a:off x="8576405" y="5045249"/>
            <a:ext cx="4141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+mj-ea"/>
                <a:ea typeface="+mj-ea"/>
                <a:cs typeface="Noto Sans CJK KR DemiLight" charset="-127"/>
              </a:rPr>
              <a:t>16100091 </a:t>
            </a:r>
            <a:r>
              <a:rPr kumimoji="1" lang="ko-KR" altLang="en-US" sz="3000" dirty="0">
                <a:latin typeface="+mj-ea"/>
                <a:ea typeface="+mj-ea"/>
                <a:cs typeface="Noto Sans CJK KR DemiLight" charset="-127"/>
              </a:rPr>
              <a:t>김정태</a:t>
            </a:r>
            <a:r>
              <a:rPr kumimoji="1" lang="en-US" altLang="ko-KR" sz="3000" dirty="0">
                <a:latin typeface="+mj-ea"/>
                <a:ea typeface="+mj-ea"/>
                <a:cs typeface="Noto Sans CJK KR DemiLight" charset="-127"/>
              </a:rPr>
              <a:t> </a:t>
            </a:r>
          </a:p>
          <a:p>
            <a:r>
              <a:rPr kumimoji="1" lang="en-US" altLang="ko-KR" sz="3000" dirty="0">
                <a:latin typeface="+mj-ea"/>
                <a:ea typeface="+mj-ea"/>
                <a:cs typeface="Noto Sans CJK KR DemiLight" charset="-127"/>
              </a:rPr>
              <a:t>              </a:t>
            </a:r>
            <a:r>
              <a:rPr kumimoji="1" lang="ko-KR" altLang="en-US" sz="3000" dirty="0" err="1">
                <a:latin typeface="+mj-ea"/>
                <a:ea typeface="+mj-ea"/>
                <a:cs typeface="Noto Sans CJK KR DemiLight" charset="-127"/>
              </a:rPr>
              <a:t>고범연</a:t>
            </a:r>
            <a:endParaRPr kumimoji="1" lang="en-US" altLang="ko-KR" sz="3000" dirty="0">
              <a:latin typeface="+mj-ea"/>
              <a:ea typeface="+mj-ea"/>
              <a:cs typeface="Noto Sans CJK KR DemiLight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6" y="2750660"/>
            <a:ext cx="2544763" cy="34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1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텍스트 상자 6"/>
          <p:cNvSpPr txBox="1"/>
          <p:nvPr/>
        </p:nvSpPr>
        <p:spPr>
          <a:xfrm>
            <a:off x="248532" y="310114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kumimoji="1" lang="en-US" altLang="ko-KR" sz="20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다</a:t>
            </a:r>
            <a:r>
              <a:rPr kumimoji="1" lang="en-US" altLang="ko-KR" sz="2000" b="1" dirty="0">
                <a:latin typeface="+mj-ea"/>
              </a:rPr>
              <a:t>)- </a:t>
            </a:r>
            <a:r>
              <a:rPr kumimoji="1" lang="ko-KR" altLang="en-US" sz="2000" b="1" dirty="0">
                <a:latin typeface="+mj-ea"/>
              </a:rPr>
              <a:t>확률 계산</a:t>
            </a:r>
            <a:endParaRPr kumimoji="1" lang="en-US" altLang="ko-KR" sz="2000" b="1" dirty="0">
              <a:latin typeface="+mj-ea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76434"/>
            <a:ext cx="172063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3CDA24-1441-49CF-BC21-96BE6A6DAB52}"/>
              </a:ext>
            </a:extLst>
          </p:cNvPr>
          <p:cNvSpPr txBox="1"/>
          <p:nvPr/>
        </p:nvSpPr>
        <p:spPr>
          <a:xfrm>
            <a:off x="1718100" y="1589000"/>
            <a:ext cx="852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상대의 카드와 베팅에 따라 승리 확률을 예측하는 알고리즘을 사용할 예정</a:t>
            </a:r>
            <a:endParaRPr lang="en-US" altLang="ko-KR" dirty="0"/>
          </a:p>
          <a:p>
            <a:pPr algn="ctr"/>
            <a:r>
              <a:rPr lang="ko-KR" altLang="en-US" dirty="0"/>
              <a:t>로봇의 알고리즘을 </a:t>
            </a:r>
            <a:r>
              <a:rPr lang="ko-KR" altLang="en-US" dirty="0" err="1"/>
              <a:t>간파당하는</a:t>
            </a:r>
            <a:r>
              <a:rPr lang="ko-KR" altLang="en-US" dirty="0"/>
              <a:t> 걸 막기 위하여 랜덤 베팅 함수를 추가할 것이다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78CB57-0A92-4A3C-8C82-7CC781764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05" y="3048418"/>
            <a:ext cx="3442737" cy="22909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FDEB38-FD1F-4670-B160-4FD69E06F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59" y="3120987"/>
            <a:ext cx="3310860" cy="1925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A6110C-245A-4BD4-B071-81F086099021}"/>
              </a:ext>
            </a:extLst>
          </p:cNvPr>
          <p:cNvSpPr txBox="1"/>
          <p:nvPr/>
        </p:nvSpPr>
        <p:spPr>
          <a:xfrm>
            <a:off x="445754" y="5287676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상대방 카드로서 이길 확률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669C9A8C-E98D-447F-9049-E8E48E35DF3D}"/>
              </a:ext>
            </a:extLst>
          </p:cNvPr>
          <p:cNvSpPr/>
          <p:nvPr/>
        </p:nvSpPr>
        <p:spPr>
          <a:xfrm>
            <a:off x="3902149" y="3885869"/>
            <a:ext cx="430326" cy="42530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BDBFB-33CF-42EA-A8D3-A8FC103F7936}"/>
              </a:ext>
            </a:extLst>
          </p:cNvPr>
          <p:cNvSpPr txBox="1"/>
          <p:nvPr/>
        </p:nvSpPr>
        <p:spPr>
          <a:xfrm>
            <a:off x="4117312" y="5291345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상대방의 베팅으로 판단한 자신의 카드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3B0ABAEC-336F-4AA1-86F7-EDF6B544E7EC}"/>
              </a:ext>
            </a:extLst>
          </p:cNvPr>
          <p:cNvSpPr/>
          <p:nvPr/>
        </p:nvSpPr>
        <p:spPr>
          <a:xfrm>
            <a:off x="8793907" y="3981259"/>
            <a:ext cx="430326" cy="42530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D7E25-4B8B-46C0-9E12-DFA44FFBA792}"/>
              </a:ext>
            </a:extLst>
          </p:cNvPr>
          <p:cNvSpPr txBox="1"/>
          <p:nvPr/>
        </p:nvSpPr>
        <p:spPr>
          <a:xfrm>
            <a:off x="9536754" y="399657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랜덤 베팅 함수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84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텍스트 상자 6"/>
          <p:cNvSpPr txBox="1"/>
          <p:nvPr/>
        </p:nvSpPr>
        <p:spPr>
          <a:xfrm>
            <a:off x="248532" y="310114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kumimoji="1" lang="en-US" altLang="ko-KR" sz="20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라</a:t>
            </a:r>
            <a:r>
              <a:rPr kumimoji="1" lang="en-US" altLang="ko-KR" sz="2000" b="1" dirty="0">
                <a:latin typeface="+mj-ea"/>
              </a:rPr>
              <a:t>)- </a:t>
            </a:r>
            <a:r>
              <a:rPr kumimoji="1" lang="ko-KR" altLang="en-US" sz="2000" b="1" dirty="0" err="1">
                <a:latin typeface="+mj-ea"/>
              </a:rPr>
              <a:t>구동부</a:t>
            </a:r>
            <a:endParaRPr kumimoji="1" lang="en-US" altLang="ko-KR" sz="2000" b="1" dirty="0">
              <a:latin typeface="+mj-ea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76433"/>
            <a:ext cx="13610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09" y="2736846"/>
            <a:ext cx="5517674" cy="2664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575" y="1679908"/>
            <a:ext cx="1140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확률 계산이 끝나면</a:t>
            </a:r>
            <a:r>
              <a:rPr lang="en-US" altLang="ko-KR" dirty="0"/>
              <a:t>, </a:t>
            </a:r>
            <a:r>
              <a:rPr lang="en-US" altLang="ko-KR" dirty="0" err="1"/>
              <a:t>MakeBlock</a:t>
            </a:r>
            <a:r>
              <a:rPr lang="ko-KR" altLang="en-US" dirty="0"/>
              <a:t> 키트를 통해 만들 수 있는 크랭크 슬라이더 기구를 통해 칩을 </a:t>
            </a:r>
            <a:r>
              <a:rPr lang="ko-KR" altLang="en-US" dirty="0" err="1"/>
              <a:t>한개씩</a:t>
            </a:r>
            <a:r>
              <a:rPr lang="ko-KR" altLang="en-US" dirty="0"/>
              <a:t> 빼낸다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7958771" y="4394494"/>
            <a:ext cx="931228" cy="55880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991597" y="4682360"/>
            <a:ext cx="96519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호 11"/>
          <p:cNvSpPr/>
          <p:nvPr/>
        </p:nvSpPr>
        <p:spPr>
          <a:xfrm rot="21445630">
            <a:off x="2627308" y="3374620"/>
            <a:ext cx="1555222" cy="1265005"/>
          </a:xfrm>
          <a:prstGeom prst="arc">
            <a:avLst>
              <a:gd name="adj1" fmla="val 16200000"/>
              <a:gd name="adj2" fmla="val 346124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874104" y="2423578"/>
            <a:ext cx="1100562" cy="20722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5115" y="5815754"/>
            <a:ext cx="105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구동부는</a:t>
            </a:r>
            <a:r>
              <a:rPr lang="ko-KR" altLang="en-US" dirty="0"/>
              <a:t> </a:t>
            </a:r>
            <a:r>
              <a:rPr lang="ko-KR" altLang="en-US" dirty="0" err="1"/>
              <a:t>아두이노로</a:t>
            </a:r>
            <a:r>
              <a:rPr lang="ko-KR" altLang="en-US" dirty="0"/>
              <a:t> 동작하며</a:t>
            </a:r>
            <a:r>
              <a:rPr lang="en-US" altLang="ko-KR" dirty="0"/>
              <a:t>, </a:t>
            </a:r>
            <a:r>
              <a:rPr lang="ko-KR" altLang="en-US" dirty="0" err="1"/>
              <a:t>라즈베리</a:t>
            </a:r>
            <a:r>
              <a:rPr lang="ko-KR" altLang="en-US" dirty="0"/>
              <a:t> 파이로부터의 수신에는 </a:t>
            </a:r>
            <a:r>
              <a:rPr lang="en-US" altLang="ko-KR" dirty="0"/>
              <a:t>Bluetooth </a:t>
            </a:r>
            <a:r>
              <a:rPr lang="ko-KR" altLang="en-US" dirty="0"/>
              <a:t>통신을 사용할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9" y="2992024"/>
            <a:ext cx="2207510" cy="14636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750" y="2693398"/>
            <a:ext cx="1694798" cy="16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48532" y="310114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마</a:t>
            </a:r>
            <a:r>
              <a:rPr lang="en-US" altLang="ko-KR" sz="2000" b="1" dirty="0"/>
              <a:t>)- </a:t>
            </a:r>
            <a:r>
              <a:rPr lang="ko-KR" altLang="en-US" sz="2000" b="1" dirty="0"/>
              <a:t>구성도</a:t>
            </a:r>
            <a:endParaRPr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95943"/>
            <a:ext cx="13610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F10407-BD67-4816-BAF1-C33576666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711" y="2475284"/>
            <a:ext cx="5430577" cy="31827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3657F6-B5C2-4711-8FEA-EFC8BCA3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050" y="3622534"/>
            <a:ext cx="558650" cy="55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9DAE8D-8D20-44A1-B6E5-2DDBEB705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114" y="4449143"/>
            <a:ext cx="1854348" cy="899489"/>
          </a:xfrm>
          <a:prstGeom prst="rect">
            <a:avLst/>
          </a:prstGeom>
        </p:spPr>
      </p:pic>
      <p:sp>
        <p:nvSpPr>
          <p:cNvPr id="13" name="원통 6">
            <a:extLst>
              <a:ext uri="{FF2B5EF4-FFF2-40B4-BE49-F238E27FC236}">
                <a16:creationId xmlns:a16="http://schemas.microsoft.com/office/drawing/2014/main" id="{3243B5C9-003D-437E-B3F5-439CF6EF2168}"/>
              </a:ext>
            </a:extLst>
          </p:cNvPr>
          <p:cNvSpPr/>
          <p:nvPr/>
        </p:nvSpPr>
        <p:spPr>
          <a:xfrm flipH="1">
            <a:off x="7782957" y="5016309"/>
            <a:ext cx="199393" cy="188614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9C72F0-7508-461C-B907-86AEA4033251}"/>
              </a:ext>
            </a:extLst>
          </p:cNvPr>
          <p:cNvCxnSpPr>
            <a:cxnSpLocks/>
          </p:cNvCxnSpPr>
          <p:nvPr/>
        </p:nvCxnSpPr>
        <p:spPr>
          <a:xfrm flipH="1">
            <a:off x="7527402" y="5110616"/>
            <a:ext cx="20666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C8C8B81E-311E-4089-84BA-BBBDB2510F71}"/>
              </a:ext>
            </a:extLst>
          </p:cNvPr>
          <p:cNvSpPr/>
          <p:nvPr/>
        </p:nvSpPr>
        <p:spPr>
          <a:xfrm rot="21445630" flipH="1">
            <a:off x="9244169" y="4597855"/>
            <a:ext cx="333000" cy="426982"/>
          </a:xfrm>
          <a:prstGeom prst="arc">
            <a:avLst>
              <a:gd name="adj1" fmla="val 14056919"/>
              <a:gd name="adj2" fmla="val 1931108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 4">
            <a:extLst>
              <a:ext uri="{FF2B5EF4-FFF2-40B4-BE49-F238E27FC236}">
                <a16:creationId xmlns:a16="http://schemas.microsoft.com/office/drawing/2014/main" id="{E915AE0F-8D66-44FC-A58B-5EC0F901919C}"/>
              </a:ext>
            </a:extLst>
          </p:cNvPr>
          <p:cNvSpPr/>
          <p:nvPr/>
        </p:nvSpPr>
        <p:spPr>
          <a:xfrm flipH="1">
            <a:off x="7757333" y="4311385"/>
            <a:ext cx="235650" cy="6994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8D187B-FB1F-4714-88C6-DE68FE678147}"/>
              </a:ext>
            </a:extLst>
          </p:cNvPr>
          <p:cNvSpPr txBox="1"/>
          <p:nvPr/>
        </p:nvSpPr>
        <p:spPr>
          <a:xfrm>
            <a:off x="2477385" y="1199960"/>
            <a:ext cx="7502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카드는 </a:t>
            </a:r>
            <a:r>
              <a:rPr lang="ko-KR" altLang="en-US" dirty="0" err="1"/>
              <a:t>라즈베리파이</a:t>
            </a:r>
            <a:r>
              <a:rPr lang="ko-KR" altLang="en-US" dirty="0"/>
              <a:t> 카메라가 인식하지 못하게 위에 올려놓은 상태로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상대방의 눈을 카메라가</a:t>
            </a:r>
            <a:r>
              <a:rPr lang="en-US" altLang="ko-KR" dirty="0"/>
              <a:t>, </a:t>
            </a:r>
            <a:r>
              <a:rPr lang="ko-KR" altLang="en-US" dirty="0"/>
              <a:t>손을 구동부가 대신하고 있다고 생각한다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 상태에서 룰에 따라 게임을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97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텍스트 상자 6"/>
          <p:cNvSpPr txBox="1"/>
          <p:nvPr/>
        </p:nvSpPr>
        <p:spPr>
          <a:xfrm>
            <a:off x="248532" y="310114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kumimoji="1" lang="en-US" altLang="ko-KR" sz="20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바</a:t>
            </a:r>
            <a:r>
              <a:rPr kumimoji="1" lang="en-US" altLang="ko-KR" sz="2000" b="1" dirty="0">
                <a:latin typeface="+mj-ea"/>
              </a:rPr>
              <a:t>)- </a:t>
            </a:r>
            <a:r>
              <a:rPr kumimoji="1" lang="ko-KR" altLang="en-US" sz="2000" b="1" dirty="0">
                <a:latin typeface="+mj-ea"/>
              </a:rPr>
              <a:t>최종 목표</a:t>
            </a:r>
            <a:endParaRPr kumimoji="1" lang="en-US" altLang="ko-KR" sz="2000" b="1" dirty="0">
              <a:latin typeface="+mj-ea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76438"/>
            <a:ext cx="168282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66A08C-42BB-401A-8032-29376D5DB771}"/>
              </a:ext>
            </a:extLst>
          </p:cNvPr>
          <p:cNvSpPr txBox="1"/>
          <p:nvPr/>
        </p:nvSpPr>
        <p:spPr>
          <a:xfrm>
            <a:off x="1738525" y="2676160"/>
            <a:ext cx="8714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python</a:t>
            </a:r>
            <a:r>
              <a:rPr lang="ko-KR" altLang="en-US" dirty="0"/>
              <a:t>에서 나타나는 이미지의 인식이 얼마나 정확한지를 눈으로 볼 수 있게 하고</a:t>
            </a:r>
            <a:r>
              <a:rPr lang="en-US" altLang="ko-KR" dirty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확률 알고리즘이 얼마나 정확하게 입력되었는지 알기 위해 게임을 직접 진행하여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위화감이 없게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60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48532" y="310114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  <a:cs typeface="Kohinoor Devanagari" charset="0"/>
              </a:rPr>
              <a:t>PPT </a:t>
            </a:r>
            <a:r>
              <a:rPr kumimoji="1" lang="ko-KR" altLang="en-US" sz="2000" b="1" dirty="0">
                <a:latin typeface="+mj-ea"/>
                <a:ea typeface="+mj-ea"/>
                <a:cs typeface="Kohinoor Devanagari" charset="0"/>
              </a:rPr>
              <a:t>설명 </a:t>
            </a:r>
            <a:r>
              <a:rPr kumimoji="1" lang="en-US" altLang="ko-KR" sz="2000" b="1" dirty="0">
                <a:latin typeface="+mj-ea"/>
                <a:ea typeface="+mj-ea"/>
                <a:cs typeface="Kohinoor Devanagari" charset="0"/>
              </a:rPr>
              <a:t>– </a:t>
            </a:r>
            <a:r>
              <a:rPr kumimoji="1" lang="ko-KR" altLang="en-US" sz="2000" b="1" dirty="0">
                <a:latin typeface="+mj-ea"/>
                <a:ea typeface="+mj-ea"/>
                <a:cs typeface="Kohinoor Devanagari" charset="0"/>
              </a:rPr>
              <a:t>목차</a:t>
            </a:r>
            <a:endParaRPr kumimoji="1" lang="en-US" altLang="ko-KR" sz="2000" b="1" dirty="0">
              <a:latin typeface="+mj-ea"/>
              <a:ea typeface="+mj-ea"/>
              <a:cs typeface="Kohinoor Devanagari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95940"/>
            <a:ext cx="188427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8B0AE2-67BD-40E1-984C-00651A4EF5E8}"/>
              </a:ext>
            </a:extLst>
          </p:cNvPr>
          <p:cNvSpPr txBox="1"/>
          <p:nvPr/>
        </p:nvSpPr>
        <p:spPr>
          <a:xfrm>
            <a:off x="3791218" y="1707451"/>
            <a:ext cx="38457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 err="1"/>
              <a:t>ㅡ</a:t>
            </a:r>
            <a:r>
              <a:rPr lang="en-US" altLang="ko-KR" sz="2000" dirty="0"/>
              <a:t>) – </a:t>
            </a:r>
            <a:r>
              <a:rPr lang="ko-KR" altLang="en-US" sz="2000" dirty="0"/>
              <a:t>프로젝트 취지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)- </a:t>
            </a:r>
            <a:r>
              <a:rPr lang="ko-KR" altLang="en-US" sz="2000" dirty="0"/>
              <a:t>인디언 포커의 기본 룰</a:t>
            </a:r>
            <a:endParaRPr lang="en-US" altLang="ko-KR" sz="2000" dirty="0"/>
          </a:p>
          <a:p>
            <a:r>
              <a:rPr lang="en-US" altLang="ko-KR" sz="2000" dirty="0"/>
              <a:t>                  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나</a:t>
            </a:r>
            <a:r>
              <a:rPr lang="en-US" altLang="ko-KR" sz="2000" dirty="0"/>
              <a:t>)- </a:t>
            </a:r>
            <a:r>
              <a:rPr kumimoji="1" lang="ko-KR" altLang="en-US" sz="2000" dirty="0">
                <a:latin typeface="+mj-ea"/>
              </a:rPr>
              <a:t>이미지 처리 부분</a:t>
            </a:r>
            <a:endParaRPr kumimoji="1" lang="en-US" altLang="ko-KR" sz="2000" dirty="0">
              <a:latin typeface="+mj-ea"/>
            </a:endParaRPr>
          </a:p>
          <a:p>
            <a:r>
              <a:rPr lang="en-US" altLang="ko-KR" sz="2000" dirty="0"/>
              <a:t>      </a:t>
            </a:r>
            <a:endParaRPr kumimoji="1" lang="en-US" altLang="ko-KR" sz="2000" dirty="0">
              <a:latin typeface="+mj-ea"/>
            </a:endParaRPr>
          </a:p>
          <a:p>
            <a:r>
              <a:rPr kumimoji="1" lang="en-US" altLang="ko-KR" sz="2000" dirty="0">
                <a:latin typeface="+mj-ea"/>
              </a:rPr>
              <a:t>(</a:t>
            </a:r>
            <a:r>
              <a:rPr kumimoji="1" lang="ko-KR" altLang="en-US" sz="2000" dirty="0">
                <a:latin typeface="+mj-ea"/>
              </a:rPr>
              <a:t>다</a:t>
            </a:r>
            <a:r>
              <a:rPr kumimoji="1" lang="en-US" altLang="ko-KR" sz="2000" dirty="0">
                <a:latin typeface="+mj-ea"/>
              </a:rPr>
              <a:t>)- </a:t>
            </a:r>
            <a:r>
              <a:rPr kumimoji="1" lang="ko-KR" altLang="en-US" sz="2000" dirty="0">
                <a:latin typeface="+mj-ea"/>
              </a:rPr>
              <a:t>확률 계산</a:t>
            </a:r>
            <a:endParaRPr kumimoji="1" lang="en-US" altLang="ko-KR" sz="2000" dirty="0">
              <a:latin typeface="+mj-ea"/>
            </a:endParaRPr>
          </a:p>
          <a:p>
            <a:endParaRPr kumimoji="1" lang="en-US" altLang="ko-KR" sz="2000" dirty="0">
              <a:latin typeface="+mj-ea"/>
            </a:endParaRPr>
          </a:p>
          <a:p>
            <a:r>
              <a:rPr kumimoji="1" lang="en-US" altLang="ko-KR" sz="2000" dirty="0">
                <a:latin typeface="+mj-ea"/>
              </a:rPr>
              <a:t>(</a:t>
            </a:r>
            <a:r>
              <a:rPr kumimoji="1" lang="ko-KR" altLang="en-US" sz="2000" dirty="0">
                <a:latin typeface="+mj-ea"/>
              </a:rPr>
              <a:t>라</a:t>
            </a:r>
            <a:r>
              <a:rPr kumimoji="1" lang="en-US" altLang="ko-KR" sz="2000" dirty="0">
                <a:latin typeface="+mj-ea"/>
              </a:rPr>
              <a:t>)- </a:t>
            </a:r>
            <a:r>
              <a:rPr kumimoji="1" lang="ko-KR" altLang="en-US" sz="2000" dirty="0" err="1">
                <a:latin typeface="+mj-ea"/>
              </a:rPr>
              <a:t>구동부</a:t>
            </a:r>
            <a:endParaRPr kumimoji="1" lang="en-US" altLang="ko-KR" sz="2000" dirty="0">
              <a:latin typeface="+mj-ea"/>
            </a:endParaRPr>
          </a:p>
          <a:p>
            <a:endParaRPr kumimoji="1" lang="en-US" altLang="ko-KR" sz="2000" dirty="0">
              <a:latin typeface="+mj-ea"/>
            </a:endParaRPr>
          </a:p>
          <a:p>
            <a:r>
              <a:rPr kumimoji="1" lang="en-US" altLang="ko-KR" sz="2000" dirty="0">
                <a:latin typeface="+mj-ea"/>
              </a:rPr>
              <a:t>(</a:t>
            </a:r>
            <a:r>
              <a:rPr kumimoji="1" lang="ko-KR" altLang="en-US" sz="2000" dirty="0">
                <a:latin typeface="+mj-ea"/>
              </a:rPr>
              <a:t>마</a:t>
            </a:r>
            <a:r>
              <a:rPr kumimoji="1" lang="en-US" altLang="ko-KR" sz="2000" dirty="0">
                <a:latin typeface="+mj-ea"/>
              </a:rPr>
              <a:t>)- </a:t>
            </a:r>
            <a:r>
              <a:rPr kumimoji="1" lang="ko-KR" altLang="en-US" sz="2000" dirty="0">
                <a:latin typeface="+mj-ea"/>
              </a:rPr>
              <a:t>구성도</a:t>
            </a:r>
            <a:endParaRPr kumimoji="1" lang="en-US" altLang="ko-KR" sz="2000" dirty="0">
              <a:latin typeface="+mj-ea"/>
            </a:endParaRPr>
          </a:p>
          <a:p>
            <a:endParaRPr kumimoji="1" lang="en-US" altLang="ko-KR" sz="2000" dirty="0">
              <a:latin typeface="+mj-ea"/>
            </a:endParaRPr>
          </a:p>
          <a:p>
            <a:r>
              <a:rPr kumimoji="1" lang="en-US" altLang="ko-KR" sz="2000" dirty="0">
                <a:latin typeface="+mj-ea"/>
              </a:rPr>
              <a:t>(</a:t>
            </a:r>
            <a:r>
              <a:rPr kumimoji="1" lang="ko-KR" altLang="en-US" sz="2000" dirty="0">
                <a:latin typeface="+mj-ea"/>
              </a:rPr>
              <a:t>바</a:t>
            </a:r>
            <a:r>
              <a:rPr kumimoji="1" lang="en-US" altLang="ko-KR" sz="2000" dirty="0">
                <a:latin typeface="+mj-ea"/>
              </a:rPr>
              <a:t>)- </a:t>
            </a:r>
            <a:r>
              <a:rPr kumimoji="1" lang="ko-KR" altLang="en-US" sz="2000" dirty="0">
                <a:latin typeface="+mj-ea"/>
              </a:rPr>
              <a:t>최종 목표</a:t>
            </a:r>
            <a:endParaRPr kumimoji="1" lang="en-US" altLang="ko-KR" sz="2000" dirty="0">
              <a:latin typeface="+mj-ea"/>
            </a:endParaRPr>
          </a:p>
        </p:txBody>
      </p: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3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54598" y="495830"/>
            <a:ext cx="22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+mj-ea"/>
                <a:ea typeface="+mj-ea"/>
                <a:cs typeface="Kohinoor Devanagari" charset="0"/>
              </a:rPr>
              <a:t>프로젝트 취지</a:t>
            </a:r>
            <a:endParaRPr kumimoji="1" lang="en-US" altLang="ko-KR" sz="2000" b="1" dirty="0">
              <a:latin typeface="+mj-ea"/>
              <a:ea typeface="+mj-ea"/>
              <a:cs typeface="Kohinoor Devanagari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95941"/>
            <a:ext cx="170999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76A55-AC82-403F-A64D-22FB505007EE}"/>
              </a:ext>
            </a:extLst>
          </p:cNvPr>
          <p:cNvSpPr txBox="1"/>
          <p:nvPr/>
        </p:nvSpPr>
        <p:spPr>
          <a:xfrm>
            <a:off x="194384" y="1836451"/>
            <a:ext cx="11803231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 err="1"/>
              <a:t>Opencv</a:t>
            </a:r>
            <a:r>
              <a:rPr lang="ko-KR" altLang="en-US" sz="1700" dirty="0"/>
              <a:t>를 사용해 만들어진 제로섬 유한 확정 미니게임들은 많이 존재함 </a:t>
            </a:r>
            <a:r>
              <a:rPr lang="en-US" altLang="ko-KR" sz="1700" dirty="0"/>
              <a:t>(ex, </a:t>
            </a:r>
            <a:r>
              <a:rPr lang="ko-KR" altLang="en-US" sz="1700" dirty="0"/>
              <a:t>체스</a:t>
            </a:r>
            <a:r>
              <a:rPr lang="en-US" altLang="ko-KR" sz="1700" dirty="0"/>
              <a:t>, </a:t>
            </a:r>
            <a:r>
              <a:rPr lang="ko-KR" altLang="en-US" sz="1700" dirty="0"/>
              <a:t>바둑</a:t>
            </a:r>
            <a:r>
              <a:rPr lang="en-US" altLang="ko-KR" sz="1700" dirty="0"/>
              <a:t>, </a:t>
            </a:r>
            <a:r>
              <a:rPr lang="ko-KR" altLang="en-US" sz="1700" dirty="0"/>
              <a:t>장기 등</a:t>
            </a:r>
            <a:r>
              <a:rPr lang="en-US" altLang="ko-KR" sz="1700" dirty="0"/>
              <a:t>)</a:t>
            </a:r>
          </a:p>
          <a:p>
            <a:pPr algn="ctr"/>
            <a:endParaRPr lang="en-US" altLang="ko-KR" sz="1700" dirty="0"/>
          </a:p>
          <a:p>
            <a:pPr algn="ctr"/>
            <a:r>
              <a:rPr lang="ko-KR" altLang="en-US" sz="1700" dirty="0"/>
              <a:t>그러나 </a:t>
            </a:r>
            <a:r>
              <a:rPr lang="ko-KR" altLang="en-US" sz="1700" dirty="0" err="1"/>
              <a:t>플레잉</a:t>
            </a:r>
            <a:r>
              <a:rPr lang="ko-KR" altLang="en-US" sz="1700" dirty="0"/>
              <a:t> 카드를 이용한 게임의 경우 그 종류가 많아 </a:t>
            </a:r>
            <a:r>
              <a:rPr lang="ko-KR" altLang="en-US" sz="1700" dirty="0" err="1"/>
              <a:t>엔터테이먼트적인</a:t>
            </a:r>
            <a:r>
              <a:rPr lang="ko-KR" altLang="en-US" sz="1700" dirty="0"/>
              <a:t> 요소를 확장할 수 있는 취지가 충분하므로</a:t>
            </a:r>
            <a:endParaRPr lang="en-US" altLang="ko-KR" sz="1700" dirty="0"/>
          </a:p>
          <a:p>
            <a:pPr algn="ctr"/>
            <a:endParaRPr lang="en-US" altLang="ko-KR" sz="1700" dirty="0"/>
          </a:p>
          <a:p>
            <a:pPr algn="ctr"/>
            <a:r>
              <a:rPr lang="ko-KR" altLang="en-US" sz="1700" dirty="0"/>
              <a:t>아직까지 대중적으로 만들어지지 않은 인디언 포커를 기반으로 확률 알고리즘을 만들어 그 영역을 확장하고자 한다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4C77E3-2650-4EFD-B19F-0ADA486C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813" y="3594144"/>
            <a:ext cx="6914286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9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48532" y="310114"/>
            <a:ext cx="351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가</a:t>
            </a:r>
            <a:r>
              <a:rPr lang="en-US" altLang="ko-KR" sz="2000" b="1" dirty="0"/>
              <a:t>)- </a:t>
            </a:r>
            <a:r>
              <a:rPr lang="ko-KR" altLang="en-US" sz="2000" b="1" dirty="0"/>
              <a:t>인디언 포커의 기본 룰</a:t>
            </a:r>
            <a:endParaRPr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95941"/>
            <a:ext cx="31390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38F0A1-4930-4CB6-A263-D956EA26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35" y="2434143"/>
            <a:ext cx="3421832" cy="1999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69FBEA-A5C1-4F96-8834-834D43F86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324" y="2434143"/>
            <a:ext cx="3467100" cy="203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ED701C-ECCE-4085-9DFD-210E729556A0}"/>
              </a:ext>
            </a:extLst>
          </p:cNvPr>
          <p:cNvSpPr txBox="1"/>
          <p:nvPr/>
        </p:nvSpPr>
        <p:spPr>
          <a:xfrm>
            <a:off x="962484" y="4920619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장의 카드 중에서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E8ED3-AB6F-4943-92C0-BD7494CCCCFB}"/>
              </a:ext>
            </a:extLst>
          </p:cNvPr>
          <p:cNvSpPr txBox="1"/>
          <p:nvPr/>
        </p:nvSpPr>
        <p:spPr>
          <a:xfrm>
            <a:off x="4034301" y="4782119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각각 </a:t>
            </a:r>
            <a:r>
              <a:rPr lang="ko-KR" altLang="en-US" dirty="0" err="1"/>
              <a:t>한장씩을</a:t>
            </a:r>
            <a:r>
              <a:rPr lang="ko-KR" altLang="en-US" dirty="0"/>
              <a:t> 받고</a:t>
            </a:r>
            <a:endParaRPr lang="en-US" altLang="ko-KR" dirty="0"/>
          </a:p>
          <a:p>
            <a:pPr algn="ctr"/>
            <a:r>
              <a:rPr lang="ko-KR" altLang="en-US" dirty="0"/>
              <a:t>숫자가 더 높은 사람이 이기는 게임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A9795-3B15-40ED-923F-204CAEDFBC02}"/>
              </a:ext>
            </a:extLst>
          </p:cNvPr>
          <p:cNvSpPr txBox="1"/>
          <p:nvPr/>
        </p:nvSpPr>
        <p:spPr>
          <a:xfrm>
            <a:off x="8173606" y="4689786"/>
            <a:ext cx="3563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시작하자마자</a:t>
            </a:r>
            <a:r>
              <a:rPr lang="ko-KR" altLang="en-US" dirty="0"/>
              <a:t> 자신의 카드는 </a:t>
            </a:r>
            <a:endParaRPr lang="en-US" altLang="ko-KR" dirty="0"/>
          </a:p>
          <a:p>
            <a:pPr algn="ctr"/>
            <a:r>
              <a:rPr lang="ko-KR" altLang="en-US" dirty="0"/>
              <a:t>자신의 이마 위에 올려</a:t>
            </a:r>
            <a:endParaRPr lang="en-US" altLang="ko-KR" dirty="0"/>
          </a:p>
          <a:p>
            <a:pPr algn="ctr"/>
            <a:r>
              <a:rPr lang="ko-KR" altLang="en-US" dirty="0"/>
              <a:t>자신의 카드를 모른 상태에서</a:t>
            </a:r>
            <a:endParaRPr lang="en-US" altLang="ko-KR" dirty="0"/>
          </a:p>
          <a:p>
            <a:pPr algn="ctr"/>
            <a:r>
              <a:rPr lang="ko-KR" altLang="en-US" dirty="0"/>
              <a:t>상대방의 카드와 베팅을 보고 </a:t>
            </a:r>
            <a:endParaRPr lang="en-US" altLang="ko-KR" dirty="0"/>
          </a:p>
          <a:p>
            <a:pPr algn="ctr"/>
            <a:r>
              <a:rPr lang="ko-KR" altLang="en-US" dirty="0"/>
              <a:t>파악한다</a:t>
            </a:r>
            <a:r>
              <a:rPr lang="en-US" altLang="ko-KR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562AC4B-FC33-4BDF-BD01-0E16DC558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784" y="2466510"/>
            <a:ext cx="3752120" cy="19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4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48532" y="310114"/>
            <a:ext cx="351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가</a:t>
            </a:r>
            <a:r>
              <a:rPr lang="en-US" altLang="ko-KR" sz="2000" b="1" dirty="0"/>
              <a:t>)- </a:t>
            </a:r>
            <a:r>
              <a:rPr lang="ko-KR" altLang="en-US" sz="2000" b="1" dirty="0"/>
              <a:t>인디언 포커의 기본 룰</a:t>
            </a:r>
            <a:endParaRPr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95941"/>
            <a:ext cx="31390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2438D-629C-4E79-8742-08586A8A0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32" y="2598856"/>
            <a:ext cx="3861879" cy="1814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BA5DF3-12FB-4709-8E0C-D2F49857FEB9}"/>
              </a:ext>
            </a:extLst>
          </p:cNvPr>
          <p:cNvSpPr txBox="1"/>
          <p:nvPr/>
        </p:nvSpPr>
        <p:spPr>
          <a:xfrm>
            <a:off x="2910672" y="1562733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</a:t>
            </a:r>
            <a:r>
              <a:rPr lang="ko-KR" altLang="en-US" dirty="0"/>
              <a:t>개의 칩이 </a:t>
            </a:r>
            <a:r>
              <a:rPr lang="ko-KR" altLang="en-US" dirty="0" err="1"/>
              <a:t>베팅되며</a:t>
            </a:r>
            <a:r>
              <a:rPr lang="en-US" altLang="ko-KR" dirty="0"/>
              <a:t>, </a:t>
            </a:r>
            <a:r>
              <a:rPr lang="ko-KR" altLang="en-US" dirty="0"/>
              <a:t>베팅의 경우는 </a:t>
            </a:r>
            <a:r>
              <a:rPr lang="en-US" altLang="ko-KR" dirty="0"/>
              <a:t>3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86647-8126-470E-98A1-70B89830073C}"/>
              </a:ext>
            </a:extLst>
          </p:cNvPr>
          <p:cNvSpPr txBox="1"/>
          <p:nvPr/>
        </p:nvSpPr>
        <p:spPr>
          <a:xfrm>
            <a:off x="256937" y="4572770"/>
            <a:ext cx="37866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700" dirty="0"/>
              <a:t>상대방보다 더 많은 칩을 베팅</a:t>
            </a:r>
            <a:endParaRPr lang="en-US" altLang="ko-KR" sz="1700" dirty="0"/>
          </a:p>
          <a:p>
            <a:r>
              <a:rPr lang="en-US" altLang="ko-KR" sz="1700" dirty="0"/>
              <a:t>-&gt; </a:t>
            </a:r>
            <a:r>
              <a:rPr lang="ko-KR" altLang="en-US" sz="1700" dirty="0"/>
              <a:t>이때는 무제한적으로 베팅이 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2CCFB69-204C-468A-9B81-70BDEC064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248" y="2582162"/>
            <a:ext cx="3629347" cy="19446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FCB62CF-ACA7-45BC-AB57-651D60FBE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103" y="2629232"/>
            <a:ext cx="4188453" cy="17538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0A4E18-BA86-4ECD-8BC4-19676A67C279}"/>
              </a:ext>
            </a:extLst>
          </p:cNvPr>
          <p:cNvSpPr txBox="1"/>
          <p:nvPr/>
        </p:nvSpPr>
        <p:spPr>
          <a:xfrm>
            <a:off x="4167849" y="4519023"/>
            <a:ext cx="40815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2. </a:t>
            </a:r>
            <a:r>
              <a:rPr lang="ko-KR" altLang="en-US" sz="1700" dirty="0"/>
              <a:t>상대방과 같은 수의 칩을 베팅</a:t>
            </a:r>
            <a:endParaRPr lang="en-US" altLang="ko-KR" sz="1700" dirty="0"/>
          </a:p>
          <a:p>
            <a:r>
              <a:rPr lang="en-US" altLang="ko-KR" sz="1700" dirty="0"/>
              <a:t>-&gt; </a:t>
            </a:r>
            <a:r>
              <a:rPr lang="ko-KR" altLang="en-US" sz="1700" dirty="0"/>
              <a:t>이때는 게임이 종료되고 카드를 오픈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2FF574-D766-419E-A4FE-C4A9F0D3D008}"/>
              </a:ext>
            </a:extLst>
          </p:cNvPr>
          <p:cNvSpPr txBox="1"/>
          <p:nvPr/>
        </p:nvSpPr>
        <p:spPr>
          <a:xfrm>
            <a:off x="8464045" y="4596013"/>
            <a:ext cx="36455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3. </a:t>
            </a:r>
            <a:r>
              <a:rPr lang="ko-KR" altLang="en-US" sz="1700" dirty="0"/>
              <a:t>포기하는 경우</a:t>
            </a:r>
            <a:endParaRPr lang="en-US" altLang="ko-KR" sz="1700" dirty="0"/>
          </a:p>
          <a:p>
            <a:r>
              <a:rPr lang="en-US" altLang="ko-KR" sz="1700" dirty="0"/>
              <a:t>-&gt; </a:t>
            </a:r>
            <a:r>
              <a:rPr lang="ko-KR" altLang="en-US" sz="1700" dirty="0"/>
              <a:t>이때는 건 칩이 모두 상대방에게</a:t>
            </a:r>
          </a:p>
        </p:txBody>
      </p:sp>
    </p:spTree>
    <p:extLst>
      <p:ext uri="{BB962C8B-B14F-4D97-AF65-F5344CB8AC3E}">
        <p14:creationId xmlns:p14="http://schemas.microsoft.com/office/powerpoint/2010/main" val="427761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48532" y="310114"/>
            <a:ext cx="351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가</a:t>
            </a:r>
            <a:r>
              <a:rPr lang="en-US" altLang="ko-KR" sz="2000" b="1" dirty="0"/>
              <a:t>)- </a:t>
            </a:r>
            <a:r>
              <a:rPr lang="ko-KR" altLang="en-US" sz="2000" b="1" dirty="0"/>
              <a:t>인디언 포커의 기본 룰</a:t>
            </a:r>
            <a:endParaRPr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95941"/>
            <a:ext cx="31390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EE4F5-347A-49CF-9673-E4BBF298817C}"/>
              </a:ext>
            </a:extLst>
          </p:cNvPr>
          <p:cNvSpPr txBox="1"/>
          <p:nvPr/>
        </p:nvSpPr>
        <p:spPr>
          <a:xfrm>
            <a:off x="4339750" y="138248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인디언 포커만의 특수 룰이 존재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B9BEF8-3E89-41B4-87EC-2408571D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324" y="2059959"/>
            <a:ext cx="3980543" cy="19439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80DA39-0AE7-4490-84FB-A0FE4E1D1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229" y="2059959"/>
            <a:ext cx="4075344" cy="1943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CC730F-856F-462C-808A-1ED3E3737DF1}"/>
              </a:ext>
            </a:extLst>
          </p:cNvPr>
          <p:cNvSpPr txBox="1"/>
          <p:nvPr/>
        </p:nvSpPr>
        <p:spPr>
          <a:xfrm>
            <a:off x="1607431" y="4285200"/>
            <a:ext cx="897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자신이 가지고 있는 카드가 </a:t>
            </a:r>
            <a:r>
              <a:rPr lang="en-US" altLang="ko-KR" dirty="0"/>
              <a:t>10</a:t>
            </a:r>
            <a:r>
              <a:rPr lang="ko-KR" altLang="en-US" dirty="0" err="1"/>
              <a:t>일때</a:t>
            </a:r>
            <a:r>
              <a:rPr lang="ko-KR" altLang="en-US" dirty="0"/>
              <a:t> 포기를 하면 상대방에게 </a:t>
            </a:r>
            <a:r>
              <a:rPr lang="en-US" altLang="ko-KR" dirty="0"/>
              <a:t>10</a:t>
            </a:r>
            <a:r>
              <a:rPr lang="ko-KR" altLang="en-US" dirty="0"/>
              <a:t>개의 칩을 주는 </a:t>
            </a:r>
            <a:r>
              <a:rPr lang="ko-KR" altLang="en-US" dirty="0" err="1"/>
              <a:t>패널티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43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48532" y="310114"/>
            <a:ext cx="351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가</a:t>
            </a:r>
            <a:r>
              <a:rPr lang="en-US" altLang="ko-KR" sz="2000" b="1" dirty="0"/>
              <a:t>)- </a:t>
            </a:r>
            <a:r>
              <a:rPr lang="ko-KR" altLang="en-US" sz="2000" b="1" dirty="0"/>
              <a:t>인디언 포커의 기본 룰</a:t>
            </a:r>
            <a:endParaRPr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95941"/>
            <a:ext cx="31390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EE4F5-347A-49CF-9673-E4BBF298817C}"/>
              </a:ext>
            </a:extLst>
          </p:cNvPr>
          <p:cNvSpPr txBox="1"/>
          <p:nvPr/>
        </p:nvSpPr>
        <p:spPr>
          <a:xfrm>
            <a:off x="4339750" y="101315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인디언 포커만의 특수 룰이 존재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B9BEF8-3E89-41B4-87EC-2408571D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09" y="1508069"/>
            <a:ext cx="3980543" cy="19439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80DA39-0AE7-4490-84FB-A0FE4E1D1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229" y="1485014"/>
            <a:ext cx="4075344" cy="1943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CC730F-856F-462C-808A-1ED3E3737DF1}"/>
              </a:ext>
            </a:extLst>
          </p:cNvPr>
          <p:cNvSpPr txBox="1"/>
          <p:nvPr/>
        </p:nvSpPr>
        <p:spPr>
          <a:xfrm>
            <a:off x="1607431" y="3531528"/>
            <a:ext cx="897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자신이 가지고 있는 카드가 </a:t>
            </a:r>
            <a:r>
              <a:rPr lang="en-US" altLang="ko-KR" dirty="0"/>
              <a:t>10</a:t>
            </a:r>
            <a:r>
              <a:rPr lang="ko-KR" altLang="en-US" dirty="0" err="1"/>
              <a:t>일때</a:t>
            </a:r>
            <a:r>
              <a:rPr lang="ko-KR" altLang="en-US" dirty="0"/>
              <a:t> 포기를 하면 상대방에게 </a:t>
            </a:r>
            <a:r>
              <a:rPr lang="en-US" altLang="ko-KR" dirty="0"/>
              <a:t>10</a:t>
            </a:r>
            <a:r>
              <a:rPr lang="ko-KR" altLang="en-US" dirty="0"/>
              <a:t>개의 칩을 주는 </a:t>
            </a:r>
            <a:r>
              <a:rPr lang="ko-KR" altLang="en-US" dirty="0" err="1"/>
              <a:t>패널티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87BDC-043A-4C0C-87C1-DC8583EA498F}"/>
              </a:ext>
            </a:extLst>
          </p:cNvPr>
          <p:cNvSpPr txBox="1"/>
          <p:nvPr/>
        </p:nvSpPr>
        <p:spPr>
          <a:xfrm>
            <a:off x="2634956" y="3918078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또한 무승부일 경우 해당 카드는 제외하고 경기를 한번 더 진행함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9256E4-CF3E-44E7-9FDF-4665A21D9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566" y="4536585"/>
            <a:ext cx="3405684" cy="1825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B986E-B344-477D-9EC6-466C03025FA9}"/>
              </a:ext>
            </a:extLst>
          </p:cNvPr>
          <p:cNvSpPr txBox="1"/>
          <p:nvPr/>
        </p:nvSpPr>
        <p:spPr>
          <a:xfrm>
            <a:off x="3281122" y="6477682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상대방의 칩을 전부 뺏거나 참가를 포기하면 게임 종료이다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88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48532" y="310114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kumimoji="1" lang="en-US" altLang="ko-KR" sz="20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나</a:t>
            </a:r>
            <a:r>
              <a:rPr kumimoji="1" lang="en-US" altLang="ko-KR" sz="2000" b="1" dirty="0">
                <a:latin typeface="+mj-ea"/>
              </a:rPr>
              <a:t>)- </a:t>
            </a:r>
            <a:r>
              <a:rPr kumimoji="1" lang="ko-KR" altLang="en-US" sz="2000" b="1" dirty="0">
                <a:latin typeface="+mj-ea"/>
              </a:rPr>
              <a:t>이미지 처리 부분</a:t>
            </a:r>
            <a:endParaRPr kumimoji="1" lang="en-US" altLang="ko-KR" sz="2000" b="1" dirty="0"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76431"/>
            <a:ext cx="25294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533" y="1094719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카드를 인식하는 기본 메커니즘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5" y="1494829"/>
            <a:ext cx="4919307" cy="2287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76" y="1198173"/>
            <a:ext cx="4478973" cy="255003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401717" y="2136837"/>
            <a:ext cx="597300" cy="546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78193" y="367667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&lt;HSV </a:t>
            </a:r>
            <a:r>
              <a:rPr lang="ko-KR" altLang="en-US" dirty="0"/>
              <a:t>마스크 및 노이즈 처리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61280" y="3655112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 labeling, </a:t>
            </a:r>
            <a:r>
              <a:rPr lang="ko-KR" altLang="en-US" dirty="0"/>
              <a:t>외곽 좌표 구하기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76" y="4416009"/>
            <a:ext cx="4605024" cy="2429708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5400000">
            <a:off x="8222706" y="4091077"/>
            <a:ext cx="597300" cy="546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01431" y="6416127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카드에서</a:t>
            </a:r>
            <a:r>
              <a:rPr lang="en-US" altLang="ko-KR" dirty="0"/>
              <a:t> </a:t>
            </a:r>
            <a:r>
              <a:rPr lang="ko-KR" altLang="en-US" dirty="0"/>
              <a:t>숫자 이미지 찾기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448614" y="4869657"/>
            <a:ext cx="1061609" cy="546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06015" y="647768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칩의 베팅을 기다림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40" y="4245236"/>
            <a:ext cx="153385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1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248532" y="310114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  <a:cs typeface="Kohinoor Devanagari" charset="0"/>
              </a:rPr>
              <a:t> </a:t>
            </a:r>
            <a:r>
              <a:rPr kumimoji="1" lang="en-US" altLang="ko-KR" sz="20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나</a:t>
            </a:r>
            <a:r>
              <a:rPr kumimoji="1" lang="en-US" altLang="ko-KR" sz="2000" b="1" dirty="0">
                <a:latin typeface="+mj-ea"/>
              </a:rPr>
              <a:t>)- </a:t>
            </a:r>
            <a:r>
              <a:rPr kumimoji="1" lang="ko-KR" altLang="en-US" sz="2000" b="1" dirty="0">
                <a:latin typeface="+mj-ea"/>
              </a:rPr>
              <a:t>이미지 처리 부분</a:t>
            </a:r>
            <a:endParaRPr kumimoji="1" lang="en-US" altLang="ko-KR" sz="2000" b="1" dirty="0"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234E3A-F958-4002-8001-8C74B2CA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900" y="302835"/>
            <a:ext cx="884502" cy="791884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reflection blurRad="6350" stA="50000" endA="300" endPos="55000" dir="5400000" sy="-100000" algn="bl" rotWithShape="0"/>
          </a:effectLst>
        </p:spPr>
      </p:pic>
      <p:cxnSp>
        <p:nvCxnSpPr>
          <p:cNvPr id="23" name="직선 연결선[R] 7">
            <a:extLst>
              <a:ext uri="{FF2B5EF4-FFF2-40B4-BE49-F238E27FC236}">
                <a16:creationId xmlns:a16="http://schemas.microsoft.com/office/drawing/2014/main" id="{C696C866-561F-4456-A400-DD5F1BD9816A}"/>
              </a:ext>
            </a:extLst>
          </p:cNvPr>
          <p:cNvCxnSpPr>
            <a:cxnSpLocks/>
          </p:cNvCxnSpPr>
          <p:nvPr/>
        </p:nvCxnSpPr>
        <p:spPr>
          <a:xfrm flipV="1">
            <a:off x="501575" y="876431"/>
            <a:ext cx="25294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텍스트 상자 5"/>
          <p:cNvSpPr txBox="1"/>
          <p:nvPr/>
        </p:nvSpPr>
        <p:spPr>
          <a:xfrm>
            <a:off x="10646994" y="647768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로봇 프로그래밍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533" y="1094719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베팅을 인식하는 기본 메커니즘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5" y="1494829"/>
            <a:ext cx="4919307" cy="2287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76" y="1198173"/>
            <a:ext cx="4478973" cy="255003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401717" y="2136837"/>
            <a:ext cx="597300" cy="546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61280" y="3683472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 labeling, </a:t>
            </a:r>
            <a:r>
              <a:rPr lang="ko-KR" altLang="en-US" dirty="0"/>
              <a:t>외곽 좌표 구하기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8222706" y="4091077"/>
            <a:ext cx="597300" cy="546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5193382" y="5091387"/>
            <a:ext cx="1601760" cy="546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66321" y="6477682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확률 계산 및 베팅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" y="4264904"/>
            <a:ext cx="3687963" cy="22127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82071" y="641858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칩 개수 찾기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7D8D10-0AA6-410F-BC0A-59C133FF231A}"/>
              </a:ext>
            </a:extLst>
          </p:cNvPr>
          <p:cNvSpPr/>
          <p:nvPr/>
        </p:nvSpPr>
        <p:spPr>
          <a:xfrm>
            <a:off x="1278193" y="367667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&lt;HSV </a:t>
            </a:r>
            <a:r>
              <a:rPr lang="ko-KR" altLang="en-US" dirty="0"/>
              <a:t>마스크 및 노이즈 처리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6EA668F-4D38-47F7-AC36-481C215AB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28" y="4711179"/>
            <a:ext cx="153385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8954</TotalTime>
  <Words>531</Words>
  <Application>Microsoft Office PowerPoint</Application>
  <PresentationFormat>와이드스크린</PresentationFormat>
  <Paragraphs>109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Kohinoor Devanagari</vt:lpstr>
      <vt:lpstr>Noto Sans CJK KR DemiLight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Administer</cp:lastModifiedBy>
  <cp:revision>831</cp:revision>
  <cp:lastPrinted>2017-03-27T16:07:40Z</cp:lastPrinted>
  <dcterms:created xsi:type="dcterms:W3CDTF">2017-03-27T14:08:56Z</dcterms:created>
  <dcterms:modified xsi:type="dcterms:W3CDTF">2022-08-25T01:41:27Z</dcterms:modified>
</cp:coreProperties>
</file>