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hcXzsp+j7xaVBnetuxyKX9dIr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s-ES" sz="1800" u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Barrios como Sant Gervasi - Galvany, Les Corts y La Sagrera muestran los mayores aumentos en disponibilidad. Mientras otros barrios como La Verneda i la Pau, Sant Martí de Provençals y La Vila Olímpica del Poblenou, muestran una reducción en la disponibilidad de docks durante las fiestas de barrio.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c98bf8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7c98bf8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Capstone Project: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Posgrado en Data Sicence y Inteligencia Artificial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0" y="321939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Adrian Sanz, Arnau Blanc, Joan Trias, Bel Llodrà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075" y="4147325"/>
            <a:ext cx="3311926" cy="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7800" y="369304"/>
            <a:ext cx="7688400" cy="746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ES"/>
              <a:t>Contenidos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727800" y="1645331"/>
            <a:ext cx="7688400" cy="2903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¿Cómo hemos tratado los datos?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Modelo con mejores resultados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Visualización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¿Cómo afectan las fiestas de barrio a la disponibilidad?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Agente Conversacional de Bicing</a:t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968644" y="1600499"/>
            <a:ext cx="5238427" cy="232475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727650" y="59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¿Cómo hemos tratado los datos?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5400000">
            <a:off x="6308825" y="1498743"/>
            <a:ext cx="1757023" cy="1960535"/>
          </a:xfrm>
          <a:prstGeom prst="uturnArrow">
            <a:avLst>
              <a:gd fmla="val 13127" name="adj1"/>
              <a:gd fmla="val 25000" name="adj2"/>
              <a:gd fmla="val 0" name="adj3"/>
              <a:gd fmla="val 43750" name="adj4"/>
              <a:gd fmla="val 75000" name="adj5"/>
            </a:avLst>
          </a:prstGeom>
          <a:solidFill>
            <a:srgbClr val="8383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095" y="1332454"/>
            <a:ext cx="648346" cy="64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9722" y="1402520"/>
            <a:ext cx="648347" cy="6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391776" y="1969673"/>
            <a:ext cx="196053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Hemos eliminado los datos de correspondientes al periodo de 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737161" y="2807777"/>
            <a:ext cx="4968000" cy="2268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-5400000">
            <a:off x="1021322" y="2377254"/>
            <a:ext cx="1757023" cy="1960535"/>
          </a:xfrm>
          <a:prstGeom prst="uturnArrow">
            <a:avLst>
              <a:gd fmla="val 13127" name="adj1"/>
              <a:gd fmla="val 25000" name="adj2"/>
              <a:gd fmla="val 0" name="adj3"/>
              <a:gd fmla="val 43750" name="adj4"/>
              <a:gd fmla="val 75000" name="adj5"/>
            </a:avLst>
          </a:prstGeom>
          <a:solidFill>
            <a:srgbClr val="8383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880102" y="3998884"/>
            <a:ext cx="2249837" cy="238906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691475" y="2008417"/>
            <a:ext cx="17765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Hemos agrupado las horas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3282798" y="2616004"/>
            <a:ext cx="548060" cy="520195"/>
            <a:chOff x="5705326" y="1665575"/>
            <a:chExt cx="548060" cy="520195"/>
          </a:xfrm>
        </p:grpSpPr>
        <p:sp>
          <p:nvSpPr>
            <p:cNvPr id="110" name="Google Shape;110;p3"/>
            <p:cNvSpPr/>
            <p:nvPr/>
          </p:nvSpPr>
          <p:spPr>
            <a:xfrm>
              <a:off x="5733192" y="1665576"/>
              <a:ext cx="520194" cy="52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05326" y="1665575"/>
              <a:ext cx="520195" cy="520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/>
        </p:nvSpPr>
        <p:spPr>
          <a:xfrm>
            <a:off x="2592478" y="3179125"/>
            <a:ext cx="190083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la librería 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Dask</a:t>
            </a: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creación de las 4 horas previas (ctx-4, ctx-3, ctx-2, ctx-1)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7524" y="1133850"/>
            <a:ext cx="738753" cy="73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5815272" y="1844574"/>
            <a:ext cx="196053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casos  en que 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“total_docks” = 0</a:t>
            </a: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valor de la disponibilidad se convertía NaN. Hemos eliminado estas filas del dataset.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2279" y="3678704"/>
            <a:ext cx="738753" cy="73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790641" y="4374238"/>
            <a:ext cx="190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han añadido 2 variables meteorológicas (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lluvia y temperatura por hora-lat-longitud)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3475" y="2560930"/>
            <a:ext cx="625098" cy="6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4723895" y="3210680"/>
            <a:ext cx="211754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Hemos calculado la 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sabiendo el número total de plazas así como las que hay disponibles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3035" y="3767304"/>
            <a:ext cx="617349" cy="61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4399722" y="4417457"/>
            <a:ext cx="1463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dataset está </a:t>
            </a:r>
            <a:r>
              <a:rPr b="1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listo</a:t>
            </a: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ser entrenado.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727650" y="59202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Modelo con mejores resultados </a:t>
            </a:r>
            <a:endParaRPr/>
          </a:p>
        </p:txBody>
      </p:sp>
      <p:pic>
        <p:nvPicPr>
          <p:cNvPr descr="Mastering Data Science Kaggle Simplified: 5 Easy Steps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194" y="3766227"/>
            <a:ext cx="692561" cy="26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6201755" y="3725831"/>
            <a:ext cx="846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/>
          </a:p>
        </p:txBody>
      </p:sp>
      <p:pic>
        <p:nvPicPr>
          <p:cNvPr descr="Badge 5 with solid fill"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1010" y="1501292"/>
            <a:ext cx="408069" cy="408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4 with solid fill"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7807" y="1501291"/>
            <a:ext cx="408069" cy="408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3 with solid fill"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4605" y="1501290"/>
            <a:ext cx="408069" cy="408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1403" y="1501290"/>
            <a:ext cx="408069" cy="408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with solid fill"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8201" y="1501294"/>
            <a:ext cx="408069" cy="408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654002" y="2036509"/>
            <a:ext cx="14188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313416" y="2064664"/>
            <a:ext cx="14188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3849206" y="2064664"/>
            <a:ext cx="14188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5509194" y="2028519"/>
            <a:ext cx="12052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XGradient Boosting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867820" y="2064664"/>
            <a:ext cx="1594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LightBM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772551" y="4074004"/>
            <a:ext cx="852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34B3E5"/>
                </a:solidFill>
                <a:latin typeface="Arial"/>
                <a:ea typeface="Arial"/>
                <a:cs typeface="Arial"/>
                <a:sym typeface="Arial"/>
              </a:rPr>
              <a:t>0.09777</a:t>
            </a:r>
            <a:endParaRPr b="0" i="0" sz="1400" u="none" cap="none" strike="noStrike">
              <a:solidFill>
                <a:srgbClr val="34B3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5207431" y="1294108"/>
            <a:ext cx="1840731" cy="3257363"/>
          </a:xfrm>
          <a:prstGeom prst="rect">
            <a:avLst/>
          </a:prstGeom>
          <a:noFill/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358006" y="2862237"/>
            <a:ext cx="1539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n_estimators = 400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learning_rate = 0.05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max_depth = 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Visualización de los datos 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26050" r="0" t="0"/>
          <a:stretch/>
        </p:blipFill>
        <p:spPr>
          <a:xfrm>
            <a:off x="4671135" y="2878536"/>
            <a:ext cx="4057210" cy="18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47" y="2878536"/>
            <a:ext cx="3731079" cy="1838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969020" y="1955366"/>
            <a:ext cx="748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Filtros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6038433" y="1955365"/>
            <a:ext cx="1322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477860" y="2281105"/>
            <a:ext cx="37310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Corresponden a los parámetros que se han utilizado para entrenar al modelo. 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4834199" y="2299068"/>
            <a:ext cx="37310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la librería Gradio que permite levantar un frontend de forma rápida.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31729" y="1445942"/>
            <a:ext cx="9080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“Dado unos parámetros de entrada, dime todas las estaciones con mayor disponibilidad que…”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729450" y="389965"/>
            <a:ext cx="8104584" cy="68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Caso de estudio 1: Cómo las fiestas de barrio afectan a la demanda de bicing?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729451" y="1385047"/>
            <a:ext cx="3667737" cy="342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967"/>
              <a:buFont typeface="Arial"/>
              <a:buChar char="•"/>
            </a:pPr>
            <a:r>
              <a:rPr b="0" i="0" lang="es-ES" sz="1800" u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Agrupación de station_id por los diferentes barrios de Barcelona.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967"/>
              <a:buFont typeface="Arial"/>
              <a:buChar char="•"/>
            </a:pPr>
            <a:r>
              <a:rPr b="0" i="0" lang="es-ES" sz="1800" u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Dummy variable por cada día, mes y año de si el barrio está en fiestas = 1, 0 otherwise.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967"/>
              <a:buFont typeface="Arial"/>
              <a:buChar char="•"/>
            </a:pPr>
            <a:r>
              <a:rPr b="0" i="0" lang="es-ES" sz="1800" u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Insights del 2023 debido a su normalidad de movimiento y celebraciones. 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967"/>
              <a:buFont typeface="Arial"/>
              <a:buChar char="•"/>
            </a:pPr>
            <a:r>
              <a:rPr b="0" i="0" lang="es-ES" sz="1800" u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Neighborhood-Specific Impact: 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4967"/>
              <a:buNone/>
            </a:pPr>
            <a:r>
              <a:rPr b="0" i="0" lang="es-ES" sz="1800" u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análisis muestra que 16 de 46 barrios (34,8%) presentan diferencias estadísticamente significativas en la disponibilidad de docks durante fiestas de barrio.</a:t>
            </a:r>
            <a:endParaRPr b="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681" y="1294477"/>
            <a:ext cx="4673319" cy="3603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347c98bf83a_0_5" title="Hoja 1 (1).png"/>
          <p:cNvPicPr preferRelativeResize="0"/>
          <p:nvPr/>
        </p:nvPicPr>
        <p:blipFill rotWithShape="1">
          <a:blip r:embed="rId3">
            <a:alphaModFix/>
          </a:blip>
          <a:srcRect b="1477" l="16104" r="26827" t="0"/>
          <a:stretch/>
        </p:blipFill>
        <p:spPr>
          <a:xfrm>
            <a:off x="0" y="471875"/>
            <a:ext cx="4572000" cy="467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47c98bf83a_0_5" title="Hoja 1.png"/>
          <p:cNvPicPr preferRelativeResize="0"/>
          <p:nvPr/>
        </p:nvPicPr>
        <p:blipFill rotWithShape="1">
          <a:blip r:embed="rId4">
            <a:alphaModFix/>
          </a:blip>
          <a:srcRect b="0" l="10351" r="34323" t="0"/>
          <a:stretch/>
        </p:blipFill>
        <p:spPr>
          <a:xfrm>
            <a:off x="4572000" y="471875"/>
            <a:ext cx="4572000" cy="46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47c98bf83a_0_5"/>
          <p:cNvSpPr txBox="1"/>
          <p:nvPr/>
        </p:nvSpPr>
        <p:spPr>
          <a:xfrm>
            <a:off x="78650" y="589850"/>
            <a:ext cx="1730100" cy="3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252525"/>
                </a:solidFill>
                <a:latin typeface="Raleway"/>
                <a:ea typeface="Raleway"/>
                <a:cs typeface="Raleway"/>
                <a:sym typeface="Raleway"/>
              </a:rPr>
              <a:t>FESTA DE BARRI: </a:t>
            </a:r>
            <a:r>
              <a:rPr b="1" lang="es-ES" sz="1300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1" sz="1300"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g347c98bf83a_0_5"/>
          <p:cNvSpPr txBox="1"/>
          <p:nvPr/>
        </p:nvSpPr>
        <p:spPr>
          <a:xfrm>
            <a:off x="4682450" y="589850"/>
            <a:ext cx="1730100" cy="3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252525"/>
                </a:solidFill>
                <a:latin typeface="Raleway"/>
                <a:ea typeface="Raleway"/>
                <a:cs typeface="Raleway"/>
                <a:sym typeface="Raleway"/>
              </a:rPr>
              <a:t>FESTA DE BARRI: </a:t>
            </a:r>
            <a:r>
              <a:rPr b="1" lang="es-ES" sz="1300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300"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g347c98bf83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700" y="4525174"/>
            <a:ext cx="1080250" cy="4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47c98bf83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325" y="4525174"/>
            <a:ext cx="1080250" cy="4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Caso de estudio 2: Agente conversacional de Bicing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532" y="1282508"/>
            <a:ext cx="7446936" cy="377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