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3" r:id="rId4"/>
    <p:sldId id="273" r:id="rId5"/>
    <p:sldId id="256" r:id="rId6"/>
    <p:sldId id="257" r:id="rId7"/>
    <p:sldId id="279" r:id="rId8"/>
    <p:sldId id="258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AE41-14E8-4285-AC4F-7F9A1381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5801-C076-4837-A9D6-280A171689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C1C9-7941-40FC-BC9B-FC5CBF600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0F2A-CD54-4D8D-B0B0-937203471D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7565" y="1549400"/>
            <a:ext cx="4029075" cy="4410075"/>
          </a:xfrm>
          <a:prstGeom prst="rect">
            <a:avLst/>
          </a:prstGeom>
          <a:solidFill>
            <a:schemeClr val="bg1"/>
          </a:solidFill>
          <a:ln>
            <a:solidFill>
              <a:srgbClr val="33AFC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62220" y="4469130"/>
            <a:ext cx="637667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锐安科技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BI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报表系统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--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数据结构和系统集成设计方案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6161" y="3568341"/>
            <a:ext cx="361315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财务三表</a:t>
            </a:r>
            <a:endParaRPr lang="zh-CN" altLang="en-US" sz="5400" spc="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8237" y="1954815"/>
            <a:ext cx="3428999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FINANCIAL REPORTS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02531" y="3416020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02531" y="4643993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045845" y="4975225"/>
            <a:ext cx="3218180" cy="715645"/>
            <a:chOff x="6971674" y="3977748"/>
            <a:chExt cx="2566861" cy="427290"/>
          </a:xfrm>
        </p:grpSpPr>
        <p:sp>
          <p:nvSpPr>
            <p:cNvPr id="15" name="文本框 14"/>
            <p:cNvSpPr txBox="1"/>
            <p:nvPr/>
          </p:nvSpPr>
          <p:spPr>
            <a:xfrm>
              <a:off x="6971674" y="3977748"/>
              <a:ext cx="2566861" cy="16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汇报人：华正云科项目组</a:t>
              </a:r>
              <a:endParaRPr lang="zh-CN" altLang="en-US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45135" y="4240492"/>
              <a:ext cx="2308027" cy="16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日期</a:t>
              </a:r>
              <a:r>
                <a:rPr lang="zh-CN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en-US" altLang="zh-CN" sz="1200" spc="788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</a:t>
              </a:r>
              <a:endParaRPr lang="en-US" alt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120" y="145626"/>
            <a:ext cx="10515600" cy="666750"/>
          </a:xfrm>
        </p:spPr>
        <p:txBody>
          <a:bodyPr>
            <a:normAutofit/>
          </a:bodyPr>
          <a:lstStyle/>
          <a:p>
            <a:r>
              <a:rPr lang="zh-CN" altLang="en-US" sz="3100" b="1" dirty="0"/>
              <a:t>数据仓库系统</a:t>
            </a:r>
            <a:r>
              <a:rPr lang="zh-CN" altLang="en-US" sz="3100" b="1" dirty="0"/>
              <a:t>架构图</a:t>
            </a:r>
            <a:endParaRPr lang="zh-CN" altLang="en-US" sz="31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" y="1060026"/>
            <a:ext cx="11541760" cy="55304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895725" y="4400500"/>
            <a:ext cx="1385877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925121" y="1233170"/>
            <a:ext cx="9923846" cy="1779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90600" y="3414395"/>
            <a:ext cx="4667250" cy="3295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304925" y="1499870"/>
            <a:ext cx="2143125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SAP System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1304924" y="3528695"/>
            <a:ext cx="2143125" cy="8286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  Staging Tables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2376488" y="2339340"/>
            <a:ext cx="0" cy="12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33516" y="2502138"/>
            <a:ext cx="281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DB  connection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304924" y="5881370"/>
            <a:ext cx="2143125" cy="8286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 Table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2"/>
            <a:endCxn id="10" idx="0"/>
          </p:cNvCxnSpPr>
          <p:nvPr/>
        </p:nvCxnSpPr>
        <p:spPr>
          <a:xfrm>
            <a:off x="2376805" y="4357370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414150" y="4677662"/>
            <a:ext cx="241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ETL ---  Java / Kettle 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       +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可视化数据配置中台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27854" y="3447776"/>
            <a:ext cx="1728771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Oracle  DB</a:t>
            </a:r>
            <a:endParaRPr lang="zh-CN" altLang="en-US" sz="3200" b="1" dirty="0"/>
          </a:p>
        </p:txBody>
      </p:sp>
      <p:sp>
        <p:nvSpPr>
          <p:cNvPr id="15" name="矩形 14"/>
          <p:cNvSpPr/>
          <p:nvPr/>
        </p:nvSpPr>
        <p:spPr>
          <a:xfrm>
            <a:off x="6219826" y="3414395"/>
            <a:ext cx="4667250" cy="32956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177087" y="3555541"/>
            <a:ext cx="280035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Fine  BI</a:t>
            </a:r>
            <a:endParaRPr lang="en-US" altLang="zh-CN" sz="3200" b="1" dirty="0"/>
          </a:p>
          <a:p>
            <a:pPr algn="ctr"/>
            <a:r>
              <a:rPr lang="en-US" altLang="zh-CN" sz="3200" b="1" dirty="0"/>
              <a:t>Fine Report</a:t>
            </a:r>
            <a:endParaRPr lang="zh-CN" altLang="en-US" sz="32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7043737" y="5071237"/>
            <a:ext cx="31765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*User Access Control</a:t>
            </a:r>
            <a:endParaRPr lang="en-US" altLang="zh-CN" b="1" dirty="0"/>
          </a:p>
          <a:p>
            <a:r>
              <a:rPr lang="en-US" altLang="zh-CN" b="1" dirty="0"/>
              <a:t>*Roll up </a:t>
            </a:r>
            <a:endParaRPr lang="en-US" altLang="zh-CN" b="1" dirty="0"/>
          </a:p>
          <a:p>
            <a:r>
              <a:rPr lang="en-US" altLang="zh-CN" b="1" dirty="0"/>
              <a:t>*Drill Down</a:t>
            </a:r>
            <a:endParaRPr lang="en-US" altLang="zh-CN" b="1" dirty="0"/>
          </a:p>
          <a:p>
            <a:r>
              <a:rPr lang="en-US" altLang="zh-CN" b="1" dirty="0"/>
              <a:t>*Real Time Computing </a:t>
            </a:r>
            <a:endParaRPr lang="en-US" altLang="zh-CN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4602941" y="1305516"/>
            <a:ext cx="439818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Transaction System</a:t>
            </a:r>
            <a:endParaRPr lang="zh-CN" altLang="en-US" sz="3200" b="1" dirty="0"/>
          </a:p>
        </p:txBody>
      </p:sp>
      <p:cxnSp>
        <p:nvCxnSpPr>
          <p:cNvPr id="24" name="直接箭头连接符 23"/>
          <p:cNvCxnSpPr>
            <a:stCxn id="15" idx="1"/>
            <a:endCxn id="10" idx="3"/>
          </p:cNvCxnSpPr>
          <p:nvPr/>
        </p:nvCxnSpPr>
        <p:spPr>
          <a:xfrm flipH="1">
            <a:off x="3448051" y="5062220"/>
            <a:ext cx="2771775" cy="123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713673" y="4927187"/>
            <a:ext cx="145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DB  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Connection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4175" y="204470"/>
            <a:ext cx="6590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瑞安三表系统</a:t>
            </a:r>
            <a:r>
              <a:rPr lang="zh-CN" altLang="en-US" sz="3200" b="1" dirty="0"/>
              <a:t>架构示意图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2395"/>
            <a:ext cx="12039600" cy="654812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BI </a:t>
            </a:r>
            <a:r>
              <a:rPr lang="zh-CN" altLang="en-US" b="1" dirty="0"/>
              <a:t>临时表设计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dirty="0" err="1">
                <a:latin typeface="+mn-ea"/>
                <a:cs typeface="+mn-ea"/>
                <a:sym typeface="+mn-ea"/>
              </a:rPr>
              <a:t>1. 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临时表设计需要解耦源数据系统和</a:t>
            </a:r>
            <a:r>
              <a:rPr lang="en-US" altLang="zh-CN" sz="1800" dirty="0" err="1">
                <a:latin typeface="+mn-ea"/>
                <a:cs typeface="+mn-ea"/>
                <a:sym typeface="+mn-ea"/>
              </a:rPr>
              <a:t>BI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数据系统，</a:t>
            </a:r>
            <a:r>
              <a:rPr lang="en-US" altLang="zh-CN" sz="1800" dirty="0" err="1">
                <a:latin typeface="+mn-ea"/>
                <a:cs typeface="+mn-ea"/>
                <a:sym typeface="+mn-ea"/>
              </a:rPr>
              <a:t>SAP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端无需知晓</a:t>
            </a:r>
            <a:r>
              <a:rPr lang="en-US" altLang="zh-CN" sz="1800" dirty="0" err="1">
                <a:latin typeface="+mn-ea"/>
                <a:cs typeface="+mn-ea"/>
                <a:sym typeface="+mn-ea"/>
              </a:rPr>
              <a:t>BI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端的数据情况，</a:t>
            </a:r>
            <a:endParaRPr lang="zh-CN" altLang="en-US" sz="1800" dirty="0" err="1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+mn-ea"/>
                <a:cs typeface="+mn-ea"/>
                <a:sym typeface="+mn-ea"/>
              </a:rPr>
              <a:t>2. 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对于所有的数据均为插入操作。 对于插入的数据支持数据回滚，异常重传的系统处理和操作。</a:t>
            </a:r>
            <a:endParaRPr lang="zh-CN" altLang="en-US" sz="1800" dirty="0" err="1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+mn-ea"/>
                <a:cs typeface="+mn-ea"/>
                <a:sym typeface="+mn-ea"/>
              </a:rPr>
              <a:t>3. SAP</a:t>
            </a:r>
            <a:r>
              <a:rPr lang="zh-CN" altLang="en-US" sz="1800" dirty="0" err="1">
                <a:latin typeface="+mn-ea"/>
                <a:cs typeface="+mn-ea"/>
                <a:sym typeface="+mn-ea"/>
              </a:rPr>
              <a:t>中的多个数据表中一个批次为一个任务，整体一个批次做完原子操作进行处理。 </a:t>
            </a:r>
            <a:endParaRPr lang="zh-CN" altLang="en-US" sz="1800" dirty="0" err="1">
              <a:sym typeface="+mn-ea"/>
            </a:endParaRPr>
          </a:p>
          <a:p>
            <a:pPr marL="0" indent="0">
              <a:buNone/>
            </a:pPr>
            <a:endParaRPr lang="zh-CN" altLang="en-US" sz="1800" dirty="0" err="1">
              <a:sym typeface="+mn-ea"/>
            </a:endParaRPr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en-US" altLang="zh-CN" dirty="0"/>
              <a:t>SAP</a:t>
            </a:r>
            <a:r>
              <a:rPr lang="zh-CN" altLang="en-US" dirty="0"/>
              <a:t>端</a:t>
            </a:r>
            <a:r>
              <a:rPr lang="zh-CN" altLang="en-US" dirty="0" err="1"/>
              <a:t>跑批控制表</a:t>
            </a:r>
            <a:r>
              <a:rPr lang="en-US" altLang="zh-CN" dirty="0"/>
              <a:t> :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b="1" dirty="0" err="1"/>
              <a:t>SAP_batch_cntrl</a:t>
            </a:r>
            <a:r>
              <a:rPr lang="en-US" altLang="zh-CN" sz="1800" dirty="0"/>
              <a:t> 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batch_id</a:t>
            </a:r>
            <a:r>
              <a:rPr lang="en-US" altLang="zh-CN" sz="1800" dirty="0" err="1">
                <a:solidFill>
                  <a:srgbClr val="FF0000"/>
                </a:solidFill>
              </a:rPr>
              <a:t>(auto_seq)</a:t>
            </a:r>
            <a:r>
              <a:rPr lang="en-US" altLang="zh-CN" sz="1800" dirty="0" err="1"/>
              <a:t>,start_time,end_time,finished_flag,checksum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SAP</a:t>
            </a:r>
            <a:r>
              <a:rPr lang="zh-CN" altLang="en-US" sz="1800" dirty="0"/>
              <a:t>端每执行一次数据导入，插入一条记录，跟进程序执行情况完成表中的数据字段的更新。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zh-CN" altLang="en-US" dirty="0" err="1"/>
              <a:t>明细数据流水表</a:t>
            </a:r>
            <a:r>
              <a:rPr lang="en-US" altLang="zh-CN" dirty="0"/>
              <a:t> :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en-US" altLang="zh-CN" sz="1800" b="1" dirty="0"/>
              <a:t>   </a:t>
            </a:r>
            <a:r>
              <a:rPr lang="en-US" altLang="zh-CN" sz="1800" b="1" dirty="0" err="1"/>
              <a:t>dw_fi_detail</a:t>
            </a:r>
            <a:r>
              <a:rPr lang="zh-CN" altLang="en-US" sz="1800" b="1" dirty="0"/>
              <a:t>： </a:t>
            </a:r>
            <a:r>
              <a:rPr lang="en-US" altLang="zh-CN" sz="1800" b="1" dirty="0"/>
              <a:t>SAP</a:t>
            </a:r>
            <a:r>
              <a:rPr lang="zh-CN" altLang="en-US" sz="1800" b="1" dirty="0"/>
              <a:t>端的凭证记录</a:t>
            </a:r>
            <a:r>
              <a:rPr lang="en-US" altLang="zh-CN" sz="1800" b="1" dirty="0"/>
              <a:t>, </a:t>
            </a:r>
            <a:r>
              <a:rPr lang="zh-CN" altLang="en-US" sz="1800" b="1" dirty="0">
                <a:solidFill>
                  <a:srgbClr val="FF0000"/>
                </a:solidFill>
              </a:rPr>
              <a:t>表设计中增加</a:t>
            </a:r>
            <a:r>
              <a:rPr lang="en-US" altLang="zh-CN" sz="1800" b="1" dirty="0" err="1">
                <a:solidFill>
                  <a:srgbClr val="FF0000"/>
                </a:solidFill>
              </a:rPr>
              <a:t>seq_num</a:t>
            </a:r>
            <a:r>
              <a:rPr lang="en-US" altLang="zh-CN" sz="1800" b="1" dirty="0">
                <a:solidFill>
                  <a:srgbClr val="FF0000"/>
                </a:solidFill>
              </a:rPr>
              <a:t> PK;</a:t>
            </a:r>
            <a:r>
              <a:rPr lang="zh-CN" altLang="en-US" sz="1800" b="1" dirty="0">
                <a:solidFill>
                  <a:srgbClr val="FF0000"/>
                </a:solidFill>
              </a:rPr>
              <a:t>使用</a:t>
            </a:r>
            <a:r>
              <a:rPr lang="en-US" altLang="zh-CN" sz="1800" b="1" dirty="0" err="1">
                <a:solidFill>
                  <a:srgbClr val="FF0000"/>
                </a:solidFill>
              </a:rPr>
              <a:t>orcl</a:t>
            </a:r>
            <a:r>
              <a:rPr lang="zh-CN" altLang="en-US" sz="1800" b="1" dirty="0">
                <a:solidFill>
                  <a:srgbClr val="FF0000"/>
                </a:solidFill>
              </a:rPr>
              <a:t>的自增序列</a:t>
            </a:r>
            <a:r>
              <a:rPr lang="en-US" altLang="zh-CN" sz="1800" b="1" dirty="0">
                <a:solidFill>
                  <a:srgbClr val="FF0000"/>
                </a:solidFill>
              </a:rPr>
              <a:t>;</a:t>
            </a:r>
            <a:r>
              <a:rPr lang="zh-CN" altLang="en-US" sz="1800" b="1" dirty="0">
                <a:solidFill>
                  <a:srgbClr val="FF0000"/>
                </a:solidFill>
              </a:rPr>
              <a:t>增加</a:t>
            </a:r>
            <a:r>
              <a:rPr lang="en-US" altLang="zh-CN" sz="1800" b="1" dirty="0">
                <a:solidFill>
                  <a:srgbClr val="FF0000"/>
                </a:solidFill>
              </a:rPr>
              <a:t>batch_num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zh-CN" altLang="en-US" sz="1800" dirty="0"/>
              <a:t>已经插入的数据不会有更新， 只会有新数据插入。 </a:t>
            </a:r>
            <a:endParaRPr lang="zh-CN" altLang="en-US" sz="1800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en-US" altLang="zh-CN" dirty="0"/>
              <a:t>*</a:t>
            </a:r>
            <a:r>
              <a:rPr lang="zh-CN" altLang="en-US" dirty="0"/>
              <a:t>科目余额类汇总数据表</a:t>
            </a:r>
            <a:r>
              <a:rPr lang="en-US" altLang="zh-CN" dirty="0"/>
              <a:t>: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    </a:t>
            </a:r>
            <a:r>
              <a:rPr lang="en-US" altLang="zh-CN" sz="1800" b="1" dirty="0" err="1">
                <a:sym typeface="+mn-ea"/>
              </a:rPr>
              <a:t>dw_fi_account_balance</a:t>
            </a:r>
            <a:r>
              <a:rPr lang="en-US" altLang="zh-CN" sz="1800" b="1" dirty="0">
                <a:sym typeface="+mn-ea"/>
              </a:rPr>
              <a:t> :SAP</a:t>
            </a:r>
            <a:r>
              <a:rPr lang="zh-CN" altLang="en-US" sz="1800" b="1" dirty="0">
                <a:sym typeface="+mn-ea"/>
              </a:rPr>
              <a:t>端的科目余额</a:t>
            </a:r>
            <a:r>
              <a:rPr lang="en-US" altLang="zh-CN" sz="1800" b="1" dirty="0">
                <a:sym typeface="+mn-ea"/>
              </a:rPr>
              <a:t>, 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表设计中增加</a:t>
            </a:r>
            <a:r>
              <a:rPr lang="en-US" altLang="zh-CN" sz="1800" b="1" dirty="0" err="1">
                <a:solidFill>
                  <a:srgbClr val="FF0000"/>
                </a:solidFill>
                <a:sym typeface="+mn-ea"/>
              </a:rPr>
              <a:t>seq_num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PK;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sz="1800" b="1" dirty="0" err="1">
                <a:solidFill>
                  <a:srgbClr val="FF0000"/>
                </a:solidFill>
                <a:sym typeface="+mn-ea"/>
              </a:rPr>
              <a:t>orcl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的自增序列；增加</a:t>
            </a:r>
            <a:r>
              <a:rPr lang="en-US" altLang="zh-CN" sz="1800" b="1" dirty="0" err="1">
                <a:solidFill>
                  <a:srgbClr val="FF0000"/>
                </a:solidFill>
                <a:sym typeface="+mn-ea"/>
              </a:rPr>
              <a:t>insert_time</a:t>
            </a:r>
            <a:r>
              <a:rPr lang="zh-CN" altLang="en-US" sz="1800" b="1" dirty="0" err="1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1800" b="1" dirty="0" err="1" smtClean="0">
                <a:solidFill>
                  <a:srgbClr val="FF0000"/>
                </a:solidFill>
                <a:sym typeface="+mn-ea"/>
              </a:rPr>
              <a:t>batch_num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ym typeface="+mn-ea"/>
              </a:rPr>
              <a:t>       dw_fi_begin_balance:  SAP 2016</a:t>
            </a:r>
            <a:r>
              <a:rPr lang="zh-CN" altLang="en-US" sz="1800" b="1" dirty="0">
                <a:sym typeface="+mn-ea"/>
              </a:rPr>
              <a:t>年从其他系统中一次性结转过来的数据， 此表只需要一次导入无需日后更新。</a:t>
            </a:r>
            <a:endParaRPr lang="zh-CN" altLang="en-US" sz="1800" b="1" dirty="0"/>
          </a:p>
          <a:p>
            <a:pPr marL="0" indent="0">
              <a:buNone/>
            </a:pPr>
            <a:r>
              <a:rPr lang="zh-CN" altLang="en-US" sz="1800" b="1" dirty="0">
                <a:sym typeface="+mn-ea"/>
              </a:rPr>
              <a:t>       </a:t>
            </a:r>
            <a:r>
              <a:rPr lang="en-US" altLang="zh-CN" sz="1800" b="1" dirty="0">
                <a:sym typeface="+mn-ea"/>
              </a:rPr>
              <a:t>dw_fi_exchange_detail :  </a:t>
            </a:r>
            <a:r>
              <a:rPr lang="zh-CN" altLang="en-US" sz="1800" b="1" dirty="0" smtClean="0">
                <a:sym typeface="+mn-ea"/>
              </a:rPr>
              <a:t>在资产负债表中</a:t>
            </a:r>
            <a:r>
              <a:rPr lang="en-US" altLang="zh-CN" sz="1800" b="1" dirty="0" smtClean="0">
                <a:sym typeface="+mn-ea"/>
              </a:rPr>
              <a:t>41</a:t>
            </a:r>
            <a:r>
              <a:rPr lang="zh-CN" altLang="en-US" sz="1800" b="1" dirty="0" smtClean="0">
                <a:sym typeface="+mn-ea"/>
              </a:rPr>
              <a:t>和</a:t>
            </a:r>
            <a:r>
              <a:rPr lang="en-US" altLang="zh-CN" sz="1800" b="1" dirty="0" smtClean="0">
                <a:sym typeface="+mn-ea"/>
              </a:rPr>
              <a:t>36</a:t>
            </a:r>
            <a:r>
              <a:rPr lang="zh-CN" altLang="en-US" sz="1800" b="1" dirty="0" smtClean="0">
                <a:sym typeface="+mn-ea"/>
              </a:rPr>
              <a:t>中的部分科目需要与对调科目表中的数据进行对换，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表设计中增加</a:t>
            </a:r>
            <a:r>
              <a:rPr lang="en-US" altLang="zh-CN" sz="1800" b="1" dirty="0" err="1">
                <a:solidFill>
                  <a:srgbClr val="FF0000"/>
                </a:solidFill>
                <a:sym typeface="+mn-ea"/>
              </a:rPr>
              <a:t>seq_num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PK;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sz="1800" b="1" dirty="0" err="1">
                <a:solidFill>
                  <a:srgbClr val="FF0000"/>
                </a:solidFill>
                <a:sym typeface="+mn-ea"/>
              </a:rPr>
              <a:t>orcl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的自增序列；增加</a:t>
            </a:r>
            <a:r>
              <a:rPr lang="en-US" altLang="zh-CN" sz="1800" b="1" dirty="0" err="1">
                <a:solidFill>
                  <a:srgbClr val="FF0000"/>
                </a:solidFill>
                <a:sym typeface="+mn-ea"/>
              </a:rPr>
              <a:t>insert_time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,</a:t>
            </a:r>
            <a:r>
              <a:rPr lang="en-US" altLang="zh-CN" sz="1800" b="1" dirty="0" err="1">
                <a:solidFill>
                  <a:srgbClr val="FF0000"/>
                </a:solidFill>
                <a:sym typeface="+mn-ea"/>
              </a:rPr>
              <a:t>batch_num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71450"/>
            <a:ext cx="12039600" cy="648906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*</a:t>
            </a:r>
            <a:r>
              <a:rPr lang="zh-CN" altLang="en-US" dirty="0" err="1">
                <a:sym typeface="+mn-ea"/>
              </a:rPr>
              <a:t>主数据表</a:t>
            </a:r>
            <a:r>
              <a:rPr lang="en-US" altLang="zh-CN" dirty="0"/>
              <a:t>: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 1. 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主数据属于低频更新的数据。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2. 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主数据的更新属于覆盖式，兼容式更新，无多版本更新支持需求。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zh-CN" altLang="en-US" sz="1800" b="1" dirty="0" smtClean="0"/>
              <a:t>资产负债表表项相关配置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dw_fi_dept_header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提供资产负债表</a:t>
            </a:r>
            <a:r>
              <a:rPr lang="zh-CN" altLang="en-US" sz="1800" dirty="0"/>
              <a:t>项计算</a:t>
            </a:r>
            <a:r>
              <a:rPr lang="zh-CN" altLang="en-US" sz="1800" dirty="0" smtClean="0"/>
              <a:t>方式，</a:t>
            </a:r>
            <a:r>
              <a:rPr lang="zh-CN" altLang="en-US" sz="1800" dirty="0"/>
              <a:t>此</a:t>
            </a:r>
            <a:r>
              <a:rPr lang="zh-CN" altLang="en-US" sz="1800" dirty="0" smtClean="0"/>
              <a:t>表</a:t>
            </a:r>
            <a:r>
              <a:rPr lang="zh-CN" altLang="en-US" sz="1800" dirty="0"/>
              <a:t>只需</a:t>
            </a:r>
            <a:r>
              <a:rPr lang="zh-CN" altLang="en-US" sz="1800" dirty="0" smtClean="0"/>
              <a:t>要在更新表项设置的时候全量同步即可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dw_fi_dept_item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提供资产负债表表项对应的会计科目，</a:t>
            </a:r>
            <a:r>
              <a:rPr lang="zh-CN" altLang="en-US" sz="1800" dirty="0"/>
              <a:t>此表只需要在</a:t>
            </a:r>
            <a:r>
              <a:rPr lang="zh-CN" altLang="en-US" sz="1800" dirty="0" smtClean="0"/>
              <a:t>更新设置</a:t>
            </a:r>
            <a:r>
              <a:rPr lang="zh-CN" altLang="en-US" sz="1800" dirty="0"/>
              <a:t>的时候全量同步即可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dw_fi_exchange_allocate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提供资产负债表对调</a:t>
            </a:r>
            <a:r>
              <a:rPr lang="zh-CN" altLang="en-US" sz="1800" dirty="0"/>
              <a:t>科目，取数时</a:t>
            </a:r>
            <a:r>
              <a:rPr lang="zh-CN" altLang="en-US" sz="1800" dirty="0" smtClean="0"/>
              <a:t>需</a:t>
            </a:r>
            <a:r>
              <a:rPr lang="en-US" altLang="zh-CN" sz="1800" dirty="0" smtClean="0"/>
              <a:t>36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41</a:t>
            </a:r>
            <a:r>
              <a:rPr lang="zh-CN" altLang="en-US" sz="1800" dirty="0" smtClean="0"/>
              <a:t>表需要排除表</a:t>
            </a:r>
            <a:r>
              <a:rPr lang="zh-CN" altLang="en-US" sz="1800" dirty="0"/>
              <a:t>中对应</a:t>
            </a:r>
            <a:r>
              <a:rPr lang="zh-CN" altLang="en-US" sz="1800" dirty="0" smtClean="0"/>
              <a:t>科目范围的数据条目，而</a:t>
            </a:r>
            <a:r>
              <a:rPr lang="en-US" altLang="zh-CN" sz="1800" dirty="0" smtClean="0"/>
              <a:t>45</a:t>
            </a:r>
            <a:r>
              <a:rPr lang="zh-CN" altLang="en-US" sz="1800" dirty="0" smtClean="0"/>
              <a:t>表则需要按照对调科目中的编号汇总到对应的数据之中。</a:t>
            </a:r>
            <a:r>
              <a:rPr lang="zh-CN" altLang="en-US" sz="1800" dirty="0"/>
              <a:t>此表只需要在</a:t>
            </a:r>
            <a:r>
              <a:rPr lang="zh-CN" altLang="en-US" sz="1800" dirty="0" smtClean="0"/>
              <a:t>更新设置</a:t>
            </a:r>
            <a:r>
              <a:rPr lang="zh-CN" altLang="en-US" sz="1800" dirty="0"/>
              <a:t>的时候全量同步即可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</a:t>
            </a:r>
            <a:r>
              <a:rPr lang="zh-CN" altLang="en-US" sz="1800" b="1" dirty="0" smtClean="0"/>
              <a:t>损益表表项相关配置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dw_fi_list_items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提供了损益表的相关配置表项汇总逻辑，此表只需要在更新的时候全量同步即可。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/>
              <a:t>    </a:t>
            </a:r>
            <a:r>
              <a:rPr lang="en-US" altLang="zh-CN" sz="1800" dirty="0" smtClean="0"/>
              <a:t> </a:t>
            </a:r>
            <a:r>
              <a:rPr lang="en-US" altLang="zh-CN" sz="1800" b="1" dirty="0" err="1" smtClean="0"/>
              <a:t>dw_fi_subject</a:t>
            </a:r>
            <a:r>
              <a:rPr lang="zh-CN" altLang="en-US" sz="1800" b="1" dirty="0" smtClean="0"/>
              <a:t>：</a:t>
            </a:r>
            <a:r>
              <a:rPr lang="en-US" altLang="zh-CN" sz="1800" b="1" dirty="0" smtClean="0"/>
              <a:t> </a:t>
            </a:r>
            <a:r>
              <a:rPr lang="zh-CN" altLang="en-US" sz="1800" dirty="0" smtClean="0"/>
              <a:t>提供了损益表相关配置表项对应会计科目的汇总逻辑，</a:t>
            </a:r>
            <a:r>
              <a:rPr lang="zh-CN" altLang="en-US" sz="1800" dirty="0"/>
              <a:t>此表只需要在更新的时候全量同步即</a:t>
            </a:r>
            <a:r>
              <a:rPr lang="zh-CN" altLang="en-US" sz="1800" dirty="0" smtClean="0"/>
              <a:t>可。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1" dirty="0" smtClean="0"/>
              <a:t>      </a:t>
            </a:r>
            <a:r>
              <a:rPr lang="zh-CN" altLang="en-US" sz="1800" b="1" dirty="0" smtClean="0"/>
              <a:t>利润中心相关配置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dw_fi_dept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提供了利润中心的层级关系，</a:t>
            </a:r>
            <a:r>
              <a:rPr lang="zh-CN" altLang="en-US" sz="1800" dirty="0"/>
              <a:t>此表只需要在更新的时候全量同步即可</a:t>
            </a:r>
            <a:r>
              <a:rPr lang="zh-CN" altLang="en-US" sz="1800" dirty="0" smtClean="0"/>
              <a:t>。</a:t>
            </a:r>
            <a:endParaRPr lang="zh-CN" altLang="en-US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*</a:t>
            </a:r>
            <a:r>
              <a:rPr lang="zh-CN" altLang="en-US" dirty="0" err="1" smtClean="0"/>
              <a:t>信息描述</a:t>
            </a:r>
            <a:r>
              <a:rPr lang="zh-CN" altLang="en-US" dirty="0" err="1" smtClean="0"/>
              <a:t>表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z="1800" dirty="0" smtClean="0"/>
              <a:t>此类表为相关维度的描述表，只需在更新时同步即可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b="1" dirty="0" err="1"/>
              <a:t>dw_fi_dept_describe</a:t>
            </a:r>
            <a:r>
              <a:rPr lang="en-US" altLang="zh-CN" sz="1800" b="1" dirty="0"/>
              <a:t>:</a:t>
            </a:r>
            <a:r>
              <a:rPr lang="zh-CN" altLang="en-US" sz="1800" b="1" dirty="0" smtClean="0"/>
              <a:t>利润中心相关描述                                                                  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dw_fi_deptgroup_describe</a:t>
            </a:r>
            <a:r>
              <a:rPr lang="zh-CN" altLang="en-US" sz="1800" b="1" dirty="0" smtClean="0"/>
              <a:t>：利润中心组描述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dw_fi_subject_describe</a:t>
            </a:r>
            <a:r>
              <a:rPr lang="zh-CN" altLang="en-US" sz="1800" b="1" dirty="0" smtClean="0"/>
              <a:t>：科目描述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dw_fi_cost_factor_describe</a:t>
            </a:r>
            <a:r>
              <a:rPr lang="zh-CN" altLang="en-US" sz="1800" b="1" dirty="0" smtClean="0"/>
              <a:t>：成本要素描述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/>
              <a:t>     </a:t>
            </a:r>
            <a:endParaRPr lang="en-US" altLang="zh-CN" sz="1800" b="1" dirty="0" smtClean="0"/>
          </a:p>
          <a:p>
            <a:pPr marL="0" indent="0">
              <a:buNone/>
            </a:pPr>
            <a:endParaRPr lang="en-US" altLang="zh-CN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499280" y="4881093"/>
            <a:ext cx="4817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dw_fi_client_describe</a:t>
            </a:r>
            <a:r>
              <a:rPr lang="zh-CN" altLang="en-US" b="1" dirty="0" smtClean="0"/>
              <a:t>：</a:t>
            </a:r>
            <a:r>
              <a:rPr lang="zh-CN" altLang="en-US" b="1" dirty="0"/>
              <a:t>客户描述                    </a:t>
            </a:r>
            <a:endParaRPr lang="en-US" altLang="zh-CN" b="1" dirty="0" smtClean="0"/>
          </a:p>
          <a:p>
            <a:r>
              <a:rPr lang="en-US" altLang="zh-CN" b="1" dirty="0" err="1"/>
              <a:t>dw_fi_supplier_describe</a:t>
            </a:r>
            <a:r>
              <a:rPr lang="zh-CN" altLang="en-US" b="1" dirty="0" smtClean="0"/>
              <a:t>：</a:t>
            </a:r>
            <a:r>
              <a:rPr lang="zh-CN" altLang="en-US" b="1" dirty="0"/>
              <a:t>供应商描述</a:t>
            </a:r>
            <a:endParaRPr lang="en-US" altLang="zh-CN" b="1" dirty="0"/>
          </a:p>
          <a:p>
            <a:r>
              <a:rPr lang="en-US" altLang="zh-CN" b="1" dirty="0" err="1"/>
              <a:t>dw_fi_reason_describe</a:t>
            </a:r>
            <a:r>
              <a:rPr lang="zh-CN" altLang="en-US" b="1" dirty="0" smtClean="0"/>
              <a:t>：</a:t>
            </a:r>
            <a:r>
              <a:rPr lang="zh-CN" altLang="en-US" b="1" dirty="0"/>
              <a:t>原因代码描述   </a:t>
            </a:r>
            <a:endParaRPr lang="en-US" altLang="zh-CN" b="1" dirty="0" smtClean="0"/>
          </a:p>
          <a:p>
            <a:r>
              <a:rPr lang="en-US" altLang="zh-CN" b="1" dirty="0" err="1"/>
              <a:t>dw_fi_project_describe</a:t>
            </a:r>
            <a:r>
              <a:rPr lang="zh-CN" altLang="en-US" b="1" dirty="0" smtClean="0"/>
              <a:t>： 项目描述</a:t>
            </a:r>
            <a:endParaRPr lang="en-US" altLang="zh-CN" b="1" dirty="0" smtClean="0"/>
          </a:p>
          <a:p>
            <a:r>
              <a:rPr lang="en-US" altLang="zh-CN" b="1" dirty="0" err="1"/>
              <a:t>dw_fi_wbs_describe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wbs</a:t>
            </a:r>
            <a:r>
              <a:rPr lang="zh-CN" altLang="en-US" b="1" dirty="0" smtClean="0"/>
              <a:t>元素描述           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71450"/>
            <a:ext cx="12039600" cy="6005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BI </a:t>
            </a:r>
            <a:r>
              <a:rPr lang="zh-CN" altLang="en-US" b="1" dirty="0"/>
              <a:t>正式表设计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   稍后补充完整 </a:t>
            </a:r>
            <a:endParaRPr lang="en-US" altLang="zh-CN" b="1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1571625"/>
            <a:ext cx="4029075" cy="4410075"/>
          </a:xfrm>
          <a:prstGeom prst="rect">
            <a:avLst/>
          </a:prstGeom>
          <a:solidFill>
            <a:schemeClr val="bg1"/>
          </a:solidFill>
          <a:ln>
            <a:solidFill>
              <a:srgbClr val="33AFC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6161" y="3568341"/>
            <a:ext cx="36131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感谢！</a:t>
            </a:r>
            <a:endParaRPr lang="zh-CN" altLang="zh-CN" sz="5400" spc="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8237" y="1954815"/>
            <a:ext cx="3428999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FINANCIAL REPORTS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02531" y="3416020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02531" y="4643993"/>
            <a:ext cx="3300410" cy="0"/>
          </a:xfrm>
          <a:prstGeom prst="line">
            <a:avLst/>
          </a:prstGeom>
          <a:ln>
            <a:solidFill>
              <a:srgbClr val="33A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45845" y="4975225"/>
            <a:ext cx="3218180" cy="275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汇报人：华正云科项目组</a:t>
            </a:r>
            <a:endParaRPr lang="zh-CN" altLang="en-US" sz="1200" spc="788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7946" y="5415281"/>
            <a:ext cx="2893669" cy="275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日期</a:t>
            </a:r>
            <a:r>
              <a:rPr 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spc="788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2019.07</a:t>
            </a:r>
            <a:endParaRPr lang="en-US" altLang="zh-CN" sz="1200" spc="788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1988</Words>
  <Application>WPS 演示</Application>
  <PresentationFormat>宽屏</PresentationFormat>
  <Paragraphs>103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华文隶书</vt:lpstr>
      <vt:lpstr>等线 (正文)</vt:lpstr>
      <vt:lpstr>华文行楷</vt:lpstr>
      <vt:lpstr>方正舒体</vt:lpstr>
      <vt:lpstr>Office 主题​​</vt:lpstr>
      <vt:lpstr>1_Office 主题​​</vt:lpstr>
      <vt:lpstr>PowerPoint 演示文稿</vt:lpstr>
      <vt:lpstr>数据中台– 多维数据分析的可视化配置器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星光 马</dc:creator>
  <cp:lastModifiedBy>马星光</cp:lastModifiedBy>
  <cp:revision>111</cp:revision>
  <dcterms:created xsi:type="dcterms:W3CDTF">2019-07-02T05:30:00Z</dcterms:created>
  <dcterms:modified xsi:type="dcterms:W3CDTF">2019-07-05T13:55:45Z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