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607" r:id="rId2"/>
    <p:sldId id="608" r:id="rId3"/>
    <p:sldId id="596" r:id="rId4"/>
    <p:sldId id="602" r:id="rId5"/>
    <p:sldId id="601" r:id="rId6"/>
    <p:sldId id="603" r:id="rId7"/>
    <p:sldId id="604" r:id="rId8"/>
    <p:sldId id="605" r:id="rId9"/>
    <p:sldId id="606" r:id="rId10"/>
  </p:sldIdLst>
  <p:sldSz cx="9144000" cy="6858000" type="screen4x3"/>
  <p:notesSz cx="6807200" cy="9939338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3399"/>
    <a:srgbClr val="7F7F7F"/>
    <a:srgbClr val="92D050"/>
    <a:srgbClr val="C00000"/>
    <a:srgbClr val="E2AC00"/>
    <a:srgbClr val="0A83DA"/>
    <a:srgbClr val="F2F2F2"/>
    <a:srgbClr val="BF000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4090" autoAdjust="0"/>
  </p:normalViewPr>
  <p:slideViewPr>
    <p:cSldViewPr snapToGrid="0" snapToObjects="1">
      <p:cViewPr varScale="1">
        <p:scale>
          <a:sx n="68" d="100"/>
          <a:sy n="68" d="100"/>
        </p:scale>
        <p:origin x="1216" y="5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CEE16D9-4724-F349-8AEB-FE76DA7FA7DC}" type="datetimeFigureOut">
              <a:rPr kumimoji="1" lang="zh-CN" altLang="en-US" smtClean="0"/>
              <a:t>2018-5-10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372AA9-0B88-0347-A95D-A5BF86045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5282661-8951-486A-80A3-5A15653D0ACD}" type="datetimeFigureOut">
              <a:rPr lang="zh-CN" altLang="en-US" smtClean="0"/>
              <a:t>2018-5-10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4114132-ADB0-44BA-ADDA-6C2A488BA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0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0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5911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7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88" y="545301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6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4" y="2076537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29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="" xmlns:a16="http://schemas.microsoft.com/office/drawing/2014/main" id="{AF283D18-F965-4C19-80C1-46F207CC5D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1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795338" y="699566"/>
            <a:ext cx="7553325" cy="55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5338" y="1679912"/>
            <a:ext cx="7553325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795338" y="2289512"/>
            <a:ext cx="7553325" cy="42374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86" y="297866"/>
            <a:ext cx="1244572" cy="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38317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0" name="think-cell Slide" r:id="rId7" imgW="463" imgH="464" progId="TCLayout.ActiveDocument.1">
                  <p:embed/>
                </p:oleObj>
              </mc:Choice>
              <mc:Fallback>
                <p:oleObj name="think-cell Slide" r:id="rId7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65" r:id="rId2"/>
    <p:sldLayoutId id="21474837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8" y="443701"/>
            <a:ext cx="6522862" cy="546101"/>
          </a:xfrm>
        </p:spPr>
        <p:txBody>
          <a:bodyPr>
            <a:normAutofit/>
          </a:bodyPr>
          <a:lstStyle/>
          <a:p>
            <a:r>
              <a:rPr lang="zh-CN" altLang="en-US" sz="2300" dirty="0" smtClean="0"/>
              <a:t>关键分析成果总览</a:t>
            </a:r>
            <a:endParaRPr lang="zh-CN" altLang="en-US" sz="2300" dirty="0"/>
          </a:p>
        </p:txBody>
      </p:sp>
      <p:sp>
        <p:nvSpPr>
          <p:cNvPr id="3" name="矩形 2"/>
          <p:cNvSpPr/>
          <p:nvPr/>
        </p:nvSpPr>
        <p:spPr>
          <a:xfrm>
            <a:off x="122588" y="1437926"/>
            <a:ext cx="8892000" cy="396000"/>
          </a:xfrm>
          <a:prstGeom prst="rect">
            <a:avLst/>
          </a:prstGeom>
          <a:solidFill>
            <a:srgbClr val="BF000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5104" tIns="55104" rIns="55104" bIns="55104" numCol="1" anchor="ctr" anchorCtr="0" compatLnSpc="1">
            <a:prstTxWarp prst="textNoShape">
              <a:avLst/>
            </a:prstTxWarp>
            <a:noAutofit/>
          </a:bodyPr>
          <a:lstStyle/>
          <a:p>
            <a:pPr algn="ctr" defTabSz="895350" fontAlgn="base">
              <a:spcBef>
                <a:spcPct val="0"/>
              </a:spcBef>
              <a:spcAft>
                <a:spcPct val="0"/>
              </a:spcAft>
              <a:buClr>
                <a:srgbClr val="7D0000"/>
              </a:buClr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经营分析信息化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关键分析体系框架</a:t>
            </a:r>
            <a:endParaRPr lang="zh-CN" altLang="en-US" sz="16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3992" y="2040178"/>
            <a:ext cx="2088000" cy="3687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发展端到端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12"/>
          <p:cNvSpPr>
            <a:spLocks noChangeArrowheads="1"/>
          </p:cNvSpPr>
          <p:nvPr/>
        </p:nvSpPr>
        <p:spPr bwMode="auto">
          <a:xfrm>
            <a:off x="433992" y="2683963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资源盘点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127000" y="2572843"/>
            <a:ext cx="88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07824" y="3877327"/>
            <a:ext cx="88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0" y="5594666"/>
            <a:ext cx="88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2"/>
          <p:cNvSpPr>
            <a:spLocks noChangeArrowheads="1"/>
          </p:cNvSpPr>
          <p:nvPr/>
        </p:nvSpPr>
        <p:spPr bwMode="auto">
          <a:xfrm>
            <a:off x="1495992" y="2683963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挂牌信息</a:t>
            </a:r>
            <a:endParaRPr lang="en-US" altLang="zh-CN" sz="1200" b="1" dirty="0" smtClean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2611652" y="2040178"/>
            <a:ext cx="2088000" cy="3687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经营管控主题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Text Box 69"/>
          <p:cNvSpPr txBox="1">
            <a:spLocks noChangeArrowheads="1"/>
          </p:cNvSpPr>
          <p:nvPr/>
        </p:nvSpPr>
        <p:spPr bwMode="auto">
          <a:xfrm>
            <a:off x="433992" y="3948767"/>
            <a:ext cx="2088000" cy="1577384"/>
          </a:xfrm>
          <a:prstGeom prst="rect">
            <a:avLst/>
          </a:prstGeom>
          <a:solidFill>
            <a:srgbClr val="313131">
              <a:lumMod val="20000"/>
              <a:lumOff val="80000"/>
            </a:srgbClr>
          </a:solidFill>
          <a:ln w="31750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36000" tIns="35100" rIns="36000" bIns="35100" anchor="ctr"/>
          <a:lstStyle>
            <a:defPPr>
              <a:defRPr lang="zh-CN"/>
            </a:defPPr>
            <a:lvl1pPr algn="ctr" defTabSz="6858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00000"/>
              <a:defRPr sz="135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Aft>
                <a:spcPts val="0"/>
              </a:spcAft>
            </a:pPr>
            <a:r>
              <a:rPr lang="zh-CN" altLang="en-US" sz="1200" dirty="0"/>
              <a:t>已取批复未确权、已取地未开工、已开工未取预售、已取地未取预售、指标批复、住宅供地、住宅取地、配套取地、产业供地、房源完成情况、房源分布、房源供应进度、风险房源、库存分析、签约情况、供销比、周认购情况、流速</a:t>
            </a:r>
            <a:r>
              <a:rPr lang="zh-CN" altLang="en-US" sz="1200" dirty="0" smtClean="0"/>
              <a:t>达成等共计</a:t>
            </a:r>
            <a:r>
              <a:rPr lang="en-US" altLang="zh-CN" sz="1200" dirty="0" smtClean="0"/>
              <a:t>21</a:t>
            </a:r>
            <a:r>
              <a:rPr lang="zh-CN" altLang="en-US" sz="1200" dirty="0" smtClean="0"/>
              <a:t>项分析</a:t>
            </a:r>
            <a:endParaRPr lang="zh-CN" altLang="en-US" sz="1200" dirty="0"/>
          </a:p>
        </p:txBody>
      </p:sp>
      <p:sp>
        <p:nvSpPr>
          <p:cNvPr id="181" name="矩形 180"/>
          <p:cNvSpPr/>
          <p:nvPr/>
        </p:nvSpPr>
        <p:spPr>
          <a:xfrm>
            <a:off x="2611652" y="5837622"/>
            <a:ext cx="2088000" cy="905783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项关键分析指标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4803481" y="2040178"/>
            <a:ext cx="2016000" cy="3687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端到端主题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911824" y="2040178"/>
            <a:ext cx="2088000" cy="3687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资产管理主题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ectangle 66"/>
          <p:cNvSpPr>
            <a:spLocks noChangeArrowheads="1"/>
          </p:cNvSpPr>
          <p:nvPr/>
        </p:nvSpPr>
        <p:spPr bwMode="auto">
          <a:xfrm>
            <a:off x="-223511" y="1999633"/>
            <a:ext cx="864000" cy="3616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21271" tIns="21271" rIns="21271" bIns="21271" anchor="ctr"/>
          <a:lstStyle/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一级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关键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</a:t>
            </a:r>
            <a:endParaRPr kumimoji="0" lang="zh-CN" altLang="en-AU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6" name="Rectangle 66"/>
          <p:cNvSpPr>
            <a:spLocks noChangeArrowheads="1"/>
          </p:cNvSpPr>
          <p:nvPr/>
        </p:nvSpPr>
        <p:spPr bwMode="auto">
          <a:xfrm>
            <a:off x="-223511" y="2920389"/>
            <a:ext cx="864000" cy="3616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21271" tIns="21271" rIns="21271" bIns="21271" anchor="ctr"/>
          <a:lstStyle/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级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关键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</a:t>
            </a:r>
            <a:endParaRPr kumimoji="0" lang="zh-CN" altLang="en-AU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7" name="Rectangle 66"/>
          <p:cNvSpPr>
            <a:spLocks noChangeArrowheads="1"/>
          </p:cNvSpPr>
          <p:nvPr/>
        </p:nvSpPr>
        <p:spPr bwMode="auto">
          <a:xfrm>
            <a:off x="-204111" y="4521791"/>
            <a:ext cx="864000" cy="3616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21271" tIns="21271" rIns="21271" bIns="21271" anchor="ctr"/>
          <a:lstStyle/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三级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关键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</a:t>
            </a:r>
            <a:endParaRPr kumimoji="0" lang="zh-CN" altLang="en-AU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8" name="Rectangle 66"/>
          <p:cNvSpPr>
            <a:spLocks noChangeArrowheads="1"/>
          </p:cNvSpPr>
          <p:nvPr/>
        </p:nvSpPr>
        <p:spPr bwMode="auto">
          <a:xfrm>
            <a:off x="-223511" y="6123985"/>
            <a:ext cx="864000" cy="3616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21271" tIns="21271" rIns="21271" bIns="21271" anchor="ctr"/>
          <a:lstStyle/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ctr" defTabSz="914400" eaLnBrk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指标</a:t>
            </a:r>
            <a:endParaRPr kumimoji="0" lang="zh-CN" altLang="en-AU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90342" y="866544"/>
            <a:ext cx="9053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经过四周奋战及多轮次研讨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汇报，最终形成关键分析方案设计成果，包含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个一级关键分析、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个二级关键分析、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个三级关键分析以及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项分析指标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，经过评估，初步确认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6/30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可上线指标共计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个，占总数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81%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3992" y="5842549"/>
            <a:ext cx="2088000" cy="905783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项关键分析指标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67481" y="5837621"/>
            <a:ext cx="2088000" cy="905783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项关键分析指标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26588" y="5837620"/>
            <a:ext cx="2088000" cy="905783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项关键分析指标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12"/>
          <p:cNvSpPr>
            <a:spLocks noChangeArrowheads="1"/>
          </p:cNvSpPr>
          <p:nvPr/>
        </p:nvSpPr>
        <p:spPr bwMode="auto">
          <a:xfrm>
            <a:off x="429224" y="3274430"/>
            <a:ext cx="628051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年度资源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12"/>
          <p:cNvSpPr>
            <a:spLocks noChangeArrowheads="1"/>
          </p:cNvSpPr>
          <p:nvPr/>
        </p:nvSpPr>
        <p:spPr bwMode="auto">
          <a:xfrm>
            <a:off x="1135390" y="3275502"/>
            <a:ext cx="628051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年度房源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12"/>
          <p:cNvSpPr>
            <a:spLocks noChangeArrowheads="1"/>
          </p:cNvSpPr>
          <p:nvPr/>
        </p:nvSpPr>
        <p:spPr bwMode="auto">
          <a:xfrm>
            <a:off x="1824680" y="3269662"/>
            <a:ext cx="628051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开发效率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12"/>
          <p:cNvSpPr>
            <a:spLocks noChangeArrowheads="1"/>
          </p:cNvSpPr>
          <p:nvPr/>
        </p:nvSpPr>
        <p:spPr bwMode="auto">
          <a:xfrm>
            <a:off x="2643864" y="2679195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财务类指标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12"/>
          <p:cNvSpPr>
            <a:spLocks noChangeArrowheads="1"/>
          </p:cNvSpPr>
          <p:nvPr/>
        </p:nvSpPr>
        <p:spPr bwMode="auto">
          <a:xfrm>
            <a:off x="3705864" y="2679195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资源类指标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12"/>
          <p:cNvSpPr>
            <a:spLocks noChangeArrowheads="1"/>
          </p:cNvSpPr>
          <p:nvPr/>
        </p:nvSpPr>
        <p:spPr bwMode="auto">
          <a:xfrm>
            <a:off x="2639096" y="3260235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产业类指标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12"/>
          <p:cNvSpPr>
            <a:spLocks noChangeArrowheads="1"/>
          </p:cNvSpPr>
          <p:nvPr/>
        </p:nvSpPr>
        <p:spPr bwMode="auto">
          <a:xfrm>
            <a:off x="3701096" y="3260235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  <a:endParaRPr lang="zh-CN" altLang="en-US" sz="12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12"/>
          <p:cNvSpPr>
            <a:spLocks noChangeArrowheads="1"/>
          </p:cNvSpPr>
          <p:nvPr/>
        </p:nvSpPr>
        <p:spPr bwMode="auto">
          <a:xfrm>
            <a:off x="4794757" y="2676196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项目节点类分析</a:t>
            </a:r>
          </a:p>
        </p:txBody>
      </p:sp>
      <p:sp>
        <p:nvSpPr>
          <p:cNvPr id="37" name="Rectangle 112"/>
          <p:cNvSpPr>
            <a:spLocks noChangeArrowheads="1"/>
          </p:cNvSpPr>
          <p:nvPr/>
        </p:nvSpPr>
        <p:spPr bwMode="auto">
          <a:xfrm>
            <a:off x="5856757" y="2676196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效益类分析</a:t>
            </a:r>
          </a:p>
        </p:txBody>
      </p:sp>
      <p:sp>
        <p:nvSpPr>
          <p:cNvPr id="38" name="Rectangle 112"/>
          <p:cNvSpPr>
            <a:spLocks noChangeArrowheads="1"/>
          </p:cNvSpPr>
          <p:nvPr/>
        </p:nvSpPr>
        <p:spPr bwMode="auto">
          <a:xfrm>
            <a:off x="4789989" y="3257236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土地类分析</a:t>
            </a:r>
          </a:p>
        </p:txBody>
      </p:sp>
      <p:sp>
        <p:nvSpPr>
          <p:cNvPr id="40" name="Rectangle 112"/>
          <p:cNvSpPr>
            <a:spLocks noChangeArrowheads="1"/>
          </p:cNvSpPr>
          <p:nvPr/>
        </p:nvSpPr>
        <p:spPr bwMode="auto">
          <a:xfrm>
            <a:off x="6939784" y="2660139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资产规模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12"/>
          <p:cNvSpPr>
            <a:spLocks noChangeArrowheads="1"/>
          </p:cNvSpPr>
          <p:nvPr/>
        </p:nvSpPr>
        <p:spPr bwMode="auto">
          <a:xfrm>
            <a:off x="8001784" y="2660139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非正常资产</a:t>
            </a:r>
          </a:p>
        </p:txBody>
      </p:sp>
      <p:sp>
        <p:nvSpPr>
          <p:cNvPr id="42" name="Rectangle 112"/>
          <p:cNvSpPr>
            <a:spLocks noChangeArrowheads="1"/>
          </p:cNvSpPr>
          <p:nvPr/>
        </p:nvSpPr>
        <p:spPr bwMode="auto">
          <a:xfrm>
            <a:off x="6935016" y="3241179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12"/>
          <p:cNvSpPr>
            <a:spLocks noChangeArrowheads="1"/>
          </p:cNvSpPr>
          <p:nvPr/>
        </p:nvSpPr>
        <p:spPr bwMode="auto">
          <a:xfrm>
            <a:off x="7997016" y="3241179"/>
            <a:ext cx="972000" cy="4915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2599944" y="3949421"/>
            <a:ext cx="2088000" cy="1577384"/>
          </a:xfrm>
          <a:prstGeom prst="rect">
            <a:avLst/>
          </a:prstGeom>
          <a:solidFill>
            <a:srgbClr val="313131">
              <a:lumMod val="20000"/>
              <a:lumOff val="80000"/>
            </a:srgbClr>
          </a:solidFill>
          <a:ln w="31750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36000" tIns="35100" rIns="36000" bIns="35100" anchor="ctr"/>
          <a:lstStyle>
            <a:defPPr>
              <a:defRPr lang="zh-CN"/>
            </a:defPPr>
            <a:lvl1pPr algn="ctr" defTabSz="6858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00000"/>
              <a:defRPr sz="135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Aft>
                <a:spcPts val="0"/>
              </a:spcAft>
            </a:pPr>
            <a:r>
              <a:rPr lang="zh-CN" altLang="en-US" sz="1200" dirty="0"/>
              <a:t>签约、回款、产服收入、净现金流、应收账款、存货、实际缴纳税金、产业新城拓展、住宅供地</a:t>
            </a:r>
            <a:r>
              <a:rPr lang="en-US" altLang="zh-CN" sz="1200" dirty="0"/>
              <a:t>/</a:t>
            </a:r>
            <a:r>
              <a:rPr lang="zh-CN" altLang="en-US" sz="1200" dirty="0"/>
              <a:t>取地、指标批复、产业供地、配套取地、存量供地、龙头项目、大项目、签约落地投、产业集群、新城重点</a:t>
            </a:r>
            <a:r>
              <a:rPr lang="zh-CN" altLang="en-US" sz="1200" dirty="0" smtClean="0"/>
              <a:t>项目共计</a:t>
            </a:r>
            <a:r>
              <a:rPr lang="en-US" altLang="zh-CN" sz="1200" dirty="0" smtClean="0"/>
              <a:t>18</a:t>
            </a:r>
            <a:r>
              <a:rPr lang="zh-CN" altLang="en-US" sz="1200" smtClean="0"/>
              <a:t>项分析</a:t>
            </a:r>
            <a:r>
              <a:rPr lang="zh-CN" altLang="en-US" sz="1200" smtClean="0"/>
              <a:t>。</a:t>
            </a:r>
            <a:endParaRPr lang="zh-CN" altLang="en-US" sz="1200" dirty="0"/>
          </a:p>
        </p:txBody>
      </p:sp>
      <p:sp>
        <p:nvSpPr>
          <p:cNvPr id="45" name="Text Box 69"/>
          <p:cNvSpPr txBox="1">
            <a:spLocks noChangeArrowheads="1"/>
          </p:cNvSpPr>
          <p:nvPr/>
        </p:nvSpPr>
        <p:spPr bwMode="auto">
          <a:xfrm>
            <a:off x="4766952" y="3944653"/>
            <a:ext cx="2088000" cy="1577384"/>
          </a:xfrm>
          <a:prstGeom prst="rect">
            <a:avLst/>
          </a:prstGeom>
          <a:solidFill>
            <a:srgbClr val="313131">
              <a:lumMod val="20000"/>
              <a:lumOff val="80000"/>
            </a:srgbClr>
          </a:solidFill>
          <a:ln w="31750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36000" tIns="35100" rIns="36000" bIns="35100" anchor="ctr"/>
          <a:lstStyle>
            <a:defPPr>
              <a:defRPr lang="zh-CN"/>
            </a:defPPr>
            <a:lvl1pPr algn="ctr" defTabSz="6858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00000"/>
              <a:defRPr sz="135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Aft>
                <a:spcPts val="0"/>
              </a:spcAft>
            </a:pPr>
            <a:r>
              <a:rPr lang="zh-CN" altLang="en-US" sz="1200" dirty="0"/>
              <a:t>产业集群、项目推进、招商政策、产业港运营、产业成本、业绩、土地资源整体情况、土地资源节点管理、项目手续节点管理</a:t>
            </a:r>
            <a:r>
              <a:rPr lang="zh-CN" altLang="en-US" sz="1200" dirty="0" smtClean="0"/>
              <a:t>共计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项分析</a:t>
            </a:r>
            <a:endParaRPr lang="zh-CN" altLang="en-US" sz="1200" dirty="0"/>
          </a:p>
        </p:txBody>
      </p:sp>
      <p:sp>
        <p:nvSpPr>
          <p:cNvPr id="46" name="Text Box 69"/>
          <p:cNvSpPr txBox="1">
            <a:spLocks noChangeArrowheads="1"/>
          </p:cNvSpPr>
          <p:nvPr/>
        </p:nvSpPr>
        <p:spPr bwMode="auto">
          <a:xfrm>
            <a:off x="6948248" y="3939885"/>
            <a:ext cx="2088000" cy="1577384"/>
          </a:xfrm>
          <a:prstGeom prst="rect">
            <a:avLst/>
          </a:prstGeom>
          <a:solidFill>
            <a:srgbClr val="313131">
              <a:lumMod val="20000"/>
              <a:lumOff val="80000"/>
            </a:srgbClr>
          </a:solidFill>
          <a:ln w="31750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36000" tIns="35100" rIns="36000" bIns="35100" anchor="ctr"/>
          <a:lstStyle>
            <a:defPPr>
              <a:defRPr lang="zh-CN"/>
            </a:defPPr>
            <a:lvl1pPr algn="ctr" defTabSz="6858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0000"/>
              </a:buClr>
              <a:buSzPct val="100000"/>
              <a:defRPr sz="135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spcAft>
                <a:spcPts val="0"/>
              </a:spcAft>
            </a:pPr>
            <a:r>
              <a:rPr lang="zh-CN" altLang="en-US" sz="1200" dirty="0"/>
              <a:t>资产规模、非正常资产规模、租赁业态资产运营情况、酒店业态资产运营情况、教育业态资产运营情况、季度资产达标情况、季度收支情况</a:t>
            </a:r>
            <a:r>
              <a:rPr lang="zh-CN" altLang="en-US" sz="1200" dirty="0" smtClean="0"/>
              <a:t>共计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项分析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92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10643"/>
              </p:ext>
            </p:extLst>
          </p:nvPr>
        </p:nvGraphicFramePr>
        <p:xfrm>
          <a:off x="376587" y="914060"/>
          <a:ext cx="8338794" cy="559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126"/>
                <a:gridCol w="842963"/>
                <a:gridCol w="2914650"/>
                <a:gridCol w="2106910"/>
                <a:gridCol w="1022055"/>
                <a:gridCol w="700090"/>
              </a:tblGrid>
              <a:tr h="34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关注点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细分指标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来源系统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C00000"/>
                    </a:solidFill>
                  </a:tcPr>
                </a:tc>
              </a:tr>
              <a:tr h="10246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取批复未确权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存量亩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数、原因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事业部、区域、域内域外、用地类型（住宅、产业、城市及其他）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归因</a:t>
                      </a:r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en-US" altLang="zh-CN" sz="9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存量规模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土地资源系统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取地未开工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实际亩数、建面、货值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事业部、区域、域内域外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开工未取预售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实际亩数、建面、货值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事业部、区域、域内域外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项目管理系统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60" marR="2860" marT="2860" marB="0" anchor="ctr"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取地未取预售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实际亩数、建面、货值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事业部、区域、域内域外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实际完成亩数、目标完成亩数、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完成率、完成预估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组织维度（事业部、区域）、时间维度（月）、域内域外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完成预估、未完成原因对比分析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土地资源系统、</a:t>
                      </a:r>
                      <a:endParaRPr lang="en-US" altLang="zh-CN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来源于</a:t>
                      </a:r>
                      <a:r>
                        <a:rPr lang="en-US" altLang="zh-CN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TOPK</a:t>
                      </a: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60" marR="2860" marT="2860" marB="0" anchor="ctr"/>
                </a:tc>
              </a:tr>
              <a:tr h="277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住宅供地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实际完成亩数和建面、目标完成亩数和建面、亩数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完成率、完成预估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组织维度（事业部、区域）、时间维度（月）、域内域外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完成预估、未完成原因对比分析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860" marR="2860" marT="2860" marB="0" anchor="ctr"/>
                </a:tc>
              </a:tr>
              <a:tr h="277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住宅取地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实际完成亩数和建面、目标完成亩数和建面、亩数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完成率、完成预估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组织维度（事业部、区域、分公司）、时间维度（月）、域内域外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完成预估、未完成原因对比分析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实际完成亩数、目标完成亩数、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完成率、完成预估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组织维度（事业部、区域）、时间维度（月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完成预估、未完成原因对比分析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实际完成亩数、目标完成亩数、</a:t>
                      </a:r>
                      <a:r>
                        <a:rPr lang="zh-CN" alt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完成率、完成预估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60" marR="2860" marT="28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完成预估、未完成原因对比分析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hr-HR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年度房源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动态货值、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TOPK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目标货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值、完成率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组织维度（事业部、区域、分公司）、时间维度（月度）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房源分布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已取证房源分布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组织维度（区域）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供应进度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结转房源、未取地货值、已取地未开工货值、已开工未预售货值、已取证货值、已售货值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完成率、预估、进度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进场问题、手续问题、其他问题影响房源、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归因分析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个月内、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3-6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个月、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6-12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个月、</a:t>
                      </a:r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个月以上库存分析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区域（分公司）分布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分公司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业态（高层、洋房等）分布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实际签约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、签约季度目标、签约年度目标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签约季度目标、签约年度目标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供销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区域月均去化货值、动态剩余货值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认购情况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认购金额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组织维度（事业部、区域、分公司）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流速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流速目标、实际签约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节点完成情况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关键节点完成率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区域；分公司；年、季度、月；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滞后未完成节点占比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区域；分公司；年、季度、月；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归因占比分析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节点所处状态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区域；分公司；年、季度、月；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滞后节点类型分析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区域；分公司；年、季度、月；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归因占比分析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滞后原因分析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区域；分公司；年、季度、月；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归因分析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节点完成，节点延期数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区域；分公司；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工期达标情况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年度摘牌项目标准工期达成率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5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年度摘牌项目各阶段标准工期达标情况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达标率排序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挂牌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信息展示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挂牌信息展示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60" marR="2860" marT="2860" marB="0" anchor="ctr"/>
                </a:tc>
              </a:tr>
            </a:tbl>
          </a:graphicData>
        </a:graphic>
      </p:graphicFrame>
      <p:sp>
        <p:nvSpPr>
          <p:cNvPr id="12" name="标题 4">
            <a:extLst>
              <a:ext uri="{FF2B5EF4-FFF2-40B4-BE49-F238E27FC236}">
                <a16:creationId xmlns:a16="http://schemas.microsoft.com/office/drawing/2014/main" xmlns="" id="{C469BE40-D085-451E-8F2E-58561FB94A6D}"/>
              </a:ext>
            </a:extLst>
          </p:cNvPr>
          <p:cNvSpPr txBox="1">
            <a:spLocks/>
          </p:cNvSpPr>
          <p:nvPr/>
        </p:nvSpPr>
        <p:spPr>
          <a:xfrm>
            <a:off x="337290" y="304786"/>
            <a:ext cx="7263660" cy="395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>
              <a:defRPr/>
            </a:pPr>
            <a:r>
              <a:rPr lang="zh-CN" altLang="en-US" sz="2100" dirty="0"/>
              <a:t>关键分析成果</a:t>
            </a:r>
            <a:r>
              <a:rPr lang="en-US" altLang="zh-CN" sz="2100" dirty="0"/>
              <a:t>——</a:t>
            </a:r>
            <a:r>
              <a:rPr lang="zh-CN" altLang="en-US" sz="2100" dirty="0"/>
              <a:t>土地端到端</a:t>
            </a:r>
            <a:r>
              <a:rPr lang="zh-CN" altLang="en-US" sz="2100" dirty="0" smtClean="0"/>
              <a:t>主题（上线批次）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6554031"/>
            <a:ext cx="85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5351" y="6567488"/>
            <a:ext cx="648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29400" y="6554031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930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6951" y="6567488"/>
            <a:ext cx="64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00950" y="6567488"/>
            <a:ext cx="648000" cy="216000"/>
          </a:xfrm>
          <a:prstGeom prst="rect">
            <a:avLst/>
          </a:prstGeom>
          <a:solidFill>
            <a:srgbClr val="75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96250" y="6544683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1230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4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7" y="443701"/>
            <a:ext cx="6776687" cy="546101"/>
          </a:xfrm>
        </p:spPr>
        <p:txBody>
          <a:bodyPr>
            <a:normAutofit fontScale="90000"/>
          </a:bodyPr>
          <a:lstStyle/>
          <a:p>
            <a:r>
              <a:rPr lang="zh-CN" altLang="en-US" sz="2300" dirty="0" smtClean="0"/>
              <a:t>关键分析成果</a:t>
            </a:r>
            <a:r>
              <a:rPr lang="en-US" altLang="zh-CN" sz="2300" dirty="0" smtClean="0"/>
              <a:t>——</a:t>
            </a:r>
            <a:r>
              <a:rPr lang="zh-CN" altLang="en-US" sz="2300" dirty="0" smtClean="0"/>
              <a:t>土地端到端主题（数据摸排工作成果）</a:t>
            </a:r>
            <a:endParaRPr lang="zh-CN" altLang="en-US" sz="23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40857" y="5032626"/>
            <a:ext cx="277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目标支撑基础</a:t>
            </a:r>
            <a:r>
              <a:rPr lang="zh-CN" altLang="en-US" sz="14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</a:t>
            </a:r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表示例：</a:t>
            </a:r>
            <a:endParaRPr lang="zh-CN" altLang="en-US" sz="1400" b="1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558"/>
              </p:ext>
            </p:extLst>
          </p:nvPr>
        </p:nvGraphicFramePr>
        <p:xfrm>
          <a:off x="628651" y="5536271"/>
          <a:ext cx="7886698" cy="402462"/>
        </p:xfrm>
        <a:graphic>
          <a:graphicData uri="http://schemas.openxmlformats.org/drawingml/2006/table">
            <a:tbl>
              <a:tblPr/>
              <a:tblGrid>
                <a:gridCol w="412035"/>
                <a:gridCol w="719610"/>
                <a:gridCol w="493281"/>
                <a:gridCol w="516495"/>
                <a:gridCol w="690594"/>
                <a:gridCol w="690594"/>
                <a:gridCol w="620954"/>
                <a:gridCol w="580331"/>
                <a:gridCol w="905317"/>
                <a:gridCol w="719610"/>
                <a:gridCol w="719610"/>
                <a:gridCol w="818267"/>
              </a:tblGrid>
              <a:tr h="1393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序号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事业部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区域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分公司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项目名称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是否域外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确权时间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占地面积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建筑面积（万平）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货值（亿元）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类型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已取地未开工原因</a:t>
                      </a:r>
                    </a:p>
                  </a:txBody>
                  <a:tcPr marL="3870" marR="3870" marT="3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1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京南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一分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(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)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孔雀城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期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是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2016/11/8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354 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35.92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47.54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已取地未开工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　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京南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一分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(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)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孔雀城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期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否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2016/11/10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238 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34.90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58.77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已开工未预售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　</a:t>
                      </a:r>
                    </a:p>
                  </a:txBody>
                  <a:tcPr marL="3870" marR="3870" marT="3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8513" y="5274661"/>
            <a:ext cx="547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1.2 </a:t>
            </a:r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已取地未开工 </a:t>
            </a:r>
            <a:r>
              <a:rPr lang="en-US" altLang="zh-CN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&amp; 1.3 </a:t>
            </a:r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已开工未取预售  </a:t>
            </a:r>
            <a:r>
              <a:rPr lang="en-US" altLang="zh-CN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&amp;  1.4 </a:t>
            </a:r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已取地未取预售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83154"/>
              </p:ext>
            </p:extLst>
          </p:nvPr>
        </p:nvGraphicFramePr>
        <p:xfrm>
          <a:off x="628651" y="6264083"/>
          <a:ext cx="6934200" cy="444500"/>
        </p:xfrm>
        <a:graphic>
          <a:graphicData uri="http://schemas.openxmlformats.org/drawingml/2006/table">
            <a:tbl>
              <a:tblPr/>
              <a:tblGrid>
                <a:gridCol w="677205"/>
                <a:gridCol w="1182725"/>
                <a:gridCol w="1344872"/>
                <a:gridCol w="1115958"/>
                <a:gridCol w="1154110"/>
                <a:gridCol w="145933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事业部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分公司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年份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周次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charset="-122"/>
                        </a:rPr>
                        <a:t>认购金额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京南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一分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固安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2018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charset="-122"/>
                        </a:rPr>
                        <a:t>7.56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73669" y="5959112"/>
            <a:ext cx="547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认购情况统计</a:t>
            </a:r>
          </a:p>
        </p:txBody>
      </p:sp>
      <p:sp>
        <p:nvSpPr>
          <p:cNvPr id="9" name="文本框 12"/>
          <p:cNvSpPr txBox="1"/>
          <p:nvPr/>
        </p:nvSpPr>
        <p:spPr>
          <a:xfrm>
            <a:off x="538513" y="856727"/>
            <a:ext cx="7959664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涉及系统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</a:t>
            </a:r>
            <a:r>
              <a:rPr lang="zh-CN" altLang="en-US" sz="16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、项目管理系统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：基础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数据不全：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，资源盘点和年度房源主题分析涉及数据目前系统字段维度缺失，需进行系统改造，并补录数据；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，年度资源和挂牌信息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展示部分涉及数据目前系统功能具备，但数据质量不足、需进行数据调整或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补录；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，开发效率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关键节点完成情况部分涉及数据需打通土地和房源系统，并补录业务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标准工期达标情况部分涉及数据需打通土地和房源系统，补录业务数据，并按区域添加标准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工期；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530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完成所有抽取数据准备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技术准备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接口规范制定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之前系统数据结构准备完毕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：目前土地部分涉及数据质量级别属于中等级别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主要难点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1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98373"/>
              </p:ext>
            </p:extLst>
          </p:nvPr>
        </p:nvGraphicFramePr>
        <p:xfrm>
          <a:off x="97395" y="683449"/>
          <a:ext cx="8612972" cy="5999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32"/>
                <a:gridCol w="984772"/>
                <a:gridCol w="1318078"/>
                <a:gridCol w="2211950"/>
                <a:gridCol w="1372218"/>
                <a:gridCol w="976087"/>
                <a:gridCol w="965835"/>
              </a:tblGrid>
              <a:tr h="15439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关注点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细分指标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经营分析点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（组织、时间、空间）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C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财务类指标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全口径签约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各板块占比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3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完成率进度低于时间进度发出预警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003399"/>
                    </a:solidFill>
                  </a:tcPr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产业新城签约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住宅签约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全口径回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预估完成率分析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产业新城回款</a:t>
                      </a:r>
                      <a:endParaRPr lang="zh-CN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住宅回款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4.“1+8”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事业部占比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产服收入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无形资产投资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无形资产占比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固定资产投资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管理口径产服收入转化率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净现金流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实际，当年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应收账款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增幅、周转周期、资金池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周转周期、结构分析、区域分布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实际缴纳税金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缴税结构、年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呈现公司缴税构成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资源类指标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产业新城拓展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住宅供地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住宅供地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取地亩数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存量供地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住宅供地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取地建面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预估完成率分析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指标批复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4.“1+8”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事业部占比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各板块占比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城市及其他类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产业供地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配套取地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存量供地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产业类指标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龙头项目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大项目行业类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大项目创新类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大项目规模类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趋势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各板块占比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签约落地投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预估完成率分析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产业集群（谋划）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4.“1+8”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事业部占比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产业集群趋势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产业集群（谋划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产业集群（谋划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深化）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产业集群（在建）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产业集权（建成）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新城重点项目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项目个数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3"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重点项目及关键节点分析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达到预设条件发出预警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003399"/>
                    </a:solidFill>
                  </a:tcPr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关键节点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延期节点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关键节点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重点项目及关键节点延期分析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总裁催办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003399"/>
                    </a:solidFill>
                  </a:tcPr>
                </a:tc>
              </a:tr>
              <a:tr h="154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44" marR="2144" marT="2859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72317" y="6539743"/>
            <a:ext cx="871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7861" y="6553200"/>
            <a:ext cx="48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29609" y="6539743"/>
            <a:ext cx="1000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930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3729" y="6553200"/>
            <a:ext cx="486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43897" y="6553200"/>
            <a:ext cx="486000" cy="216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72523" y="6530395"/>
            <a:ext cx="757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无法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4">
            <a:extLst>
              <a:ext uri="{FF2B5EF4-FFF2-40B4-BE49-F238E27FC236}">
                <a16:creationId xmlns="" xmlns:a16="http://schemas.microsoft.com/office/drawing/2014/main" id="{C469BE40-D085-451E-8F2E-58561FB94A6D}"/>
              </a:ext>
            </a:extLst>
          </p:cNvPr>
          <p:cNvSpPr txBox="1">
            <a:spLocks/>
          </p:cNvSpPr>
          <p:nvPr/>
        </p:nvSpPr>
        <p:spPr>
          <a:xfrm>
            <a:off x="337290" y="219058"/>
            <a:ext cx="7263660" cy="3953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lvl="0">
              <a:defRPr/>
            </a:pPr>
            <a:r>
              <a:rPr lang="zh-CN" altLang="en-US" sz="2100" dirty="0"/>
              <a:t>关键分析成果</a:t>
            </a:r>
            <a:r>
              <a:rPr lang="en-US" altLang="zh-CN" sz="2100" dirty="0" smtClean="0"/>
              <a:t>——</a:t>
            </a:r>
            <a:r>
              <a:rPr lang="zh-CN" altLang="en-US" sz="2100" dirty="0" smtClean="0"/>
              <a:t>经营管控主题（上线批次）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65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7" y="443701"/>
            <a:ext cx="6776687" cy="546101"/>
          </a:xfrm>
        </p:spPr>
        <p:txBody>
          <a:bodyPr>
            <a:normAutofit fontScale="90000"/>
          </a:bodyPr>
          <a:lstStyle/>
          <a:p>
            <a:r>
              <a:rPr lang="zh-CN" altLang="en-US" sz="2300" dirty="0" smtClean="0"/>
              <a:t>关键分析成果</a:t>
            </a:r>
            <a:r>
              <a:rPr lang="en-US" altLang="zh-CN" sz="2300" dirty="0" smtClean="0"/>
              <a:t>——</a:t>
            </a:r>
            <a:r>
              <a:rPr lang="zh-CN" altLang="en-US" sz="2300" dirty="0" smtClean="0"/>
              <a:t>经营管控主题（数据摸排工作成果）</a:t>
            </a:r>
            <a:endParaRPr lang="zh-CN" altLang="en-US" sz="23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8513" y="856727"/>
            <a:ext cx="79596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涉及系统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系统、产业系统、三年百城、土地资源、进度计划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：基础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数据不全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，财务类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中的签约、回款等展示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指标来源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系统功能具备，但数据质量不足、需进行数据调整或补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收入指标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系统手动输入；净现金流、应收账款、存货、实际缴纳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税金无系统支撑，需手动导入。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类中的展示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指标来源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土地资源系统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具备，但数据质量不足、需进行数据调整或补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产业类中的展示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指标来源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产业系统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具备，但数据质量不足、需进行数据调整或补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录；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中的展示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进度计划系统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。系统功能具备，数据质量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不足、需进行数据调整或补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530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完成所有抽取数据准备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技术准备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接口规范制定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之前系统数据结构准备完毕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：目前经营管控部分涉及数据质量级别属于中等级别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主要难点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516" y="5596485"/>
            <a:ext cx="277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目标支撑基础</a:t>
            </a:r>
            <a:r>
              <a:rPr lang="zh-CN" altLang="en-US" sz="14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</a:t>
            </a:r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表示例：</a:t>
            </a:r>
            <a:endParaRPr lang="zh-CN" altLang="en-US" sz="1400" b="1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516" y="5816593"/>
            <a:ext cx="5476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经营管控</a:t>
            </a:r>
            <a:r>
              <a:rPr lang="en-US" altLang="zh-CN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-</a:t>
            </a:r>
            <a:r>
              <a:rPr lang="zh-CN" altLang="en-US" sz="11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节点数据（所有节点的，用来算节点数据）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64" y="6027114"/>
            <a:ext cx="8127619" cy="6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8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8" y="443701"/>
            <a:ext cx="6522862" cy="5461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2100" dirty="0"/>
              <a:t>关键分析成果</a:t>
            </a:r>
            <a:r>
              <a:rPr lang="en-US" altLang="zh-CN" sz="2100" dirty="0" smtClean="0"/>
              <a:t>——</a:t>
            </a:r>
            <a:r>
              <a:rPr lang="zh-CN" altLang="en-US" sz="2100" dirty="0" smtClean="0"/>
              <a:t>产业端到端主题</a:t>
            </a:r>
            <a:r>
              <a:rPr lang="zh-CN" altLang="en-US" sz="2100" dirty="0"/>
              <a:t>（上线批次）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800" y="6396863"/>
            <a:ext cx="85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5351" y="6410320"/>
            <a:ext cx="648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29400" y="6396863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930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6951" y="6410320"/>
            <a:ext cx="64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00950" y="6410320"/>
            <a:ext cx="648000" cy="216000"/>
          </a:xfrm>
          <a:prstGeom prst="rect">
            <a:avLst/>
          </a:prstGeom>
          <a:solidFill>
            <a:srgbClr val="75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96250" y="6387515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1230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54929"/>
              </p:ext>
            </p:extLst>
          </p:nvPr>
        </p:nvGraphicFramePr>
        <p:xfrm>
          <a:off x="265670" y="1002574"/>
          <a:ext cx="8612661" cy="4973101"/>
        </p:xfrm>
        <a:graphic>
          <a:graphicData uri="http://schemas.openxmlformats.org/drawingml/2006/table">
            <a:tbl>
              <a:tblPr/>
              <a:tblGrid>
                <a:gridCol w="932935"/>
                <a:gridCol w="976184"/>
                <a:gridCol w="2086126"/>
                <a:gridCol w="973830"/>
                <a:gridCol w="1252552"/>
                <a:gridCol w="1047386"/>
                <a:gridCol w="1343648"/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关注点</a:t>
                      </a:r>
                    </a:p>
                  </a:txBody>
                  <a:tcPr marL="4966" marR="4966" marT="4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细分指标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经营分析点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来源系统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数据摸底结论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21851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项目节点类分析</a:t>
                      </a:r>
                    </a:p>
                  </a:txBody>
                  <a:tcPr marL="4966" marR="4966" marT="4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产业集群现状情况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签约落地投、集群符合度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区域、季度、集群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分析产业集群整体现状情况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区域招商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产业集群现状情况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项目符合度、实际落地投、产值、税收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区域、季度、集群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分析产业集群整体现状情况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产业集群年度建设进展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区域分公司、季度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分析产业集群年度建设进展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系统有，字段维度缺失，需系统改造，并补录数据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9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产业集群累计建设进展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区域、季度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分析产业集群规划达成情况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5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项目推进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签约项目来源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区域分公司、季度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分析公司已签约项目主要来源，指导下一步集群建设、招商进展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区域招商</a:t>
                      </a:r>
                      <a:b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产发招商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现有系统数据可直接使用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9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项目推进情况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签约、开工、投产项目个数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区域分公司、周、节点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分析项目推进主要节点、进度，预估业绩，预警风险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区域招商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9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项目滞后情况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开工、投产项目个数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项目签约落地投、实际落地投、产服收入结算、回款及转化率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产服公司、月度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分析产业项目落地、转化情况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效益类分析</a:t>
                      </a:r>
                    </a:p>
                  </a:txBody>
                  <a:tcPr marL="4966" marR="4966" marT="4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招商政策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政策授权额度使用情况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区域分公司、周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分析招商政策使用情况，优化管理，提升效率，预防风险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区域招商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系统有，字段维度缺失，需系统改造，并补录数据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9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优惠政策结构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现金类、非现金类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优惠政策对付情况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系统有，字段维度缺失，需系统改造，并补录数据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产业港运营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产业港租赁、入驻情况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区域分公司、周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分析产业港运营管理情况，优化产业港管理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产业运营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产业港基本情况（规模、面积、进度）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产业港经营情况（产服收入、租金收入、销售收入）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系统有，数据质量不足，需数据调整或补录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产业成本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产业投资执行情况与效益分析（产业投资与业绩完成情况、产业服务收入、回款的对比）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区域、月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分析产业类支出情况，优化产业预算、支出安排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系统有，字段维度缺失，需系统改造，并补录数据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产业指标完成、预估情况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产服公司、周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分析产业类业绩情况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土地类分析</a:t>
                      </a:r>
                    </a:p>
                  </a:txBody>
                  <a:tcPr marL="4966" marR="4966" marT="4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土地资源整体情况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累计、年度新增产业供地计划与实际完成情况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区域、月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了解区域产业用地整体情况与实际进度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土地资源节点管理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产业用地资源节点推进情况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了解区域产业用地资源节点推进情况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8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项目手续节点管理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项目手续节点推进情况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了解区域项目手续节点推进情况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系统无，线下有，可做分析使用</a:t>
                      </a:r>
                    </a:p>
                  </a:txBody>
                  <a:tcPr marL="4966" marR="4966" marT="496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7" y="443701"/>
            <a:ext cx="6776687" cy="546101"/>
          </a:xfrm>
        </p:spPr>
        <p:txBody>
          <a:bodyPr>
            <a:normAutofit fontScale="90000"/>
          </a:bodyPr>
          <a:lstStyle/>
          <a:p>
            <a:r>
              <a:rPr lang="zh-CN" altLang="en-US" sz="2300" dirty="0" smtClean="0"/>
              <a:t>关键分析成果</a:t>
            </a:r>
            <a:r>
              <a:rPr lang="en-US" altLang="zh-CN" sz="2300" dirty="0" smtClean="0"/>
              <a:t>——</a:t>
            </a:r>
            <a:r>
              <a:rPr lang="zh-CN" altLang="en-US" sz="2300" dirty="0" smtClean="0"/>
              <a:t>产业发展主题（数据摸排工作成果）</a:t>
            </a:r>
            <a:endParaRPr lang="zh-CN" altLang="en-US" sz="23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8513" y="856727"/>
            <a:ext cx="7959664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涉及系统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：区域招商</a:t>
            </a:r>
            <a:r>
              <a:rPr lang="zh-CN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系统 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、产发招商</a:t>
            </a:r>
            <a:r>
              <a:rPr lang="zh-CN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系统 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、产业运营</a:t>
            </a:r>
            <a:r>
              <a:rPr lang="zh-CN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系统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、财务相关（全面预算等）</a:t>
            </a:r>
            <a:endParaRPr lang="en-US" altLang="zh-CN" sz="1600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F0502020204030204"/>
                <a:ea typeface="Microsoft YaHei"/>
              </a:rPr>
              <a:t>数据</a:t>
            </a:r>
            <a:r>
              <a:rPr lang="zh-CN" altLang="en-US" sz="1600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准备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：基础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数据不全：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1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，产业集群主题：按产业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集群维度切分的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项目，数据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不准确，需对系统项目数据做全面盘点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，并整理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初始化公司产业集群目标基础数据；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2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项目推进主题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：节点相关基础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数据已具备，需要进一步提高数据质量、完善数据接口；落地转化相关需改造、优化系统，并补填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数据；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，招商政策主题、产业港运营主题、产业成本主题、业绩主题需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改造、优化系统，并补填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数据或线下补录，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优化数据质量；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，土地类分析主题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：需改造、优化系统，并补填数据或线下补录，优化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数据质量；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F0502020204030204"/>
                <a:ea typeface="Microsoft YaHei"/>
              </a:rPr>
              <a:t>技术</a:t>
            </a:r>
            <a:r>
              <a:rPr lang="zh-CN" altLang="en-US" sz="1600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准备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：数据</a:t>
            </a:r>
            <a:r>
              <a:rPr lang="zh-CN" altLang="en-US" sz="1600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接口规范制定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，</a:t>
            </a:r>
            <a:r>
              <a:rPr lang="en-US" altLang="zh-CN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521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之前系统数据结构准备完毕</a:t>
            </a:r>
            <a:endParaRPr lang="en-US" altLang="zh-CN" sz="1600" dirty="0" smtClean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数据质量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：大部分数据质量级别属于中等级别</a:t>
            </a:r>
            <a:endParaRPr lang="en-US" altLang="zh-CN" sz="1600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主要难点</a:t>
            </a:r>
            <a:r>
              <a:rPr lang="zh-CN" altLang="en-US" sz="1600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：产业集群和政策额度需要业务系统新增功能开发</a:t>
            </a:r>
            <a:endParaRPr lang="zh-CN" altLang="en-US" sz="1600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0857" y="4884342"/>
            <a:ext cx="277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目标支撑基础</a:t>
            </a:r>
            <a:r>
              <a:rPr lang="zh-CN" altLang="en-US" sz="14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</a:t>
            </a:r>
            <a:r>
              <a:rPr lang="zh-CN" altLang="en-US" sz="1400" b="1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表示例：</a:t>
            </a:r>
            <a:endParaRPr lang="zh-CN" altLang="en-US" sz="1400" b="1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93831"/>
              </p:ext>
            </p:extLst>
          </p:nvPr>
        </p:nvGraphicFramePr>
        <p:xfrm>
          <a:off x="628650" y="5273993"/>
          <a:ext cx="8058149" cy="1106309"/>
        </p:xfrm>
        <a:graphic>
          <a:graphicData uri="http://schemas.openxmlformats.org/drawingml/2006/table">
            <a:tbl>
              <a:tblPr/>
              <a:tblGrid>
                <a:gridCol w="285750"/>
                <a:gridCol w="761648"/>
                <a:gridCol w="624134"/>
                <a:gridCol w="624134"/>
                <a:gridCol w="1561187"/>
                <a:gridCol w="921002"/>
                <a:gridCol w="661798"/>
                <a:gridCol w="767614"/>
                <a:gridCol w="541067"/>
                <a:gridCol w="654908"/>
                <a:gridCol w="654907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区域事业部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区域分公司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产业集群名称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目标签约落地投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目标龙头个数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目标大项目个数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创建时间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最后更新时间</a:t>
                      </a:r>
                    </a:p>
                  </a:txBody>
                  <a:tcPr marL="5267" marR="5267" marT="52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保定区域事业部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白洋淀区域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白洋淀环保装备产业集群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保定区域事业部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白洋淀区域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白洋淀能源装备产业集群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长沙区域事业部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雨湖区域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湘潭雨湖交通装备产业集群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长沙区域事业部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雨湖区域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湘潭雨湖应用材料产业集群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彭山化工产业集群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彭山应用材料产业集群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成都区域事业部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彭山区域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彭山智能制造装备产业集群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267" marR="5267" marT="52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6588" y="443701"/>
            <a:ext cx="6522862" cy="5461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CN" altLang="en-US" sz="2100" dirty="0"/>
              <a:t>关键分析成果</a:t>
            </a:r>
            <a:r>
              <a:rPr lang="en-US" altLang="zh-CN" sz="2100" dirty="0" smtClean="0"/>
              <a:t>——</a:t>
            </a:r>
            <a:r>
              <a:rPr lang="zh-CN" altLang="en-US" sz="2100" dirty="0" smtClean="0"/>
              <a:t>资产主题</a:t>
            </a:r>
            <a:r>
              <a:rPr lang="zh-CN" altLang="en-US" sz="2100" dirty="0"/>
              <a:t>（上线批次）</a:t>
            </a:r>
            <a:endParaRPr lang="zh-CN" altLang="en-US" sz="21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7800" y="6321447"/>
            <a:ext cx="85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5351" y="6334904"/>
            <a:ext cx="648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29400" y="6321447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930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6951" y="6334904"/>
            <a:ext cx="648000" cy="21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0950" y="6334904"/>
            <a:ext cx="648000" cy="216000"/>
          </a:xfrm>
          <a:prstGeom prst="rect">
            <a:avLst/>
          </a:prstGeom>
          <a:solidFill>
            <a:srgbClr val="75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96250" y="6312099"/>
            <a:ext cx="10096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1230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15950"/>
              </p:ext>
            </p:extLst>
          </p:nvPr>
        </p:nvGraphicFramePr>
        <p:xfrm>
          <a:off x="457200" y="1195388"/>
          <a:ext cx="8229610" cy="4312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893"/>
                <a:gridCol w="843445"/>
                <a:gridCol w="2671763"/>
                <a:gridCol w="1971676"/>
                <a:gridCol w="1400176"/>
                <a:gridCol w="628657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关注点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细分指标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经营分析点</a:t>
                      </a:r>
                      <a:endParaRPr lang="zh-CN" altLang="en-US" sz="10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C00000"/>
                    </a:solidFill>
                  </a:tcPr>
                </a:tc>
              </a:tr>
              <a:tr h="130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资产规模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资产规模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资产总数量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业务集团、产权归属、业态、阶段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、排名</a:t>
                      </a:r>
                      <a:b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、环比</a:t>
                      </a:r>
                      <a:b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、构成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资产总建筑面积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业务集团、产权归属、业态、阶段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资产投资总额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业务集团、产权归属、业态、阶段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非正常资产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非正常资产规模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非正常资产占比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、按业务集团进行比较</a:t>
                      </a:r>
                      <a:b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、环比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非正常资产建筑面积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业务集团、资产状态（停工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闲置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自用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资产运营情况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租赁业态资产运营情况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、按业态进行比较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、趋势分析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租赁单价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酒店业态资产运营情况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入住率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平均房价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教育业态资产运营情况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季度资产财务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季度资产达标情况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季度预算指标（折旧息税前利润）达成率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、按业态进行比较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、趋势分析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、按业务集团进行比较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rowSpan="11">
                  <a:txBody>
                    <a:bodyPr/>
                    <a:lstStyle/>
                    <a:p>
                      <a:pPr algn="ctr" fontAlgn="t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季度预算指标（折旧息税前利润）累计达成率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业务集团、业态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季度经营性回款达成率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季度经营性回款累计达成率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季度运营净收益达成率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季度运营净收益累计达成率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季度经营性回款达成额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季度运营净收益达成率额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季度收支情况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经营收入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经营费用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9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预算指标（折旧息税前利润）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季度、公司级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52" marR="5952" marT="595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C8ADA4E-B1FF-40BC-890E-B8B797B78722}"/>
              </a:ext>
            </a:extLst>
          </p:cNvPr>
          <p:cNvSpPr txBox="1"/>
          <p:nvPr/>
        </p:nvSpPr>
        <p:spPr>
          <a:xfrm>
            <a:off x="457200" y="5654735"/>
            <a:ext cx="6770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系统需要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改造，数据录入及核对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7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87" y="443701"/>
            <a:ext cx="6776687" cy="546101"/>
          </a:xfrm>
        </p:spPr>
        <p:txBody>
          <a:bodyPr>
            <a:normAutofit/>
          </a:bodyPr>
          <a:lstStyle/>
          <a:p>
            <a:r>
              <a:rPr lang="zh-CN" altLang="en-US" sz="2100" dirty="0" smtClean="0"/>
              <a:t>关键分析成果</a:t>
            </a:r>
            <a:r>
              <a:rPr lang="en-US" altLang="zh-CN" sz="2100" dirty="0" smtClean="0"/>
              <a:t>——</a:t>
            </a:r>
            <a:r>
              <a:rPr lang="zh-CN" altLang="en-US" sz="2100" dirty="0"/>
              <a:t>资产</a:t>
            </a:r>
            <a:r>
              <a:rPr lang="zh-CN" altLang="en-US" sz="2100" dirty="0" smtClean="0"/>
              <a:t>主题（数据摸排工作成果）</a:t>
            </a:r>
            <a:endParaRPr lang="zh-CN" altLang="en-US" sz="2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8513" y="1127726"/>
            <a:ext cx="7959664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涉及系统</a:t>
            </a:r>
            <a:r>
              <a:rPr lang="zh-CN" altLang="en-US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：资产管理系统</a:t>
            </a:r>
            <a:endParaRPr lang="en-US" altLang="zh-CN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分析指标</a:t>
            </a:r>
            <a:r>
              <a:rPr lang="zh-CN" altLang="en-US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：资产总数量、资产总建筑面积、资产投资总额</a:t>
            </a:r>
            <a:endParaRPr lang="en-US" altLang="zh-CN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数据准备</a:t>
            </a:r>
            <a:r>
              <a:rPr lang="zh-CN" altLang="en-US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：基础</a:t>
            </a:r>
            <a:r>
              <a:rPr lang="zh-CN" altLang="en-US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数据不完全</a:t>
            </a:r>
            <a:endParaRPr lang="en-US" altLang="zh-CN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，资产规模分析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涉及数据目前系统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字段资产编码、产权归属等维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度缺失，需进行系统改造，并补录数据；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分析涉及数据目前系统字段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业态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、项目状态等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度系统有，需要夯实数据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完成所有抽取数据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dirty="0">
              <a:solidFill>
                <a:prstClr val="black"/>
              </a:solidFill>
              <a:latin typeface="Arial" panose="020F0502020204030204"/>
              <a:ea typeface="Microsoft YaHei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技术准备</a:t>
            </a:r>
            <a:r>
              <a:rPr lang="zh-CN" altLang="en-US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数据接口规范制定，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之前系统数据结构准备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数据质量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属于中等</a:t>
            </a:r>
            <a:r>
              <a:rPr lang="zh-CN" altLang="en-US" dirty="0" smtClean="0">
                <a:solidFill>
                  <a:prstClr val="black"/>
                </a:solidFill>
                <a:latin typeface="Arial" panose="020F0502020204030204"/>
                <a:ea typeface="Microsoft YaHei"/>
              </a:rPr>
              <a:t>级别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Arial" panose="020F0502020204030204"/>
                <a:ea typeface="Microsoft YaHei"/>
              </a:rPr>
              <a:t>主要</a:t>
            </a:r>
            <a:r>
              <a:rPr lang="zh-CN" altLang="en-US" b="1" dirty="0">
                <a:solidFill>
                  <a:srgbClr val="C00000"/>
                </a:solidFill>
                <a:latin typeface="Arial" panose="020F0502020204030204"/>
                <a:ea typeface="Microsoft YaHei"/>
              </a:rPr>
              <a:t>难点</a:t>
            </a:r>
            <a:r>
              <a:rPr lang="zh-CN" altLang="en-US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：数据准确性需复核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6" y="5666980"/>
            <a:ext cx="8231740" cy="7507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513" y="5319068"/>
            <a:ext cx="277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prstClr val="black"/>
                </a:solidFill>
                <a:latin typeface="Arial" panose="020F0502020204030204"/>
                <a:ea typeface="Microsoft YaHei"/>
              </a:rPr>
              <a:t>表：现有基础数据表</a:t>
            </a:r>
          </a:p>
        </p:txBody>
      </p:sp>
    </p:spTree>
    <p:extLst>
      <p:ext uri="{BB962C8B-B14F-4D97-AF65-F5344CB8AC3E}">
        <p14:creationId xmlns:p14="http://schemas.microsoft.com/office/powerpoint/2010/main" val="23520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22438</TotalTime>
  <Words>4006</Words>
  <Application>Microsoft Office PowerPoint</Application>
  <PresentationFormat>全屏显示(4:3)</PresentationFormat>
  <Paragraphs>660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DengXian</vt:lpstr>
      <vt:lpstr>Mangal</vt:lpstr>
      <vt:lpstr>新細明體</vt:lpstr>
      <vt:lpstr>等线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think-cell Slide</vt:lpstr>
      <vt:lpstr>关键分析成果总览</vt:lpstr>
      <vt:lpstr>PowerPoint 演示文稿</vt:lpstr>
      <vt:lpstr>关键分析成果——土地端到端主题（数据摸排工作成果）</vt:lpstr>
      <vt:lpstr>PowerPoint 演示文稿</vt:lpstr>
      <vt:lpstr>关键分析成果——经营管控主题（数据摸排工作成果）</vt:lpstr>
      <vt:lpstr>关键分析成果——产业端到端主题（上线批次）</vt:lpstr>
      <vt:lpstr>关键分析成果——产业发展主题（数据摸排工作成果）</vt:lpstr>
      <vt:lpstr>关键分析成果——资产主题（上线批次）</vt:lpstr>
      <vt:lpstr>关键分析成果——资产主题（数据摸排工作成果）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heyanfei1@cfldcn.com</cp:lastModifiedBy>
  <cp:revision>1173</cp:revision>
  <cp:lastPrinted>2018-01-05T11:55:34Z</cp:lastPrinted>
  <dcterms:created xsi:type="dcterms:W3CDTF">2017-08-01T07:25:32Z</dcterms:created>
  <dcterms:modified xsi:type="dcterms:W3CDTF">2018-05-10T09:05:12Z</dcterms:modified>
</cp:coreProperties>
</file>