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ags/tag10.xml" ContentType="application/vnd.openxmlformats-officedocument.presentationml.tags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74" r:id="rId3"/>
    <p:sldMasterId id="2147483676" r:id="rId4"/>
    <p:sldMasterId id="2147483680" r:id="rId5"/>
    <p:sldMasterId id="2147483685" r:id="rId6"/>
  </p:sldMasterIdLst>
  <p:notesMasterIdLst>
    <p:notesMasterId r:id="rId11"/>
  </p:notesMasterIdLst>
  <p:sldIdLst>
    <p:sldId id="320" r:id="rId7"/>
    <p:sldId id="343" r:id="rId8"/>
    <p:sldId id="341" r:id="rId9"/>
    <p:sldId id="342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13" autoAdjust="0"/>
  </p:normalViewPr>
  <p:slideViewPr>
    <p:cSldViewPr snapToGrid="0">
      <p:cViewPr varScale="1">
        <p:scale>
          <a:sx n="71" d="100"/>
          <a:sy n="71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&#20135;&#19994;&#21457;&#23637;&#20013;&#24515;\2-&#32929;&#20221;&#20844;&#21496;&#30456;&#20851;&#25991;&#20214;\1-2017&#24180;\6&#26376;-&#21322;&#24180;&#20250;\&#21322;&#24180;&#24230;&#21306;&#22495;&#20135;&#19994;&#38598;&#32676;&#25171;&#36896;&#24773;&#20917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签约落地投（亿元）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sheet1!$B$6:$B$46</c:f>
              <c:strCache>
                <c:ptCount val="19"/>
                <c:pt idx="0">
                  <c:v>怀来大数据</c:v>
                </c:pt>
                <c:pt idx="1">
                  <c:v>永清智能制造</c:v>
                </c:pt>
                <c:pt idx="2">
                  <c:v>霸州现代食品</c:v>
                </c:pt>
                <c:pt idx="3">
                  <c:v>嘉善电子商务</c:v>
                </c:pt>
                <c:pt idx="4">
                  <c:v>大厂文化创意</c:v>
                </c:pt>
                <c:pt idx="5">
                  <c:v>固安航天</c:v>
                </c:pt>
                <c:pt idx="6">
                  <c:v>固安航空</c:v>
                </c:pt>
                <c:pt idx="7">
                  <c:v>舒城智能终端</c:v>
                </c:pt>
                <c:pt idx="8">
                  <c:v>固安生物医药</c:v>
                </c:pt>
                <c:pt idx="9">
                  <c:v>文安能源装备</c:v>
                </c:pt>
                <c:pt idx="10">
                  <c:v>双柳航空航天</c:v>
                </c:pt>
                <c:pt idx="11">
                  <c:v>彭山新材料</c:v>
                </c:pt>
                <c:pt idx="12">
                  <c:v>固安智能制造</c:v>
                </c:pt>
                <c:pt idx="13">
                  <c:v>霸州智能制造</c:v>
                </c:pt>
                <c:pt idx="14">
                  <c:v>文安汽车及零部件</c:v>
                </c:pt>
                <c:pt idx="15">
                  <c:v>来安现代物流</c:v>
                </c:pt>
                <c:pt idx="16">
                  <c:v>溧水智能制造</c:v>
                </c:pt>
                <c:pt idx="17">
                  <c:v>舒城汽车及零部件</c:v>
                </c:pt>
                <c:pt idx="18">
                  <c:v>怀来军民融合</c:v>
                </c:pt>
              </c:strCache>
            </c:strRef>
          </c:cat>
          <c:val>
            <c:numRef>
              <c:f>sheet1!$D$6:$D$46</c:f>
              <c:numCache>
                <c:formatCode>0_ </c:formatCode>
                <c:ptCount val="19"/>
                <c:pt idx="0">
                  <c:v>72</c:v>
                </c:pt>
                <c:pt idx="1">
                  <c:v>44.7</c:v>
                </c:pt>
                <c:pt idx="2">
                  <c:v>38.899999999999991</c:v>
                </c:pt>
                <c:pt idx="3">
                  <c:v>31.461089999999995</c:v>
                </c:pt>
                <c:pt idx="4">
                  <c:v>29.464416000000003</c:v>
                </c:pt>
                <c:pt idx="5">
                  <c:v>27.5</c:v>
                </c:pt>
                <c:pt idx="6">
                  <c:v>26.5</c:v>
                </c:pt>
                <c:pt idx="7">
                  <c:v>26</c:v>
                </c:pt>
                <c:pt idx="8">
                  <c:v>22.300000000000004</c:v>
                </c:pt>
                <c:pt idx="9">
                  <c:v>20</c:v>
                </c:pt>
                <c:pt idx="10">
                  <c:v>17</c:v>
                </c:pt>
                <c:pt idx="11">
                  <c:v>16.799999999999997</c:v>
                </c:pt>
                <c:pt idx="12">
                  <c:v>16.260000000000002</c:v>
                </c:pt>
                <c:pt idx="13">
                  <c:v>15.3</c:v>
                </c:pt>
                <c:pt idx="14">
                  <c:v>15</c:v>
                </c:pt>
                <c:pt idx="15">
                  <c:v>14.2</c:v>
                </c:pt>
                <c:pt idx="16">
                  <c:v>14.1251</c:v>
                </c:pt>
                <c:pt idx="17">
                  <c:v>13.8521</c:v>
                </c:pt>
                <c:pt idx="18">
                  <c:v>11.65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475-40AB-BB6B-1BAEC23E8B8A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签约项目个数（个）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sheet1!$B$6:$B$46</c:f>
              <c:strCache>
                <c:ptCount val="19"/>
                <c:pt idx="0">
                  <c:v>怀来大数据</c:v>
                </c:pt>
                <c:pt idx="1">
                  <c:v>永清智能制造</c:v>
                </c:pt>
                <c:pt idx="2">
                  <c:v>霸州现代食品</c:v>
                </c:pt>
                <c:pt idx="3">
                  <c:v>嘉善电子商务</c:v>
                </c:pt>
                <c:pt idx="4">
                  <c:v>大厂文化创意</c:v>
                </c:pt>
                <c:pt idx="5">
                  <c:v>固安航天</c:v>
                </c:pt>
                <c:pt idx="6">
                  <c:v>固安航空</c:v>
                </c:pt>
                <c:pt idx="7">
                  <c:v>舒城智能终端</c:v>
                </c:pt>
                <c:pt idx="8">
                  <c:v>固安生物医药</c:v>
                </c:pt>
                <c:pt idx="9">
                  <c:v>文安能源装备</c:v>
                </c:pt>
                <c:pt idx="10">
                  <c:v>双柳航空航天</c:v>
                </c:pt>
                <c:pt idx="11">
                  <c:v>彭山新材料</c:v>
                </c:pt>
                <c:pt idx="12">
                  <c:v>固安智能制造</c:v>
                </c:pt>
                <c:pt idx="13">
                  <c:v>霸州智能制造</c:v>
                </c:pt>
                <c:pt idx="14">
                  <c:v>文安汽车及零部件</c:v>
                </c:pt>
                <c:pt idx="15">
                  <c:v>来安现代物流</c:v>
                </c:pt>
                <c:pt idx="16">
                  <c:v>溧水智能制造</c:v>
                </c:pt>
                <c:pt idx="17">
                  <c:v>舒城汽车及零部件</c:v>
                </c:pt>
                <c:pt idx="18">
                  <c:v>怀来军民融合</c:v>
                </c:pt>
              </c:strCache>
            </c:strRef>
          </c:cat>
          <c:val>
            <c:numRef>
              <c:f>sheet1!$E$6:$E$46</c:f>
              <c:numCache>
                <c:formatCode>General</c:formatCode>
                <c:ptCount val="19"/>
                <c:pt idx="0">
                  <c:v>2</c:v>
                </c:pt>
                <c:pt idx="1">
                  <c:v>7</c:v>
                </c:pt>
                <c:pt idx="2">
                  <c:v>7</c:v>
                </c:pt>
                <c:pt idx="3">
                  <c:v>24</c:v>
                </c:pt>
                <c:pt idx="4">
                  <c:v>15</c:v>
                </c:pt>
                <c:pt idx="5">
                  <c:v>19</c:v>
                </c:pt>
                <c:pt idx="6">
                  <c:v>4</c:v>
                </c:pt>
                <c:pt idx="7">
                  <c:v>4</c:v>
                </c:pt>
                <c:pt idx="8">
                  <c:v>9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10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475-40AB-BB6B-1BAEC23E8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1175088"/>
        <c:axId val="331175872"/>
      </c:barChart>
      <c:catAx>
        <c:axId val="331175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31175872"/>
        <c:crosses val="autoZero"/>
        <c:auto val="1"/>
        <c:lblAlgn val="ctr"/>
        <c:lblOffset val="100"/>
        <c:noMultiLvlLbl val="0"/>
      </c:catAx>
      <c:valAx>
        <c:axId val="331175872"/>
        <c:scaling>
          <c:orientation val="minMax"/>
        </c:scaling>
        <c:delete val="0"/>
        <c:axPos val="l"/>
        <c:numFmt formatCode="0_ " sourceLinked="0"/>
        <c:majorTickMark val="out"/>
        <c:minorTickMark val="none"/>
        <c:tickLblPos val="nextTo"/>
        <c:crossAx val="33117508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80820465621495452"/>
          <c:y val="0.32829097737652396"/>
          <c:w val="0.14968325632399063"/>
          <c:h val="0.12326435359253615"/>
        </c:manualLayout>
      </c:layout>
      <c:overlay val="0"/>
      <c:txPr>
        <a:bodyPr/>
        <a:lstStyle/>
        <a:p>
          <a:pPr>
            <a:defRPr sz="1050" b="1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000">
          <a:latin typeface="+mn-ea"/>
          <a:ea typeface="+mn-ea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Sheet1!$E$4:$E$5</c:f>
              <c:strCache>
                <c:ptCount val="2"/>
                <c:pt idx="0">
                  <c:v>项目个数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Sheet1!$D$6:$D$9</c:f>
              <c:strCache>
                <c:ptCount val="4"/>
                <c:pt idx="0">
                  <c:v>京津冀</c:v>
                </c:pt>
                <c:pt idx="1">
                  <c:v>长三角</c:v>
                </c:pt>
                <c:pt idx="2">
                  <c:v>珠三角</c:v>
                </c:pt>
                <c:pt idx="3">
                  <c:v>中原经济区等其他</c:v>
                </c:pt>
              </c:strCache>
            </c:strRef>
          </c:cat>
          <c:val>
            <c:numRef>
              <c:f>Sheet1!$E$6:$E$9</c:f>
              <c:numCache>
                <c:formatCode>General</c:formatCode>
                <c:ptCount val="4"/>
                <c:pt idx="0">
                  <c:v>253</c:v>
                </c:pt>
                <c:pt idx="1">
                  <c:v>207</c:v>
                </c:pt>
                <c:pt idx="2">
                  <c:v>94</c:v>
                </c:pt>
                <c:pt idx="3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Sheet1!$F$4:$F$5</c:f>
              <c:strCache>
                <c:ptCount val="2"/>
                <c:pt idx="0">
                  <c:v>项目金额</c:v>
                </c:pt>
                <c:pt idx="1">
                  <c:v>（亿）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Sheet1!$D$6:$D$9</c:f>
              <c:strCache>
                <c:ptCount val="4"/>
                <c:pt idx="0">
                  <c:v>京津冀</c:v>
                </c:pt>
                <c:pt idx="1">
                  <c:v>长三角</c:v>
                </c:pt>
                <c:pt idx="2">
                  <c:v>珠三角</c:v>
                </c:pt>
                <c:pt idx="3">
                  <c:v>中原经济区等其他</c:v>
                </c:pt>
              </c:strCache>
            </c:strRef>
          </c:cat>
          <c:val>
            <c:numRef>
              <c:f>Sheet1!$F$6:$F$9</c:f>
              <c:numCache>
                <c:formatCode>General</c:formatCode>
                <c:ptCount val="4"/>
                <c:pt idx="0">
                  <c:v>583</c:v>
                </c:pt>
                <c:pt idx="1">
                  <c:v>307</c:v>
                </c:pt>
                <c:pt idx="2">
                  <c:v>430</c:v>
                </c:pt>
                <c:pt idx="3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97171840"/>
        <c:axId val="497172232"/>
      </c:barChart>
      <c:catAx>
        <c:axId val="4971718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7172232"/>
        <c:crosses val="autoZero"/>
        <c:auto val="1"/>
        <c:lblAlgn val="ctr"/>
        <c:lblOffset val="100"/>
        <c:noMultiLvlLbl val="0"/>
      </c:catAx>
      <c:valAx>
        <c:axId val="497172232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717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Sheet1!$E$51</c:f>
              <c:strCache>
                <c:ptCount val="1"/>
                <c:pt idx="0">
                  <c:v>签约项目个数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Sheet1!$D$52:$D$55</c:f>
              <c:strCache>
                <c:ptCount val="4"/>
                <c:pt idx="0">
                  <c:v>京南事业部</c:v>
                </c:pt>
                <c:pt idx="1">
                  <c:v>固安</c:v>
                </c:pt>
                <c:pt idx="2">
                  <c:v>霸州</c:v>
                </c:pt>
                <c:pt idx="3">
                  <c:v>文安</c:v>
                </c:pt>
              </c:strCache>
            </c:strRef>
          </c:cat>
          <c:val>
            <c:numRef>
              <c:f>Sheet1!$E$52:$E$55</c:f>
              <c:numCache>
                <c:formatCode>General</c:formatCode>
                <c:ptCount val="4"/>
                <c:pt idx="0">
                  <c:v>253</c:v>
                </c:pt>
                <c:pt idx="1">
                  <c:v>207</c:v>
                </c:pt>
                <c:pt idx="2">
                  <c:v>94</c:v>
                </c:pt>
                <c:pt idx="3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Sheet1!$F$51</c:f>
              <c:strCache>
                <c:ptCount val="1"/>
                <c:pt idx="0">
                  <c:v>开工项目个数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Sheet1!$D$52:$D$55</c:f>
              <c:strCache>
                <c:ptCount val="4"/>
                <c:pt idx="0">
                  <c:v>京南事业部</c:v>
                </c:pt>
                <c:pt idx="1">
                  <c:v>固安</c:v>
                </c:pt>
                <c:pt idx="2">
                  <c:v>霸州</c:v>
                </c:pt>
                <c:pt idx="3">
                  <c:v>文安</c:v>
                </c:pt>
              </c:strCache>
            </c:strRef>
          </c:cat>
          <c:val>
            <c:numRef>
              <c:f>Sheet1!$F$52:$F$55</c:f>
              <c:numCache>
                <c:formatCode>General</c:formatCode>
                <c:ptCount val="4"/>
                <c:pt idx="0">
                  <c:v>253</c:v>
                </c:pt>
                <c:pt idx="1">
                  <c:v>207</c:v>
                </c:pt>
                <c:pt idx="2">
                  <c:v>94</c:v>
                </c:pt>
                <c:pt idx="3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Sheet1!$G$51</c:f>
              <c:strCache>
                <c:ptCount val="1"/>
                <c:pt idx="0">
                  <c:v>投产项目个数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Sheet1!$D$52:$D$55</c:f>
              <c:strCache>
                <c:ptCount val="4"/>
                <c:pt idx="0">
                  <c:v>京南事业部</c:v>
                </c:pt>
                <c:pt idx="1">
                  <c:v>固安</c:v>
                </c:pt>
                <c:pt idx="2">
                  <c:v>霸州</c:v>
                </c:pt>
                <c:pt idx="3">
                  <c:v>文安</c:v>
                </c:pt>
              </c:strCache>
            </c:strRef>
          </c:cat>
          <c:val>
            <c:numRef>
              <c:f>Sheet1!$G$52:$G$55</c:f>
              <c:numCache>
                <c:formatCode>General</c:formatCode>
                <c:ptCount val="4"/>
                <c:pt idx="0">
                  <c:v>583</c:v>
                </c:pt>
                <c:pt idx="1">
                  <c:v>307</c:v>
                </c:pt>
                <c:pt idx="2">
                  <c:v>430</c:v>
                </c:pt>
                <c:pt idx="3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1173912"/>
        <c:axId val="331175480"/>
      </c:barChart>
      <c:catAx>
        <c:axId val="331173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1175480"/>
        <c:crosses val="autoZero"/>
        <c:auto val="1"/>
        <c:lblAlgn val="ctr"/>
        <c:lblOffset val="100"/>
        <c:noMultiLvlLbl val="0"/>
      </c:catAx>
      <c:valAx>
        <c:axId val="331175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1173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Sheet1!$E$26</c:f>
              <c:strCache>
                <c:ptCount val="1"/>
                <c:pt idx="0">
                  <c:v>签约落地投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Sheet1!$D$27:$D$31</c:f>
              <c:strCache>
                <c:ptCount val="5"/>
                <c:pt idx="0">
                  <c:v>京南事业部</c:v>
                </c:pt>
                <c:pt idx="1">
                  <c:v>固安</c:v>
                </c:pt>
                <c:pt idx="2">
                  <c:v>霸州</c:v>
                </c:pt>
                <c:pt idx="3">
                  <c:v>文安</c:v>
                </c:pt>
                <c:pt idx="4">
                  <c:v>永清</c:v>
                </c:pt>
              </c:strCache>
            </c:strRef>
          </c:cat>
          <c:val>
            <c:numRef>
              <c:f>Sheet1!$E$27:$E$31</c:f>
              <c:numCache>
                <c:formatCode>General</c:formatCode>
                <c:ptCount val="5"/>
                <c:pt idx="0">
                  <c:v>253</c:v>
                </c:pt>
                <c:pt idx="1">
                  <c:v>207</c:v>
                </c:pt>
                <c:pt idx="2">
                  <c:v>94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Sheet1!$F$26</c:f>
              <c:strCache>
                <c:ptCount val="1"/>
                <c:pt idx="0">
                  <c:v>实际落地投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Sheet1!$D$27:$D$31</c:f>
              <c:strCache>
                <c:ptCount val="5"/>
                <c:pt idx="0">
                  <c:v>京南事业部</c:v>
                </c:pt>
                <c:pt idx="1">
                  <c:v>固安</c:v>
                </c:pt>
                <c:pt idx="2">
                  <c:v>霸州</c:v>
                </c:pt>
                <c:pt idx="3">
                  <c:v>文安</c:v>
                </c:pt>
                <c:pt idx="4">
                  <c:v>永清</c:v>
                </c:pt>
              </c:strCache>
            </c:strRef>
          </c:cat>
          <c:val>
            <c:numRef>
              <c:f>Sheet1!$F$27:$F$31</c:f>
              <c:numCache>
                <c:formatCode>General</c:formatCode>
                <c:ptCount val="5"/>
                <c:pt idx="0">
                  <c:v>183</c:v>
                </c:pt>
                <c:pt idx="1">
                  <c:v>107</c:v>
                </c:pt>
                <c:pt idx="2">
                  <c:v>30</c:v>
                </c:pt>
                <c:pt idx="3">
                  <c:v>7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00273088"/>
        <c:axId val="500266816"/>
      </c:barChart>
      <c:lineChart>
        <c:grouping val="standard"/>
        <c:varyColors val="0"/>
        <c:ser>
          <c:idx val="2"/>
          <c:order val="2"/>
          <c:tx>
            <c:strRef>
              <c:f>Sheet1!$G$26</c:f>
              <c:strCache>
                <c:ptCount val="1"/>
                <c:pt idx="0">
                  <c:v>转化率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Sheet1!$D$27:$D$31</c:f>
              <c:strCache>
                <c:ptCount val="5"/>
                <c:pt idx="0">
                  <c:v>京南事业部</c:v>
                </c:pt>
                <c:pt idx="1">
                  <c:v>固安</c:v>
                </c:pt>
                <c:pt idx="2">
                  <c:v>霸州</c:v>
                </c:pt>
                <c:pt idx="3">
                  <c:v>文安</c:v>
                </c:pt>
                <c:pt idx="4">
                  <c:v>永清</c:v>
                </c:pt>
              </c:strCache>
            </c:strRef>
          </c:cat>
          <c:val>
            <c:numRef>
              <c:f>Sheet1!$G$27:$G$31</c:f>
              <c:numCache>
                <c:formatCode>0%</c:formatCode>
                <c:ptCount val="5"/>
                <c:pt idx="0">
                  <c:v>0.7</c:v>
                </c:pt>
                <c:pt idx="1">
                  <c:v>0.5</c:v>
                </c:pt>
                <c:pt idx="2">
                  <c:v>0.3</c:v>
                </c:pt>
                <c:pt idx="3">
                  <c:v>0.3</c:v>
                </c:pt>
                <c:pt idx="4">
                  <c:v>0.3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0271912"/>
        <c:axId val="500271128"/>
      </c:lineChart>
      <c:catAx>
        <c:axId val="50027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0266816"/>
        <c:crosses val="autoZero"/>
        <c:auto val="1"/>
        <c:lblAlgn val="ctr"/>
        <c:lblOffset val="100"/>
        <c:noMultiLvlLbl val="0"/>
      </c:catAx>
      <c:valAx>
        <c:axId val="500266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0273088"/>
        <c:crosses val="autoZero"/>
        <c:crossBetween val="between"/>
      </c:valAx>
      <c:valAx>
        <c:axId val="50027112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0271912"/>
        <c:crosses val="max"/>
        <c:crossBetween val="between"/>
      </c:valAx>
      <c:catAx>
        <c:axId val="5002719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0271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B8DD-84AD-40BF-80A1-9250E649FADC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0F017-892E-4388-A4D6-CBAC12A4A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D3AAB-018A-48B6-B2A9-1DAD620526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68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8" name="对象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80E846-832A-42E9-9E38-C74E659002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2018-5-15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05A80-B914-41E3-B486-D4FAD19F252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700B5-A8AF-47AE-9852-808CF2CC2AA4}" type="datetimeFigureOut">
              <a:rPr lang="zh-CN" altLang="en-US" smtClean="0">
                <a:solidFill>
                  <a:prstClr val="black"/>
                </a:solidFill>
              </a:rPr>
              <a:pPr/>
              <a:t>2018-5-15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1BE4F0-0019-4058-8E5A-7C960EE9B09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700B5-A8AF-47AE-9852-808CF2CC2AA4}" type="datetimeFigureOut">
              <a:rPr lang="zh-CN" altLang="en-US" smtClean="0">
                <a:solidFill>
                  <a:prstClr val="black"/>
                </a:solidFill>
              </a:rPr>
              <a:pPr/>
              <a:t>2018-5-15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1BE4F0-0019-4058-8E5A-7C960EE9B09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70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1482" y="1780162"/>
            <a:ext cx="10843097" cy="3816770"/>
          </a:xfrm>
        </p:spPr>
        <p:txBody>
          <a:bodyPr anchor="t" anchorCtr="0">
            <a:normAutofit/>
          </a:bodyPr>
          <a:lstStyle>
            <a:lvl1pPr>
              <a:defRPr sz="3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结束语区域</a:t>
            </a:r>
            <a:endParaRPr 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660398" y="5918479"/>
            <a:ext cx="10843684" cy="4521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2016.08.08</a:t>
            </a:r>
            <a:endParaRPr kumimoji="1" lang="zh-CN" altLang="en-US" dirty="0"/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060" y="692551"/>
            <a:ext cx="3004325" cy="56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405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700B5-A8AF-47AE-9852-808CF2CC2AA4}" type="datetimeFigureOut">
              <a:rPr lang="zh-CN" altLang="en-US" smtClean="0">
                <a:solidFill>
                  <a:prstClr val="black"/>
                </a:solidFill>
              </a:rPr>
              <a:pPr/>
              <a:t>2018-5-15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1BE4F0-0019-4058-8E5A-7C960EE9B09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38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700B5-A8AF-47AE-9852-808CF2CC2AA4}" type="datetimeFigureOut">
              <a:rPr lang="zh-CN" altLang="en-US" smtClean="0">
                <a:solidFill>
                  <a:prstClr val="black"/>
                </a:solidFill>
              </a:rPr>
              <a:pPr/>
              <a:t>2018-5-15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1BE4F0-0019-4058-8E5A-7C960EE9B09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3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1482" y="1780162"/>
            <a:ext cx="10843097" cy="3816770"/>
          </a:xfrm>
        </p:spPr>
        <p:txBody>
          <a:bodyPr anchor="t" anchorCtr="0">
            <a:normAutofit/>
          </a:bodyPr>
          <a:lstStyle>
            <a:lvl1pPr>
              <a:defRPr sz="3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结束语区域</a:t>
            </a:r>
            <a:endParaRPr 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660398" y="5918479"/>
            <a:ext cx="10843684" cy="4521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2016.08.08</a:t>
            </a:r>
            <a:endParaRPr kumimoji="1" lang="zh-CN" altLang="en-US" dirty="0"/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060" y="692551"/>
            <a:ext cx="3004325" cy="56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39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27501" y="3229310"/>
            <a:ext cx="7383439" cy="822366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封面副标题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753925" y="5994400"/>
            <a:ext cx="1917700" cy="279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单击此处编辑时间</a:t>
            </a:r>
          </a:p>
        </p:txBody>
      </p:sp>
      <p:pic>
        <p:nvPicPr>
          <p:cNvPr id="10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5" y="484266"/>
            <a:ext cx="2910176" cy="7288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0"/>
          <p:cNvSpPr txBox="1"/>
          <p:nvPr userDrawn="1"/>
        </p:nvSpPr>
        <p:spPr>
          <a:xfrm>
            <a:off x="10292034" y="551636"/>
            <a:ext cx="137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www.cfldcn.com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727501" y="1812925"/>
            <a:ext cx="10515600" cy="1325563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kumimoji="1" lang="zh-CN" altLang="en-US" dirty="0"/>
              <a:t>此处编辑文本标题</a:t>
            </a:r>
          </a:p>
        </p:txBody>
      </p:sp>
    </p:spTree>
    <p:extLst>
      <p:ext uri="{BB962C8B-B14F-4D97-AF65-F5344CB8AC3E}">
        <p14:creationId xmlns:p14="http://schemas.microsoft.com/office/powerpoint/2010/main" val="130477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>
            <a:extLst>
              <a:ext uri="{FF2B5EF4-FFF2-40B4-BE49-F238E27FC236}">
                <a16:creationId xmlns:a16="http://schemas.microsoft.com/office/drawing/2014/main" xmlns="" id="{AF283D18-F965-4C19-80C1-46F207CC5D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2" name="对象 1" hidden="1">
                        <a:extLst>
                          <a:ext uri="{FF2B5EF4-FFF2-40B4-BE49-F238E27FC236}">
                            <a16:creationId xmlns:a16="http://schemas.microsoft.com/office/drawing/2014/main" xmlns="" id="{AF283D18-F965-4C19-80C1-46F207CC5D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060450" y="699566"/>
            <a:ext cx="10071100" cy="55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60450" y="1679912"/>
            <a:ext cx="100711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单击此处编辑小标题文本样式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</p:nvPr>
        </p:nvSpPr>
        <p:spPr>
          <a:xfrm>
            <a:off x="1060450" y="2289512"/>
            <a:ext cx="10071100" cy="42374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单击此处编辑文本内容样式</a:t>
            </a:r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14" y="297865"/>
            <a:ext cx="1659429" cy="4155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64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2500" y="2144110"/>
            <a:ext cx="10160000" cy="3266090"/>
          </a:xfrm>
        </p:spPr>
        <p:txBody>
          <a:bodyPr anchor="t" anchorCtr="0">
            <a:normAutofit/>
          </a:bodyPr>
          <a:lstStyle>
            <a:lvl1pPr>
              <a:defRPr sz="4800" b="1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kumimoji="1" lang="zh-CN" altLang="en-US" dirty="0"/>
              <a:t>结束语区域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5733065"/>
            <a:ext cx="10160000" cy="5238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dirty="0"/>
              <a:t>2017.08.08</a:t>
            </a:r>
            <a:endParaRPr kumimoji="1" lang="zh-CN" altLang="en-US" dirty="0"/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28" y="784165"/>
            <a:ext cx="2802377" cy="7018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309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、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060451" y="699566"/>
            <a:ext cx="10071100" cy="55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60451" y="1679912"/>
            <a:ext cx="100711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单击此处编辑小标题文本样式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6" hasCustomPrompt="1"/>
          </p:nvPr>
        </p:nvSpPr>
        <p:spPr>
          <a:xfrm>
            <a:off x="1060451" y="2289513"/>
            <a:ext cx="10071100" cy="42374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单击此处编辑文本内容样式</a:t>
            </a:r>
          </a:p>
        </p:txBody>
      </p:sp>
      <p:pic>
        <p:nvPicPr>
          <p:cNvPr id="10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14" y="297866"/>
            <a:ext cx="1659429" cy="4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6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07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76980" y="6327058"/>
            <a:ext cx="3578943" cy="53094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86674"/>
      </p:ext>
    </p:extLst>
  </p:cSld>
  <p:clrMapOvr>
    <a:masterClrMapping/>
  </p:clrMapOvr>
  <p:transition>
    <p:fade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1482" y="1780162"/>
            <a:ext cx="10843097" cy="3816770"/>
          </a:xfrm>
        </p:spPr>
        <p:txBody>
          <a:bodyPr anchor="t" anchorCtr="0">
            <a:normAutofit/>
          </a:bodyPr>
          <a:lstStyle>
            <a:lvl1pPr>
              <a:defRPr sz="3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结束语区域</a:t>
            </a:r>
            <a:endParaRPr 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660398" y="5918479"/>
            <a:ext cx="10843684" cy="4521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2016.08.08</a:t>
            </a:r>
            <a:endParaRPr kumimoji="1" lang="zh-CN" altLang="en-US" dirty="0"/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060" y="692551"/>
            <a:ext cx="3004325" cy="56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89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1482" y="1780162"/>
            <a:ext cx="10843097" cy="3816770"/>
          </a:xfrm>
        </p:spPr>
        <p:txBody>
          <a:bodyPr anchor="t" anchorCtr="0">
            <a:normAutofit/>
          </a:bodyPr>
          <a:lstStyle>
            <a:lvl1pPr>
              <a:defRPr sz="3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结束语区域</a:t>
            </a:r>
            <a:endParaRPr 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660398" y="5918479"/>
            <a:ext cx="10843684" cy="4521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2016.08.08</a:t>
            </a:r>
            <a:endParaRPr kumimoji="1" lang="zh-CN" altLang="en-US" dirty="0"/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060" y="692551"/>
            <a:ext cx="3004325" cy="56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7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5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vmlDrawing" Target="../drawings/vmlDrawing3.vml"/><Relationship Id="rId5" Type="http://schemas.openxmlformats.org/officeDocument/2006/relationships/theme" Target="../theme/theme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6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tags" Target="../tags/tag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7.v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tags" Target="../tags/tag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1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9.xml"/><Relationship Id="rId5" Type="http://schemas.openxmlformats.org/officeDocument/2006/relationships/vmlDrawing" Target="../drawings/vmlDrawing8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10.xml"/><Relationship Id="rId5" Type="http://schemas.openxmlformats.org/officeDocument/2006/relationships/vmlDrawing" Target="../drawings/vmlDrawing9.v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5534080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noProof="0" dirty="0"/>
              <a:t>點擊輸入標題</a:t>
            </a:r>
            <a:endParaRPr lang="en-US" noProof="0" dirty="0"/>
          </a:p>
        </p:txBody>
      </p:sp>
      <p:sp>
        <p:nvSpPr>
          <p:cNvPr id="15" name="TextBox 14"/>
          <p:cNvSpPr txBox="1"/>
          <p:nvPr/>
        </p:nvSpPr>
        <p:spPr>
          <a:xfrm>
            <a:off x="6335184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zh-CN" altLang="en-US" sz="650" noProof="0" dirty="0">
                <a:solidFill>
                  <a:schemeClr val="tx1"/>
                </a:solidFill>
                <a:latin typeface="+mn-lt"/>
                <a:ea typeface="+mn-ea"/>
              </a:rPr>
              <a:t>演示文稿標題</a:t>
            </a:r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fr-FR" sz="650" noProof="0" dirty="0">
                <a:solidFill>
                  <a:schemeClr val="tx1"/>
                </a:solidFill>
                <a:latin typeface="+mn-lt"/>
                <a:ea typeface="+mn-ea"/>
              </a:rPr>
              <a:t>© 2018</a:t>
            </a:r>
            <a:r>
              <a:rPr lang="zh-CN" altLang="en-US" sz="650" noProof="0" dirty="0">
                <a:solidFill>
                  <a:schemeClr val="tx1"/>
                </a:solidFill>
                <a:latin typeface="+mn-lt"/>
                <a:ea typeface="+mn-ea"/>
              </a:rPr>
              <a:t>。欲瞭解更多資訊，請聯繫德勤中國</a:t>
            </a:r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noProof="0" dirty="0"/>
              <a:t>點擊輸入內文</a:t>
            </a:r>
          </a:p>
          <a:p>
            <a:pPr lvl="1"/>
            <a:r>
              <a:rPr lang="zh-CN" altLang="en-US" noProof="0" dirty="0"/>
              <a:t>第二級</a:t>
            </a:r>
          </a:p>
          <a:p>
            <a:pPr lvl="2"/>
            <a:r>
              <a:rPr lang="zh-CN" altLang="en-US" noProof="0" dirty="0"/>
              <a:t>第三級</a:t>
            </a:r>
          </a:p>
          <a:p>
            <a:pPr lvl="3"/>
            <a:r>
              <a:rPr lang="zh-CN" altLang="en-US" noProof="0" dirty="0"/>
              <a:t>第四級</a:t>
            </a:r>
          </a:p>
          <a:p>
            <a:pPr lvl="4"/>
            <a:r>
              <a:rPr lang="zh-CN" altLang="en-US" noProof="0" dirty="0"/>
              <a:t>第五級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  <a:latin typeface="+mn-lt"/>
                <a:ea typeface="+mn-ea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204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4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9" pos="4961">
          <p15:clr>
            <a:srgbClr val="F26B43"/>
          </p15:clr>
        </p15:guide>
        <p15:guide id="10" orient="horz" pos="236">
          <p15:clr>
            <a:srgbClr val="F26B43"/>
          </p15:clr>
        </p15:guide>
        <p15:guide id="11" pos="1363">
          <p15:clr>
            <a:srgbClr val="F26B43"/>
          </p15:clr>
        </p15:guide>
        <p15:guide id="12" pos="1516">
          <p15:clr>
            <a:srgbClr val="F26B43"/>
          </p15:clr>
        </p15:guide>
        <p15:guide id="13" pos="2560">
          <p15:clr>
            <a:srgbClr val="F26B43"/>
          </p15:clr>
        </p15:guide>
        <p15:guide id="14" pos="2711">
          <p15:clr>
            <a:srgbClr val="F26B43"/>
          </p15:clr>
        </p15:guide>
        <p15:guide id="15" pos="6160">
          <p15:clr>
            <a:srgbClr val="F26B43"/>
          </p15:clr>
        </p15:guide>
        <p15:guide id="16" pos="3764">
          <p15:clr>
            <a:srgbClr val="F26B43"/>
          </p15:clr>
        </p15:guide>
        <p15:guide id="17" pos="3916">
          <p15:clr>
            <a:srgbClr val="F26B43"/>
          </p15:clr>
        </p15:guide>
        <p15:guide id="18" pos="3840">
          <p15:clr>
            <a:srgbClr val="F26B43"/>
          </p15:clr>
        </p15:guide>
        <p15:guide id="19" pos="6312">
          <p15:clr>
            <a:srgbClr val="F26B43"/>
          </p15:clr>
        </p15:guide>
        <p15:guide id="20" orient="horz" pos="1049">
          <p15:clr>
            <a:srgbClr val="F26B43"/>
          </p15:clr>
        </p15:guide>
        <p15:guide id="21" orient="horz" pos="6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>
            <a:extLst>
              <a:ext uri="{FF2B5EF4-FFF2-40B4-BE49-F238E27FC236}">
                <a16:creationId xmlns:a16="http://schemas.microsoft.com/office/drawing/2014/main" xmlns="" id="{612E2E05-A044-43C2-A366-077036C9B8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think-cell Slide" r:id="rId8" imgW="470" imgH="469" progId="TCLayout.ActiveDocument.1">
                  <p:embed/>
                </p:oleObj>
              </mc:Choice>
              <mc:Fallback>
                <p:oleObj name="think-cell Slide" r:id="rId8" imgW="470" imgH="469" progId="TCLayout.ActiveDocument.1">
                  <p:embed/>
                  <p:pic>
                    <p:nvPicPr>
                      <p:cNvPr id="8" name="对象 7" hidden="1">
                        <a:extLst>
                          <a:ext uri="{FF2B5EF4-FFF2-40B4-BE49-F238E27FC236}">
                            <a16:creationId xmlns:a16="http://schemas.microsoft.com/office/drawing/2014/main" xmlns="" id="{612E2E05-A044-43C2-A366-077036C9B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7D37D-D652-2F48-ACF6-BA7C0D63FCDD}" type="datetimeFigureOut">
              <a:rPr kumimoji="1" lang="zh-CN" altLang="en-US" smtClean="0"/>
              <a:pPr/>
              <a:t>2018-5-15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B0356-D279-CB4B-9318-CB356BB59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Picture 2" descr="E:\Logo\新版VI应用\色标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1"/>
            <a:ext cx="1222149" cy="50987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8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noProof="0" dirty="0"/>
              <a:t>點擊輸入標題</a:t>
            </a:r>
            <a:endParaRPr lang="en-US" noProof="0" dirty="0"/>
          </a:p>
        </p:txBody>
      </p:sp>
      <p:sp>
        <p:nvSpPr>
          <p:cNvPr id="15" name="TextBox 14"/>
          <p:cNvSpPr txBox="1"/>
          <p:nvPr/>
        </p:nvSpPr>
        <p:spPr>
          <a:xfrm>
            <a:off x="6335184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zh-CN" altLang="en-US" sz="650" noProof="0" dirty="0">
                <a:solidFill>
                  <a:schemeClr val="tx1"/>
                </a:solidFill>
                <a:latin typeface="+mn-lt"/>
                <a:ea typeface="+mn-ea"/>
              </a:rPr>
              <a:t>演示文稿標題</a:t>
            </a:r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fr-FR" sz="650" noProof="0" dirty="0">
                <a:solidFill>
                  <a:schemeClr val="tx1"/>
                </a:solidFill>
                <a:latin typeface="+mn-lt"/>
                <a:ea typeface="+mn-ea"/>
              </a:rPr>
              <a:t>© 2018</a:t>
            </a:r>
            <a:r>
              <a:rPr lang="zh-CN" altLang="en-US" sz="650" noProof="0" dirty="0">
                <a:solidFill>
                  <a:schemeClr val="tx1"/>
                </a:solidFill>
                <a:latin typeface="+mn-lt"/>
                <a:ea typeface="+mn-ea"/>
              </a:rPr>
              <a:t>。欲瞭解更多資訊，請聯繫德勤中國</a:t>
            </a:r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noProof="0" dirty="0"/>
              <a:t>點擊輸入內文</a:t>
            </a:r>
          </a:p>
          <a:p>
            <a:pPr lvl="1"/>
            <a:r>
              <a:rPr lang="zh-CN" altLang="en-US" noProof="0" dirty="0"/>
              <a:t>第二級</a:t>
            </a:r>
          </a:p>
          <a:p>
            <a:pPr lvl="2"/>
            <a:r>
              <a:rPr lang="zh-CN" altLang="en-US" noProof="0" dirty="0"/>
              <a:t>第三級</a:t>
            </a:r>
          </a:p>
          <a:p>
            <a:pPr lvl="3"/>
            <a:r>
              <a:rPr lang="zh-CN" altLang="en-US" noProof="0" dirty="0"/>
              <a:t>第四級</a:t>
            </a:r>
          </a:p>
          <a:p>
            <a:pPr lvl="4"/>
            <a:r>
              <a:rPr lang="zh-CN" altLang="en-US" noProof="0" dirty="0"/>
              <a:t>第五級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  <a:latin typeface="+mn-lt"/>
                <a:ea typeface="+mn-ea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730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4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9" pos="4961">
          <p15:clr>
            <a:srgbClr val="F26B43"/>
          </p15:clr>
        </p15:guide>
        <p15:guide id="10" orient="horz" pos="236">
          <p15:clr>
            <a:srgbClr val="F26B43"/>
          </p15:clr>
        </p15:guide>
        <p15:guide id="11" pos="1363">
          <p15:clr>
            <a:srgbClr val="F26B43"/>
          </p15:clr>
        </p15:guide>
        <p15:guide id="12" pos="1516">
          <p15:clr>
            <a:srgbClr val="F26B43"/>
          </p15:clr>
        </p15:guide>
        <p15:guide id="13" pos="2560">
          <p15:clr>
            <a:srgbClr val="F26B43"/>
          </p15:clr>
        </p15:guide>
        <p15:guide id="14" pos="2711">
          <p15:clr>
            <a:srgbClr val="F26B43"/>
          </p15:clr>
        </p15:guide>
        <p15:guide id="15" pos="6160">
          <p15:clr>
            <a:srgbClr val="F26B43"/>
          </p15:clr>
        </p15:guide>
        <p15:guide id="16" pos="3764">
          <p15:clr>
            <a:srgbClr val="F26B43"/>
          </p15:clr>
        </p15:guide>
        <p15:guide id="17" pos="3916">
          <p15:clr>
            <a:srgbClr val="F26B43"/>
          </p15:clr>
        </p15:guide>
        <p15:guide id="18" pos="3840">
          <p15:clr>
            <a:srgbClr val="F26B43"/>
          </p15:clr>
        </p15:guide>
        <p15:guide id="19" pos="6312">
          <p15:clr>
            <a:srgbClr val="F26B43"/>
          </p15:clr>
        </p15:guide>
        <p15:guide id="20" orient="horz" pos="1049">
          <p15:clr>
            <a:srgbClr val="F26B43"/>
          </p15:clr>
        </p15:guide>
        <p15:guide id="21" orient="horz" pos="6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648914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noProof="0" dirty="0"/>
              <a:t>點擊輸入標題</a:t>
            </a:r>
            <a:endParaRPr lang="en-US" noProof="0" dirty="0"/>
          </a:p>
        </p:txBody>
      </p:sp>
      <p:sp>
        <p:nvSpPr>
          <p:cNvPr id="15" name="TextBox 14"/>
          <p:cNvSpPr txBox="1"/>
          <p:nvPr/>
        </p:nvSpPr>
        <p:spPr>
          <a:xfrm>
            <a:off x="6335184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zh-CN" altLang="en-US" sz="650" noProof="0" dirty="0">
                <a:solidFill>
                  <a:schemeClr val="tx1"/>
                </a:solidFill>
                <a:latin typeface="+mn-lt"/>
                <a:ea typeface="+mn-ea"/>
              </a:rPr>
              <a:t>演示文稿標題</a:t>
            </a:r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fr-FR" sz="650" noProof="0" dirty="0">
                <a:solidFill>
                  <a:schemeClr val="tx1"/>
                </a:solidFill>
                <a:latin typeface="+mn-lt"/>
                <a:ea typeface="+mn-ea"/>
              </a:rPr>
              <a:t>© 2018</a:t>
            </a:r>
            <a:r>
              <a:rPr lang="zh-CN" altLang="en-US" sz="650" noProof="0" dirty="0">
                <a:solidFill>
                  <a:schemeClr val="tx1"/>
                </a:solidFill>
                <a:latin typeface="+mn-lt"/>
                <a:ea typeface="+mn-ea"/>
              </a:rPr>
              <a:t>。欲瞭解更多資訊，請聯繫德勤中國</a:t>
            </a:r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noProof="0" dirty="0"/>
              <a:t>點擊輸入內文</a:t>
            </a:r>
          </a:p>
          <a:p>
            <a:pPr lvl="1"/>
            <a:r>
              <a:rPr lang="zh-CN" altLang="en-US" noProof="0" dirty="0"/>
              <a:t>第二級</a:t>
            </a:r>
          </a:p>
          <a:p>
            <a:pPr lvl="2"/>
            <a:r>
              <a:rPr lang="zh-CN" altLang="en-US" noProof="0" dirty="0"/>
              <a:t>第三級</a:t>
            </a:r>
          </a:p>
          <a:p>
            <a:pPr lvl="3"/>
            <a:r>
              <a:rPr lang="zh-CN" altLang="en-US" noProof="0" dirty="0"/>
              <a:t>第四級</a:t>
            </a:r>
          </a:p>
          <a:p>
            <a:pPr lvl="4"/>
            <a:r>
              <a:rPr lang="zh-CN" altLang="en-US" noProof="0" dirty="0"/>
              <a:t>第五級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  <a:latin typeface="+mn-lt"/>
                <a:ea typeface="+mn-ea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55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4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9" pos="4961">
          <p15:clr>
            <a:srgbClr val="F26B43"/>
          </p15:clr>
        </p15:guide>
        <p15:guide id="10" orient="horz" pos="236">
          <p15:clr>
            <a:srgbClr val="F26B43"/>
          </p15:clr>
        </p15:guide>
        <p15:guide id="11" pos="1363">
          <p15:clr>
            <a:srgbClr val="F26B43"/>
          </p15:clr>
        </p15:guide>
        <p15:guide id="12" pos="1516">
          <p15:clr>
            <a:srgbClr val="F26B43"/>
          </p15:clr>
        </p15:guide>
        <p15:guide id="13" pos="2560">
          <p15:clr>
            <a:srgbClr val="F26B43"/>
          </p15:clr>
        </p15:guide>
        <p15:guide id="14" pos="2711">
          <p15:clr>
            <a:srgbClr val="F26B43"/>
          </p15:clr>
        </p15:guide>
        <p15:guide id="15" pos="6160">
          <p15:clr>
            <a:srgbClr val="F26B43"/>
          </p15:clr>
        </p15:guide>
        <p15:guide id="16" pos="3764">
          <p15:clr>
            <a:srgbClr val="F26B43"/>
          </p15:clr>
        </p15:guide>
        <p15:guide id="17" pos="3916">
          <p15:clr>
            <a:srgbClr val="F26B43"/>
          </p15:clr>
        </p15:guide>
        <p15:guide id="18" pos="3840">
          <p15:clr>
            <a:srgbClr val="F26B43"/>
          </p15:clr>
        </p15:guide>
        <p15:guide id="19" pos="6312">
          <p15:clr>
            <a:srgbClr val="F26B43"/>
          </p15:clr>
        </p15:guide>
        <p15:guide id="20" orient="horz" pos="1049">
          <p15:clr>
            <a:srgbClr val="F26B43"/>
          </p15:clr>
        </p15:guide>
        <p15:guide id="21" orient="horz" pos="6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noProof="0" dirty="0" smtClean="0"/>
              <a:t>點擊輸入標題</a:t>
            </a:r>
            <a:endParaRPr lang="en-US" noProof="0" dirty="0"/>
          </a:p>
        </p:txBody>
      </p:sp>
      <p:sp>
        <p:nvSpPr>
          <p:cNvPr id="15" name="TextBox 14"/>
          <p:cNvSpPr txBox="1"/>
          <p:nvPr/>
        </p:nvSpPr>
        <p:spPr>
          <a:xfrm>
            <a:off x="6335184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zh-CN" altLang="en-US" sz="650" dirty="0" smtClean="0">
                <a:solidFill>
                  <a:prstClr val="black"/>
                </a:solidFill>
              </a:rPr>
              <a:t>演示文稿標題</a:t>
            </a:r>
            <a:endParaRPr lang="en-US" sz="65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  <a:defRPr/>
            </a:pPr>
            <a:r>
              <a:rPr lang="fr-FR" sz="650" dirty="0" smtClean="0">
                <a:solidFill>
                  <a:prstClr val="black"/>
                </a:solidFill>
              </a:rPr>
              <a:t>© 2018</a:t>
            </a:r>
            <a:r>
              <a:rPr lang="zh-CN" altLang="en-US" sz="650" dirty="0" smtClean="0">
                <a:solidFill>
                  <a:prstClr val="black"/>
                </a:solidFill>
              </a:rPr>
              <a:t>。欲瞭解更多資訊，請聯繫德勤中國</a:t>
            </a:r>
            <a:endParaRPr lang="en-US" sz="650" dirty="0">
              <a:solidFill>
                <a:prstClr val="black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noProof="0" dirty="0" smtClean="0"/>
              <a:t>點擊輸入內文</a:t>
            </a:r>
          </a:p>
          <a:p>
            <a:pPr lvl="1"/>
            <a:r>
              <a:rPr lang="zh-CN" altLang="en-US" noProof="0" dirty="0" smtClean="0"/>
              <a:t>第二級</a:t>
            </a:r>
          </a:p>
          <a:p>
            <a:pPr lvl="2"/>
            <a:r>
              <a:rPr lang="zh-CN" altLang="en-US" noProof="0" dirty="0" smtClean="0"/>
              <a:t>第三級</a:t>
            </a:r>
          </a:p>
          <a:p>
            <a:pPr lvl="3"/>
            <a:r>
              <a:rPr lang="zh-CN" altLang="en-US" noProof="0" dirty="0" smtClean="0"/>
              <a:t>第四級</a:t>
            </a:r>
          </a:p>
          <a:p>
            <a:pPr lvl="4"/>
            <a:r>
              <a:rPr lang="zh-CN" altLang="en-US" noProof="0" dirty="0" smtClean="0"/>
              <a:t>第五級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black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6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4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9" pos="4961">
          <p15:clr>
            <a:srgbClr val="F26B43"/>
          </p15:clr>
        </p15:guide>
        <p15:guide id="10" orient="horz" pos="236">
          <p15:clr>
            <a:srgbClr val="F26B43"/>
          </p15:clr>
        </p15:guide>
        <p15:guide id="11" pos="1363">
          <p15:clr>
            <a:srgbClr val="F26B43"/>
          </p15:clr>
        </p15:guide>
        <p15:guide id="12" pos="1516">
          <p15:clr>
            <a:srgbClr val="F26B43"/>
          </p15:clr>
        </p15:guide>
        <p15:guide id="13" pos="2560">
          <p15:clr>
            <a:srgbClr val="F26B43"/>
          </p15:clr>
        </p15:guide>
        <p15:guide id="14" pos="2711">
          <p15:clr>
            <a:srgbClr val="F26B43"/>
          </p15:clr>
        </p15:guide>
        <p15:guide id="15" pos="6160">
          <p15:clr>
            <a:srgbClr val="F26B43"/>
          </p15:clr>
        </p15:guide>
        <p15:guide id="16" pos="3764">
          <p15:clr>
            <a:srgbClr val="F26B43"/>
          </p15:clr>
        </p15:guide>
        <p15:guide id="17" pos="3916">
          <p15:clr>
            <a:srgbClr val="F26B43"/>
          </p15:clr>
        </p15:guide>
        <p15:guide id="18" pos="3840">
          <p15:clr>
            <a:srgbClr val="F26B43"/>
          </p15:clr>
        </p15:guide>
        <p15:guide id="19" pos="6312">
          <p15:clr>
            <a:srgbClr val="F26B43"/>
          </p15:clr>
        </p15:guide>
        <p15:guide id="20" orient="horz" pos="1049">
          <p15:clr>
            <a:srgbClr val="F26B43"/>
          </p15:clr>
        </p15:guide>
        <p15:guide id="21" orient="horz" pos="6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noProof="0" dirty="0" smtClean="0"/>
              <a:t>點擊輸入標題</a:t>
            </a:r>
            <a:endParaRPr lang="en-US" noProof="0" dirty="0"/>
          </a:p>
        </p:txBody>
      </p:sp>
      <p:sp>
        <p:nvSpPr>
          <p:cNvPr id="15" name="TextBox 14"/>
          <p:cNvSpPr txBox="1"/>
          <p:nvPr/>
        </p:nvSpPr>
        <p:spPr>
          <a:xfrm>
            <a:off x="6335184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zh-CN" altLang="en-US" sz="650" dirty="0" smtClean="0">
                <a:solidFill>
                  <a:prstClr val="black"/>
                </a:solidFill>
              </a:rPr>
              <a:t>演示文稿標題</a:t>
            </a:r>
            <a:endParaRPr lang="en-US" sz="65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  <a:defRPr/>
            </a:pPr>
            <a:r>
              <a:rPr lang="fr-FR" sz="650" dirty="0" smtClean="0">
                <a:solidFill>
                  <a:prstClr val="black"/>
                </a:solidFill>
              </a:rPr>
              <a:t>© 2018</a:t>
            </a:r>
            <a:r>
              <a:rPr lang="zh-CN" altLang="en-US" sz="650" dirty="0" smtClean="0">
                <a:solidFill>
                  <a:prstClr val="black"/>
                </a:solidFill>
              </a:rPr>
              <a:t>。欲瞭解更多資訊，請聯繫德勤中國</a:t>
            </a:r>
            <a:endParaRPr lang="en-US" sz="650" dirty="0">
              <a:solidFill>
                <a:prstClr val="black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noProof="0" dirty="0" smtClean="0"/>
              <a:t>點擊輸入內文</a:t>
            </a:r>
          </a:p>
          <a:p>
            <a:pPr lvl="1"/>
            <a:r>
              <a:rPr lang="zh-CN" altLang="en-US" noProof="0" dirty="0" smtClean="0"/>
              <a:t>第二級</a:t>
            </a:r>
          </a:p>
          <a:p>
            <a:pPr lvl="2"/>
            <a:r>
              <a:rPr lang="zh-CN" altLang="en-US" noProof="0" dirty="0" smtClean="0"/>
              <a:t>第三級</a:t>
            </a:r>
          </a:p>
          <a:p>
            <a:pPr lvl="3"/>
            <a:r>
              <a:rPr lang="zh-CN" altLang="en-US" noProof="0" dirty="0" smtClean="0"/>
              <a:t>第四級</a:t>
            </a:r>
          </a:p>
          <a:p>
            <a:pPr lvl="4"/>
            <a:r>
              <a:rPr lang="zh-CN" altLang="en-US" noProof="0" dirty="0" smtClean="0"/>
              <a:t>第五級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black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0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4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9" pos="4961">
          <p15:clr>
            <a:srgbClr val="F26B43"/>
          </p15:clr>
        </p15:guide>
        <p15:guide id="10" orient="horz" pos="236">
          <p15:clr>
            <a:srgbClr val="F26B43"/>
          </p15:clr>
        </p15:guide>
        <p15:guide id="11" pos="1363">
          <p15:clr>
            <a:srgbClr val="F26B43"/>
          </p15:clr>
        </p15:guide>
        <p15:guide id="12" pos="1516">
          <p15:clr>
            <a:srgbClr val="F26B43"/>
          </p15:clr>
        </p15:guide>
        <p15:guide id="13" pos="2560">
          <p15:clr>
            <a:srgbClr val="F26B43"/>
          </p15:clr>
        </p15:guide>
        <p15:guide id="14" pos="2711">
          <p15:clr>
            <a:srgbClr val="F26B43"/>
          </p15:clr>
        </p15:guide>
        <p15:guide id="15" pos="6160">
          <p15:clr>
            <a:srgbClr val="F26B43"/>
          </p15:clr>
        </p15:guide>
        <p15:guide id="16" pos="3764">
          <p15:clr>
            <a:srgbClr val="F26B43"/>
          </p15:clr>
        </p15:guide>
        <p15:guide id="17" pos="3916">
          <p15:clr>
            <a:srgbClr val="F26B43"/>
          </p15:clr>
        </p15:guide>
        <p15:guide id="18" pos="3840">
          <p15:clr>
            <a:srgbClr val="F26B43"/>
          </p15:clr>
        </p15:guide>
        <p15:guide id="19" pos="6312">
          <p15:clr>
            <a:srgbClr val="F26B43"/>
          </p15:clr>
        </p15:guide>
        <p15:guide id="20" orient="horz" pos="1049">
          <p15:clr>
            <a:srgbClr val="F26B43"/>
          </p15:clr>
        </p15:guide>
        <p15:guide id="21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产业端到端</a:t>
            </a:r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页面原型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2018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月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963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850" y="684680"/>
            <a:ext cx="56515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产业端到端首页</a:t>
            </a:r>
            <a:r>
              <a:rPr lang="zh-CN" altLang="en-US" dirty="0" smtClean="0">
                <a:solidFill>
                  <a:srgbClr val="313131"/>
                </a:solidFill>
                <a:latin typeface="Verdana"/>
                <a:ea typeface="华文细黑"/>
              </a:rPr>
              <a:t>（原型设计））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3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二级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主题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lang="zh-CN" altLang="en-US" sz="1600" b="1" dirty="0" smtClean="0">
                <a:solidFill>
                  <a:prstClr val="white"/>
                </a:solidFill>
                <a:latin typeface="Verdana"/>
                <a:ea typeface="华文细黑"/>
              </a:rPr>
              <a:t>产业端到端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323850" y="1223681"/>
            <a:ext cx="3279962" cy="549984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3850" y="2930565"/>
            <a:ext cx="327996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3850" y="4840941"/>
            <a:ext cx="3279962" cy="134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gray">
          <a:xfrm>
            <a:off x="658055" y="1096150"/>
            <a:ext cx="2491545" cy="28800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400" b="1" dirty="0" smtClean="0">
                <a:solidFill>
                  <a:schemeClr val="bg1"/>
                </a:solidFill>
              </a:rPr>
              <a:t>产业集群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 bwMode="gray">
          <a:xfrm>
            <a:off x="658054" y="4710386"/>
            <a:ext cx="2491545" cy="28800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400" b="1" dirty="0" smtClean="0">
                <a:solidFill>
                  <a:schemeClr val="bg1"/>
                </a:solidFill>
              </a:rPr>
              <a:t>业绩分析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721224" y="1801906"/>
            <a:ext cx="1613647" cy="927847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柱状图，集群年度目标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10989" y="1851677"/>
            <a:ext cx="941294" cy="815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en-US" altLang="zh-CN" dirty="0" smtClean="0">
                <a:solidFill>
                  <a:srgbClr val="313131"/>
                </a:solidFill>
              </a:rPr>
              <a:t>500</a:t>
            </a:r>
            <a:r>
              <a:rPr lang="zh-CN" altLang="en-US" dirty="0" smtClean="0">
                <a:solidFill>
                  <a:srgbClr val="313131"/>
                </a:solidFill>
              </a:rPr>
              <a:t>个</a:t>
            </a:r>
            <a:r>
              <a:rPr lang="zh-CN" altLang="en-US" sz="1600" dirty="0" smtClean="0">
                <a:solidFill>
                  <a:srgbClr val="313131"/>
                </a:solidFill>
              </a:rPr>
              <a:t>产业集群</a:t>
            </a:r>
            <a:endParaRPr lang="en-US" altLang="zh-CN" sz="1600" dirty="0" smtClean="0">
              <a:solidFill>
                <a:srgbClr val="313131"/>
              </a:solidFill>
            </a:endParaRPr>
          </a:p>
          <a:p>
            <a:pPr algn="l">
              <a:spcBef>
                <a:spcPts val="600"/>
              </a:spcBef>
              <a:buSzPct val="100000"/>
            </a:pPr>
            <a:r>
              <a:rPr lang="zh-CN" altLang="en-US" sz="1400" dirty="0" smtClean="0">
                <a:solidFill>
                  <a:srgbClr val="313131"/>
                </a:solidFill>
              </a:rPr>
              <a:t>（</a:t>
            </a:r>
            <a:r>
              <a:rPr lang="en-US" altLang="zh-CN" sz="1400" dirty="0" smtClean="0">
                <a:solidFill>
                  <a:srgbClr val="313131"/>
                </a:solidFill>
              </a:rPr>
              <a:t>2018</a:t>
            </a:r>
            <a:r>
              <a:rPr lang="zh-CN" altLang="en-US" sz="1400" dirty="0" smtClean="0">
                <a:solidFill>
                  <a:srgbClr val="313131"/>
                </a:solidFill>
              </a:rPr>
              <a:t>年）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10989" y="3393099"/>
            <a:ext cx="9412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en-US" altLang="zh-CN" dirty="0" smtClean="0">
                <a:solidFill>
                  <a:srgbClr val="313131"/>
                </a:solidFill>
              </a:rPr>
              <a:t>25</a:t>
            </a:r>
            <a:r>
              <a:rPr lang="zh-CN" altLang="en-US" dirty="0" smtClean="0">
                <a:solidFill>
                  <a:srgbClr val="313131"/>
                </a:solidFill>
              </a:rPr>
              <a:t>个</a:t>
            </a:r>
            <a:r>
              <a:rPr lang="zh-CN" altLang="en-US" sz="1600" dirty="0" smtClean="0">
                <a:solidFill>
                  <a:srgbClr val="313131"/>
                </a:solidFill>
              </a:rPr>
              <a:t>标杆产业集群</a:t>
            </a:r>
            <a:r>
              <a:rPr lang="zh-CN" altLang="en-US" sz="1400" dirty="0" smtClean="0">
                <a:solidFill>
                  <a:srgbClr val="313131"/>
                </a:solidFill>
              </a:rPr>
              <a:t>（</a:t>
            </a:r>
            <a:r>
              <a:rPr lang="en-US" altLang="zh-CN" sz="1400" dirty="0" smtClean="0">
                <a:solidFill>
                  <a:srgbClr val="313131"/>
                </a:solidFill>
              </a:rPr>
              <a:t>2018</a:t>
            </a:r>
            <a:r>
              <a:rPr lang="zh-CN" altLang="en-US" sz="1400" dirty="0" smtClean="0">
                <a:solidFill>
                  <a:srgbClr val="313131"/>
                </a:solidFill>
              </a:rPr>
              <a:t>年）</a:t>
            </a:r>
          </a:p>
        </p:txBody>
      </p:sp>
      <p:sp>
        <p:nvSpPr>
          <p:cNvPr id="25" name="矩形 24"/>
          <p:cNvSpPr/>
          <p:nvPr/>
        </p:nvSpPr>
        <p:spPr bwMode="gray">
          <a:xfrm>
            <a:off x="1745876" y="3356552"/>
            <a:ext cx="1613647" cy="927847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条形图，标杆集群招商进展</a:t>
            </a:r>
          </a:p>
        </p:txBody>
      </p:sp>
      <p:sp>
        <p:nvSpPr>
          <p:cNvPr id="28" name="矩形 27"/>
          <p:cNvSpPr/>
          <p:nvPr/>
        </p:nvSpPr>
        <p:spPr bwMode="gray">
          <a:xfrm>
            <a:off x="510989" y="5338315"/>
            <a:ext cx="2848534" cy="927847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柱状图、折现图，业绩指标完成率（签约落地</a:t>
            </a:r>
            <a:r>
              <a:rPr lang="zh-CN" altLang="en-US" sz="1600" b="1" dirty="0">
                <a:solidFill>
                  <a:schemeClr val="bg1"/>
                </a:solidFill>
              </a:rPr>
              <a:t>投、大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项目、龙头项目）</a:t>
            </a:r>
          </a:p>
        </p:txBody>
      </p:sp>
      <p:sp>
        <p:nvSpPr>
          <p:cNvPr id="32" name="矩形 31"/>
          <p:cNvSpPr/>
          <p:nvPr/>
        </p:nvSpPr>
        <p:spPr bwMode="gray">
          <a:xfrm>
            <a:off x="4090415" y="1223683"/>
            <a:ext cx="7043433" cy="348670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 bwMode="gray">
          <a:xfrm>
            <a:off x="6246188" y="1114407"/>
            <a:ext cx="2491545" cy="28800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400" b="1" dirty="0" smtClean="0">
                <a:solidFill>
                  <a:schemeClr val="bg1"/>
                </a:solidFill>
              </a:rPr>
              <a:t>项目推进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 bwMode="gray">
          <a:xfrm>
            <a:off x="4119712" y="4854387"/>
            <a:ext cx="7014137" cy="1869141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 bwMode="gray">
          <a:xfrm>
            <a:off x="6246189" y="4759365"/>
            <a:ext cx="2491545" cy="28800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400" b="1" dirty="0" smtClean="0">
                <a:solidFill>
                  <a:schemeClr val="bg1"/>
                </a:solidFill>
              </a:rPr>
              <a:t>产业承载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 bwMode="gray">
          <a:xfrm>
            <a:off x="4274910" y="1509482"/>
            <a:ext cx="1613647" cy="1700592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项目漏斗图（累计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/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年度）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321234" y="3459694"/>
            <a:ext cx="1520997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000" dirty="0" smtClean="0">
                <a:solidFill>
                  <a:srgbClr val="313131"/>
                </a:solidFill>
              </a:rPr>
              <a:t>在谈</a:t>
            </a:r>
            <a:r>
              <a:rPr lang="en-US" altLang="zh-CN" sz="1000" dirty="0" smtClean="0">
                <a:solidFill>
                  <a:srgbClr val="313131"/>
                </a:solidFill>
              </a:rPr>
              <a:t>XX</a:t>
            </a:r>
            <a:r>
              <a:rPr lang="zh-CN" altLang="en-US" sz="1000" dirty="0" smtClean="0">
                <a:solidFill>
                  <a:srgbClr val="313131"/>
                </a:solidFill>
              </a:rPr>
              <a:t>个项目</a:t>
            </a:r>
            <a:endParaRPr lang="en-US" altLang="zh-CN" sz="1000" dirty="0" smtClean="0">
              <a:solidFill>
                <a:srgbClr val="313131"/>
              </a:solidFill>
            </a:endParaRPr>
          </a:p>
          <a:p>
            <a:pPr algn="ctr">
              <a:spcBef>
                <a:spcPts val="600"/>
              </a:spcBef>
              <a:buSzPct val="100000"/>
            </a:pPr>
            <a:r>
              <a:rPr lang="zh-CN" altLang="en-US" sz="1000" dirty="0" smtClean="0">
                <a:solidFill>
                  <a:srgbClr val="313131"/>
                </a:solidFill>
              </a:rPr>
              <a:t>签约</a:t>
            </a:r>
            <a:r>
              <a:rPr lang="en-US" altLang="zh-CN" sz="1000" dirty="0" smtClean="0">
                <a:solidFill>
                  <a:srgbClr val="313131"/>
                </a:solidFill>
              </a:rPr>
              <a:t>XX</a:t>
            </a:r>
            <a:r>
              <a:rPr lang="zh-CN" altLang="en-US" sz="1000" dirty="0" smtClean="0">
                <a:solidFill>
                  <a:srgbClr val="313131"/>
                </a:solidFill>
              </a:rPr>
              <a:t>个项目</a:t>
            </a:r>
            <a:endParaRPr lang="en-US" altLang="zh-CN" sz="1000" dirty="0" smtClean="0">
              <a:solidFill>
                <a:srgbClr val="313131"/>
              </a:solidFill>
            </a:endParaRPr>
          </a:p>
          <a:p>
            <a:pPr algn="ctr">
              <a:spcBef>
                <a:spcPts val="600"/>
              </a:spcBef>
              <a:buSzPct val="100000"/>
            </a:pPr>
            <a:r>
              <a:rPr lang="zh-CN" altLang="en-US" sz="1000" dirty="0" smtClean="0">
                <a:solidFill>
                  <a:srgbClr val="313131"/>
                </a:solidFill>
              </a:rPr>
              <a:t>开工</a:t>
            </a:r>
            <a:r>
              <a:rPr lang="en-US" altLang="zh-CN" sz="1000" dirty="0" smtClean="0">
                <a:solidFill>
                  <a:srgbClr val="313131"/>
                </a:solidFill>
              </a:rPr>
              <a:t>XX</a:t>
            </a:r>
            <a:r>
              <a:rPr lang="zh-CN" altLang="en-US" sz="1000" dirty="0" smtClean="0">
                <a:solidFill>
                  <a:srgbClr val="313131"/>
                </a:solidFill>
              </a:rPr>
              <a:t>个项目</a:t>
            </a:r>
            <a:endParaRPr lang="en-US" altLang="zh-CN" sz="1000" dirty="0" smtClean="0">
              <a:solidFill>
                <a:srgbClr val="313131"/>
              </a:solidFill>
            </a:endParaRPr>
          </a:p>
          <a:p>
            <a:pPr algn="ctr">
              <a:spcBef>
                <a:spcPts val="600"/>
              </a:spcBef>
              <a:buSzPct val="100000"/>
            </a:pPr>
            <a:r>
              <a:rPr lang="zh-CN" altLang="en-US" sz="1000" dirty="0" smtClean="0">
                <a:solidFill>
                  <a:srgbClr val="313131"/>
                </a:solidFill>
              </a:rPr>
              <a:t>投产</a:t>
            </a:r>
            <a:r>
              <a:rPr lang="en-US" altLang="zh-CN" sz="1000" dirty="0" smtClean="0">
                <a:solidFill>
                  <a:srgbClr val="313131"/>
                </a:solidFill>
              </a:rPr>
              <a:t>XX</a:t>
            </a:r>
            <a:r>
              <a:rPr lang="zh-CN" altLang="en-US" sz="1000" dirty="0" smtClean="0">
                <a:solidFill>
                  <a:srgbClr val="313131"/>
                </a:solidFill>
              </a:rPr>
              <a:t>个项目</a:t>
            </a:r>
            <a:endParaRPr lang="en-US" altLang="zh-CN" sz="1000" dirty="0" smtClean="0">
              <a:solidFill>
                <a:srgbClr val="313131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31859" y="1509482"/>
            <a:ext cx="0" cy="29300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246188" y="2930565"/>
            <a:ext cx="4699718" cy="364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290442" y="1745028"/>
            <a:ext cx="12130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CN" altLang="en-US" sz="1100" dirty="0" smtClean="0">
                <a:solidFill>
                  <a:srgbClr val="313131"/>
                </a:solidFill>
              </a:rPr>
              <a:t>在谈</a:t>
            </a:r>
            <a:r>
              <a:rPr lang="en-US" altLang="zh-CN" sz="1100" dirty="0" smtClean="0">
                <a:solidFill>
                  <a:srgbClr val="313131"/>
                </a:solidFill>
              </a:rPr>
              <a:t>XX</a:t>
            </a:r>
            <a:r>
              <a:rPr lang="zh-CN" altLang="en-US" sz="1100" dirty="0" smtClean="0">
                <a:solidFill>
                  <a:srgbClr val="313131"/>
                </a:solidFill>
              </a:rPr>
              <a:t>个，涉及签约落地投</a:t>
            </a:r>
            <a:r>
              <a:rPr lang="en-US" altLang="zh-CN" sz="1100" dirty="0" smtClean="0">
                <a:solidFill>
                  <a:srgbClr val="313131"/>
                </a:solidFill>
              </a:rPr>
              <a:t>XX</a:t>
            </a:r>
            <a:r>
              <a:rPr lang="zh-CN" altLang="en-US" sz="1100" dirty="0" smtClean="0">
                <a:solidFill>
                  <a:srgbClr val="313131"/>
                </a:solidFill>
              </a:rPr>
              <a:t>亿，</a:t>
            </a:r>
            <a:endParaRPr lang="en-US" altLang="zh-CN" sz="1100" dirty="0" smtClean="0">
              <a:solidFill>
                <a:srgbClr val="313131"/>
              </a:solidFill>
            </a:endParaRPr>
          </a:p>
          <a:p>
            <a:pPr algn="l">
              <a:spcBef>
                <a:spcPts val="600"/>
              </a:spcBef>
              <a:buSzPct val="100000"/>
            </a:pPr>
            <a:r>
              <a:rPr lang="zh-CN" altLang="en-US" sz="1100" dirty="0" smtClean="0">
                <a:solidFill>
                  <a:srgbClr val="313131"/>
                </a:solidFill>
              </a:rPr>
              <a:t>其中本周新增</a:t>
            </a:r>
            <a:r>
              <a:rPr lang="en-US" altLang="zh-CN" sz="1100" dirty="0" smtClean="0">
                <a:solidFill>
                  <a:srgbClr val="313131"/>
                </a:solidFill>
              </a:rPr>
              <a:t>XXX</a:t>
            </a:r>
            <a:r>
              <a:rPr lang="zh-CN" altLang="en-US" sz="1100" dirty="0" smtClean="0">
                <a:solidFill>
                  <a:srgbClr val="313131"/>
                </a:solidFill>
              </a:rPr>
              <a:t>个，涉及签约落地投</a:t>
            </a:r>
            <a:r>
              <a:rPr lang="en-US" altLang="zh-CN" sz="1100" dirty="0" smtClean="0">
                <a:solidFill>
                  <a:srgbClr val="313131"/>
                </a:solidFill>
              </a:rPr>
              <a:t>XX</a:t>
            </a:r>
            <a:r>
              <a:rPr lang="zh-CN" altLang="en-US" sz="1100" dirty="0" smtClean="0">
                <a:solidFill>
                  <a:srgbClr val="313131"/>
                </a:solidFill>
              </a:rPr>
              <a:t>亿</a:t>
            </a:r>
            <a:endParaRPr lang="zh-CN" altLang="en-US" sz="900" dirty="0" smtClean="0">
              <a:solidFill>
                <a:srgbClr val="313131"/>
              </a:solidFill>
            </a:endParaRPr>
          </a:p>
        </p:txBody>
      </p:sp>
      <p:sp>
        <p:nvSpPr>
          <p:cNvPr id="46" name="矩形 45"/>
          <p:cNvSpPr/>
          <p:nvPr/>
        </p:nvSpPr>
        <p:spPr bwMode="gray">
          <a:xfrm>
            <a:off x="7601786" y="1742786"/>
            <a:ext cx="3344119" cy="927847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双柱图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（签约</a:t>
            </a:r>
            <a:r>
              <a:rPr lang="zh-CN" altLang="en-US" sz="1600" b="1" dirty="0">
                <a:solidFill>
                  <a:schemeClr val="bg1"/>
                </a:solidFill>
              </a:rPr>
              <a:t>落地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投，累计、本周新增），按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事业部排序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290442" y="3062056"/>
            <a:ext cx="1128299" cy="14311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CN" altLang="en-US" sz="1100" dirty="0" smtClean="0">
                <a:solidFill>
                  <a:srgbClr val="313131"/>
                </a:solidFill>
              </a:rPr>
              <a:t>基地类项目：年度累计开工</a:t>
            </a:r>
            <a:r>
              <a:rPr lang="en-US" altLang="zh-CN" sz="1100" dirty="0" smtClean="0">
                <a:solidFill>
                  <a:srgbClr val="313131"/>
                </a:solidFill>
              </a:rPr>
              <a:t>XX</a:t>
            </a:r>
            <a:r>
              <a:rPr lang="zh-CN" altLang="en-US" sz="1100" dirty="0" smtClean="0">
                <a:solidFill>
                  <a:srgbClr val="313131"/>
                </a:solidFill>
              </a:rPr>
              <a:t>个项目，本月拟开工</a:t>
            </a:r>
            <a:r>
              <a:rPr lang="en-US" altLang="zh-CN" sz="1100" dirty="0" smtClean="0">
                <a:solidFill>
                  <a:srgbClr val="313131"/>
                </a:solidFill>
              </a:rPr>
              <a:t>XX</a:t>
            </a:r>
            <a:r>
              <a:rPr lang="zh-CN" altLang="en-US" sz="1100" dirty="0" smtClean="0">
                <a:solidFill>
                  <a:srgbClr val="313131"/>
                </a:solidFill>
              </a:rPr>
              <a:t>个项目</a:t>
            </a:r>
            <a:endParaRPr lang="en-US" altLang="zh-CN" sz="1100" dirty="0">
              <a:solidFill>
                <a:srgbClr val="313131"/>
              </a:solidFill>
            </a:endParaRPr>
          </a:p>
          <a:p>
            <a:pPr>
              <a:spcBef>
                <a:spcPts val="600"/>
              </a:spcBef>
              <a:buSzPct val="100000"/>
            </a:pPr>
            <a:r>
              <a:rPr lang="zh-CN" altLang="en-US" sz="1100" dirty="0" smtClean="0">
                <a:solidFill>
                  <a:srgbClr val="313131"/>
                </a:solidFill>
              </a:rPr>
              <a:t>港类</a:t>
            </a:r>
            <a:r>
              <a:rPr lang="zh-CN" altLang="en-US" sz="1100" dirty="0">
                <a:solidFill>
                  <a:srgbClr val="313131"/>
                </a:solidFill>
              </a:rPr>
              <a:t>项目：年度累计开工</a:t>
            </a:r>
            <a:r>
              <a:rPr lang="en-US" altLang="zh-CN" sz="1100" dirty="0">
                <a:solidFill>
                  <a:srgbClr val="313131"/>
                </a:solidFill>
              </a:rPr>
              <a:t>XX</a:t>
            </a:r>
            <a:r>
              <a:rPr lang="zh-CN" altLang="en-US" sz="1100" dirty="0">
                <a:solidFill>
                  <a:srgbClr val="313131"/>
                </a:solidFill>
              </a:rPr>
              <a:t>个项目，本月拟开工</a:t>
            </a:r>
            <a:r>
              <a:rPr lang="en-US" altLang="zh-CN" sz="1100" dirty="0">
                <a:solidFill>
                  <a:srgbClr val="313131"/>
                </a:solidFill>
              </a:rPr>
              <a:t>XX</a:t>
            </a:r>
            <a:r>
              <a:rPr lang="zh-CN" altLang="en-US" sz="1100" dirty="0">
                <a:solidFill>
                  <a:srgbClr val="313131"/>
                </a:solidFill>
              </a:rPr>
              <a:t>个</a:t>
            </a:r>
            <a:r>
              <a:rPr lang="zh-CN" altLang="en-US" sz="1100" dirty="0" smtClean="0">
                <a:solidFill>
                  <a:srgbClr val="313131"/>
                </a:solidFill>
              </a:rPr>
              <a:t>项目</a:t>
            </a:r>
          </a:p>
        </p:txBody>
      </p:sp>
      <p:sp>
        <p:nvSpPr>
          <p:cNvPr id="48" name="矩形 47"/>
          <p:cNvSpPr/>
          <p:nvPr/>
        </p:nvSpPr>
        <p:spPr bwMode="gray">
          <a:xfrm>
            <a:off x="7585484" y="3011009"/>
            <a:ext cx="3344119" cy="148418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双柱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图（累计开工、本月拟开工）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06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开工项目按事业部排序，基地类、港类项目分两个图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7520802" y="5191370"/>
            <a:ext cx="15734" cy="131685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 bwMode="gray">
          <a:xfrm>
            <a:off x="4361575" y="5849301"/>
            <a:ext cx="861515" cy="86046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饼图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4307104" y="5001061"/>
            <a:ext cx="112075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CN" altLang="en-US" sz="1200" dirty="0">
                <a:solidFill>
                  <a:srgbClr val="313131"/>
                </a:solidFill>
              </a:rPr>
              <a:t>可</a:t>
            </a:r>
            <a:r>
              <a:rPr lang="zh-CN" altLang="en-US" sz="1200" dirty="0" smtClean="0">
                <a:solidFill>
                  <a:srgbClr val="313131"/>
                </a:solidFill>
              </a:rPr>
              <a:t>选址、有规模产业供地</a:t>
            </a:r>
            <a:r>
              <a:rPr lang="en-US" altLang="zh-CN" sz="1200" dirty="0" smtClean="0">
                <a:solidFill>
                  <a:srgbClr val="313131"/>
                </a:solidFill>
              </a:rPr>
              <a:t>17821</a:t>
            </a:r>
            <a:r>
              <a:rPr lang="zh-CN" altLang="en-US" sz="1200" dirty="0" smtClean="0">
                <a:solidFill>
                  <a:srgbClr val="313131"/>
                </a:solidFill>
              </a:rPr>
              <a:t>亩，已签约</a:t>
            </a:r>
            <a:r>
              <a:rPr lang="en-US" altLang="zh-CN" sz="1200" dirty="0" smtClean="0">
                <a:solidFill>
                  <a:srgbClr val="313131"/>
                </a:solidFill>
              </a:rPr>
              <a:t>5411</a:t>
            </a:r>
            <a:r>
              <a:rPr lang="zh-CN" altLang="en-US" sz="1200" dirty="0" smtClean="0">
                <a:solidFill>
                  <a:srgbClr val="313131"/>
                </a:solidFill>
              </a:rPr>
              <a:t>亩，本月新签约</a:t>
            </a:r>
            <a:r>
              <a:rPr lang="en-US" altLang="zh-CN" sz="1200" dirty="0" smtClean="0">
                <a:solidFill>
                  <a:srgbClr val="313131"/>
                </a:solidFill>
              </a:rPr>
              <a:t>XX</a:t>
            </a:r>
            <a:r>
              <a:rPr lang="zh-CN" altLang="en-US" sz="1200" dirty="0" smtClean="0">
                <a:solidFill>
                  <a:srgbClr val="313131"/>
                </a:solidFill>
              </a:rPr>
              <a:t>亩</a:t>
            </a:r>
            <a:endParaRPr lang="en-US" altLang="zh-CN" sz="1200" dirty="0" smtClean="0">
              <a:solidFill>
                <a:srgbClr val="31313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1568" y="5093394"/>
            <a:ext cx="112075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CN" altLang="en-US" sz="1200" dirty="0" smtClean="0">
                <a:solidFill>
                  <a:srgbClr val="313131"/>
                </a:solidFill>
              </a:rPr>
              <a:t>产业港总面积</a:t>
            </a:r>
            <a:r>
              <a:rPr lang="en-US" altLang="zh-CN" sz="1200" dirty="0" smtClean="0">
                <a:solidFill>
                  <a:srgbClr val="313131"/>
                </a:solidFill>
              </a:rPr>
              <a:t>XX</a:t>
            </a:r>
            <a:r>
              <a:rPr lang="zh-CN" altLang="en-US" sz="1200" dirty="0" smtClean="0">
                <a:solidFill>
                  <a:srgbClr val="313131"/>
                </a:solidFill>
              </a:rPr>
              <a:t>平米，已经签约</a:t>
            </a:r>
            <a:r>
              <a:rPr lang="en-US" altLang="zh-CN" sz="1200" dirty="0" smtClean="0">
                <a:solidFill>
                  <a:srgbClr val="313131"/>
                </a:solidFill>
              </a:rPr>
              <a:t>XX</a:t>
            </a:r>
            <a:r>
              <a:rPr lang="zh-CN" altLang="en-US" sz="1200" dirty="0" smtClean="0">
                <a:solidFill>
                  <a:srgbClr val="313131"/>
                </a:solidFill>
              </a:rPr>
              <a:t>平米，本月新签约</a:t>
            </a:r>
            <a:r>
              <a:rPr lang="en-US" altLang="zh-CN" sz="1200" dirty="0" smtClean="0">
                <a:solidFill>
                  <a:srgbClr val="313131"/>
                </a:solidFill>
              </a:rPr>
              <a:t>XX</a:t>
            </a:r>
            <a:r>
              <a:rPr lang="zh-CN" altLang="en-US" sz="1200" dirty="0" smtClean="0">
                <a:solidFill>
                  <a:srgbClr val="313131"/>
                </a:solidFill>
              </a:rPr>
              <a:t>平米</a:t>
            </a:r>
            <a:endParaRPr lang="en-US" altLang="zh-CN" sz="1200" dirty="0" smtClean="0">
              <a:solidFill>
                <a:srgbClr val="313131"/>
              </a:solidFill>
            </a:endParaRPr>
          </a:p>
        </p:txBody>
      </p:sp>
      <p:sp>
        <p:nvSpPr>
          <p:cNvPr id="59" name="矩形 58"/>
          <p:cNvSpPr/>
          <p:nvPr/>
        </p:nvSpPr>
        <p:spPr bwMode="gray">
          <a:xfrm>
            <a:off x="5835626" y="5826497"/>
            <a:ext cx="861515" cy="86046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饼图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09664" y="5143196"/>
            <a:ext cx="1302598" cy="815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CN" altLang="en-US" sz="1200" dirty="0" smtClean="0">
                <a:solidFill>
                  <a:srgbClr val="313131"/>
                </a:solidFill>
              </a:rPr>
              <a:t>优惠政策年度授权</a:t>
            </a:r>
            <a:r>
              <a:rPr lang="en-US" altLang="zh-CN" sz="1200" dirty="0" smtClean="0">
                <a:solidFill>
                  <a:srgbClr val="313131"/>
                </a:solidFill>
              </a:rPr>
              <a:t>XX</a:t>
            </a:r>
            <a:r>
              <a:rPr lang="zh-CN" altLang="en-US" sz="1200" dirty="0" smtClean="0">
                <a:solidFill>
                  <a:srgbClr val="313131"/>
                </a:solidFill>
              </a:rPr>
              <a:t>已，已经使用</a:t>
            </a:r>
            <a:r>
              <a:rPr lang="en-US" altLang="zh-CN" sz="1200" dirty="0" smtClean="0">
                <a:solidFill>
                  <a:srgbClr val="313131"/>
                </a:solidFill>
              </a:rPr>
              <a:t>XX</a:t>
            </a:r>
            <a:r>
              <a:rPr lang="zh-CN" altLang="en-US" sz="1200" dirty="0" smtClean="0">
                <a:solidFill>
                  <a:srgbClr val="313131"/>
                </a:solidFill>
              </a:rPr>
              <a:t>亿，本月新使用</a:t>
            </a:r>
            <a:endParaRPr lang="en-US" altLang="zh-CN" sz="1200" dirty="0" smtClean="0">
              <a:solidFill>
                <a:srgbClr val="313131"/>
              </a:solidFill>
            </a:endParaRPr>
          </a:p>
          <a:p>
            <a:pPr algn="l">
              <a:spcBef>
                <a:spcPts val="600"/>
              </a:spcBef>
              <a:buSzPct val="100000"/>
            </a:pPr>
            <a:r>
              <a:rPr lang="en-US" altLang="zh-CN" sz="1200" dirty="0" smtClean="0">
                <a:solidFill>
                  <a:srgbClr val="313131"/>
                </a:solidFill>
              </a:rPr>
              <a:t>XX</a:t>
            </a:r>
            <a:r>
              <a:rPr lang="zh-CN" altLang="en-US" sz="1200" dirty="0" smtClean="0">
                <a:solidFill>
                  <a:srgbClr val="313131"/>
                </a:solidFill>
              </a:rPr>
              <a:t>亿</a:t>
            </a:r>
            <a:endParaRPr lang="en-US" altLang="zh-CN" sz="1200" dirty="0" smtClean="0">
              <a:solidFill>
                <a:srgbClr val="313131"/>
              </a:solidFill>
            </a:endParaRPr>
          </a:p>
        </p:txBody>
      </p:sp>
      <p:sp>
        <p:nvSpPr>
          <p:cNvPr id="62" name="矩形 61"/>
          <p:cNvSpPr/>
          <p:nvPr/>
        </p:nvSpPr>
        <p:spPr bwMode="gray">
          <a:xfrm>
            <a:off x="11044232" y="1851677"/>
            <a:ext cx="1892237" cy="711388"/>
          </a:xfrm>
          <a:prstGeom prst="rect">
            <a:avLst/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/>
              <a:t>数据源：产</a:t>
            </a:r>
            <a:r>
              <a:rPr lang="zh-CN" altLang="en-US" sz="1600" b="1" dirty="0" smtClean="0"/>
              <a:t>发系统</a:t>
            </a:r>
            <a:endParaRPr lang="en-US" altLang="zh-CN" sz="1600" b="1" dirty="0" smtClean="0"/>
          </a:p>
        </p:txBody>
      </p:sp>
      <p:sp>
        <p:nvSpPr>
          <p:cNvPr id="63" name="矩形 62"/>
          <p:cNvSpPr/>
          <p:nvPr/>
        </p:nvSpPr>
        <p:spPr bwMode="gray">
          <a:xfrm>
            <a:off x="11044232" y="3464781"/>
            <a:ext cx="1892237" cy="711388"/>
          </a:xfrm>
          <a:prstGeom prst="rect">
            <a:avLst/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/>
              <a:t>数据源：系统取数</a:t>
            </a:r>
            <a:endParaRPr lang="en-US" altLang="zh-CN" sz="1600" b="1" dirty="0" smtClean="0"/>
          </a:p>
        </p:txBody>
      </p:sp>
      <p:sp>
        <p:nvSpPr>
          <p:cNvPr id="64" name="矩形 63"/>
          <p:cNvSpPr/>
          <p:nvPr/>
        </p:nvSpPr>
        <p:spPr bwMode="gray">
          <a:xfrm>
            <a:off x="-1455851" y="3383858"/>
            <a:ext cx="1892237" cy="711388"/>
          </a:xfrm>
          <a:prstGeom prst="rect">
            <a:avLst/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/>
              <a:t>数据源：改造系统，标识标杆产业集群</a:t>
            </a:r>
            <a:endParaRPr lang="en-US" altLang="zh-CN" sz="1600" b="1" dirty="0" smtClean="0"/>
          </a:p>
        </p:txBody>
      </p:sp>
      <p:sp>
        <p:nvSpPr>
          <p:cNvPr id="65" name="矩形 64"/>
          <p:cNvSpPr/>
          <p:nvPr/>
        </p:nvSpPr>
        <p:spPr bwMode="gray">
          <a:xfrm>
            <a:off x="3923489" y="6511835"/>
            <a:ext cx="1624797" cy="711388"/>
          </a:xfrm>
          <a:prstGeom prst="rect">
            <a:avLst/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/>
              <a:t>数据源：提供报告或改造系统</a:t>
            </a:r>
            <a:endParaRPr lang="en-US" altLang="zh-CN" sz="1600" b="1" dirty="0" smtClean="0"/>
          </a:p>
        </p:txBody>
      </p:sp>
      <p:sp>
        <p:nvSpPr>
          <p:cNvPr id="67" name="文本框 66"/>
          <p:cNvSpPr txBox="1"/>
          <p:nvPr/>
        </p:nvSpPr>
        <p:spPr>
          <a:xfrm>
            <a:off x="9433208" y="5093394"/>
            <a:ext cx="17006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CN" altLang="en-US" sz="1200" dirty="0" smtClean="0">
                <a:solidFill>
                  <a:srgbClr val="313131"/>
                </a:solidFill>
              </a:rPr>
              <a:t>优惠政策年度需兑付</a:t>
            </a:r>
            <a:r>
              <a:rPr lang="en-US" altLang="zh-CN" sz="1200" dirty="0" smtClean="0">
                <a:solidFill>
                  <a:srgbClr val="313131"/>
                </a:solidFill>
              </a:rPr>
              <a:t>XX</a:t>
            </a:r>
            <a:r>
              <a:rPr lang="zh-CN" altLang="en-US" sz="1200" dirty="0" smtClean="0">
                <a:solidFill>
                  <a:srgbClr val="313131"/>
                </a:solidFill>
              </a:rPr>
              <a:t>亿，已兑付</a:t>
            </a:r>
            <a:r>
              <a:rPr lang="en-US" altLang="zh-CN" sz="1200" dirty="0" smtClean="0">
                <a:solidFill>
                  <a:srgbClr val="313131"/>
                </a:solidFill>
              </a:rPr>
              <a:t>XX</a:t>
            </a:r>
            <a:r>
              <a:rPr lang="zh-CN" altLang="en-US" sz="1200" dirty="0" smtClean="0">
                <a:solidFill>
                  <a:srgbClr val="313131"/>
                </a:solidFill>
              </a:rPr>
              <a:t>亿，待兑付</a:t>
            </a:r>
            <a:r>
              <a:rPr lang="en-US" altLang="zh-CN" sz="1200" dirty="0" smtClean="0">
                <a:solidFill>
                  <a:srgbClr val="313131"/>
                </a:solidFill>
              </a:rPr>
              <a:t>XX</a:t>
            </a:r>
            <a:r>
              <a:rPr lang="zh-CN" altLang="en-US" sz="1200" dirty="0" smtClean="0">
                <a:solidFill>
                  <a:srgbClr val="313131"/>
                </a:solidFill>
              </a:rPr>
              <a:t>亿</a:t>
            </a:r>
            <a:endParaRPr lang="en-US" altLang="zh-CN" sz="1200" dirty="0" smtClean="0">
              <a:solidFill>
                <a:srgbClr val="313131"/>
              </a:solidFill>
            </a:endParaRPr>
          </a:p>
        </p:txBody>
      </p:sp>
      <p:sp>
        <p:nvSpPr>
          <p:cNvPr id="68" name="矩形 67"/>
          <p:cNvSpPr/>
          <p:nvPr/>
        </p:nvSpPr>
        <p:spPr bwMode="gray">
          <a:xfrm>
            <a:off x="9852770" y="5739725"/>
            <a:ext cx="861515" cy="86046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饼图</a:t>
            </a:r>
          </a:p>
        </p:txBody>
      </p:sp>
      <p:sp>
        <p:nvSpPr>
          <p:cNvPr id="69" name="矩形 68"/>
          <p:cNvSpPr/>
          <p:nvPr/>
        </p:nvSpPr>
        <p:spPr bwMode="gray">
          <a:xfrm>
            <a:off x="7910310" y="5770800"/>
            <a:ext cx="861515" cy="86046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饼图</a:t>
            </a:r>
          </a:p>
        </p:txBody>
      </p:sp>
      <p:sp>
        <p:nvSpPr>
          <p:cNvPr id="40" name="矩形 39"/>
          <p:cNvSpPr/>
          <p:nvPr/>
        </p:nvSpPr>
        <p:spPr bwMode="gray">
          <a:xfrm>
            <a:off x="4145686" y="959387"/>
            <a:ext cx="1892237" cy="892290"/>
          </a:xfrm>
          <a:prstGeom prst="rect">
            <a:avLst/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/>
              <a:t>数据源</a:t>
            </a:r>
            <a:r>
              <a:rPr lang="zh-CN" altLang="en-US" sz="1600" b="1" dirty="0" smtClean="0"/>
              <a:t>：</a:t>
            </a:r>
            <a:r>
              <a:rPr lang="zh-CN" altLang="en-US" sz="1600" b="1" dirty="0"/>
              <a:t>在</a:t>
            </a:r>
            <a:r>
              <a:rPr lang="zh-CN" altLang="en-US" sz="1600" b="1" dirty="0" smtClean="0"/>
              <a:t>谈用产发数据，其余用区域招商数据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72891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849" y="819150"/>
            <a:ext cx="75517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产业端到端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产业集群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3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Verdana"/>
                <a:ea typeface="华文细黑"/>
              </a:rPr>
              <a:t>三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级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主题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（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）</a:t>
            </a:r>
            <a:r>
              <a:rPr lang="zh-CN" altLang="en-US" sz="1600" b="1" dirty="0" smtClean="0">
                <a:solidFill>
                  <a:prstClr val="white"/>
                </a:solidFill>
                <a:latin typeface="Verdana"/>
                <a:ea typeface="华文细黑"/>
              </a:rPr>
              <a:t>产业集群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42" name="图表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304118"/>
              </p:ext>
            </p:extLst>
          </p:nvPr>
        </p:nvGraphicFramePr>
        <p:xfrm>
          <a:off x="506308" y="3260277"/>
          <a:ext cx="10938083" cy="3597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501650" y="2046723"/>
            <a:ext cx="4294292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CN" altLang="en-US" dirty="0" smtClean="0">
                <a:solidFill>
                  <a:srgbClr val="313131"/>
                </a:solidFill>
              </a:rPr>
              <a:t>集群年度目标</a:t>
            </a:r>
            <a:endParaRPr lang="en-US" altLang="zh-CN" dirty="0" smtClean="0">
              <a:solidFill>
                <a:srgbClr val="313131"/>
              </a:solidFill>
            </a:endParaRPr>
          </a:p>
          <a:p>
            <a:pPr algn="l">
              <a:spcBef>
                <a:spcPts val="600"/>
              </a:spcBef>
              <a:buSzPct val="100000"/>
            </a:pPr>
            <a:r>
              <a:rPr lang="en-US" altLang="zh-CN" dirty="0" smtClean="0">
                <a:solidFill>
                  <a:srgbClr val="313131"/>
                </a:solidFill>
              </a:rPr>
              <a:t>500</a:t>
            </a:r>
            <a:r>
              <a:rPr lang="zh-CN" altLang="en-US" dirty="0" smtClean="0">
                <a:solidFill>
                  <a:srgbClr val="313131"/>
                </a:solidFill>
              </a:rPr>
              <a:t>个</a:t>
            </a:r>
          </a:p>
        </p:txBody>
      </p:sp>
      <p:sp>
        <p:nvSpPr>
          <p:cNvPr id="44" name="矩形 43"/>
          <p:cNvSpPr/>
          <p:nvPr/>
        </p:nvSpPr>
        <p:spPr bwMode="gray">
          <a:xfrm>
            <a:off x="2406650" y="1355271"/>
            <a:ext cx="2165350" cy="32861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谋划：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XX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个</a:t>
            </a:r>
          </a:p>
        </p:txBody>
      </p:sp>
      <p:sp>
        <p:nvSpPr>
          <p:cNvPr id="45" name="矩形 44"/>
          <p:cNvSpPr/>
          <p:nvPr/>
        </p:nvSpPr>
        <p:spPr bwMode="gray">
          <a:xfrm>
            <a:off x="2406650" y="1910348"/>
            <a:ext cx="2165350" cy="32861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深化：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XX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个</a:t>
            </a:r>
          </a:p>
        </p:txBody>
      </p:sp>
      <p:sp>
        <p:nvSpPr>
          <p:cNvPr id="46" name="矩形 45"/>
          <p:cNvSpPr/>
          <p:nvPr/>
        </p:nvSpPr>
        <p:spPr bwMode="gray">
          <a:xfrm>
            <a:off x="2406650" y="2479692"/>
            <a:ext cx="2165350" cy="32861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在建：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XX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个</a:t>
            </a:r>
          </a:p>
        </p:txBody>
      </p:sp>
      <p:sp>
        <p:nvSpPr>
          <p:cNvPr id="47" name="矩形 46"/>
          <p:cNvSpPr/>
          <p:nvPr/>
        </p:nvSpPr>
        <p:spPr bwMode="gray">
          <a:xfrm>
            <a:off x="2406650" y="3090544"/>
            <a:ext cx="2165350" cy="32861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建成：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XX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个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745686" y="1960047"/>
            <a:ext cx="14626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CN" altLang="en-US" dirty="0" smtClean="0">
                <a:solidFill>
                  <a:srgbClr val="313131"/>
                </a:solidFill>
              </a:rPr>
              <a:t>产业集群符合度 </a:t>
            </a:r>
            <a:r>
              <a:rPr lang="en-US" altLang="zh-CN" dirty="0" smtClean="0">
                <a:solidFill>
                  <a:srgbClr val="313131"/>
                </a:solidFill>
              </a:rPr>
              <a:t>81%</a:t>
            </a:r>
            <a:endParaRPr lang="zh-CN" altLang="en-US" dirty="0" smtClean="0">
              <a:solidFill>
                <a:srgbClr val="31313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091408" y="3690710"/>
            <a:ext cx="1462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CN" altLang="en-US" dirty="0" smtClean="0">
                <a:solidFill>
                  <a:srgbClr val="313131"/>
                </a:solidFill>
              </a:rPr>
              <a:t>集群招商进展</a:t>
            </a: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86" y="978422"/>
            <a:ext cx="4671716" cy="251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直接连接符 199"/>
          <p:cNvCxnSpPr/>
          <p:nvPr/>
        </p:nvCxnSpPr>
        <p:spPr>
          <a:xfrm flipV="1">
            <a:off x="46348" y="437466"/>
            <a:ext cx="12060000" cy="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748CA538-C6A6-7043-9F7C-289B22A8F5F9}"/>
              </a:ext>
            </a:extLst>
          </p:cNvPr>
          <p:cNvSpPr txBox="1"/>
          <p:nvPr/>
        </p:nvSpPr>
        <p:spPr>
          <a:xfrm>
            <a:off x="678235" y="95596"/>
            <a:ext cx="23083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b="1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华夏幸福</a:t>
            </a:r>
            <a:r>
              <a:rPr lang="zh-Hans" altLang="en-US" b="1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经营分析平台</a:t>
            </a:r>
            <a:endParaRPr lang="en-US" altLang="zh-CN" b="1" dirty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1EC0A9B3-9798-8941-B98C-5C047C92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386" y="127700"/>
            <a:ext cx="287165" cy="252000"/>
          </a:xfrm>
          <a:prstGeom prst="rect">
            <a:avLst/>
          </a:prstGeom>
        </p:spPr>
      </p:pic>
      <p:sp>
        <p:nvSpPr>
          <p:cNvPr id="362" name="TextBox 199">
            <a:extLst>
              <a:ext uri="{FF2B5EF4-FFF2-40B4-BE49-F238E27FC236}">
                <a16:creationId xmlns:a16="http://schemas.microsoft.com/office/drawing/2014/main" xmlns="" id="{71553BC8-5DEA-D049-BB8F-770619886756}"/>
              </a:ext>
            </a:extLst>
          </p:cNvPr>
          <p:cNvSpPr txBox="1"/>
          <p:nvPr/>
        </p:nvSpPr>
        <p:spPr>
          <a:xfrm>
            <a:off x="242544" y="641466"/>
            <a:ext cx="10868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产业端到端</a:t>
            </a:r>
            <a:r>
              <a:rPr lang="zh-Hans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2" name="TextBox 199">
            <a:extLst>
              <a:ext uri="{FF2B5EF4-FFF2-40B4-BE49-F238E27FC236}">
                <a16:creationId xmlns:a16="http://schemas.microsoft.com/office/drawing/2014/main" xmlns="" id="{B8BBD1AF-521B-C546-8507-923AFF05E94E}"/>
              </a:ext>
            </a:extLst>
          </p:cNvPr>
          <p:cNvSpPr txBox="1"/>
          <p:nvPr/>
        </p:nvSpPr>
        <p:spPr>
          <a:xfrm>
            <a:off x="1392550" y="641466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产业集群</a:t>
            </a:r>
            <a:endParaRPr 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3" name="Straight Connector 56">
            <a:extLst>
              <a:ext uri="{FF2B5EF4-FFF2-40B4-BE49-F238E27FC236}">
                <a16:creationId xmlns:a16="http://schemas.microsoft.com/office/drawing/2014/main" xmlns="" id="{6B3C5274-34CA-5F4E-8640-7313E5F50306}"/>
              </a:ext>
            </a:extLst>
          </p:cNvPr>
          <p:cNvCxnSpPr/>
          <p:nvPr/>
        </p:nvCxnSpPr>
        <p:spPr>
          <a:xfrm>
            <a:off x="2190524" y="683066"/>
            <a:ext cx="0" cy="1322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199">
            <a:extLst>
              <a:ext uri="{FF2B5EF4-FFF2-40B4-BE49-F238E27FC236}">
                <a16:creationId xmlns:a16="http://schemas.microsoft.com/office/drawing/2014/main" xmlns="" id="{ECABA636-E795-0649-9E31-AC6E15E4F9C8}"/>
              </a:ext>
            </a:extLst>
          </p:cNvPr>
          <p:cNvSpPr txBox="1"/>
          <p:nvPr/>
        </p:nvSpPr>
        <p:spPr>
          <a:xfrm>
            <a:off x="2307236" y="641466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项目推进</a:t>
            </a:r>
            <a:endParaRPr 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5" name="Straight Connector 56">
            <a:extLst>
              <a:ext uri="{FF2B5EF4-FFF2-40B4-BE49-F238E27FC236}">
                <a16:creationId xmlns:a16="http://schemas.microsoft.com/office/drawing/2014/main" xmlns="" id="{ADD45C80-1BBF-AA49-9FFE-F8E1BC4FDBFA}"/>
              </a:ext>
            </a:extLst>
          </p:cNvPr>
          <p:cNvCxnSpPr/>
          <p:nvPr/>
        </p:nvCxnSpPr>
        <p:spPr>
          <a:xfrm>
            <a:off x="3171472" y="683066"/>
            <a:ext cx="0" cy="1322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199">
            <a:extLst>
              <a:ext uri="{FF2B5EF4-FFF2-40B4-BE49-F238E27FC236}">
                <a16:creationId xmlns:a16="http://schemas.microsoft.com/office/drawing/2014/main" xmlns="" id="{71B54A16-48D7-C044-B394-BA445517C2A4}"/>
              </a:ext>
            </a:extLst>
          </p:cNvPr>
          <p:cNvSpPr txBox="1"/>
          <p:nvPr/>
        </p:nvSpPr>
        <p:spPr>
          <a:xfrm>
            <a:off x="3327580" y="641466"/>
            <a:ext cx="8976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效益类分析</a:t>
            </a:r>
            <a:endParaRPr 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xmlns="" id="{3AE929EF-CDA0-2443-AF00-96F9BAF6AD38}"/>
              </a:ext>
            </a:extLst>
          </p:cNvPr>
          <p:cNvSpPr txBox="1"/>
          <p:nvPr/>
        </p:nvSpPr>
        <p:spPr>
          <a:xfrm>
            <a:off x="6718134" y="155785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Hans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xmlns="" id="{F281C34D-F83A-494D-ADE7-7C510F54B2C8}"/>
              </a:ext>
            </a:extLst>
          </p:cNvPr>
          <p:cNvCxnSpPr/>
          <p:nvPr/>
        </p:nvCxnSpPr>
        <p:spPr>
          <a:xfrm>
            <a:off x="6885997" y="181996"/>
            <a:ext cx="0" cy="1322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Box 440">
            <a:extLst>
              <a:ext uri="{FF2B5EF4-FFF2-40B4-BE49-F238E27FC236}">
                <a16:creationId xmlns:a16="http://schemas.microsoft.com/office/drawing/2014/main" xmlns="" id="{B05A74C0-087A-6D42-B244-6DB5000D34A4}"/>
              </a:ext>
            </a:extLst>
          </p:cNvPr>
          <p:cNvSpPr txBox="1"/>
          <p:nvPr/>
        </p:nvSpPr>
        <p:spPr>
          <a:xfrm>
            <a:off x="7373240" y="155785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Hans" altLang="en-US" sz="1200" b="1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经营管控</a:t>
            </a:r>
            <a:endParaRPr lang="en-US" sz="1200" b="1" dirty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xmlns="" id="{A4AAC854-DB17-E84C-9C16-BC5F4C8AEAA1}"/>
              </a:ext>
            </a:extLst>
          </p:cNvPr>
          <p:cNvCxnSpPr/>
          <p:nvPr/>
        </p:nvCxnSpPr>
        <p:spPr>
          <a:xfrm>
            <a:off x="7782109" y="181996"/>
            <a:ext cx="0" cy="1322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xmlns="" id="{F4ABFF4F-ED34-E14D-86A3-B93180F5457C}"/>
              </a:ext>
            </a:extLst>
          </p:cNvPr>
          <p:cNvSpPr txBox="1"/>
          <p:nvPr/>
        </p:nvSpPr>
        <p:spPr>
          <a:xfrm>
            <a:off x="8206152" y="155785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Hans" altLang="en-US" sz="1200" b="1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土地端到端</a:t>
            </a:r>
            <a:endParaRPr lang="en-US" sz="1200" b="1" dirty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xmlns="" id="{79629B10-C56C-684C-98B4-F59835A6BC1A}"/>
              </a:ext>
            </a:extLst>
          </p:cNvPr>
          <p:cNvCxnSpPr/>
          <p:nvPr/>
        </p:nvCxnSpPr>
        <p:spPr>
          <a:xfrm>
            <a:off x="8715391" y="181996"/>
            <a:ext cx="0" cy="1322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>
            <a:extLst>
              <a:ext uri="{FF2B5EF4-FFF2-40B4-BE49-F238E27FC236}">
                <a16:creationId xmlns:a16="http://schemas.microsoft.com/office/drawing/2014/main" xmlns="" id="{C31A537A-FDAA-8448-B3A3-B11B36A42071}"/>
              </a:ext>
            </a:extLst>
          </p:cNvPr>
          <p:cNvSpPr txBox="1"/>
          <p:nvPr/>
        </p:nvSpPr>
        <p:spPr>
          <a:xfrm>
            <a:off x="9141674" y="155785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Hans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产业端到端</a:t>
            </a:r>
            <a:endParaRPr lang="en-US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xmlns="" id="{6993F416-2494-144B-84F9-17BDBCCADCC4}"/>
              </a:ext>
            </a:extLst>
          </p:cNvPr>
          <p:cNvCxnSpPr/>
          <p:nvPr/>
        </p:nvCxnSpPr>
        <p:spPr>
          <a:xfrm>
            <a:off x="9709039" y="181996"/>
            <a:ext cx="0" cy="1322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xmlns="" id="{24725463-0FA7-EB42-90C9-D1FE776BB9AB}"/>
              </a:ext>
            </a:extLst>
          </p:cNvPr>
          <p:cNvSpPr txBox="1"/>
          <p:nvPr/>
        </p:nvSpPr>
        <p:spPr>
          <a:xfrm>
            <a:off x="10118868" y="155785"/>
            <a:ext cx="9233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Hans" altLang="en-US" sz="1200" b="1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以区域为单元</a:t>
            </a:r>
            <a:endParaRPr lang="en-US" sz="1200" b="1" dirty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xmlns="" id="{CA1F0472-1A93-334F-A07F-895A376FA334}"/>
              </a:ext>
            </a:extLst>
          </p:cNvPr>
          <p:cNvCxnSpPr/>
          <p:nvPr/>
        </p:nvCxnSpPr>
        <p:spPr>
          <a:xfrm>
            <a:off x="10816828" y="181996"/>
            <a:ext cx="0" cy="1322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>
            <a:extLst>
              <a:ext uri="{FF2B5EF4-FFF2-40B4-BE49-F238E27FC236}">
                <a16:creationId xmlns:a16="http://schemas.microsoft.com/office/drawing/2014/main" xmlns="" id="{212E7AFC-DF34-4742-A943-16565D9DBEA6}"/>
              </a:ext>
            </a:extLst>
          </p:cNvPr>
          <p:cNvSpPr txBox="1"/>
          <p:nvPr/>
        </p:nvSpPr>
        <p:spPr>
          <a:xfrm>
            <a:off x="11226657" y="155785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Han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资产管理</a:t>
            </a:r>
            <a:endParaRPr 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9" name="图表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157464"/>
              </p:ext>
            </p:extLst>
          </p:nvPr>
        </p:nvGraphicFramePr>
        <p:xfrm>
          <a:off x="553974" y="11541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矩形 16">
            <a:extLst>
              <a:ext uri="{FF2B5EF4-FFF2-40B4-BE49-F238E27FC236}">
                <a16:creationId xmlns:a16="http://schemas.microsoft.com/office/drawing/2014/main" xmlns="" id="{8F91B01F-A718-6F44-9F53-4C935891DD6B}"/>
              </a:ext>
            </a:extLst>
          </p:cNvPr>
          <p:cNvSpPr/>
          <p:nvPr/>
        </p:nvSpPr>
        <p:spPr>
          <a:xfrm>
            <a:off x="1077687" y="922409"/>
            <a:ext cx="344297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公司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事业部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项目来源分析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6" name="矩形 16">
            <a:extLst>
              <a:ext uri="{FF2B5EF4-FFF2-40B4-BE49-F238E27FC236}">
                <a16:creationId xmlns:a16="http://schemas.microsoft.com/office/drawing/2014/main" xmlns="" id="{8F91B01F-A718-6F44-9F53-4C935891DD6B}"/>
              </a:ext>
            </a:extLst>
          </p:cNvPr>
          <p:cNvSpPr/>
          <p:nvPr/>
        </p:nvSpPr>
        <p:spPr>
          <a:xfrm>
            <a:off x="1421421" y="3923234"/>
            <a:ext cx="3766029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600"/>
              </a:spcBef>
              <a:buSzPct val="100000"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公司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事业</a:t>
            </a:r>
            <a:r>
              <a:rPr lang="zh-CN" altLang="en-US" b="1" dirty="0" smtClean="0">
                <a:solidFill>
                  <a:srgbClr val="FF0000"/>
                </a:solidFill>
              </a:rPr>
              <a:t>部</a:t>
            </a:r>
            <a:r>
              <a:rPr lang="zh-CN" altLang="en-US" b="1" dirty="0" smtClean="0">
                <a:solidFill>
                  <a:srgbClr val="313131"/>
                </a:solidFill>
                <a:latin typeface="Verdana"/>
                <a:ea typeface="华文细黑"/>
              </a:rPr>
              <a:t>签约落地投转化率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7" name="矩形 16">
            <a:extLst>
              <a:ext uri="{FF2B5EF4-FFF2-40B4-BE49-F238E27FC236}">
                <a16:creationId xmlns:a16="http://schemas.microsoft.com/office/drawing/2014/main" xmlns="" id="{8F91B01F-A718-6F44-9F53-4C935891DD6B}"/>
              </a:ext>
            </a:extLst>
          </p:cNvPr>
          <p:cNvSpPr/>
          <p:nvPr/>
        </p:nvSpPr>
        <p:spPr>
          <a:xfrm>
            <a:off x="7782109" y="983525"/>
            <a:ext cx="3672726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600"/>
              </a:spcBef>
              <a:buSzPct val="100000"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公司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事业</a:t>
            </a:r>
            <a:r>
              <a:rPr lang="zh-CN" altLang="en-US" b="1" dirty="0" smtClean="0">
                <a:solidFill>
                  <a:srgbClr val="FF0000"/>
                </a:solidFill>
              </a:rPr>
              <a:t>部</a:t>
            </a:r>
            <a:r>
              <a:rPr lang="zh-CN" altLang="en-US" b="1" dirty="0" smtClean="0">
                <a:solidFill>
                  <a:srgbClr val="313131"/>
                </a:solidFill>
                <a:latin typeface="Verdana"/>
                <a:ea typeface="华文细黑"/>
              </a:rPr>
              <a:t>项目</a:t>
            </a:r>
            <a:r>
              <a:rPr lang="zh-CN" altLang="en-US" b="1" dirty="0">
                <a:solidFill>
                  <a:srgbClr val="313131"/>
                </a:solidFill>
                <a:latin typeface="Verdana"/>
                <a:ea typeface="华文细黑"/>
              </a:rPr>
              <a:t>推进</a:t>
            </a:r>
            <a:r>
              <a:rPr lang="zh-CN" altLang="en-US" b="1" dirty="0" smtClean="0">
                <a:solidFill>
                  <a:srgbClr val="313131"/>
                </a:solidFill>
                <a:latin typeface="Verdana"/>
                <a:ea typeface="华文细黑"/>
              </a:rPr>
              <a:t>分析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10216044" y="551479"/>
            <a:ext cx="2308968" cy="3412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en-US" altLang="zh-CN" sz="12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2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区域事业部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2" name="图表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980539"/>
              </p:ext>
            </p:extLst>
          </p:nvPr>
        </p:nvGraphicFramePr>
        <p:xfrm>
          <a:off x="6955638" y="1416225"/>
          <a:ext cx="4963422" cy="2940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3" name="Straight Connector 56">
            <a:extLst>
              <a:ext uri="{FF2B5EF4-FFF2-40B4-BE49-F238E27FC236}">
                <a16:creationId xmlns:a16="http://schemas.microsoft.com/office/drawing/2014/main" xmlns="" id="{ADD45C80-1BBF-AA49-9FFE-F8E1BC4FDBFA}"/>
              </a:ext>
            </a:extLst>
          </p:cNvPr>
          <p:cNvCxnSpPr/>
          <p:nvPr/>
        </p:nvCxnSpPr>
        <p:spPr>
          <a:xfrm>
            <a:off x="4303579" y="688505"/>
            <a:ext cx="0" cy="1322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99">
            <a:extLst>
              <a:ext uri="{FF2B5EF4-FFF2-40B4-BE49-F238E27FC236}">
                <a16:creationId xmlns:a16="http://schemas.microsoft.com/office/drawing/2014/main" xmlns="" id="{71B54A16-48D7-C044-B394-BA445517C2A4}"/>
              </a:ext>
            </a:extLst>
          </p:cNvPr>
          <p:cNvSpPr txBox="1"/>
          <p:nvPr/>
        </p:nvSpPr>
        <p:spPr>
          <a:xfrm>
            <a:off x="4396795" y="646649"/>
            <a:ext cx="8976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承载力分析</a:t>
            </a:r>
            <a:endParaRPr 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gray">
          <a:xfrm>
            <a:off x="7024766" y="515394"/>
            <a:ext cx="2996138" cy="48340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</a:rPr>
              <a:t>所有分析可以根据公司、区域事业部进行切换，区域事业部中含下属各区域数据</a:t>
            </a:r>
            <a:endParaRPr lang="en-US" altLang="zh-CN" sz="10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7" name="图表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777761"/>
              </p:ext>
            </p:extLst>
          </p:nvPr>
        </p:nvGraphicFramePr>
        <p:xfrm>
          <a:off x="793451" y="4347860"/>
          <a:ext cx="5181899" cy="2397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38642"/>
              </p:ext>
            </p:extLst>
          </p:nvPr>
        </p:nvGraphicFramePr>
        <p:xfrm>
          <a:off x="6872022" y="4604206"/>
          <a:ext cx="5130654" cy="20162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5109"/>
                <a:gridCol w="692093"/>
                <a:gridCol w="1018125"/>
                <a:gridCol w="855109"/>
                <a:gridCol w="855109"/>
                <a:gridCol w="855109"/>
              </a:tblGrid>
              <a:tr h="483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区域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项目名称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签约时间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签约落地投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实际落地投</a:t>
                      </a:r>
                      <a:endParaRPr lang="en-US" altLang="zh-CN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转化率</a:t>
                      </a:r>
                      <a:endParaRPr lang="en-US" altLang="zh-CN" sz="1050" dirty="0" smtClean="0"/>
                    </a:p>
                  </a:txBody>
                  <a:tcPr anchor="ctr"/>
                </a:tc>
              </a:tr>
              <a:tr h="383305"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固安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111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2017-01-02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253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183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70%</a:t>
                      </a:r>
                      <a:endParaRPr lang="zh-CN" altLang="en-US" sz="900" dirty="0"/>
                    </a:p>
                  </a:txBody>
                  <a:tcPr anchor="ctr"/>
                </a:tc>
              </a:tr>
              <a:tr h="383305"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霸州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222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2017-01-02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207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50%</a:t>
                      </a:r>
                      <a:endParaRPr lang="zh-CN" altLang="en-US" sz="900" dirty="0"/>
                    </a:p>
                  </a:txBody>
                  <a:tcPr anchor="ctr"/>
                </a:tc>
              </a:tr>
              <a:tr h="383305"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文安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333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2017-01-02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30%</a:t>
                      </a:r>
                      <a:endParaRPr lang="zh-CN" altLang="en-US" sz="900" dirty="0"/>
                    </a:p>
                  </a:txBody>
                  <a:tcPr anchor="ctr"/>
                </a:tc>
              </a:tr>
              <a:tr h="383305"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固安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4444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2017-01-02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30%</a:t>
                      </a:r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9" name="矩形 16">
            <a:extLst>
              <a:ext uri="{FF2B5EF4-FFF2-40B4-BE49-F238E27FC236}">
                <a16:creationId xmlns:a16="http://schemas.microsoft.com/office/drawing/2014/main" xmlns="" id="{8F91B01F-A718-6F44-9F53-4C935891DD6B}"/>
              </a:ext>
            </a:extLst>
          </p:cNvPr>
          <p:cNvSpPr/>
          <p:nvPr/>
        </p:nvSpPr>
        <p:spPr>
          <a:xfrm>
            <a:off x="7320031" y="4010399"/>
            <a:ext cx="4234636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600"/>
              </a:spcBef>
              <a:buSzPct val="100000"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公司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事业部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区域</a:t>
            </a:r>
            <a:r>
              <a:rPr lang="zh-CN" altLang="en-US" b="1" dirty="0" smtClean="0">
                <a:solidFill>
                  <a:srgbClr val="313131"/>
                </a:solidFill>
                <a:latin typeface="Verdana"/>
                <a:ea typeface="华文细黑"/>
              </a:rPr>
              <a:t>转化率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较高的项目清单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548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8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C-all">
  <a:themeElements>
    <a:clrScheme name="Deloitte colou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2C5234"/>
      </a:accent2>
      <a:accent3>
        <a:srgbClr val="00A3E0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">
      <a:majorFont>
        <a:latin typeface="Verdana"/>
        <a:ea typeface="华文细黑"/>
        <a:cs typeface=""/>
      </a:majorFont>
      <a:minorFont>
        <a:latin typeface="Verdan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fault PPT template_161209.potx" id="{03312FA7-8E2D-4B10-A356-3B91415B2C88}" vid="{276E2A37-754B-40F9-BE68-DA089D17817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rgoa2ht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C-all">
  <a:themeElements>
    <a:clrScheme name="Deloitte colou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2C5234"/>
      </a:accent2>
      <a:accent3>
        <a:srgbClr val="00A3E0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">
      <a:majorFont>
        <a:latin typeface="Verdana"/>
        <a:ea typeface="华文细黑"/>
        <a:cs typeface=""/>
      </a:majorFont>
      <a:minorFont>
        <a:latin typeface="Verdan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spcBef>
            <a:spcPts val="600"/>
          </a:spcBef>
          <a:buSzPct val="100000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fault PPT template_161209.potx" id="{03312FA7-8E2D-4B10-A356-3B91415B2C88}" vid="{276E2A37-754B-40F9-BE68-DA089D178179}"/>
    </a:ext>
  </a:extLst>
</a:theme>
</file>

<file path=ppt/theme/theme4.xml><?xml version="1.0" encoding="utf-8"?>
<a:theme xmlns:a="http://schemas.openxmlformats.org/drawingml/2006/main" name="2_TC-all">
  <a:themeElements>
    <a:clrScheme name="Deloitte colou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2C5234"/>
      </a:accent2>
      <a:accent3>
        <a:srgbClr val="00A3E0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">
      <a:majorFont>
        <a:latin typeface="Verdana"/>
        <a:ea typeface="华文细黑"/>
        <a:cs typeface=""/>
      </a:majorFont>
      <a:minorFont>
        <a:latin typeface="Verdan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fault PPT template_161209.potx" id="{03312FA7-8E2D-4B10-A356-3B91415B2C88}" vid="{276E2A37-754B-40F9-BE68-DA089D178179}"/>
    </a:ext>
  </a:extLst>
</a:theme>
</file>

<file path=ppt/theme/theme5.xml><?xml version="1.0" encoding="utf-8"?>
<a:theme xmlns:a="http://schemas.openxmlformats.org/drawingml/2006/main" name="3_TC-all">
  <a:themeElements>
    <a:clrScheme name="Deloitte colou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2C5234"/>
      </a:accent2>
      <a:accent3>
        <a:srgbClr val="00A3E0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">
      <a:majorFont>
        <a:latin typeface="Verdana"/>
        <a:ea typeface="华文细黑"/>
        <a:cs typeface=""/>
      </a:majorFont>
      <a:minorFont>
        <a:latin typeface="Verdan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fault PPT template_161209.potx" id="{03312FA7-8E2D-4B10-A356-3B91415B2C88}" vid="{276E2A37-754B-40F9-BE68-DA089D178179}"/>
    </a:ext>
  </a:extLst>
</a:theme>
</file>

<file path=ppt/theme/theme6.xml><?xml version="1.0" encoding="utf-8"?>
<a:theme xmlns:a="http://schemas.openxmlformats.org/drawingml/2006/main" name="4_TC-all">
  <a:themeElements>
    <a:clrScheme name="Deloitte colou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2C5234"/>
      </a:accent2>
      <a:accent3>
        <a:srgbClr val="00A3E0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">
      <a:majorFont>
        <a:latin typeface="Verdana"/>
        <a:ea typeface="华文细黑"/>
        <a:cs typeface=""/>
      </a:majorFont>
      <a:minorFont>
        <a:latin typeface="Verdan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fault PPT template_161209.potx" id="{03312FA7-8E2D-4B10-A356-3B91415B2C88}" vid="{276E2A37-754B-40F9-BE68-DA089D178179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8284</TotalTime>
  <Words>526</Words>
  <Application>Microsoft Office PowerPoint</Application>
  <PresentationFormat>宽屏</PresentationFormat>
  <Paragraphs>99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等线</vt:lpstr>
      <vt:lpstr>华文细黑</vt:lpstr>
      <vt:lpstr>宋体</vt:lpstr>
      <vt:lpstr>微软雅黑</vt:lpstr>
      <vt:lpstr>微软雅黑</vt:lpstr>
      <vt:lpstr>Arial</vt:lpstr>
      <vt:lpstr>Calibri</vt:lpstr>
      <vt:lpstr>Verdana</vt:lpstr>
      <vt:lpstr>Wingdings 2</vt:lpstr>
      <vt:lpstr>TC-all</vt:lpstr>
      <vt:lpstr>Office 主题</vt:lpstr>
      <vt:lpstr>1_TC-all</vt:lpstr>
      <vt:lpstr>2_TC-all</vt:lpstr>
      <vt:lpstr>3_TC-all</vt:lpstr>
      <vt:lpstr>4_TC-all</vt:lpstr>
      <vt:lpstr>think-cell Slide</vt:lpstr>
      <vt:lpstr>产业端到端-页面原型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Lihui</dc:creator>
  <cp:lastModifiedBy>Windows 用户</cp:lastModifiedBy>
  <cp:revision>161</cp:revision>
  <dcterms:created xsi:type="dcterms:W3CDTF">2018-04-24T08:39:46Z</dcterms:created>
  <dcterms:modified xsi:type="dcterms:W3CDTF">2018-05-15T09:15:38Z</dcterms:modified>
</cp:coreProperties>
</file>