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1333;&#20301;\11work\32&#12304;&#36827;&#24230;&#35745;&#21010;&#31995;&#32479;&#12305;\18.2&#23380;&#38592;&#22478;_&#24037;&#31243;&#31649;&#29702;&#36827;&#24230;\12&#35745;&#21010;&#31995;&#32479;&#22521;&#35757;&#26448;&#26009;_&#23380;&#38592;&#22478;&#29256;\&#22320;&#20135;&#38598;&#22242;&#39033;&#30446;&#21457;&#23637;&#35745;&#21010;&#27169;&#26495;&#65288;2018&#29256;&#65289;&#65288;0412&#65289;&#26368;&#3245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</a:t>
            </a:r>
            <a:r>
              <a:rPr lang="zh-CN" sz="1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r>
              <a:rPr lang="zh-CN" altLang="en-US" sz="1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sz="1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</a:p>
        </c:rich>
      </c:tx>
      <c:layout>
        <c:manualLayout>
          <c:xMode val="edge"/>
          <c:yMode val="edge"/>
          <c:x val="0.36402690288713913"/>
          <c:y val="2.805127812762315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799311023622042"/>
          <c:y val="0.18715155954342916"/>
          <c:w val="0.59004609580052503"/>
          <c:h val="0.806905694927668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项目数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40000025760017105"/>
                  <c:y val="-1.9190123073935323E-7"/>
                </c:manualLayout>
              </c:layout>
              <c:tx>
                <c:rich>
                  <a:bodyPr/>
                  <a:lstStyle/>
                  <a:p>
                    <a:fld id="{298805D7-1923-4FB1-9CAB-FF72AA5CB8B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4D9629AD-BD54-4A8C-91C8-4792F025863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>
                <c:manualLayout>
                  <c:x val="0.40000025760017105"/>
                  <c:y val="1.9190123056063129E-7"/>
                </c:manualLayout>
              </c:layout>
              <c:tx>
                <c:rich>
                  <a:bodyPr/>
                  <a:lstStyle/>
                  <a:p>
                    <a:fld id="{AEAC0993-4B99-43B2-AF06-DC80750D1F1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>
                <c:manualLayout>
                  <c:x val="0.40000025760017105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9E3A4596-C326-4E53-862C-27B6C6FADDF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091E45D4-7F40-4C59-9BE7-A95A1202AE6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D911323C-9C2A-4B0F-97C7-20147A4CFB6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>
                <c:manualLayout>
                  <c:x val="0.40000025760017105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2AAD21E5-B79D-4036-AE2A-B78E4034CE5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>
                <c:manualLayout>
                  <c:x val="0.40000025760017105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B044365C-F9F3-4B99-AA40-ECDAB0F0E88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91E18A3A-1E6D-4D1E-8765-799C64C7BCD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22A3BC10-1EED-4FB4-8C06-27DA5FE0950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93BAFBE9-0AEE-4B6E-A02B-B07575339B3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661D3687-2C61-40FF-8606-082F011C5F4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layout>
                <c:manualLayout>
                  <c:x val="0.40000025760017105"/>
                  <c:y val="1.9190123069467274E-7"/>
                </c:manualLayout>
              </c:layout>
              <c:tx>
                <c:rich>
                  <a:bodyPr/>
                  <a:lstStyle/>
                  <a:p>
                    <a:fld id="{46626016-1ED8-4072-9F9A-A00ADEE6CF8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3"/>
              <c:layout>
                <c:manualLayout>
                  <c:x val="0.40000025760017094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0FDBF8C5-1E1D-4539-B5CE-7CDDDA37E59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4"/>
              <c:layout>
                <c:manualLayout>
                  <c:x val="0.40000025760017094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CBE71EA8-064E-447B-BE0E-966C6567254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5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10690BE6-921A-4678-97B5-D738BA2D734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numFmt formatCode="@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none" lIns="0" tIns="19050" rIns="38100" bIns="19050" anchor="ctr" anchorCtr="0">
                <a:no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>
                  <c:manualLayout>
                    <c:x val="0.40000016404199473"/>
                    <c:y val="1.3887152994764544E-7"/>
                    <c:w val="0.28989206036745407"/>
                    <c:h val="9.6203807857351151E-2"/>
                  </c:manualLayout>
                </c15:layout>
                <c15:showDataLabelsRange val="1"/>
                <c15:showLeaderLines val="0"/>
              </c:ext>
            </c:extLst>
          </c:dLbls>
          <c:cat>
            <c:strRef>
              <c:f>Sheet1!$A$3:$A$18</c:f>
              <c:strCache>
                <c:ptCount val="16"/>
                <c:pt idx="0">
                  <c:v>霸州区域</c:v>
                </c:pt>
                <c:pt idx="1">
                  <c:v>巢湖区域</c:v>
                </c:pt>
                <c:pt idx="2">
                  <c:v>邯郸区域</c:v>
                </c:pt>
                <c:pt idx="3">
                  <c:v>嘉善区域</c:v>
                </c:pt>
                <c:pt idx="4">
                  <c:v>德清区域</c:v>
                </c:pt>
                <c:pt idx="5">
                  <c:v>彭山区域</c:v>
                </c:pt>
                <c:pt idx="6">
                  <c:v>和县区域</c:v>
                </c:pt>
                <c:pt idx="7">
                  <c:v>南湖区域</c:v>
                </c:pt>
                <c:pt idx="8">
                  <c:v>长葛区域</c:v>
                </c:pt>
                <c:pt idx="9">
                  <c:v>问津区域</c:v>
                </c:pt>
                <c:pt idx="10">
                  <c:v>舒城区域</c:v>
                </c:pt>
                <c:pt idx="11">
                  <c:v>雨湖区域</c:v>
                </c:pt>
                <c:pt idx="12">
                  <c:v>武陟区域</c:v>
                </c:pt>
                <c:pt idx="13">
                  <c:v>南浔区域</c:v>
                </c:pt>
                <c:pt idx="14">
                  <c:v>云龙区域</c:v>
                </c:pt>
                <c:pt idx="15">
                  <c:v>来安区域</c:v>
                </c:pt>
              </c:strCache>
            </c:strRef>
          </c:cat>
          <c:val>
            <c:numRef>
              <c:f>Sheet1!$B$3:$B$18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649B-4A01-9544-4695F2142302}"/>
            </c:ext>
            <c:ext xmlns:c15="http://schemas.microsoft.com/office/drawing/2012/chart" uri="{02D57815-91ED-43cb-92C2-25804820EDAC}">
              <c15:datalabelsRange>
                <c15:f>Sheet1!$E$3:$E$18</c15:f>
                <c15:dlblRangeCache>
                  <c:ptCount val="16"/>
                  <c:pt idx="0">
                    <c:v>1个项目（0个节点：0个延期）</c:v>
                  </c:pt>
                  <c:pt idx="1">
                    <c:v>1个项目（0个节点：0个延期）</c:v>
                  </c:pt>
                  <c:pt idx="2">
                    <c:v>1个项目（0个节点：0个延期）</c:v>
                  </c:pt>
                  <c:pt idx="3">
                    <c:v>1个项目（0个节点：0个延期）</c:v>
                  </c:pt>
                  <c:pt idx="4">
                    <c:v>1个项目（0个节点：0个延期）</c:v>
                  </c:pt>
                  <c:pt idx="5">
                    <c:v>1个项目（0个节点：0个延期）</c:v>
                  </c:pt>
                  <c:pt idx="6">
                    <c:v>1个项目（0个节点：0个延期）</c:v>
                  </c:pt>
                  <c:pt idx="7">
                    <c:v>1个项目（0个节点：0个延期）</c:v>
                  </c:pt>
                  <c:pt idx="8">
                    <c:v>1个项目（0个节点：0个延期）</c:v>
                  </c:pt>
                  <c:pt idx="9">
                    <c:v>1个项目（0个节点：0个延期）</c:v>
                  </c:pt>
                  <c:pt idx="10">
                    <c:v>1个项目（0个节点：0个延期）</c:v>
                  </c:pt>
                  <c:pt idx="11">
                    <c:v>2个项目（0个节点：0个延期）</c:v>
                  </c:pt>
                  <c:pt idx="12">
                    <c:v>2个项目（0个节点：0个延期）</c:v>
                  </c:pt>
                  <c:pt idx="13">
                    <c:v>3个项目（0个节点：0个延期）</c:v>
                  </c:pt>
                  <c:pt idx="14">
                    <c:v>3个项目（0个节点：0个延期）</c:v>
                  </c:pt>
                  <c:pt idx="15">
                    <c:v>6个项目（0个节点：0个延期）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2"/>
        <c:axId val="260044760"/>
        <c:axId val="260045152"/>
      </c:barChart>
      <c:catAx>
        <c:axId val="260044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cap="all" spc="120" normalizeH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60045152"/>
        <c:crosses val="autoZero"/>
        <c:auto val="1"/>
        <c:lblAlgn val="ctr"/>
        <c:lblOffset val="100"/>
        <c:noMultiLvlLbl val="0"/>
      </c:catAx>
      <c:valAx>
        <c:axId val="260045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0044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节点逾期原因分析</a:t>
            </a:r>
            <a:endParaRPr lang="zh-CN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6402690288713913"/>
          <c:y val="2.805127812762315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799311023622042"/>
          <c:y val="0.18715155954342916"/>
          <c:w val="0.59004609580052503"/>
          <c:h val="0.806905694927668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项目数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40000005277299672"/>
                  <c:y val="5.9252704886552877E-7"/>
                </c:manualLayout>
              </c:layout>
              <c:tx>
                <c:rich>
                  <a:bodyPr/>
                  <a:lstStyle/>
                  <a:p>
                    <a:fld id="{3BDC02E1-FA05-47B4-AC19-2F554A3BBCA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97692316"/>
                      <c:h val="9.6203876706971655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>
                <c:manualLayout>
                  <c:x val="0.40000005277299672"/>
                  <c:y val="5.9252704886552877E-7"/>
                </c:manualLayout>
              </c:layout>
              <c:tx>
                <c:rich>
                  <a:bodyPr/>
                  <a:lstStyle/>
                  <a:p>
                    <a:fld id="{73573607-6A1A-40FE-9F06-88C70F843AF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97692316"/>
                      <c:h val="9.6203876706971655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>
                <c:manualLayout>
                  <c:x val="0.40000005277299672"/>
                  <c:y val="5.9252704895750098E-7"/>
                </c:manualLayout>
              </c:layout>
              <c:tx>
                <c:rich>
                  <a:bodyPr/>
                  <a:lstStyle/>
                  <a:p>
                    <a:fld id="{AD6F2EB5-94ED-4D37-B1D4-75D9B1EFCD2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97692316"/>
                      <c:h val="9.6203876706971655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>
                <c:manualLayout>
                  <c:x val="0.40000005277299672"/>
                  <c:y val="5.9252704895750098E-7"/>
                </c:manualLayout>
              </c:layout>
              <c:tx>
                <c:rich>
                  <a:bodyPr/>
                  <a:lstStyle/>
                  <a:p>
                    <a:fld id="{C1F4E653-577C-4229-8BEB-27F1C8B1C80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97692316"/>
                      <c:h val="9.6203876706971655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>
                <c:manualLayout>
                  <c:x val="0.40000005277299661"/>
                  <c:y val="5.9252704886552877E-7"/>
                </c:manualLayout>
              </c:layout>
              <c:tx>
                <c:rich>
                  <a:bodyPr/>
                  <a:lstStyle/>
                  <a:p>
                    <a:fld id="{FFC94900-7C35-4A3C-9F49-A017AAD143A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97692316"/>
                      <c:h val="9.6203876706971655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numFmt formatCode="@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none" lIns="0" tIns="19050" rIns="38100" bIns="19050" anchor="ctr" anchorCtr="0">
                <a:no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>
                  <c:manualLayout>
                    <c:x val="0.40000016404199473"/>
                    <c:y val="1.3887152994764544E-7"/>
                    <c:w val="0.28989206036745407"/>
                    <c:h val="9.6203807857351151E-2"/>
                  </c:manualLayout>
                </c15:layout>
                <c15:showDataLabelsRange val="1"/>
                <c15:showLeaderLines val="0"/>
              </c:ext>
            </c:extLst>
          </c:dLbls>
          <c:cat>
            <c:strRef>
              <c:f>Sheet1!$A$3:$A$7</c:f>
              <c:strCache>
                <c:ptCount val="5"/>
                <c:pt idx="0">
                  <c:v>方案、成本</c:v>
                </c:pt>
                <c:pt idx="1">
                  <c:v>征地拆迁</c:v>
                </c:pt>
                <c:pt idx="2">
                  <c:v>资金</c:v>
                </c:pt>
                <c:pt idx="3">
                  <c:v>政策、手续</c:v>
                </c:pt>
                <c:pt idx="4">
                  <c:v>其他（天气）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15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054A-4C32-8E60-3225110ABE38}"/>
            </c:ext>
            <c:ext xmlns:c15="http://schemas.microsoft.com/office/drawing/2012/chart" uri="{02D57815-91ED-43cb-92C2-25804820EDAC}">
              <c15:datalabelsRange>
                <c15:f>Sheet1!$E$3:$E$18</c15:f>
                <c15:dlblRangeCache>
                  <c:ptCount val="16"/>
                  <c:pt idx="0">
                    <c:v>影响15个项目（延期节点24个）</c:v>
                  </c:pt>
                  <c:pt idx="1">
                    <c:v>影响2个项目（延期节点2个）</c:v>
                  </c:pt>
                  <c:pt idx="2">
                    <c:v>影响3个项目（延期节点3个）</c:v>
                  </c:pt>
                  <c:pt idx="3">
                    <c:v>影响2个项目（延期节点2个）</c:v>
                  </c:pt>
                  <c:pt idx="4">
                    <c:v>影响5个项目（延期节点9个）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2"/>
        <c:axId val="260046720"/>
        <c:axId val="259746904"/>
      </c:barChart>
      <c:catAx>
        <c:axId val="260046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cap="all" spc="120" normalizeH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59746904"/>
        <c:crosses val="autoZero"/>
        <c:auto val="1"/>
        <c:lblAlgn val="ctr"/>
        <c:lblOffset val="100"/>
        <c:noMultiLvlLbl val="0"/>
      </c:catAx>
      <c:valAx>
        <c:axId val="25974690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6004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</a:t>
            </a:r>
            <a:r>
              <a:rPr lang="zh-CN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风险项目</a:t>
            </a:r>
            <a:r>
              <a:rPr 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</a:p>
        </c:rich>
      </c:tx>
      <c:layout>
        <c:manualLayout>
          <c:xMode val="edge"/>
          <c:yMode val="edge"/>
          <c:x val="0.36402690288713913"/>
          <c:y val="2.805127812762315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799311023622042"/>
          <c:y val="0.18715155954342916"/>
          <c:w val="0.59004609580052503"/>
          <c:h val="0.806905694927668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项目数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40000015026192803"/>
                  <c:y val="-1.9190123073935323E-7"/>
                </c:manualLayout>
              </c:layout>
              <c:tx>
                <c:rich>
                  <a:bodyPr/>
                  <a:lstStyle/>
                  <a:p>
                    <a:fld id="{0DBFDD18-D6FA-458D-89E1-7C62A28FC9D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>
                <c:manualLayout>
                  <c:x val="0.40000015026192803"/>
                  <c:y val="1.9190123056063129E-7"/>
                </c:manualLayout>
              </c:layout>
              <c:tx>
                <c:rich>
                  <a:bodyPr/>
                  <a:lstStyle/>
                  <a:p>
                    <a:fld id="{C0685ED7-7B69-4891-A889-8ABCD2FF6A6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>
                <c:manualLayout>
                  <c:x val="0.40000015026192803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9EA9F5F2-4908-4708-8907-881A95DC434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>
                <c:manualLayout>
                  <c:x val="0.40000015026192803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488660C3-1573-4930-87E4-9A96791D952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>
                <c:manualLayout>
                  <c:x val="0.40000015026192803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DDBE6256-76A1-4065-804C-451ECD4053B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>
                <c:manualLayout>
                  <c:x val="0.40000015026192803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47F268EF-EB6B-42F6-85CC-E3B49567DEE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>
                <c:manualLayout>
                  <c:x val="0.40000015026192803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8A45FEBC-146A-43B3-9ACB-F35E8690526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>
                <c:manualLayout>
                  <c:x val="0.40000015026192803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C262E22F-577D-4D1E-8651-6FC34340B3A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>
                <c:manualLayout>
                  <c:x val="0.40000015026192803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6CD62D12-08F1-4BD6-92FE-727A970175D2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>
                <c:manualLayout>
                  <c:x val="0.40000015026192803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F5D9A1E8-F132-41BB-B926-8455BE41447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>
                <c:manualLayout>
                  <c:x val="0.40000015026192803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7D763BED-6BC8-4F8F-B1AA-EC20C543B38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>
                <c:manualLayout>
                  <c:x val="0.40000015026192792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4FE94484-5F5F-49A2-BAAD-EB9069189A5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layout>
                <c:manualLayout>
                  <c:x val="0.40000015026192792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54B71D65-BA83-49F4-BB41-A5FC46B489E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3"/>
              <c:layout>
                <c:manualLayout>
                  <c:x val="0.40000015026192792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FDA61D59-C3F8-450E-8ADA-7635C72EF56E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4"/>
              <c:layout>
                <c:manualLayout>
                  <c:x val="0.40000015026192792"/>
                  <c:y val="1.9190123071701297E-7"/>
                </c:manualLayout>
              </c:layout>
              <c:tx>
                <c:rich>
                  <a:bodyPr/>
                  <a:lstStyle/>
                  <a:p>
                    <a:fld id="{A78BA1C7-E373-4CD9-A391-EF272546F54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5"/>
              <c:layout>
                <c:manualLayout>
                  <c:x val="0.40000015026192803"/>
                  <c:y val="1.9190123071701297E-7"/>
                </c:manualLayout>
              </c:layout>
              <c:tx>
                <c:rich>
                  <a:bodyPr/>
                  <a:lstStyle/>
                  <a:p>
                    <a:fld id="{8BBE7F0F-E141-4C83-A7DB-382BFCB8741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numFmt formatCode="@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none" lIns="0" tIns="19050" rIns="38100" bIns="19050" anchor="ctr" anchorCtr="0">
                <a:no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>
                  <c:manualLayout>
                    <c:x val="0.40000016404199473"/>
                    <c:y val="1.3887152994764544E-7"/>
                    <c:w val="0.28989206036745407"/>
                    <c:h val="9.6203807857351151E-2"/>
                  </c:manualLayout>
                </c15:layout>
                <c15:showDataLabelsRange val="1"/>
                <c15:showLeaderLines val="0"/>
              </c:ext>
            </c:extLst>
          </c:dLbls>
          <c:cat>
            <c:strRef>
              <c:f>Sheet1!$A$3:$A$18</c:f>
              <c:strCache>
                <c:ptCount val="16"/>
                <c:pt idx="0">
                  <c:v>霸州区域</c:v>
                </c:pt>
                <c:pt idx="1">
                  <c:v>巢湖区域</c:v>
                </c:pt>
                <c:pt idx="2">
                  <c:v>邯郸区域</c:v>
                </c:pt>
                <c:pt idx="3">
                  <c:v>嘉善区域</c:v>
                </c:pt>
                <c:pt idx="4">
                  <c:v>德清区域</c:v>
                </c:pt>
                <c:pt idx="5">
                  <c:v>彭山区域</c:v>
                </c:pt>
                <c:pt idx="6">
                  <c:v>和县区域</c:v>
                </c:pt>
                <c:pt idx="7">
                  <c:v>南湖区域</c:v>
                </c:pt>
                <c:pt idx="8">
                  <c:v>长葛区域</c:v>
                </c:pt>
                <c:pt idx="9">
                  <c:v>问津区域</c:v>
                </c:pt>
                <c:pt idx="10">
                  <c:v>舒城区域</c:v>
                </c:pt>
                <c:pt idx="11">
                  <c:v>雨湖区域</c:v>
                </c:pt>
                <c:pt idx="12">
                  <c:v>武陟区域</c:v>
                </c:pt>
                <c:pt idx="13">
                  <c:v>南浔区域</c:v>
                </c:pt>
                <c:pt idx="14">
                  <c:v>云龙区域</c:v>
                </c:pt>
                <c:pt idx="15">
                  <c:v>来安区域</c:v>
                </c:pt>
              </c:strCache>
            </c:strRef>
          </c:cat>
          <c:val>
            <c:numRef>
              <c:f>Sheet1!$B$3:$B$18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649B-4A01-9544-4695F2142302}"/>
            </c:ext>
            <c:ext xmlns:c15="http://schemas.microsoft.com/office/drawing/2012/chart" uri="{02D57815-91ED-43cb-92C2-25804820EDAC}">
              <c15:datalabelsRange>
                <c15:f>Sheet1!$E$3:$E$18</c15:f>
                <c15:dlblRangeCache>
                  <c:ptCount val="16"/>
                  <c:pt idx="0">
                    <c:v>1个项目（0个节点：0个延期）</c:v>
                  </c:pt>
                  <c:pt idx="1">
                    <c:v>1个项目（0个节点：0个延期）</c:v>
                  </c:pt>
                  <c:pt idx="2">
                    <c:v>1个项目（0个节点：0个延期）</c:v>
                  </c:pt>
                  <c:pt idx="3">
                    <c:v>1个项目（0个节点：0个延期）</c:v>
                  </c:pt>
                  <c:pt idx="4">
                    <c:v>1个项目（0个节点：0个延期）</c:v>
                  </c:pt>
                  <c:pt idx="5">
                    <c:v>1个项目（0个节点：0个延期）</c:v>
                  </c:pt>
                  <c:pt idx="6">
                    <c:v>1个项目（0个节点：0个延期）</c:v>
                  </c:pt>
                  <c:pt idx="7">
                    <c:v>1个项目（0个节点：0个延期）</c:v>
                  </c:pt>
                  <c:pt idx="8">
                    <c:v>1个项目（0个节点：0个延期）</c:v>
                  </c:pt>
                  <c:pt idx="9">
                    <c:v>1个项目（0个节点：0个延期）</c:v>
                  </c:pt>
                  <c:pt idx="10">
                    <c:v>1个项目（0个节点：0个延期）</c:v>
                  </c:pt>
                  <c:pt idx="11">
                    <c:v>2个项目（0个节点：0个延期）</c:v>
                  </c:pt>
                  <c:pt idx="12">
                    <c:v>2个项目（0个节点：0个延期）</c:v>
                  </c:pt>
                  <c:pt idx="13">
                    <c:v>3个项目（0个节点：0个延期）</c:v>
                  </c:pt>
                  <c:pt idx="14">
                    <c:v>3个项目（0个节点：0个延期）</c:v>
                  </c:pt>
                  <c:pt idx="15">
                    <c:v>6个项目（0个节点：0个延期）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2"/>
        <c:axId val="454623856"/>
        <c:axId val="454619936"/>
      </c:barChart>
      <c:catAx>
        <c:axId val="454623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cap="all" spc="120" normalizeH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4619936"/>
        <c:crosses val="autoZero"/>
        <c:auto val="1"/>
        <c:lblAlgn val="ctr"/>
        <c:lblOffset val="100"/>
        <c:noMultiLvlLbl val="0"/>
      </c:catAx>
      <c:valAx>
        <c:axId val="454619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4623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项目推进状态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Sheet1!$F$7</c:f>
              <c:strCache>
                <c:ptCount val="1"/>
                <c:pt idx="0">
                  <c:v>数量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Sheet1!$E$8:$E$10</c:f>
              <c:strCache>
                <c:ptCount val="3"/>
                <c:pt idx="0">
                  <c:v>正常推进</c:v>
                </c:pt>
                <c:pt idx="1">
                  <c:v>延期风险</c:v>
                </c:pt>
                <c:pt idx="2">
                  <c:v>已延期</c:v>
                </c:pt>
              </c:strCache>
            </c:strRef>
          </c:cat>
          <c:val>
            <c:numRef>
              <c:f>Sheet1!$F$8:$F$10</c:f>
              <c:numCache>
                <c:formatCode>General</c:formatCode>
                <c:ptCount val="3"/>
                <c:pt idx="0">
                  <c:v>150</c:v>
                </c:pt>
                <c:pt idx="1">
                  <c:v>3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FD64-CE66-4050-80DA-C8EB880E1103}" type="datetimeFigureOut">
              <a:rPr lang="zh-CN" altLang="en-US" smtClean="0"/>
              <a:t>2018-5-8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B03-D7DE-4A5D-A5EA-0ED204DDB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4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FD64-CE66-4050-80DA-C8EB880E1103}" type="datetimeFigureOut">
              <a:rPr lang="zh-CN" altLang="en-US" smtClean="0"/>
              <a:t>2018-5-8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B03-D7DE-4A5D-A5EA-0ED204DDB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1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FD64-CE66-4050-80DA-C8EB880E1103}" type="datetimeFigureOut">
              <a:rPr lang="zh-CN" altLang="en-US" smtClean="0"/>
              <a:t>2018-5-8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B03-D7DE-4A5D-A5EA-0ED204DDB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1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07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76980" y="6327058"/>
            <a:ext cx="3578943" cy="53094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73385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FD64-CE66-4050-80DA-C8EB880E1103}" type="datetimeFigureOut">
              <a:rPr lang="zh-CN" altLang="en-US" smtClean="0"/>
              <a:t>2018-5-8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B03-D7DE-4A5D-A5EA-0ED204DDB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3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FD64-CE66-4050-80DA-C8EB880E1103}" type="datetimeFigureOut">
              <a:rPr lang="zh-CN" altLang="en-US" smtClean="0"/>
              <a:t>2018-5-8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B03-D7DE-4A5D-A5EA-0ED204DDB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5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FD64-CE66-4050-80DA-C8EB880E1103}" type="datetimeFigureOut">
              <a:rPr lang="zh-CN" altLang="en-US" smtClean="0"/>
              <a:t>2018-5-8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B03-D7DE-4A5D-A5EA-0ED204DDB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FD64-CE66-4050-80DA-C8EB880E1103}" type="datetimeFigureOut">
              <a:rPr lang="zh-CN" altLang="en-US" smtClean="0"/>
              <a:t>2018-5-8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B03-D7DE-4A5D-A5EA-0ED204DDB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7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FD64-CE66-4050-80DA-C8EB880E1103}" type="datetimeFigureOut">
              <a:rPr lang="zh-CN" altLang="en-US" smtClean="0"/>
              <a:t>2018-5-8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B03-D7DE-4A5D-A5EA-0ED204DDB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8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FD64-CE66-4050-80DA-C8EB880E1103}" type="datetimeFigureOut">
              <a:rPr lang="zh-CN" altLang="en-US" smtClean="0"/>
              <a:t>2018-5-8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B03-D7DE-4A5D-A5EA-0ED204DDB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5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FD64-CE66-4050-80DA-C8EB880E1103}" type="datetimeFigureOut">
              <a:rPr lang="zh-CN" altLang="en-US" smtClean="0"/>
              <a:t>2018-5-8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B03-D7DE-4A5D-A5EA-0ED204DDB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6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FD64-CE66-4050-80DA-C8EB880E1103}" type="datetimeFigureOut">
              <a:rPr lang="zh-CN" altLang="en-US" smtClean="0"/>
              <a:t>2018-5-8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B03-D7DE-4A5D-A5EA-0ED204DDB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EFD64-CE66-4050-80DA-C8EB880E1103}" type="datetimeFigureOut">
              <a:rPr lang="zh-CN" altLang="en-US" smtClean="0"/>
              <a:t>2018-5-8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AB03-D7DE-4A5D-A5EA-0ED204DDB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7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619819" y="1367641"/>
            <a:ext cx="11348063" cy="1092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buSzPct val="100000"/>
              <a:defRPr/>
            </a:pPr>
            <a:r>
              <a:rPr lang="zh-CN" altLang="en-US" sz="1400" dirty="0" smtClean="0">
                <a:solidFill>
                  <a:srgbClr val="313131"/>
                </a:solidFill>
              </a:rPr>
              <a:t>一、综述</a:t>
            </a:r>
            <a:endParaRPr lang="en-US" altLang="zh-CN" sz="1400" dirty="0" smtClean="0">
              <a:solidFill>
                <a:srgbClr val="313131"/>
              </a:solidFill>
            </a:endParaRPr>
          </a:p>
          <a:p>
            <a:pPr>
              <a:spcBef>
                <a:spcPts val="600"/>
              </a:spcBef>
              <a:buSzPct val="100000"/>
              <a:defRPr/>
            </a:pPr>
            <a:r>
              <a:rPr lang="en-US" altLang="zh-CN" sz="1400" dirty="0" smtClean="0">
                <a:solidFill>
                  <a:srgbClr val="313131"/>
                </a:solidFill>
              </a:rPr>
              <a:t>2018</a:t>
            </a:r>
            <a:r>
              <a:rPr lang="zh-CN" altLang="en-US" sz="1400" dirty="0" smtClean="0">
                <a:solidFill>
                  <a:srgbClr val="313131"/>
                </a:solidFill>
              </a:rPr>
              <a:t>年产业新城重点项目共</a:t>
            </a:r>
            <a:r>
              <a:rPr lang="en-US" altLang="zh-CN" sz="1400" dirty="0" smtClean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个，其中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>
                <a:solidFill>
                  <a:srgbClr val="313131"/>
                </a:solidFill>
              </a:rPr>
              <a:t>个项目正常推进，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>
                <a:solidFill>
                  <a:srgbClr val="313131"/>
                </a:solidFill>
              </a:rPr>
              <a:t>个项目存在延期风险，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>
                <a:solidFill>
                  <a:srgbClr val="313131"/>
                </a:solidFill>
              </a:rPr>
              <a:t>个项目已延期</a:t>
            </a:r>
            <a:r>
              <a:rPr lang="zh-CN" altLang="en-US" sz="1400" dirty="0" smtClean="0">
                <a:solidFill>
                  <a:srgbClr val="313131"/>
                </a:solidFill>
              </a:rPr>
              <a:t>；</a:t>
            </a:r>
            <a:endParaRPr lang="en-US" altLang="zh-CN" sz="1400" dirty="0" smtClean="0">
              <a:solidFill>
                <a:srgbClr val="313131"/>
              </a:solidFill>
            </a:endParaRPr>
          </a:p>
          <a:p>
            <a:pPr>
              <a:spcBef>
                <a:spcPts val="600"/>
              </a:spcBef>
              <a:buSzPct val="100000"/>
              <a:defRPr/>
            </a:pPr>
            <a:r>
              <a:rPr lang="zh-CN" altLang="en-US" sz="1400" dirty="0" smtClean="0">
                <a:solidFill>
                  <a:srgbClr val="313131"/>
                </a:solidFill>
              </a:rPr>
              <a:t>共</a:t>
            </a:r>
            <a:r>
              <a:rPr lang="zh-CN" altLang="en-US" sz="1400" dirty="0">
                <a:solidFill>
                  <a:srgbClr val="313131"/>
                </a:solidFill>
              </a:rPr>
              <a:t>涉及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>
                <a:solidFill>
                  <a:srgbClr val="313131"/>
                </a:solidFill>
              </a:rPr>
              <a:t>个节点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 smtClean="0"/>
              <a:t>XX</a:t>
            </a:r>
            <a:r>
              <a:rPr lang="zh-CN" altLang="en-US" sz="1400" dirty="0"/>
              <a:t>个节点正常推进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>
                <a:solidFill>
                  <a:srgbClr val="313131"/>
                </a:solidFill>
              </a:rPr>
              <a:t>个节点存在延期风险，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>
                <a:solidFill>
                  <a:srgbClr val="313131"/>
                </a:solidFill>
              </a:rPr>
              <a:t>个节点已延期；</a:t>
            </a:r>
          </a:p>
          <a:p>
            <a:pPr lvl="0">
              <a:spcBef>
                <a:spcPts val="600"/>
              </a:spcBef>
              <a:buSzPct val="100000"/>
              <a:defRPr/>
            </a:pPr>
            <a:r>
              <a:rPr lang="zh-CN" altLang="en-US" sz="1400" dirty="0">
                <a:solidFill>
                  <a:srgbClr val="313131"/>
                </a:solidFill>
              </a:rPr>
              <a:t>（</a:t>
            </a:r>
            <a:r>
              <a:rPr lang="en-US" altLang="zh-CN" sz="1400" dirty="0">
                <a:solidFill>
                  <a:srgbClr val="313131"/>
                </a:solidFill>
              </a:rPr>
              <a:t>3</a:t>
            </a:r>
            <a:r>
              <a:rPr lang="zh-CN" altLang="en-US" sz="1400" dirty="0" smtClean="0">
                <a:solidFill>
                  <a:srgbClr val="313131"/>
                </a:solidFill>
              </a:rPr>
              <a:t>）</a:t>
            </a:r>
            <a:r>
              <a:rPr lang="zh-CN" altLang="en-US" sz="1400" dirty="0" smtClean="0"/>
              <a:t>下周</a:t>
            </a:r>
            <a:r>
              <a:rPr lang="zh-CN" altLang="en-US" sz="1400" dirty="0"/>
              <a:t>到期</a:t>
            </a:r>
            <a:r>
              <a:rPr lang="zh-CN" altLang="en-US" sz="1400" dirty="0" smtClean="0"/>
              <a:t>节点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/>
              <a:t>个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预计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个节点存在延期风险</a:t>
            </a:r>
            <a:r>
              <a:rPr lang="zh-CN" altLang="en-US" sz="1400" dirty="0" smtClean="0"/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/>
              <a:t>个</a:t>
            </a:r>
            <a:r>
              <a:rPr lang="zh-CN" altLang="en-US" sz="1400" dirty="0"/>
              <a:t>节点正常推进。</a:t>
            </a:r>
            <a:endParaRPr lang="zh-CN" altLang="en-US" sz="1400" dirty="0">
              <a:solidFill>
                <a:srgbClr val="313131"/>
              </a:solidFill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9023748" y="380033"/>
            <a:ext cx="262242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 bwMode="auto">
          <a:xfrm rot="10800000">
            <a:off x="11128094" y="486287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矩形 16"/>
          <p:cNvSpPr/>
          <p:nvPr/>
        </p:nvSpPr>
        <p:spPr>
          <a:xfrm>
            <a:off x="619819" y="777987"/>
            <a:ext cx="2359440" cy="5672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产业新城重点项目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9" name="图表 8"/>
          <p:cNvGraphicFramePr/>
          <p:nvPr>
            <p:extLst/>
          </p:nvPr>
        </p:nvGraphicFramePr>
        <p:xfrm>
          <a:off x="-86382" y="2454870"/>
          <a:ext cx="4658382" cy="260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>
            <p:extLst/>
          </p:nvPr>
        </p:nvGraphicFramePr>
        <p:xfrm>
          <a:off x="3821218" y="3906216"/>
          <a:ext cx="3789817" cy="2531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/>
          <p:cNvGraphicFramePr/>
          <p:nvPr>
            <p:extLst/>
          </p:nvPr>
        </p:nvGraphicFramePr>
        <p:xfrm>
          <a:off x="7462945" y="2454870"/>
          <a:ext cx="4658532" cy="260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圆角矩形 19"/>
          <p:cNvSpPr/>
          <p:nvPr/>
        </p:nvSpPr>
        <p:spPr bwMode="auto">
          <a:xfrm>
            <a:off x="6151735" y="377420"/>
            <a:ext cx="262242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数据日期：截止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2018-07-01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423619" y="444289"/>
            <a:ext cx="45077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重点项目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—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产业新城重点项目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4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rgbClr val="00B0F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lang="zh-CN" altLang="en-US" sz="1600" b="1" noProof="0" dirty="0" smtClean="0">
                <a:solidFill>
                  <a:prstClr val="white"/>
                </a:solidFill>
                <a:latin typeface="Verdana"/>
                <a:ea typeface="华文细黑"/>
              </a:rPr>
              <a:t>重点项目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gray">
          <a:xfrm>
            <a:off x="525681" y="5224075"/>
            <a:ext cx="2453578" cy="1128629"/>
          </a:xfrm>
          <a:prstGeom prst="rect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点击区域柱，筛选该柱的延期数据</a:t>
            </a:r>
          </a:p>
        </p:txBody>
      </p:sp>
      <p:sp>
        <p:nvSpPr>
          <p:cNvPr id="16" name="矩形 15"/>
          <p:cNvSpPr/>
          <p:nvPr/>
        </p:nvSpPr>
        <p:spPr bwMode="gray">
          <a:xfrm>
            <a:off x="5009367" y="5343525"/>
            <a:ext cx="2453578" cy="586579"/>
          </a:xfrm>
          <a:prstGeom prst="rect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点原因柱，筛选该柱的延期数据</a:t>
            </a:r>
          </a:p>
        </p:txBody>
      </p:sp>
    </p:spTree>
    <p:extLst>
      <p:ext uri="{BB962C8B-B14F-4D97-AF65-F5344CB8AC3E}">
        <p14:creationId xmlns:p14="http://schemas.microsoft.com/office/powerpoint/2010/main" val="7591442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5091"/>
              </p:ext>
            </p:extLst>
          </p:nvPr>
        </p:nvGraphicFramePr>
        <p:xfrm>
          <a:off x="382164" y="3000934"/>
          <a:ext cx="10285840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730">
                  <a:extLst>
                    <a:ext uri="{9D8B030D-6E8A-4147-A177-3AD203B41FA5}">
                      <a16:colId xmlns:a16="http://schemas.microsoft.com/office/drawing/2014/main" xmlns="" val="393236429"/>
                    </a:ext>
                  </a:extLst>
                </a:gridCol>
                <a:gridCol w="1285730">
                  <a:extLst>
                    <a:ext uri="{9D8B030D-6E8A-4147-A177-3AD203B41FA5}">
                      <a16:colId xmlns:a16="http://schemas.microsoft.com/office/drawing/2014/main" xmlns="" val="3224952496"/>
                    </a:ext>
                  </a:extLst>
                </a:gridCol>
                <a:gridCol w="1285730">
                  <a:extLst>
                    <a:ext uri="{9D8B030D-6E8A-4147-A177-3AD203B41FA5}">
                      <a16:colId xmlns:a16="http://schemas.microsoft.com/office/drawing/2014/main" xmlns="" val="186344874"/>
                    </a:ext>
                  </a:extLst>
                </a:gridCol>
                <a:gridCol w="1285730">
                  <a:extLst>
                    <a:ext uri="{9D8B030D-6E8A-4147-A177-3AD203B41FA5}">
                      <a16:colId xmlns:a16="http://schemas.microsoft.com/office/drawing/2014/main" xmlns="" val="990697521"/>
                    </a:ext>
                  </a:extLst>
                </a:gridCol>
                <a:gridCol w="1285730">
                  <a:extLst>
                    <a:ext uri="{9D8B030D-6E8A-4147-A177-3AD203B41FA5}">
                      <a16:colId xmlns:a16="http://schemas.microsoft.com/office/drawing/2014/main" xmlns="" val="2597700707"/>
                    </a:ext>
                  </a:extLst>
                </a:gridCol>
                <a:gridCol w="1285730">
                  <a:extLst>
                    <a:ext uri="{9D8B030D-6E8A-4147-A177-3AD203B41FA5}">
                      <a16:colId xmlns:a16="http://schemas.microsoft.com/office/drawing/2014/main" xmlns="" val="610461212"/>
                    </a:ext>
                  </a:extLst>
                </a:gridCol>
                <a:gridCol w="1285730">
                  <a:extLst>
                    <a:ext uri="{9D8B030D-6E8A-4147-A177-3AD203B41FA5}">
                      <a16:colId xmlns:a16="http://schemas.microsoft.com/office/drawing/2014/main" xmlns="" val="4240154564"/>
                    </a:ext>
                  </a:extLst>
                </a:gridCol>
                <a:gridCol w="1285730"/>
              </a:tblGrid>
              <a:tr h="222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事业部</a:t>
                      </a:r>
                      <a:endParaRPr lang="en-US" altLang="zh-CN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000" u="sng" strike="noStrike" dirty="0">
                          <a:effectLst/>
                        </a:rPr>
                        <a:t>（总经理）</a:t>
                      </a:r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区域</a:t>
                      </a:r>
                      <a:endParaRPr lang="en-US" altLang="zh-CN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000" u="sng" strike="noStrike" dirty="0">
                          <a:effectLst/>
                        </a:rPr>
                        <a:t>（总经理）</a:t>
                      </a:r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项目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延期节点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原计划完成时间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预计完成时间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当前进展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延期原因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0434662"/>
                  </a:ext>
                </a:extLst>
              </a:tr>
              <a:tr h="222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固安（林莉）</a:t>
                      </a:r>
                      <a:endParaRPr lang="zh-CN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牛驼（某某）</a:t>
                      </a:r>
                      <a:endParaRPr lang="en-US" altLang="zh-CN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u="non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某某项目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u="non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只写延期节点吧？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21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21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gray">
          <a:xfrm>
            <a:off x="286913" y="2094968"/>
            <a:ext cx="4751811" cy="394447"/>
          </a:xfrm>
          <a:prstGeom prst="rect">
            <a:avLst/>
          </a:prstGeom>
          <a:solidFill>
            <a:srgbClr val="DA291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延期项目明细、节点预期原因点击明细</a:t>
            </a:r>
          </a:p>
        </p:txBody>
      </p:sp>
      <p:sp>
        <p:nvSpPr>
          <p:cNvPr id="4" name="矩形 3"/>
          <p:cNvSpPr/>
          <p:nvPr/>
        </p:nvSpPr>
        <p:spPr bwMode="gray">
          <a:xfrm>
            <a:off x="382163" y="4380968"/>
            <a:ext cx="4751811" cy="394447"/>
          </a:xfrm>
          <a:prstGeom prst="rect">
            <a:avLst/>
          </a:prstGeom>
          <a:solidFill>
            <a:srgbClr val="DA291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延期风险数据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82883"/>
              </p:ext>
            </p:extLst>
          </p:nvPr>
        </p:nvGraphicFramePr>
        <p:xfrm>
          <a:off x="462847" y="4883522"/>
          <a:ext cx="10285840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730">
                  <a:extLst>
                    <a:ext uri="{9D8B030D-6E8A-4147-A177-3AD203B41FA5}">
                      <a16:colId xmlns:a16="http://schemas.microsoft.com/office/drawing/2014/main" xmlns="" val="393236429"/>
                    </a:ext>
                  </a:extLst>
                </a:gridCol>
                <a:gridCol w="1285730">
                  <a:extLst>
                    <a:ext uri="{9D8B030D-6E8A-4147-A177-3AD203B41FA5}">
                      <a16:colId xmlns:a16="http://schemas.microsoft.com/office/drawing/2014/main" xmlns="" val="3224952496"/>
                    </a:ext>
                  </a:extLst>
                </a:gridCol>
                <a:gridCol w="1285730">
                  <a:extLst>
                    <a:ext uri="{9D8B030D-6E8A-4147-A177-3AD203B41FA5}">
                      <a16:colId xmlns:a16="http://schemas.microsoft.com/office/drawing/2014/main" xmlns="" val="186344874"/>
                    </a:ext>
                  </a:extLst>
                </a:gridCol>
                <a:gridCol w="1285730">
                  <a:extLst>
                    <a:ext uri="{9D8B030D-6E8A-4147-A177-3AD203B41FA5}">
                      <a16:colId xmlns:a16="http://schemas.microsoft.com/office/drawing/2014/main" xmlns="" val="990697521"/>
                    </a:ext>
                  </a:extLst>
                </a:gridCol>
                <a:gridCol w="1285730">
                  <a:extLst>
                    <a:ext uri="{9D8B030D-6E8A-4147-A177-3AD203B41FA5}">
                      <a16:colId xmlns:a16="http://schemas.microsoft.com/office/drawing/2014/main" xmlns="" val="2597700707"/>
                    </a:ext>
                  </a:extLst>
                </a:gridCol>
                <a:gridCol w="1285730">
                  <a:extLst>
                    <a:ext uri="{9D8B030D-6E8A-4147-A177-3AD203B41FA5}">
                      <a16:colId xmlns:a16="http://schemas.microsoft.com/office/drawing/2014/main" xmlns="" val="610461212"/>
                    </a:ext>
                  </a:extLst>
                </a:gridCol>
                <a:gridCol w="1285730">
                  <a:extLst>
                    <a:ext uri="{9D8B030D-6E8A-4147-A177-3AD203B41FA5}">
                      <a16:colId xmlns:a16="http://schemas.microsoft.com/office/drawing/2014/main" xmlns="" val="4240154564"/>
                    </a:ext>
                  </a:extLst>
                </a:gridCol>
                <a:gridCol w="1285730"/>
              </a:tblGrid>
              <a:tr h="222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事业部</a:t>
                      </a:r>
                      <a:endParaRPr lang="en-US" altLang="zh-CN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000" u="sng" strike="noStrike" dirty="0">
                          <a:effectLst/>
                        </a:rPr>
                        <a:t>（总经理）</a:t>
                      </a:r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区域</a:t>
                      </a:r>
                      <a:endParaRPr lang="en-US" altLang="zh-CN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000" u="sng" strike="noStrike" dirty="0">
                          <a:effectLst/>
                        </a:rPr>
                        <a:t>（总经理）</a:t>
                      </a:r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项目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风险节点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原计划完成时间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预计完成时间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当前进展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黄灯显示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0434662"/>
                  </a:ext>
                </a:extLst>
              </a:tr>
              <a:tr h="222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固安（林莉）</a:t>
                      </a:r>
                      <a:endParaRPr lang="zh-CN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牛驼（某某）</a:t>
                      </a:r>
                      <a:endParaRPr lang="en-US" altLang="zh-CN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u="non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某某项目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u="non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只写延期节点吧？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21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21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5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5562" y="320159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13131"/>
                </a:solidFill>
              </a:rPr>
              <a:t>2018</a:t>
            </a:r>
            <a:r>
              <a:rPr lang="zh-CN" altLang="en-US" dirty="0" smtClean="0">
                <a:solidFill>
                  <a:srgbClr val="313131"/>
                </a:solidFill>
              </a:rPr>
              <a:t>年产业新城重点项目共</a:t>
            </a:r>
            <a:r>
              <a:rPr lang="en-US" altLang="zh-CN" dirty="0" smtClean="0">
                <a:solidFill>
                  <a:srgbClr val="C00000"/>
                </a:solidFill>
              </a:rPr>
              <a:t>XX</a:t>
            </a:r>
            <a:r>
              <a:rPr lang="zh-CN" altLang="en-US" dirty="0" smtClean="0">
                <a:solidFill>
                  <a:srgbClr val="313131"/>
                </a:solidFill>
              </a:rPr>
              <a:t>个，其中</a:t>
            </a:r>
            <a:r>
              <a:rPr lang="en-US" altLang="zh-CN" dirty="0" smtClean="0">
                <a:solidFill>
                  <a:srgbClr val="C00000"/>
                </a:solidFill>
              </a:rPr>
              <a:t>XX</a:t>
            </a:r>
            <a:r>
              <a:rPr lang="zh-CN" altLang="en-US" dirty="0" smtClean="0">
                <a:solidFill>
                  <a:srgbClr val="313131"/>
                </a:solidFill>
              </a:rPr>
              <a:t>个项目正常推进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gray">
          <a:xfrm>
            <a:off x="382163" y="894818"/>
            <a:ext cx="4751811" cy="394447"/>
          </a:xfrm>
          <a:prstGeom prst="rect">
            <a:avLst/>
          </a:prstGeom>
          <a:solidFill>
            <a:srgbClr val="DA291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点击上文中红叉，显示如下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64A5A7B1-ECAB-4565-95D8-65AB2091B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35905"/>
              </p:ext>
            </p:extLst>
          </p:nvPr>
        </p:nvGraphicFramePr>
        <p:xfrm>
          <a:off x="382162" y="1712768"/>
          <a:ext cx="10819237" cy="1925542"/>
        </p:xfrm>
        <a:graphic>
          <a:graphicData uri="http://schemas.openxmlformats.org/drawingml/2006/table">
            <a:tbl>
              <a:tblPr/>
              <a:tblGrid>
                <a:gridCol w="1522536">
                  <a:extLst>
                    <a:ext uri="{9D8B030D-6E8A-4147-A177-3AD203B41FA5}">
                      <a16:colId xmlns:a16="http://schemas.microsoft.com/office/drawing/2014/main" xmlns="" val="3991054150"/>
                    </a:ext>
                  </a:extLst>
                </a:gridCol>
                <a:gridCol w="1070130">
                  <a:extLst>
                    <a:ext uri="{9D8B030D-6E8A-4147-A177-3AD203B41FA5}">
                      <a16:colId xmlns:a16="http://schemas.microsoft.com/office/drawing/2014/main" xmlns="" val="1305262702"/>
                    </a:ext>
                  </a:extLst>
                </a:gridCol>
                <a:gridCol w="781067">
                  <a:extLst>
                    <a:ext uri="{9D8B030D-6E8A-4147-A177-3AD203B41FA5}">
                      <a16:colId xmlns:a16="http://schemas.microsoft.com/office/drawing/2014/main" xmlns="" val="4291499786"/>
                    </a:ext>
                  </a:extLst>
                </a:gridCol>
                <a:gridCol w="837617">
                  <a:extLst>
                    <a:ext uri="{9D8B030D-6E8A-4147-A177-3AD203B41FA5}">
                      <a16:colId xmlns:a16="http://schemas.microsoft.com/office/drawing/2014/main" xmlns="" val="1882526915"/>
                    </a:ext>
                  </a:extLst>
                </a:gridCol>
                <a:gridCol w="1060985">
                  <a:extLst>
                    <a:ext uri="{9D8B030D-6E8A-4147-A177-3AD203B41FA5}">
                      <a16:colId xmlns:a16="http://schemas.microsoft.com/office/drawing/2014/main" xmlns="" val="1804708031"/>
                    </a:ext>
                  </a:extLst>
                </a:gridCol>
                <a:gridCol w="986531">
                  <a:extLst>
                    <a:ext uri="{9D8B030D-6E8A-4147-A177-3AD203B41FA5}">
                      <a16:colId xmlns:a16="http://schemas.microsoft.com/office/drawing/2014/main" xmlns="" val="2035624098"/>
                    </a:ext>
                  </a:extLst>
                </a:gridCol>
                <a:gridCol w="874849">
                  <a:extLst>
                    <a:ext uri="{9D8B030D-6E8A-4147-A177-3AD203B41FA5}">
                      <a16:colId xmlns:a16="http://schemas.microsoft.com/office/drawing/2014/main" xmlns="" val="2484251627"/>
                    </a:ext>
                  </a:extLst>
                </a:gridCol>
                <a:gridCol w="1116826">
                  <a:extLst>
                    <a:ext uri="{9D8B030D-6E8A-4147-A177-3AD203B41FA5}">
                      <a16:colId xmlns:a16="http://schemas.microsoft.com/office/drawing/2014/main" xmlns="" val="2802275562"/>
                    </a:ext>
                  </a:extLst>
                </a:gridCol>
                <a:gridCol w="1284348">
                  <a:extLst>
                    <a:ext uri="{9D8B030D-6E8A-4147-A177-3AD203B41FA5}">
                      <a16:colId xmlns:a16="http://schemas.microsoft.com/office/drawing/2014/main" xmlns="" val="546509683"/>
                    </a:ext>
                  </a:extLst>
                </a:gridCol>
                <a:gridCol w="1284348">
                  <a:extLst>
                    <a:ext uri="{9D8B030D-6E8A-4147-A177-3AD203B41FA5}">
                      <a16:colId xmlns:a16="http://schemas.microsoft.com/office/drawing/2014/main" xmlns="" val="575364737"/>
                    </a:ext>
                  </a:extLst>
                </a:gridCol>
              </a:tblGrid>
              <a:tr h="268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sng" strike="noStrike" dirty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（总经理）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sng" strike="noStrike" dirty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（总经理）</a:t>
                      </a:r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3281705"/>
                  </a:ext>
                </a:extLst>
              </a:tr>
              <a:tr h="5523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项目规模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年度投资额</a:t>
                      </a:r>
                      <a:r>
                        <a:rPr lang="en-US" altLang="zh-CN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</a:t>
                      </a:r>
                      <a:r>
                        <a:rPr lang="en-US" altLang="zh-CN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产品类型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年底形象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项目本周进展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本周卡点及解决方案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项目进展状态（红绿灯）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0449990"/>
                  </a:ext>
                </a:extLst>
              </a:tr>
              <a:tr h="5523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sng" strike="noStrike" dirty="0" smtClean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</a:t>
                      </a:r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523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sng" strike="noStrike" dirty="0" smtClean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</a:t>
                      </a:r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>
            <a:stCxn id="2" idx="2"/>
          </p:cNvCxnSpPr>
          <p:nvPr/>
        </p:nvCxnSpPr>
        <p:spPr>
          <a:xfrm flipH="1">
            <a:off x="3286124" y="689491"/>
            <a:ext cx="1" cy="1406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86124" y="2762250"/>
            <a:ext cx="1" cy="1924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332328"/>
              </p:ext>
            </p:extLst>
          </p:nvPr>
        </p:nvGraphicFramePr>
        <p:xfrm>
          <a:off x="509180" y="4762540"/>
          <a:ext cx="8796744" cy="1104740"/>
        </p:xfrm>
        <a:graphic>
          <a:graphicData uri="http://schemas.openxmlformats.org/drawingml/2006/table">
            <a:tbl>
              <a:tblPr/>
              <a:tblGrid>
                <a:gridCol w="1099593"/>
                <a:gridCol w="1099593"/>
                <a:gridCol w="1099593"/>
                <a:gridCol w="1099593"/>
                <a:gridCol w="1099593"/>
                <a:gridCol w="1099593"/>
                <a:gridCol w="1099593"/>
                <a:gridCol w="1099593"/>
              </a:tblGrid>
              <a:tr h="5523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</a:t>
                      </a: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（预计）延期天数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523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</a:t>
                      </a: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（预计）延期天数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85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429000" cy="1828401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515196" y="1502606"/>
            <a:ext cx="1428279" cy="117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82110" y="182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改为</a:t>
            </a:r>
          </a:p>
        </p:txBody>
      </p:sp>
      <p:sp>
        <p:nvSpPr>
          <p:cNvPr id="7" name="矩形 6"/>
          <p:cNvSpPr/>
          <p:nvPr/>
        </p:nvSpPr>
        <p:spPr>
          <a:xfrm>
            <a:off x="4105276" y="2886075"/>
            <a:ext cx="3333750" cy="210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57394" y="30538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新城重点项目：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43169" y="3590925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正常推进：</a:t>
            </a:r>
            <a:r>
              <a:rPr lang="en-US" altLang="zh-CN" dirty="0" smtClean="0">
                <a:solidFill>
                  <a:schemeClr val="bg1"/>
                </a:solidFill>
              </a:rPr>
              <a:t>150</a:t>
            </a:r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43169" y="406717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延期风险：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43169" y="455080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已经延期：</a:t>
            </a:r>
            <a:r>
              <a:rPr lang="en-US" altLang="zh-CN" dirty="0" smtClean="0">
                <a:solidFill>
                  <a:schemeClr val="bg1"/>
                </a:solidFill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649161"/>
              </p:ext>
            </p:extLst>
          </p:nvPr>
        </p:nvGraphicFramePr>
        <p:xfrm>
          <a:off x="7667625" y="2762766"/>
          <a:ext cx="3448050" cy="2262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86625" y="578167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已延期用红色，风险用黄色，正常用绿色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635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364</Words>
  <Application>Microsoft Office PowerPoint</Application>
  <PresentationFormat>宽屏</PresentationFormat>
  <Paragraphs>76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华文细黑</vt:lpstr>
      <vt:lpstr>宋体</vt:lpstr>
      <vt:lpstr>微软雅黑</vt:lpstr>
      <vt:lpstr>Arial</vt:lpstr>
      <vt:lpstr>Calibri</vt:lpstr>
      <vt:lpstr>Calibri Light</vt:lpstr>
      <vt:lpstr>Verdana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17</cp:revision>
  <dcterms:created xsi:type="dcterms:W3CDTF">2018-05-07T11:08:38Z</dcterms:created>
  <dcterms:modified xsi:type="dcterms:W3CDTF">2018-05-08T07:16:02Z</dcterms:modified>
</cp:coreProperties>
</file>