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3.xml" ContentType="application/vnd.openxmlformats-officedocument.drawingml.chartshapes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4.xml" ContentType="application/vnd.openxmlformats-officedocument.drawingml.chartshapes+xml"/>
  <Override PartName="/ppt/charts/chart11.xml" ContentType="application/vnd.openxmlformats-officedocument.drawingml.chart+xml"/>
  <Override PartName="/ppt/theme/themeOverride1.xml" ContentType="application/vnd.openxmlformats-officedocument.themeOverrid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4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2.xml" ContentType="application/vnd.openxmlformats-officedocument.themeOverride+xml"/>
  <Override PartName="/ppt/charts/chart15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6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7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18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9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0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5.xml" ContentType="application/vnd.openxmlformats-officedocument.drawingml.chartshapes+xml"/>
  <Override PartName="/ppt/charts/chart21.xml" ContentType="application/vnd.openxmlformats-officedocument.drawingml.chart+xml"/>
  <Override PartName="/ppt/theme/themeOverride3.xml" ContentType="application/vnd.openxmlformats-officedocument.themeOverride+xml"/>
  <Override PartName="/ppt/charts/chart22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3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4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rawings/drawing6.xml" ContentType="application/vnd.openxmlformats-officedocument.drawingml.chartshap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25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6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7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drawings/drawing7.xml" ContentType="application/vnd.openxmlformats-officedocument.drawingml.chartshapes+xml"/>
  <Override PartName="/ppt/charts/chart28.xml" ContentType="application/vnd.openxmlformats-officedocument.drawingml.chart+xml"/>
  <Override PartName="/ppt/theme/themeOverride4.xml" ContentType="application/vnd.openxmlformats-officedocument.themeOverride+xml"/>
  <Override PartName="/ppt/charts/chart29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30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31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drawings/drawing8.xml" ContentType="application/vnd.openxmlformats-officedocument.drawingml.chartshapes+xml"/>
  <Override PartName="/ppt/charts/chart32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33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34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35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drawings/drawing9.xml" ContentType="application/vnd.openxmlformats-officedocument.drawingml.chartshapes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39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40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41.xml" ContentType="application/vnd.openxmlformats-officedocument.drawingml.chart+xml"/>
  <Override PartName="/ppt/theme/themeOverride5.xml" ContentType="application/vnd.openxmlformats-officedocument.themeOverride+xml"/>
  <Override PartName="/ppt/charts/chart4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4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notesSlides/notesSlide2.xml" ContentType="application/vnd.openxmlformats-officedocument.presentationml.notesSlide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charts/chart46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47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48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49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74" r:id="rId3"/>
    <p:sldMasterId id="2147483676" r:id="rId4"/>
  </p:sldMasterIdLst>
  <p:notesMasterIdLst>
    <p:notesMasterId r:id="rId30"/>
  </p:notesMasterIdLst>
  <p:sldIdLst>
    <p:sldId id="320" r:id="rId5"/>
    <p:sldId id="322" r:id="rId6"/>
    <p:sldId id="283" r:id="rId7"/>
    <p:sldId id="284" r:id="rId8"/>
    <p:sldId id="324" r:id="rId9"/>
    <p:sldId id="325" r:id="rId10"/>
    <p:sldId id="343" r:id="rId11"/>
    <p:sldId id="327" r:id="rId12"/>
    <p:sldId id="329" r:id="rId13"/>
    <p:sldId id="330" r:id="rId14"/>
    <p:sldId id="285" r:id="rId15"/>
    <p:sldId id="338" r:id="rId16"/>
    <p:sldId id="339" r:id="rId17"/>
    <p:sldId id="340" r:id="rId18"/>
    <p:sldId id="286" r:id="rId19"/>
    <p:sldId id="344" r:id="rId20"/>
    <p:sldId id="345" r:id="rId21"/>
    <p:sldId id="346" r:id="rId22"/>
    <p:sldId id="337" r:id="rId23"/>
    <p:sldId id="333" r:id="rId24"/>
    <p:sldId id="336" r:id="rId25"/>
    <p:sldId id="341" r:id="rId26"/>
    <p:sldId id="303" r:id="rId27"/>
    <p:sldId id="323" r:id="rId28"/>
    <p:sldId id="342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9" autoAdjust="0"/>
    <p:restoredTop sz="95171" autoAdjust="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FLD\Desktop\&#65281;&#32929;&#20221;&#20844;&#21496;12&#26376;to&#34920;&#27719;&#24635;-&#21306;&#22495;&#20107;&#19994;&#37096;1209&#27169;&#25311;(1)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4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2.bin"/><Relationship Id="rId1" Type="http://schemas.openxmlformats.org/officeDocument/2006/relationships/themeOverride" Target="../theme/themeOverride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___9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fldcn\Desktop\&#19977;&#24180;&#30446;&#26631;&#20877;&#22831;&#23454;\&#21508;&#20107;&#19994;&#37096;&#19977;&#24180;&#30446;&#26631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fldcn\Desktop\&#19977;&#24180;&#30446;&#26631;&#20877;&#22831;&#23454;\&#21508;&#20107;&#19994;&#37096;&#19977;&#24180;&#30446;&#26631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1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2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fldcn\Desktop\&#19977;&#24180;&#30446;&#26631;&#20877;&#22831;&#23454;\&#21508;&#20107;&#19994;&#37096;&#19977;&#24180;&#30446;&#26631;.xlsx" TargetMode="Externa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5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3.xlsx"/><Relationship Id="rId1" Type="http://schemas.openxmlformats.org/officeDocument/2006/relationships/themeOverride" Target="../theme/themeOverride3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4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5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fldcn\Desktop\&#19977;&#24180;&#30446;&#26631;&#20877;&#22831;&#23454;\&#21508;&#20107;&#19994;&#37096;&#19977;&#24180;&#30446;&#26631;.xlsx" TargetMode="Externa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chartUserShapes" Target="../drawings/drawing6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6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7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fldcn\Desktop\&#19977;&#24180;&#30446;&#26631;&#20877;&#22831;&#23454;\&#21508;&#20107;&#19994;&#37096;&#19977;&#24180;&#30446;&#26631;.xlsx" TargetMode="External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chartUserShapes" Target="../drawings/drawing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8.xlsx"/><Relationship Id="rId1" Type="http://schemas.openxmlformats.org/officeDocument/2006/relationships/themeOverride" Target="../theme/themeOverride4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9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1.bin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0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fldcn\Desktop\&#19977;&#24180;&#30446;&#26631;&#20877;&#22831;&#23454;\&#21508;&#20107;&#19994;&#37096;&#19977;&#24180;&#30446;&#26631;.xlsx" TargetMode="Externa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chartUserShapes" Target="../drawings/drawing8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1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2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3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fldcn\Desktop\&#19977;&#24180;&#30446;&#26631;&#20877;&#22831;&#23454;\&#21508;&#20107;&#19994;&#37096;&#19977;&#24180;&#30446;&#26631;.xlsx" TargetMode="External"/><Relationship Id="rId2" Type="http://schemas.microsoft.com/office/2011/relationships/chartColorStyle" Target="colors29.xml"/><Relationship Id="rId1" Type="http://schemas.microsoft.com/office/2011/relationships/chartStyle" Target="style29.xml"/><Relationship Id="rId4" Type="http://schemas.openxmlformats.org/officeDocument/2006/relationships/chartUserShapes" Target="../drawings/drawing9.xm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4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5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6.xlsx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7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8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4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9.xlsx"/><Relationship Id="rId1" Type="http://schemas.openxmlformats.org/officeDocument/2006/relationships/themeOverride" Target="../theme/themeOverride5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fldcn\Desktop\&#19977;&#24180;&#30446;&#26631;&#20877;&#22831;&#23454;\&#21508;&#20107;&#19994;&#37096;&#19977;&#24180;&#30446;&#26631;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0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1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2.xlsx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fldcn\Desktop\&#19977;&#24180;&#30446;&#26631;&#20877;&#22831;&#23454;\&#21508;&#20107;&#19994;&#37096;&#19977;&#24180;&#30446;&#26631;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FLD\Desktop\&#65281;&#32929;&#20221;&#20844;&#21496;12&#26376;to&#34920;&#27719;&#24635;-&#21306;&#22495;&#20107;&#19994;&#37096;1209&#27169;&#25311;(1)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824132513785"/>
          <c:y val="0.1140120658237337"/>
          <c:w val="0.69548689087117255"/>
          <c:h val="0.8859879341762663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8999" cap="flat" cmpd="sng" algn="ctr">
              <a:solidFill>
                <a:schemeClr val="bg1"/>
              </a:solidFill>
              <a:round/>
            </a:ln>
            <a:effectLst/>
          </c:spPr>
          <c:dPt>
            <c:idx val="0"/>
            <c:bubble3D val="0"/>
            <c:spPr>
              <a:solidFill>
                <a:srgbClr val="FFFF00"/>
              </a:solidFill>
              <a:ln w="8999" cap="flat" cmpd="sng" algn="ctr">
                <a:solidFill>
                  <a:schemeClr val="bg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5C98-4D2D-9D4C-1690B9B870CA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8999" cap="flat" cmpd="sng" algn="ctr">
                <a:solidFill>
                  <a:schemeClr val="bg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C98-4D2D-9D4C-1690B9B870CA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8999" cap="flat" cmpd="sng" algn="ctr">
                <a:solidFill>
                  <a:schemeClr val="bg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C98-4D2D-9D4C-1690B9B870CA}"/>
              </c:ext>
            </c:extLst>
          </c:dPt>
          <c:cat>
            <c:strRef>
              <c:f>Sheet1!$A$2:$A$5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C98-4D2D-9D4C-1690B9B87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0"/>
        <c:holeSize val="75"/>
      </c:doughnutChart>
      <c:spPr>
        <a:noFill/>
        <a:ln w="23998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17年净现金流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85D-4430-816D-1DAB80241747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85D-4430-816D-1DAB80241747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85D-4430-816D-1DAB80241747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85D-4430-816D-1DAB80241747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E85D-4430-816D-1DAB80241747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E85D-4430-816D-1DAB80241747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E85D-4430-816D-1DAB80241747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E85D-4430-816D-1DAB80241747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E85D-4430-816D-1DAB80241747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E85D-4430-816D-1DAB80241747}"/>
              </c:ext>
            </c:extLst>
          </c:dPt>
          <c:dLbls>
            <c:dLbl>
              <c:idx val="10"/>
              <c:layout/>
              <c:tx>
                <c:rich>
                  <a:bodyPr/>
                  <a:lstStyle/>
                  <a:p>
                    <a:r>
                      <a:rPr lang="en-US" altLang="zh-CN"/>
                      <a:t>0.1</a:t>
                    </a:r>
                    <a:endParaRPr lang="en-US" altLang="zh-CN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F294-48DC-AD32-0C20E6F784C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F294-48DC-AD32-0C20E6F784C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Sheet1!$B$2:$B$38</c:f>
              <c:strCache>
                <c:ptCount val="37"/>
                <c:pt idx="0">
                  <c:v>永清</c:v>
                </c:pt>
                <c:pt idx="1">
                  <c:v>嘉善</c:v>
                </c:pt>
                <c:pt idx="2">
                  <c:v>香河</c:v>
                </c:pt>
                <c:pt idx="3">
                  <c:v>开发区</c:v>
                </c:pt>
                <c:pt idx="4">
                  <c:v>任丘</c:v>
                </c:pt>
                <c:pt idx="5">
                  <c:v>广阳</c:v>
                </c:pt>
                <c:pt idx="6">
                  <c:v>空港</c:v>
                </c:pt>
                <c:pt idx="7">
                  <c:v>无锡</c:v>
                </c:pt>
                <c:pt idx="8">
                  <c:v>南浔</c:v>
                </c:pt>
                <c:pt idx="9">
                  <c:v>苏家屯</c:v>
                </c:pt>
                <c:pt idx="10">
                  <c:v>和县</c:v>
                </c:pt>
                <c:pt idx="11">
                  <c:v>雄县</c:v>
                </c:pt>
                <c:pt idx="12">
                  <c:v>武陟</c:v>
                </c:pt>
                <c:pt idx="13">
                  <c:v>安次</c:v>
                </c:pt>
                <c:pt idx="14">
                  <c:v>昌黎</c:v>
                </c:pt>
                <c:pt idx="15">
                  <c:v>邢台</c:v>
                </c:pt>
                <c:pt idx="16">
                  <c:v>舒城</c:v>
                </c:pt>
                <c:pt idx="17">
                  <c:v>嘉鱼</c:v>
                </c:pt>
                <c:pt idx="18">
                  <c:v>彭山</c:v>
                </c:pt>
                <c:pt idx="19">
                  <c:v>白洋淀</c:v>
                </c:pt>
                <c:pt idx="20">
                  <c:v>德清</c:v>
                </c:pt>
                <c:pt idx="21">
                  <c:v>怀来</c:v>
                </c:pt>
                <c:pt idx="22">
                  <c:v>长葛</c:v>
                </c:pt>
                <c:pt idx="23">
                  <c:v>新郑</c:v>
                </c:pt>
                <c:pt idx="24">
                  <c:v>蒲江</c:v>
                </c:pt>
                <c:pt idx="25">
                  <c:v>江宁</c:v>
                </c:pt>
                <c:pt idx="26">
                  <c:v>北戴河</c:v>
                </c:pt>
                <c:pt idx="27">
                  <c:v>双柳</c:v>
                </c:pt>
                <c:pt idx="28">
                  <c:v>邯郸</c:v>
                </c:pt>
                <c:pt idx="29">
                  <c:v>新洲问津</c:v>
                </c:pt>
                <c:pt idx="30">
                  <c:v>霸州</c:v>
                </c:pt>
                <c:pt idx="31">
                  <c:v>来安</c:v>
                </c:pt>
                <c:pt idx="32">
                  <c:v>江门</c:v>
                </c:pt>
                <c:pt idx="33">
                  <c:v>文安</c:v>
                </c:pt>
                <c:pt idx="34">
                  <c:v>溧水</c:v>
                </c:pt>
                <c:pt idx="35">
                  <c:v>固安</c:v>
                </c:pt>
                <c:pt idx="36">
                  <c:v>大厂</c:v>
                </c:pt>
              </c:strCache>
            </c:strRef>
          </c:cat>
          <c:val>
            <c:numRef>
              <c:f>Sheet1!$E$2:$E$38</c:f>
              <c:numCache>
                <c:formatCode>0.0_ </c:formatCode>
                <c:ptCount val="37"/>
                <c:pt idx="0">
                  <c:v>35.215125713791743</c:v>
                </c:pt>
                <c:pt idx="1">
                  <c:v>29.129686683462975</c:v>
                </c:pt>
                <c:pt idx="2">
                  <c:v>23.616632082747895</c:v>
                </c:pt>
                <c:pt idx="3" formatCode="_ * #,##0_ ;_ * \-#,##0_ ;_ * &quot;-&quot;??_ ;_ @_ ">
                  <c:v>15.28334691511931</c:v>
                </c:pt>
                <c:pt idx="4">
                  <c:v>10.205002930741419</c:v>
                </c:pt>
                <c:pt idx="5">
                  <c:v>6.7349628745672208</c:v>
                </c:pt>
                <c:pt idx="6" formatCode="_ * #,##0_ ;_ * \-#,##0_ ;_ * &quot;-&quot;??_ ;_ @_ ">
                  <c:v>3.9561443982087918</c:v>
                </c:pt>
                <c:pt idx="7">
                  <c:v>2.1080038181091134</c:v>
                </c:pt>
                <c:pt idx="8">
                  <c:v>0.85586271774864875</c:v>
                </c:pt>
                <c:pt idx="9">
                  <c:v>0.80769275035000176</c:v>
                </c:pt>
                <c:pt idx="10">
                  <c:v>4.6452404200012093E-3</c:v>
                </c:pt>
                <c:pt idx="11">
                  <c:v>-0.25863446841332044</c:v>
                </c:pt>
                <c:pt idx="12">
                  <c:v>-0.33309431753000102</c:v>
                </c:pt>
                <c:pt idx="13">
                  <c:v>-0.42356970698683288</c:v>
                </c:pt>
                <c:pt idx="14">
                  <c:v>-0.65798555270000036</c:v>
                </c:pt>
                <c:pt idx="15">
                  <c:v>-1.5962168069100002</c:v>
                </c:pt>
                <c:pt idx="16">
                  <c:v>-1.6423823915238114</c:v>
                </c:pt>
                <c:pt idx="17">
                  <c:v>-2.0482349417999997</c:v>
                </c:pt>
                <c:pt idx="18">
                  <c:v>-2.0624124377999999</c:v>
                </c:pt>
                <c:pt idx="19">
                  <c:v>-2.6336084493912617</c:v>
                </c:pt>
                <c:pt idx="20">
                  <c:v>-2.8807743657999998</c:v>
                </c:pt>
                <c:pt idx="21">
                  <c:v>-3.2785891757175736</c:v>
                </c:pt>
                <c:pt idx="22">
                  <c:v>-3.3423518572000002</c:v>
                </c:pt>
                <c:pt idx="23">
                  <c:v>-3.4476058772000004</c:v>
                </c:pt>
                <c:pt idx="24">
                  <c:v>-4.1311784663333331</c:v>
                </c:pt>
                <c:pt idx="25">
                  <c:v>-4.3960507649088312</c:v>
                </c:pt>
                <c:pt idx="26">
                  <c:v>-4.4371427036999993</c:v>
                </c:pt>
                <c:pt idx="27" formatCode="_ * #,##0_ ;_ * \-#,##0_ ;_ * &quot;-&quot;??_ ;_ @_ ">
                  <c:v>-6.2234790024000004</c:v>
                </c:pt>
                <c:pt idx="28">
                  <c:v>-6.5332183833835984</c:v>
                </c:pt>
                <c:pt idx="29">
                  <c:v>-8.5640642539000016</c:v>
                </c:pt>
                <c:pt idx="30">
                  <c:v>-9.3260000000000005</c:v>
                </c:pt>
                <c:pt idx="31">
                  <c:v>-9.6934894220649266</c:v>
                </c:pt>
                <c:pt idx="32" formatCode="_ * #,##0_ ;_ * \-#,##0_ ;_ * &quot;-&quot;??_ ;_ @_ ">
                  <c:v>-10.7348501656718</c:v>
                </c:pt>
                <c:pt idx="33">
                  <c:v>-13.61356545589361</c:v>
                </c:pt>
                <c:pt idx="34">
                  <c:v>-14.371437136871441</c:v>
                </c:pt>
                <c:pt idx="35">
                  <c:v>-17.598900156524138</c:v>
                </c:pt>
                <c:pt idx="36">
                  <c:v>-31.327264784096432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2-E85D-4430-816D-1DAB80241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96851496"/>
        <c:axId val="396855416"/>
      </c:barChart>
      <c:catAx>
        <c:axId val="396851496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396855416"/>
        <c:crosses val="autoZero"/>
        <c:auto val="1"/>
        <c:lblAlgn val="ctr"/>
        <c:lblOffset val="100"/>
        <c:noMultiLvlLbl val="0"/>
      </c:catAx>
      <c:valAx>
        <c:axId val="396855416"/>
        <c:scaling>
          <c:orientation val="minMax"/>
        </c:scaling>
        <c:delete val="1"/>
        <c:axPos val="t"/>
        <c:numFmt formatCode="0.0_ " sourceLinked="1"/>
        <c:majorTickMark val="none"/>
        <c:minorTickMark val="none"/>
        <c:tickLblPos val="nextTo"/>
        <c:crossAx val="396851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F920-4775-BD99-955AD8A9107F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F920-4775-BD99-955AD8A9107F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F920-4775-BD99-955AD8A9107F}"/>
              </c:ext>
            </c:extLst>
          </c:dPt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F920-4775-BD99-955AD8A9107F}"/>
              </c:ext>
            </c:extLst>
          </c:dPt>
          <c:dPt>
            <c:idx val="4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F920-4775-BD99-955AD8A9107F}"/>
              </c:ext>
            </c:extLst>
          </c:dPt>
          <c:cat>
            <c:strRef>
              <c:f>毛利分析!$K$9:$K$13</c:f>
              <c:strCache>
                <c:ptCount val="5"/>
                <c:pt idx="0">
                  <c:v>园区</c:v>
                </c:pt>
                <c:pt idx="1">
                  <c:v>代理服务</c:v>
                </c:pt>
                <c:pt idx="2">
                  <c:v>物业</c:v>
                </c:pt>
                <c:pt idx="3">
                  <c:v>咨询服务</c:v>
                </c:pt>
                <c:pt idx="4">
                  <c:v>其他</c:v>
                </c:pt>
              </c:strCache>
            </c:strRef>
          </c:cat>
          <c:val>
            <c:numRef>
              <c:f>毛利分析!$T$9:$T$13</c:f>
              <c:numCache>
                <c:formatCode>0.00</c:formatCode>
                <c:ptCount val="5"/>
                <c:pt idx="0">
                  <c:v>1.2605749692999999</c:v>
                </c:pt>
                <c:pt idx="1">
                  <c:v>0.81908110700000003</c:v>
                </c:pt>
                <c:pt idx="2">
                  <c:v>-0.38486782310000001</c:v>
                </c:pt>
                <c:pt idx="3">
                  <c:v>0.303875966</c:v>
                </c:pt>
                <c:pt idx="4">
                  <c:v>-6.8705952500000098E-2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F920-4775-BD99-955AD8A910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lang="zh-CN"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79238021256297"/>
          <c:y val="0.22662288126060501"/>
          <c:w val="0.45162644327530799"/>
          <c:h val="0.69757664548069298"/>
        </c:manualLayout>
      </c:layout>
      <c:doughnutChart>
        <c:varyColors val="0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lang="zh-CN" sz="5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1" dirty="0" smtClean="0">
                <a:effectLst/>
              </a:rPr>
              <a:t>存货区域分布和结构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产业新城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区域1</c:v>
                </c:pt>
                <c:pt idx="1">
                  <c:v>区域2</c:v>
                </c:pt>
                <c:pt idx="2">
                  <c:v>区域3</c:v>
                </c:pt>
                <c:pt idx="3">
                  <c:v>区域4</c:v>
                </c:pt>
                <c:pt idx="4">
                  <c:v>区域5</c:v>
                </c:pt>
                <c:pt idx="5">
                  <c:v>区域6</c:v>
                </c:pt>
                <c:pt idx="6">
                  <c:v>区域7</c:v>
                </c:pt>
                <c:pt idx="7">
                  <c:v>区域8</c:v>
                </c:pt>
                <c:pt idx="8">
                  <c:v>区域9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BDB-43F1-8532-C72F8F4D50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住宅</c:v>
                </c:pt>
              </c:strCache>
            </c:strRef>
          </c:tx>
          <c:spPr>
            <a:solidFill>
              <a:srgbClr val="009A4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区域1</c:v>
                </c:pt>
                <c:pt idx="1">
                  <c:v>区域2</c:v>
                </c:pt>
                <c:pt idx="2">
                  <c:v>区域3</c:v>
                </c:pt>
                <c:pt idx="3">
                  <c:v>区域4</c:v>
                </c:pt>
                <c:pt idx="4">
                  <c:v>区域5</c:v>
                </c:pt>
                <c:pt idx="5">
                  <c:v>区域6</c:v>
                </c:pt>
                <c:pt idx="6">
                  <c:v>区域7</c:v>
                </c:pt>
                <c:pt idx="7">
                  <c:v>区域8</c:v>
                </c:pt>
                <c:pt idx="8">
                  <c:v>区域9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BDB-43F1-8532-C72F8F4D50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区域1</c:v>
                </c:pt>
                <c:pt idx="1">
                  <c:v>区域2</c:v>
                </c:pt>
                <c:pt idx="2">
                  <c:v>区域3</c:v>
                </c:pt>
                <c:pt idx="3">
                  <c:v>区域4</c:v>
                </c:pt>
                <c:pt idx="4">
                  <c:v>区域5</c:v>
                </c:pt>
                <c:pt idx="5">
                  <c:v>区域6</c:v>
                </c:pt>
                <c:pt idx="6">
                  <c:v>区域7</c:v>
                </c:pt>
                <c:pt idx="7">
                  <c:v>区域8</c:v>
                </c:pt>
                <c:pt idx="8">
                  <c:v>区域9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BDB-43F1-8532-C72F8F4D50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9187776"/>
        <c:axId val="469186600"/>
      </c:barChart>
      <c:catAx>
        <c:axId val="46918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9186600"/>
        <c:crosses val="autoZero"/>
        <c:auto val="1"/>
        <c:lblAlgn val="ctr"/>
        <c:lblOffset val="100"/>
        <c:noMultiLvlLbl val="0"/>
      </c:catAx>
      <c:valAx>
        <c:axId val="4691866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918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各个区域事业部拓展</a:t>
            </a:r>
            <a:r>
              <a:rPr lang="zh-CN" altLang="en-US" dirty="0" smtClean="0"/>
              <a:t>目标（</a:t>
            </a:r>
            <a:r>
              <a:rPr lang="en-US" altLang="zh-CN" dirty="0" smtClean="0"/>
              <a:t>2017-2020</a:t>
            </a:r>
            <a:r>
              <a:rPr lang="zh-CN" altLang="en-US" dirty="0" smtClean="0"/>
              <a:t>年）</a:t>
            </a:r>
            <a:endParaRPr lang="zh-CN" altLang="en-US" dirty="0"/>
          </a:p>
        </c:rich>
      </c:tx>
      <c:layout>
        <c:manualLayout>
          <c:xMode val="edge"/>
          <c:yMode val="edge"/>
          <c:x val="0.30348258706467662"/>
          <c:y val="7.86997433704020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9624711090218198E-2"/>
          <c:y val="1.8793908246499128E-2"/>
          <c:w val="0.9130121048301798"/>
          <c:h val="0.78082673797511837"/>
        </c:manualLayout>
      </c:layout>
      <c:barChart>
        <c:barDir val="col"/>
        <c:grouping val="stacked"/>
        <c:varyColors val="0"/>
        <c:ser>
          <c:idx val="0"/>
          <c:order val="0"/>
          <c:tx>
            <c:v>2017年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Sheet2!$D$4:$D$30</c:f>
              <c:strCache>
                <c:ptCount val="27"/>
                <c:pt idx="0">
                  <c:v>京南</c:v>
                </c:pt>
                <c:pt idx="1">
                  <c:v>廊坊</c:v>
                </c:pt>
                <c:pt idx="2">
                  <c:v>大香</c:v>
                </c:pt>
                <c:pt idx="3">
                  <c:v>张承</c:v>
                </c:pt>
                <c:pt idx="4">
                  <c:v>秦皇岛</c:v>
                </c:pt>
                <c:pt idx="5">
                  <c:v>天津</c:v>
                </c:pt>
                <c:pt idx="6">
                  <c:v>环南京</c:v>
                </c:pt>
                <c:pt idx="7">
                  <c:v>杭州</c:v>
                </c:pt>
                <c:pt idx="8">
                  <c:v>合肥</c:v>
                </c:pt>
                <c:pt idx="9">
                  <c:v>郑州</c:v>
                </c:pt>
                <c:pt idx="10">
                  <c:v>武汉</c:v>
                </c:pt>
                <c:pt idx="11">
                  <c:v>广州</c:v>
                </c:pt>
                <c:pt idx="12">
                  <c:v>环深圳</c:v>
                </c:pt>
                <c:pt idx="13">
                  <c:v>成都</c:v>
                </c:pt>
                <c:pt idx="14">
                  <c:v>冀南</c:v>
                </c:pt>
                <c:pt idx="15">
                  <c:v>保定</c:v>
                </c:pt>
                <c:pt idx="16">
                  <c:v>长沙</c:v>
                </c:pt>
                <c:pt idx="17">
                  <c:v>西安</c:v>
                </c:pt>
                <c:pt idx="18">
                  <c:v>厦门</c:v>
                </c:pt>
                <c:pt idx="19">
                  <c:v>济南</c:v>
                </c:pt>
                <c:pt idx="20">
                  <c:v>重庆</c:v>
                </c:pt>
                <c:pt idx="21">
                  <c:v>沈阳</c:v>
                </c:pt>
                <c:pt idx="22">
                  <c:v>南昌</c:v>
                </c:pt>
                <c:pt idx="23">
                  <c:v>海南</c:v>
                </c:pt>
                <c:pt idx="24">
                  <c:v>贵阳</c:v>
                </c:pt>
                <c:pt idx="25">
                  <c:v>福州</c:v>
                </c:pt>
                <c:pt idx="26">
                  <c:v>南宁</c:v>
                </c:pt>
              </c:strCache>
            </c:strRef>
          </c:cat>
          <c:val>
            <c:numRef>
              <c:f>Sheet2!$E$4:$E$30</c:f>
              <c:numCache>
                <c:formatCode>General</c:formatCode>
                <c:ptCount val="27"/>
                <c:pt idx="0">
                  <c:v>11</c:v>
                </c:pt>
                <c:pt idx="2">
                  <c:v>5</c:v>
                </c:pt>
                <c:pt idx="3">
                  <c:v>5</c:v>
                </c:pt>
                <c:pt idx="4">
                  <c:v>2</c:v>
                </c:pt>
                <c:pt idx="6">
                  <c:v>8</c:v>
                </c:pt>
                <c:pt idx="7">
                  <c:v>4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2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3CD-44C3-B8A6-DBC7D1AFD67D}"/>
            </c:ext>
          </c:extLst>
        </c:ser>
        <c:ser>
          <c:idx val="1"/>
          <c:order val="1"/>
          <c:tx>
            <c:v>2018年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Sheet2!$D$4:$D$30</c:f>
              <c:strCache>
                <c:ptCount val="27"/>
                <c:pt idx="0">
                  <c:v>京南</c:v>
                </c:pt>
                <c:pt idx="1">
                  <c:v>廊坊</c:v>
                </c:pt>
                <c:pt idx="2">
                  <c:v>大香</c:v>
                </c:pt>
                <c:pt idx="3">
                  <c:v>张承</c:v>
                </c:pt>
                <c:pt idx="4">
                  <c:v>秦皇岛</c:v>
                </c:pt>
                <c:pt idx="5">
                  <c:v>天津</c:v>
                </c:pt>
                <c:pt idx="6">
                  <c:v>环南京</c:v>
                </c:pt>
                <c:pt idx="7">
                  <c:v>杭州</c:v>
                </c:pt>
                <c:pt idx="8">
                  <c:v>合肥</c:v>
                </c:pt>
                <c:pt idx="9">
                  <c:v>郑州</c:v>
                </c:pt>
                <c:pt idx="10">
                  <c:v>武汉</c:v>
                </c:pt>
                <c:pt idx="11">
                  <c:v>广州</c:v>
                </c:pt>
                <c:pt idx="12">
                  <c:v>环深圳</c:v>
                </c:pt>
                <c:pt idx="13">
                  <c:v>成都</c:v>
                </c:pt>
                <c:pt idx="14">
                  <c:v>冀南</c:v>
                </c:pt>
                <c:pt idx="15">
                  <c:v>保定</c:v>
                </c:pt>
                <c:pt idx="16">
                  <c:v>长沙</c:v>
                </c:pt>
                <c:pt idx="17">
                  <c:v>西安</c:v>
                </c:pt>
                <c:pt idx="18">
                  <c:v>厦门</c:v>
                </c:pt>
                <c:pt idx="19">
                  <c:v>济南</c:v>
                </c:pt>
                <c:pt idx="20">
                  <c:v>重庆</c:v>
                </c:pt>
                <c:pt idx="21">
                  <c:v>沈阳</c:v>
                </c:pt>
                <c:pt idx="22">
                  <c:v>南昌</c:v>
                </c:pt>
                <c:pt idx="23">
                  <c:v>海南</c:v>
                </c:pt>
                <c:pt idx="24">
                  <c:v>贵阳</c:v>
                </c:pt>
                <c:pt idx="25">
                  <c:v>福州</c:v>
                </c:pt>
                <c:pt idx="26">
                  <c:v>南宁</c:v>
                </c:pt>
              </c:strCache>
            </c:strRef>
          </c:cat>
          <c:val>
            <c:numRef>
              <c:f>Sheet2!$F$4:$F$30</c:f>
              <c:numCache>
                <c:formatCode>General</c:formatCode>
                <c:ptCount val="27"/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8</c:v>
                </c:pt>
                <c:pt idx="7">
                  <c:v>7</c:v>
                </c:pt>
                <c:pt idx="8">
                  <c:v>2</c:v>
                </c:pt>
                <c:pt idx="9">
                  <c:v>7</c:v>
                </c:pt>
                <c:pt idx="10">
                  <c:v>4</c:v>
                </c:pt>
                <c:pt idx="11">
                  <c:v>6</c:v>
                </c:pt>
                <c:pt idx="12">
                  <c:v>4</c:v>
                </c:pt>
                <c:pt idx="13">
                  <c:v>4</c:v>
                </c:pt>
                <c:pt idx="14">
                  <c:v>3</c:v>
                </c:pt>
                <c:pt idx="15">
                  <c:v>1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3CD-44C3-B8A6-DBC7D1AFD67D}"/>
            </c:ext>
          </c:extLst>
        </c:ser>
        <c:ser>
          <c:idx val="2"/>
          <c:order val="2"/>
          <c:tx>
            <c:v>2019年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Sheet2!$D$4:$D$30</c:f>
              <c:strCache>
                <c:ptCount val="27"/>
                <c:pt idx="0">
                  <c:v>京南</c:v>
                </c:pt>
                <c:pt idx="1">
                  <c:v>廊坊</c:v>
                </c:pt>
                <c:pt idx="2">
                  <c:v>大香</c:v>
                </c:pt>
                <c:pt idx="3">
                  <c:v>张承</c:v>
                </c:pt>
                <c:pt idx="4">
                  <c:v>秦皇岛</c:v>
                </c:pt>
                <c:pt idx="5">
                  <c:v>天津</c:v>
                </c:pt>
                <c:pt idx="6">
                  <c:v>环南京</c:v>
                </c:pt>
                <c:pt idx="7">
                  <c:v>杭州</c:v>
                </c:pt>
                <c:pt idx="8">
                  <c:v>合肥</c:v>
                </c:pt>
                <c:pt idx="9">
                  <c:v>郑州</c:v>
                </c:pt>
                <c:pt idx="10">
                  <c:v>武汉</c:v>
                </c:pt>
                <c:pt idx="11">
                  <c:v>广州</c:v>
                </c:pt>
                <c:pt idx="12">
                  <c:v>环深圳</c:v>
                </c:pt>
                <c:pt idx="13">
                  <c:v>成都</c:v>
                </c:pt>
                <c:pt idx="14">
                  <c:v>冀南</c:v>
                </c:pt>
                <c:pt idx="15">
                  <c:v>保定</c:v>
                </c:pt>
                <c:pt idx="16">
                  <c:v>长沙</c:v>
                </c:pt>
                <c:pt idx="17">
                  <c:v>西安</c:v>
                </c:pt>
                <c:pt idx="18">
                  <c:v>厦门</c:v>
                </c:pt>
                <c:pt idx="19">
                  <c:v>济南</c:v>
                </c:pt>
                <c:pt idx="20">
                  <c:v>重庆</c:v>
                </c:pt>
                <c:pt idx="21">
                  <c:v>沈阳</c:v>
                </c:pt>
                <c:pt idx="22">
                  <c:v>南昌</c:v>
                </c:pt>
                <c:pt idx="23">
                  <c:v>海南</c:v>
                </c:pt>
                <c:pt idx="24">
                  <c:v>贵阳</c:v>
                </c:pt>
                <c:pt idx="25">
                  <c:v>福州</c:v>
                </c:pt>
                <c:pt idx="26">
                  <c:v>南宁</c:v>
                </c:pt>
              </c:strCache>
            </c:strRef>
          </c:cat>
          <c:val>
            <c:numRef>
              <c:f>Sheet2!$G$4:$G$30</c:f>
              <c:numCache>
                <c:formatCode>General</c:formatCode>
                <c:ptCount val="27"/>
                <c:pt idx="5">
                  <c:v>2</c:v>
                </c:pt>
                <c:pt idx="6">
                  <c:v>5</c:v>
                </c:pt>
                <c:pt idx="7">
                  <c:v>8</c:v>
                </c:pt>
                <c:pt idx="8">
                  <c:v>1</c:v>
                </c:pt>
                <c:pt idx="9">
                  <c:v>6</c:v>
                </c:pt>
                <c:pt idx="10">
                  <c:v>4</c:v>
                </c:pt>
                <c:pt idx="11">
                  <c:v>1</c:v>
                </c:pt>
                <c:pt idx="12">
                  <c:v>2</c:v>
                </c:pt>
                <c:pt idx="13">
                  <c:v>4</c:v>
                </c:pt>
                <c:pt idx="14">
                  <c:v>2</c:v>
                </c:pt>
                <c:pt idx="16">
                  <c:v>3</c:v>
                </c:pt>
                <c:pt idx="17">
                  <c:v>1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3CD-44C3-B8A6-DBC7D1AFD67D}"/>
            </c:ext>
          </c:extLst>
        </c:ser>
        <c:ser>
          <c:idx val="3"/>
          <c:order val="3"/>
          <c:tx>
            <c:v>2020年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Sheet2!$D$4:$D$30</c:f>
              <c:strCache>
                <c:ptCount val="27"/>
                <c:pt idx="0">
                  <c:v>京南</c:v>
                </c:pt>
                <c:pt idx="1">
                  <c:v>廊坊</c:v>
                </c:pt>
                <c:pt idx="2">
                  <c:v>大香</c:v>
                </c:pt>
                <c:pt idx="3">
                  <c:v>张承</c:v>
                </c:pt>
                <c:pt idx="4">
                  <c:v>秦皇岛</c:v>
                </c:pt>
                <c:pt idx="5">
                  <c:v>天津</c:v>
                </c:pt>
                <c:pt idx="6">
                  <c:v>环南京</c:v>
                </c:pt>
                <c:pt idx="7">
                  <c:v>杭州</c:v>
                </c:pt>
                <c:pt idx="8">
                  <c:v>合肥</c:v>
                </c:pt>
                <c:pt idx="9">
                  <c:v>郑州</c:v>
                </c:pt>
                <c:pt idx="10">
                  <c:v>武汉</c:v>
                </c:pt>
                <c:pt idx="11">
                  <c:v>广州</c:v>
                </c:pt>
                <c:pt idx="12">
                  <c:v>环深圳</c:v>
                </c:pt>
                <c:pt idx="13">
                  <c:v>成都</c:v>
                </c:pt>
                <c:pt idx="14">
                  <c:v>冀南</c:v>
                </c:pt>
                <c:pt idx="15">
                  <c:v>保定</c:v>
                </c:pt>
                <c:pt idx="16">
                  <c:v>长沙</c:v>
                </c:pt>
                <c:pt idx="17">
                  <c:v>西安</c:v>
                </c:pt>
                <c:pt idx="18">
                  <c:v>厦门</c:v>
                </c:pt>
                <c:pt idx="19">
                  <c:v>济南</c:v>
                </c:pt>
                <c:pt idx="20">
                  <c:v>重庆</c:v>
                </c:pt>
                <c:pt idx="21">
                  <c:v>沈阳</c:v>
                </c:pt>
                <c:pt idx="22">
                  <c:v>南昌</c:v>
                </c:pt>
                <c:pt idx="23">
                  <c:v>海南</c:v>
                </c:pt>
                <c:pt idx="24">
                  <c:v>贵阳</c:v>
                </c:pt>
                <c:pt idx="25">
                  <c:v>福州</c:v>
                </c:pt>
                <c:pt idx="26">
                  <c:v>南宁</c:v>
                </c:pt>
              </c:strCache>
            </c:strRef>
          </c:cat>
          <c:val>
            <c:numRef>
              <c:f>Sheet2!$H$4:$H$30</c:f>
              <c:numCache>
                <c:formatCode>General</c:formatCode>
                <c:ptCount val="27"/>
                <c:pt idx="5">
                  <c:v>1</c:v>
                </c:pt>
                <c:pt idx="6">
                  <c:v>3</c:v>
                </c:pt>
                <c:pt idx="7">
                  <c:v>5</c:v>
                </c:pt>
                <c:pt idx="8">
                  <c:v>1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6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2">
                  <c:v>4</c:v>
                </c:pt>
                <c:pt idx="23">
                  <c:v>1</c:v>
                </c:pt>
                <c:pt idx="2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3CD-44C3-B8A6-DBC7D1AFD6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96851888"/>
        <c:axId val="396849928"/>
      </c:barChart>
      <c:catAx>
        <c:axId val="39685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6849928"/>
        <c:crosses val="autoZero"/>
        <c:auto val="1"/>
        <c:lblAlgn val="ctr"/>
        <c:lblOffset val="100"/>
        <c:noMultiLvlLbl val="0"/>
      </c:catAx>
      <c:valAx>
        <c:axId val="396849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6851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000" b="1" dirty="0" smtClean="0"/>
              <a:t>三年累计拓展产业新城（正式协议口径）</a:t>
            </a:r>
            <a:endParaRPr lang="zh-CN" altLang="en-US" sz="10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6688923018729625E-2"/>
          <c:y val="0.11480857850881519"/>
          <c:w val="0.86592688151785724"/>
          <c:h val="0.600278290834218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累计拓展目标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2017年</c:v>
                </c:pt>
                <c:pt idx="1">
                  <c:v>2018年</c:v>
                </c:pt>
                <c:pt idx="2">
                  <c:v>2019年</c:v>
                </c:pt>
                <c:pt idx="3">
                  <c:v>2020年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63</c:v>
                </c:pt>
                <c:pt idx="1">
                  <c:v>115</c:v>
                </c:pt>
                <c:pt idx="2">
                  <c:v>165</c:v>
                </c:pt>
                <c:pt idx="3">
                  <c:v>200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050-48AB-B077-78B5F85CDF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累计实际拓展</c:v>
                </c:pt>
              </c:strCache>
            </c:strRef>
          </c:tx>
          <c:spPr>
            <a:solidFill>
              <a:srgbClr val="ED8B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2017年</c:v>
                </c:pt>
                <c:pt idx="1">
                  <c:v>2018年</c:v>
                </c:pt>
                <c:pt idx="2">
                  <c:v>2019年</c:v>
                </c:pt>
                <c:pt idx="3">
                  <c:v>2020年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63</c:v>
                </c:pt>
                <c:pt idx="1">
                  <c:v>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6E9-46D4-A96A-AE3A14956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axId val="396849536"/>
        <c:axId val="396849144"/>
      </c:barChart>
      <c:catAx>
        <c:axId val="39684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96849144"/>
        <c:crosses val="autoZero"/>
        <c:auto val="1"/>
        <c:lblAlgn val="ctr"/>
        <c:lblOffset val="100"/>
        <c:noMultiLvlLbl val="0"/>
      </c:catAx>
      <c:valAx>
        <c:axId val="396849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96849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7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Sheet3!$C$3:$C$25</c:f>
              <c:strCache>
                <c:ptCount val="23"/>
                <c:pt idx="0">
                  <c:v>张承</c:v>
                </c:pt>
                <c:pt idx="1">
                  <c:v>秦皇岛</c:v>
                </c:pt>
                <c:pt idx="2">
                  <c:v>保定</c:v>
                </c:pt>
                <c:pt idx="3">
                  <c:v>沈阳</c:v>
                </c:pt>
                <c:pt idx="4">
                  <c:v>南昌</c:v>
                </c:pt>
                <c:pt idx="5">
                  <c:v>海南</c:v>
                </c:pt>
                <c:pt idx="6">
                  <c:v>贵阳</c:v>
                </c:pt>
                <c:pt idx="7">
                  <c:v>福州</c:v>
                </c:pt>
                <c:pt idx="8">
                  <c:v>天津</c:v>
                </c:pt>
                <c:pt idx="9">
                  <c:v>合肥</c:v>
                </c:pt>
                <c:pt idx="10">
                  <c:v>厦门</c:v>
                </c:pt>
                <c:pt idx="11">
                  <c:v>济南</c:v>
                </c:pt>
                <c:pt idx="12">
                  <c:v>重庆</c:v>
                </c:pt>
                <c:pt idx="13">
                  <c:v>冀南</c:v>
                </c:pt>
                <c:pt idx="14">
                  <c:v>长沙</c:v>
                </c:pt>
                <c:pt idx="15">
                  <c:v>西安</c:v>
                </c:pt>
                <c:pt idx="16">
                  <c:v>武汉</c:v>
                </c:pt>
                <c:pt idx="17">
                  <c:v>环深圳</c:v>
                </c:pt>
                <c:pt idx="18">
                  <c:v>成都</c:v>
                </c:pt>
                <c:pt idx="19">
                  <c:v>广州</c:v>
                </c:pt>
                <c:pt idx="20">
                  <c:v>杭州</c:v>
                </c:pt>
                <c:pt idx="21">
                  <c:v>郑州</c:v>
                </c:pt>
                <c:pt idx="22">
                  <c:v>环南京</c:v>
                </c:pt>
              </c:strCache>
            </c:strRef>
          </c:cat>
          <c:val>
            <c:numRef>
              <c:f>Sheet3!$D$3:$D$25</c:f>
              <c:numCache>
                <c:formatCode>General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6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3A4-4641-BB1A-252732197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6852280"/>
        <c:axId val="396850320"/>
        <c:axId val="0"/>
      </c:bar3DChart>
      <c:catAx>
        <c:axId val="396852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6850320"/>
        <c:crosses val="autoZero"/>
        <c:auto val="1"/>
        <c:lblAlgn val="ctr"/>
        <c:lblOffset val="100"/>
        <c:noMultiLvlLbl val="0"/>
      </c:catAx>
      <c:valAx>
        <c:axId val="396850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6852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458281622043788"/>
          <c:y val="6.9733165515433196E-2"/>
          <c:w val="0.74827106342654826"/>
          <c:h val="0.85160722296467706"/>
        </c:manualLayout>
      </c:layout>
      <c:bar3D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Sheet3!$C$3:$C$25</c:f>
              <c:strCache>
                <c:ptCount val="23"/>
                <c:pt idx="0">
                  <c:v>张承</c:v>
                </c:pt>
                <c:pt idx="1">
                  <c:v>秦皇岛</c:v>
                </c:pt>
                <c:pt idx="2">
                  <c:v>保定</c:v>
                </c:pt>
                <c:pt idx="3">
                  <c:v>沈阳</c:v>
                </c:pt>
                <c:pt idx="4">
                  <c:v>南昌</c:v>
                </c:pt>
                <c:pt idx="5">
                  <c:v>海南</c:v>
                </c:pt>
                <c:pt idx="6">
                  <c:v>贵阳</c:v>
                </c:pt>
                <c:pt idx="7">
                  <c:v>福州</c:v>
                </c:pt>
                <c:pt idx="8">
                  <c:v>天津</c:v>
                </c:pt>
                <c:pt idx="9">
                  <c:v>合肥</c:v>
                </c:pt>
                <c:pt idx="10">
                  <c:v>厦门</c:v>
                </c:pt>
                <c:pt idx="11">
                  <c:v>济南</c:v>
                </c:pt>
                <c:pt idx="12">
                  <c:v>重庆</c:v>
                </c:pt>
                <c:pt idx="13">
                  <c:v>冀南</c:v>
                </c:pt>
                <c:pt idx="14">
                  <c:v>长沙</c:v>
                </c:pt>
                <c:pt idx="15">
                  <c:v>西安</c:v>
                </c:pt>
                <c:pt idx="16">
                  <c:v>武汉</c:v>
                </c:pt>
                <c:pt idx="17">
                  <c:v>环深圳</c:v>
                </c:pt>
                <c:pt idx="18">
                  <c:v>成都</c:v>
                </c:pt>
                <c:pt idx="19">
                  <c:v>广州</c:v>
                </c:pt>
                <c:pt idx="20">
                  <c:v>杭州</c:v>
                </c:pt>
                <c:pt idx="21">
                  <c:v>郑州</c:v>
                </c:pt>
                <c:pt idx="22">
                  <c:v>环南京</c:v>
                </c:pt>
              </c:strCache>
            </c:strRef>
          </c:cat>
          <c:val>
            <c:numRef>
              <c:f>Sheet3!$D$3:$D$25</c:f>
              <c:numCache>
                <c:formatCode>General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6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3A4-4641-BB1A-252732197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6854632"/>
        <c:axId val="396851104"/>
        <c:axId val="0"/>
      </c:bar3DChart>
      <c:catAx>
        <c:axId val="396854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6851104"/>
        <c:crosses val="autoZero"/>
        <c:auto val="1"/>
        <c:lblAlgn val="ctr"/>
        <c:lblOffset val="100"/>
        <c:noMultiLvlLbl val="0"/>
      </c:catAx>
      <c:valAx>
        <c:axId val="396851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6854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预估完成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755138286320877"/>
          <c:y val="0.26233748349355185"/>
          <c:w val="0.72659446543643957"/>
          <c:h val="0.469745734229311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目标</c:v>
                </c:pt>
              </c:strCache>
            </c:strRef>
          </c:tx>
          <c:spPr>
            <a:solidFill>
              <a:srgbClr val="FFC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8.1999999999999993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C05-4262-AA45-E04EECA4ED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实际完成</c:v>
                </c:pt>
              </c:strCache>
            </c:strRef>
          </c:tx>
          <c:spPr>
            <a:solidFill>
              <a:srgbClr val="00B05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C05-4262-AA45-E04EECA4ED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预估完成</c:v>
                </c:pt>
              </c:strCache>
            </c:strRef>
          </c:tx>
          <c:spPr>
            <a:solidFill>
              <a:srgbClr val="00B0F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C05-4262-AA45-E04EECA4E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96855024"/>
        <c:axId val="396853848"/>
      </c:barChart>
      <c:lineChart>
        <c:grouping val="stack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预估完成率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0006206824705793"/>
                  <c:y val="-7.191177161727309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EBD-47F1-B5E7-6C70DFD58E19}"/>
                </c:ext>
                <c:ext xmlns:c15="http://schemas.microsoft.com/office/drawing/2012/chart" uri="{CE6537A1-D6FC-4f65-9D91-7224C49458BB}">
                  <c15:layout>
                    <c:manualLayout>
                      <c:w val="0.35577624265620583"/>
                      <c:h val="0.36689385879132735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Sheet1!$E$2</c:f>
              <c:numCache>
                <c:formatCode>0.00%</c:formatCode>
                <c:ptCount val="1"/>
                <c:pt idx="0">
                  <c:v>1.6097560975609757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3C05-4262-AA45-E04EECA4E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0640992"/>
        <c:axId val="420639032"/>
      </c:lineChart>
      <c:catAx>
        <c:axId val="3968550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6853848"/>
        <c:crosses val="autoZero"/>
        <c:auto val="1"/>
        <c:lblAlgn val="ctr"/>
        <c:lblOffset val="100"/>
        <c:noMultiLvlLbl val="0"/>
      </c:catAx>
      <c:valAx>
        <c:axId val="396853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96855024"/>
        <c:crosses val="autoZero"/>
        <c:crossBetween val="between"/>
      </c:valAx>
      <c:valAx>
        <c:axId val="420639032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20640992"/>
        <c:crosses val="max"/>
        <c:crossBetween val="between"/>
      </c:valAx>
      <c:catAx>
        <c:axId val="42064099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206390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5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050" b="1" dirty="0" smtClean="0"/>
              <a:t>环京外埠完成情况</a:t>
            </a:r>
            <a:r>
              <a:rPr lang="zh-CN" sz="1050" b="1" dirty="0" smtClean="0"/>
              <a:t>占</a:t>
            </a:r>
            <a:r>
              <a:rPr lang="zh-CN" sz="1050" b="1" dirty="0"/>
              <a:t>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7979238021256314"/>
          <c:y val="0.2266228812606052"/>
          <c:w val="0.4516264432753081"/>
          <c:h val="0.69757664548069298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8C5-45D8-8723-E2DE2DFC996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8C5-45D8-8723-E2DE2DFC99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环京</c:v>
                </c:pt>
                <c:pt idx="1">
                  <c:v>外埠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8C5-45D8-8723-E2DE2DFC996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5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824132513785"/>
          <c:y val="0.1140120658237337"/>
          <c:w val="0.69548689087117255"/>
          <c:h val="0.88598793417626631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8999" cap="flat" cmpd="sng" algn="ctr">
              <a:solidFill>
                <a:schemeClr val="bg1"/>
              </a:solidFill>
              <a:round/>
            </a:ln>
            <a:effectLst/>
          </c:spPr>
          <c:dPt>
            <c:idx val="0"/>
            <c:bubble3D val="0"/>
            <c:spPr>
              <a:solidFill>
                <a:srgbClr val="FFFF00"/>
              </a:solidFill>
              <a:ln w="8999" cap="flat" cmpd="sng" algn="ctr">
                <a:solidFill>
                  <a:schemeClr val="bg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5C98-4D2D-9D4C-1690B9B870CA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8999" cap="flat" cmpd="sng" algn="ctr">
                <a:solidFill>
                  <a:schemeClr val="bg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C98-4D2D-9D4C-1690B9B870CA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8999" cap="flat" cmpd="sng" algn="ctr">
                <a:solidFill>
                  <a:schemeClr val="bg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C98-4D2D-9D4C-1690B9B870CA}"/>
              </c:ext>
            </c:extLst>
          </c:dPt>
          <c:cat>
            <c:strRef>
              <c:f>Sheet1!$A$2:$A$5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C98-4D2D-9D4C-1690B9B87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0"/>
        <c:holeSize val="75"/>
      </c:doughnutChart>
      <c:spPr>
        <a:noFill/>
        <a:ln w="23998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Sheet3!$C$3:$C$25</c:f>
              <c:strCache>
                <c:ptCount val="23"/>
                <c:pt idx="0">
                  <c:v>张承</c:v>
                </c:pt>
                <c:pt idx="1">
                  <c:v>秦皇岛</c:v>
                </c:pt>
                <c:pt idx="2">
                  <c:v>保定</c:v>
                </c:pt>
                <c:pt idx="3">
                  <c:v>沈阳</c:v>
                </c:pt>
                <c:pt idx="4">
                  <c:v>南昌</c:v>
                </c:pt>
                <c:pt idx="5">
                  <c:v>海南</c:v>
                </c:pt>
                <c:pt idx="6">
                  <c:v>贵阳</c:v>
                </c:pt>
                <c:pt idx="7">
                  <c:v>福州</c:v>
                </c:pt>
                <c:pt idx="8">
                  <c:v>天津</c:v>
                </c:pt>
                <c:pt idx="9">
                  <c:v>合肥</c:v>
                </c:pt>
                <c:pt idx="10">
                  <c:v>厦门</c:v>
                </c:pt>
                <c:pt idx="11">
                  <c:v>济南</c:v>
                </c:pt>
                <c:pt idx="12">
                  <c:v>重庆</c:v>
                </c:pt>
                <c:pt idx="13">
                  <c:v>冀南</c:v>
                </c:pt>
                <c:pt idx="14">
                  <c:v>长沙</c:v>
                </c:pt>
                <c:pt idx="15">
                  <c:v>西安</c:v>
                </c:pt>
                <c:pt idx="16">
                  <c:v>武汉</c:v>
                </c:pt>
                <c:pt idx="17">
                  <c:v>环深圳</c:v>
                </c:pt>
                <c:pt idx="18">
                  <c:v>成都</c:v>
                </c:pt>
                <c:pt idx="19">
                  <c:v>广州</c:v>
                </c:pt>
                <c:pt idx="20">
                  <c:v>杭州</c:v>
                </c:pt>
                <c:pt idx="21">
                  <c:v>郑州</c:v>
                </c:pt>
                <c:pt idx="22">
                  <c:v>环南京</c:v>
                </c:pt>
              </c:strCache>
            </c:strRef>
          </c:cat>
          <c:val>
            <c:numRef>
              <c:f>Sheet3!$D$3:$D$25</c:f>
              <c:numCache>
                <c:formatCode>General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6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912-4AAA-991C-3A65E8167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20640208"/>
        <c:axId val="420642168"/>
        <c:axId val="0"/>
      </c:bar3DChart>
      <c:catAx>
        <c:axId val="420640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0642168"/>
        <c:crosses val="autoZero"/>
        <c:auto val="1"/>
        <c:lblAlgn val="ctr"/>
        <c:lblOffset val="100"/>
        <c:noMultiLvlLbl val="0"/>
      </c:catAx>
      <c:valAx>
        <c:axId val="420642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064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3920417482061316E-2"/>
          <c:y val="5.557260461313171E-2"/>
          <c:w val="0.93215916503587737"/>
          <c:h val="0.75751297044242649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80808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73B-4B49-9274-76C77C5CC6B5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073B-4B49-9274-76C77C5CC6B5}"/>
              </c:ext>
            </c:extLst>
          </c:dPt>
          <c:dPt>
            <c:idx val="3"/>
            <c:invertIfNegative val="0"/>
            <c:bubble3D val="0"/>
            <c:spPr>
              <a:solidFill>
                <a:srgbClr val="DA291C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73B-4B49-9274-76C77C5CC6B5}"/>
              </c:ext>
            </c:extLst>
          </c:dPt>
          <c:dLbls>
            <c:dLbl>
              <c:idx val="0"/>
              <c:layout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73B-4B49-9274-76C77C5CC6B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073B-4B49-9274-76C77C5CC6B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Sheet1!$A$1:$D$1</c:f>
              <c:numCache>
                <c:formatCode>General</c:formatCode>
                <c:ptCount val="4"/>
                <c:pt idx="0">
                  <c:v>600</c:v>
                </c:pt>
                <c:pt idx="1">
                  <c:v>300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73B-4B49-9274-76C77C5CC6B5}"/>
            </c:ext>
          </c:extLst>
        </c:ser>
        <c:ser>
          <c:idx val="1"/>
          <c:order val="1"/>
          <c:spPr>
            <a:solidFill>
              <a:srgbClr val="BF0000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073B-4B49-9274-76C77C5CC6B5}"/>
              </c:ext>
            </c:extLst>
          </c:dPt>
          <c:dLbls>
            <c:dLbl>
              <c:idx val="1"/>
              <c:layout>
                <c:manualLayout>
                  <c:x val="0"/>
                  <c:y val="-9.37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073B-4B49-9274-76C77C5CC6B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2"/>
              <c:layout/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073B-4B49-9274-76C77C5CC6B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Sheet1!$A$2:$D$2</c:f>
              <c:numCache>
                <c:formatCode>General</c:formatCode>
                <c:ptCount val="4"/>
                <c:pt idx="1">
                  <c:v>300</c:v>
                </c:pt>
                <c:pt idx="2">
                  <c:v>200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073B-4B49-9274-76C77C5CC6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20641776"/>
        <c:axId val="420643736"/>
      </c:barChart>
      <c:catAx>
        <c:axId val="42064177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out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420643736"/>
        <c:crosses val="min"/>
        <c:auto val="0"/>
        <c:lblAlgn val="ctr"/>
        <c:lblOffset val="100"/>
        <c:noMultiLvlLbl val="0"/>
      </c:catAx>
      <c:valAx>
        <c:axId val="4206437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20641776"/>
        <c:crosses val="min"/>
        <c:crossBetween val="between"/>
      </c:valAx>
    </c:plotArea>
    <c:plotVisOnly val="0"/>
    <c:dispBlanksAs val="gap"/>
    <c:showDLblsOverMax val="1"/>
  </c:chart>
  <c:spPr>
    <a:ln>
      <a:solidFill>
        <a:sysClr val="window" lastClr="FFFFFF">
          <a:lumMod val="50000"/>
        </a:sysClr>
      </a:solidFill>
    </a:ln>
  </c:spPr>
  <c:txPr>
    <a:bodyPr/>
    <a:lstStyle/>
    <a:p>
      <a:pPr>
        <a:defRPr sz="800"/>
      </a:pPr>
      <a:endParaRPr lang="zh-CN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预估完成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755138286320877"/>
          <c:y val="0.26233748349355185"/>
          <c:w val="0.72659446543643957"/>
          <c:h val="0.469745734229311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目标</c:v>
                </c:pt>
              </c:strCache>
            </c:strRef>
          </c:tx>
          <c:spPr>
            <a:solidFill>
              <a:srgbClr val="FFC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8.1999999999999993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C05-4262-AA45-E04EECA4ED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实际完成</c:v>
                </c:pt>
              </c:strCache>
            </c:strRef>
          </c:tx>
          <c:spPr>
            <a:solidFill>
              <a:srgbClr val="00B05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C05-4262-AA45-E04EECA4ED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预估完成</c:v>
                </c:pt>
              </c:strCache>
            </c:strRef>
          </c:tx>
          <c:spPr>
            <a:solidFill>
              <a:srgbClr val="00B0F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C05-4262-AA45-E04EECA4E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20642952"/>
        <c:axId val="420645304"/>
      </c:barChart>
      <c:lineChart>
        <c:grouping val="stack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预估完成率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0006206824705793"/>
                  <c:y val="-7.191177161727309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EBD-47F1-B5E7-6C70DFD58E19}"/>
                </c:ext>
                <c:ext xmlns:c15="http://schemas.microsoft.com/office/drawing/2012/chart" uri="{CE6537A1-D6FC-4f65-9D91-7224C49458BB}">
                  <c15:layout>
                    <c:manualLayout>
                      <c:w val="0.35577624265620583"/>
                      <c:h val="0.36689385879132735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Sheet1!$E$2</c:f>
              <c:numCache>
                <c:formatCode>0.00%</c:formatCode>
                <c:ptCount val="1"/>
                <c:pt idx="0">
                  <c:v>1.6097560975609757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3C05-4262-AA45-E04EECA4E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0639816"/>
        <c:axId val="420643344"/>
      </c:lineChart>
      <c:catAx>
        <c:axId val="4206429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0645304"/>
        <c:crosses val="autoZero"/>
        <c:auto val="1"/>
        <c:lblAlgn val="ctr"/>
        <c:lblOffset val="100"/>
        <c:noMultiLvlLbl val="0"/>
      </c:catAx>
      <c:valAx>
        <c:axId val="420645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20642952"/>
        <c:crosses val="autoZero"/>
        <c:crossBetween val="between"/>
      </c:valAx>
      <c:valAx>
        <c:axId val="42064334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20639816"/>
        <c:crosses val="max"/>
        <c:crossBetween val="between"/>
      </c:valAx>
      <c:catAx>
        <c:axId val="4206398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206433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5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sz="1050" b="1" dirty="0" smtClean="0"/>
              <a:t>1+8</a:t>
            </a:r>
            <a:r>
              <a:rPr lang="zh-CN" altLang="en-US" sz="1050" b="1" dirty="0" smtClean="0"/>
              <a:t>完成情况</a:t>
            </a:r>
            <a:r>
              <a:rPr lang="zh-CN" sz="1050" b="1" dirty="0" smtClean="0"/>
              <a:t>占</a:t>
            </a:r>
            <a:r>
              <a:rPr lang="zh-CN" sz="1050" b="1" dirty="0"/>
              <a:t>比</a:t>
            </a:r>
          </a:p>
        </c:rich>
      </c:tx>
      <c:layout>
        <c:manualLayout>
          <c:xMode val="edge"/>
          <c:yMode val="edge"/>
          <c:x val="0.18935271683970298"/>
          <c:y val="4.10121938617340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7979238021256314"/>
          <c:y val="0.2266228812606052"/>
          <c:w val="0.4516264432753081"/>
          <c:h val="0.69757664548069298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8C5-45D8-8723-E2DE2DFC996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8C5-45D8-8723-E2DE2DFC99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环京</c:v>
                </c:pt>
                <c:pt idx="1">
                  <c:v>外埠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8C5-45D8-8723-E2DE2DFC996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5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Sheet3!$C$3:$C$25</c:f>
              <c:strCache>
                <c:ptCount val="23"/>
                <c:pt idx="0">
                  <c:v>张承</c:v>
                </c:pt>
                <c:pt idx="1">
                  <c:v>秦皇岛</c:v>
                </c:pt>
                <c:pt idx="2">
                  <c:v>保定</c:v>
                </c:pt>
                <c:pt idx="3">
                  <c:v>沈阳</c:v>
                </c:pt>
                <c:pt idx="4">
                  <c:v>南昌</c:v>
                </c:pt>
                <c:pt idx="5">
                  <c:v>海南</c:v>
                </c:pt>
                <c:pt idx="6">
                  <c:v>贵阳</c:v>
                </c:pt>
                <c:pt idx="7">
                  <c:v>福州</c:v>
                </c:pt>
                <c:pt idx="8">
                  <c:v>天津</c:v>
                </c:pt>
                <c:pt idx="9">
                  <c:v>合肥</c:v>
                </c:pt>
                <c:pt idx="10">
                  <c:v>厦门</c:v>
                </c:pt>
                <c:pt idx="11">
                  <c:v>济南</c:v>
                </c:pt>
                <c:pt idx="12">
                  <c:v>重庆</c:v>
                </c:pt>
                <c:pt idx="13">
                  <c:v>冀南</c:v>
                </c:pt>
                <c:pt idx="14">
                  <c:v>长沙</c:v>
                </c:pt>
                <c:pt idx="15">
                  <c:v>西安</c:v>
                </c:pt>
                <c:pt idx="16">
                  <c:v>武汉</c:v>
                </c:pt>
                <c:pt idx="17">
                  <c:v>环深圳</c:v>
                </c:pt>
                <c:pt idx="18">
                  <c:v>成都</c:v>
                </c:pt>
                <c:pt idx="19">
                  <c:v>广州</c:v>
                </c:pt>
                <c:pt idx="20">
                  <c:v>杭州</c:v>
                </c:pt>
                <c:pt idx="21">
                  <c:v>郑州</c:v>
                </c:pt>
                <c:pt idx="22">
                  <c:v>环南京</c:v>
                </c:pt>
              </c:strCache>
            </c:strRef>
          </c:cat>
          <c:val>
            <c:numRef>
              <c:f>Sheet3!$D$3:$D$25</c:f>
              <c:numCache>
                <c:formatCode>General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6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912-4AAA-991C-3A65E8167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20646088"/>
        <c:axId val="420638640"/>
        <c:axId val="0"/>
      </c:bar3DChart>
      <c:catAx>
        <c:axId val="420646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0638640"/>
        <c:crosses val="autoZero"/>
        <c:auto val="1"/>
        <c:lblAlgn val="ctr"/>
        <c:lblOffset val="100"/>
        <c:noMultiLvlLbl val="0"/>
      </c:catAx>
      <c:valAx>
        <c:axId val="420638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0646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预估完成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755138286320877"/>
          <c:y val="0.26233748349355185"/>
          <c:w val="0.72659446543643957"/>
          <c:h val="0.469745734229311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目标</c:v>
                </c:pt>
              </c:strCache>
            </c:strRef>
          </c:tx>
          <c:spPr>
            <a:solidFill>
              <a:srgbClr val="FFC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8.1999999999999993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C05-4262-AA45-E04EECA4ED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实际完成</c:v>
                </c:pt>
              </c:strCache>
            </c:strRef>
          </c:tx>
          <c:spPr>
            <a:solidFill>
              <a:srgbClr val="00B05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C05-4262-AA45-E04EECA4ED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预估完成</c:v>
                </c:pt>
              </c:strCache>
            </c:strRef>
          </c:tx>
          <c:spPr>
            <a:solidFill>
              <a:srgbClr val="00B0F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C05-4262-AA45-E04EECA4E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21685392"/>
        <c:axId val="421688920"/>
      </c:barChart>
      <c:lineChart>
        <c:grouping val="stack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预估完成率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0006206824705793"/>
                  <c:y val="-7.191177161727309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EBD-47F1-B5E7-6C70DFD58E19}"/>
                </c:ext>
                <c:ext xmlns:c15="http://schemas.microsoft.com/office/drawing/2012/chart" uri="{CE6537A1-D6FC-4f65-9D91-7224C49458BB}">
                  <c15:layout>
                    <c:manualLayout>
                      <c:w val="0.35577624265620583"/>
                      <c:h val="0.36689385879132735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Sheet1!$E$2</c:f>
              <c:numCache>
                <c:formatCode>0.00%</c:formatCode>
                <c:ptCount val="1"/>
                <c:pt idx="0">
                  <c:v>1.6097560975609757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3C05-4262-AA45-E04EECA4E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1684216"/>
        <c:axId val="421688136"/>
      </c:lineChart>
      <c:catAx>
        <c:axId val="4216853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1688920"/>
        <c:crosses val="autoZero"/>
        <c:auto val="1"/>
        <c:lblAlgn val="ctr"/>
        <c:lblOffset val="100"/>
        <c:noMultiLvlLbl val="0"/>
      </c:catAx>
      <c:valAx>
        <c:axId val="421688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21685392"/>
        <c:crosses val="autoZero"/>
        <c:crossBetween val="between"/>
      </c:valAx>
      <c:valAx>
        <c:axId val="421688136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21684216"/>
        <c:crosses val="max"/>
        <c:crossBetween val="between"/>
      </c:valAx>
      <c:catAx>
        <c:axId val="4216842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21688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5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sz="1050" b="1" dirty="0" smtClean="0"/>
              <a:t>1+8</a:t>
            </a:r>
            <a:r>
              <a:rPr lang="zh-CN" altLang="en-US" sz="1050" b="1" dirty="0" smtClean="0"/>
              <a:t>完成情况</a:t>
            </a:r>
            <a:r>
              <a:rPr lang="zh-CN" sz="1050" b="1" dirty="0" smtClean="0"/>
              <a:t>占</a:t>
            </a:r>
            <a:r>
              <a:rPr lang="zh-CN" sz="1050" b="1" dirty="0"/>
              <a:t>比</a:t>
            </a:r>
          </a:p>
        </c:rich>
      </c:tx>
      <c:layout>
        <c:manualLayout>
          <c:xMode val="edge"/>
          <c:yMode val="edge"/>
          <c:x val="0.18935271683970298"/>
          <c:y val="4.10121938617340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7979238021256314"/>
          <c:y val="0.2266228812606052"/>
          <c:w val="0.4516264432753081"/>
          <c:h val="0.69757664548069298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8C5-45D8-8723-E2DE2DFC996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8C5-45D8-8723-E2DE2DFC99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环京</c:v>
                </c:pt>
                <c:pt idx="1">
                  <c:v>外埠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8C5-45D8-8723-E2DE2DFC996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5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Sheet3!$C$3:$C$25</c:f>
              <c:strCache>
                <c:ptCount val="23"/>
                <c:pt idx="0">
                  <c:v>张承</c:v>
                </c:pt>
                <c:pt idx="1">
                  <c:v>秦皇岛</c:v>
                </c:pt>
                <c:pt idx="2">
                  <c:v>保定</c:v>
                </c:pt>
                <c:pt idx="3">
                  <c:v>沈阳</c:v>
                </c:pt>
                <c:pt idx="4">
                  <c:v>南昌</c:v>
                </c:pt>
                <c:pt idx="5">
                  <c:v>海南</c:v>
                </c:pt>
                <c:pt idx="6">
                  <c:v>贵阳</c:v>
                </c:pt>
                <c:pt idx="7">
                  <c:v>福州</c:v>
                </c:pt>
                <c:pt idx="8">
                  <c:v>天津</c:v>
                </c:pt>
                <c:pt idx="9">
                  <c:v>合肥</c:v>
                </c:pt>
                <c:pt idx="10">
                  <c:v>厦门</c:v>
                </c:pt>
                <c:pt idx="11">
                  <c:v>济南</c:v>
                </c:pt>
                <c:pt idx="12">
                  <c:v>重庆</c:v>
                </c:pt>
                <c:pt idx="13">
                  <c:v>冀南</c:v>
                </c:pt>
                <c:pt idx="14">
                  <c:v>长沙</c:v>
                </c:pt>
                <c:pt idx="15">
                  <c:v>西安</c:v>
                </c:pt>
                <c:pt idx="16">
                  <c:v>武汉</c:v>
                </c:pt>
                <c:pt idx="17">
                  <c:v>环深圳</c:v>
                </c:pt>
                <c:pt idx="18">
                  <c:v>成都</c:v>
                </c:pt>
                <c:pt idx="19">
                  <c:v>广州</c:v>
                </c:pt>
                <c:pt idx="20">
                  <c:v>杭州</c:v>
                </c:pt>
                <c:pt idx="21">
                  <c:v>郑州</c:v>
                </c:pt>
                <c:pt idx="22">
                  <c:v>环南京</c:v>
                </c:pt>
              </c:strCache>
            </c:strRef>
          </c:cat>
          <c:val>
            <c:numRef>
              <c:f>Sheet3!$D$3:$D$25</c:f>
              <c:numCache>
                <c:formatCode>General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6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912-4AAA-991C-3A65E8167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21688528"/>
        <c:axId val="421685784"/>
        <c:axId val="0"/>
      </c:bar3DChart>
      <c:catAx>
        <c:axId val="421688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1685784"/>
        <c:crosses val="autoZero"/>
        <c:auto val="1"/>
        <c:lblAlgn val="ctr"/>
        <c:lblOffset val="100"/>
        <c:noMultiLvlLbl val="0"/>
      </c:catAx>
      <c:valAx>
        <c:axId val="421685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168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3920417482061316E-2"/>
          <c:y val="5.557260461313171E-2"/>
          <c:w val="0.93215916503587737"/>
          <c:h val="0.75751297044242649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808080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31C-4E9C-9DF9-CA8FF1846F20}"/>
              </c:ext>
            </c:extLst>
          </c:dPt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A31C-4E9C-9DF9-CA8FF1846F20}"/>
              </c:ext>
            </c:extLst>
          </c:dPt>
          <c:dLbls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31C-4E9C-9DF9-CA8FF1846F2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600</c:v>
                </c:pt>
                <c:pt idx="1">
                  <c:v>300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31C-4E9C-9DF9-CA8FF1846F20}"/>
            </c:ext>
          </c:extLst>
        </c:ser>
        <c:ser>
          <c:idx val="1"/>
          <c:order val="1"/>
          <c:spPr>
            <a:solidFill>
              <a:srgbClr val="BF0000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31C-4E9C-9DF9-CA8FF1846F20}"/>
              </c:ext>
            </c:extLst>
          </c:dPt>
          <c:dLbls>
            <c:dLbl>
              <c:idx val="1"/>
              <c:layout>
                <c:manualLayout>
                  <c:x val="0"/>
                  <c:y val="-9.37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31C-4E9C-9DF9-CA8FF1846F20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2"/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/>
                <a:lstStyle/>
                <a:p>
                  <a:pPr>
                    <a:defRPr/>
                  </a:pPr>
                  <a:endParaRPr lang="zh-CN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A31C-4E9C-9DF9-CA8FF1846F20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1">
                  <c:v>300</c:v>
                </c:pt>
                <c:pt idx="2">
                  <c:v>300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A31C-4E9C-9DF9-CA8FF1846F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21685000"/>
        <c:axId val="421689312"/>
      </c:barChart>
      <c:catAx>
        <c:axId val="42168500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out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421689312"/>
        <c:crosses val="min"/>
        <c:auto val="0"/>
        <c:lblAlgn val="ctr"/>
        <c:lblOffset val="100"/>
        <c:noMultiLvlLbl val="0"/>
      </c:catAx>
      <c:valAx>
        <c:axId val="4216893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21685000"/>
        <c:crosses val="min"/>
        <c:crossBetween val="between"/>
      </c:valAx>
    </c:plotArea>
    <c:plotVisOnly val="0"/>
    <c:dispBlanksAs val="gap"/>
    <c:showDLblsOverMax val="1"/>
  </c:chart>
  <c:spPr>
    <a:ln>
      <a:solidFill>
        <a:sysClr val="window" lastClr="FFFFFF">
          <a:lumMod val="50000"/>
        </a:sysClr>
      </a:solidFill>
    </a:ln>
  </c:spPr>
  <c:txPr>
    <a:bodyPr/>
    <a:lstStyle/>
    <a:p>
      <a:pPr>
        <a:defRPr sz="800"/>
      </a:pPr>
      <a:endParaRPr lang="zh-CN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预估完成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755138286320877"/>
          <c:y val="0.26233748349355185"/>
          <c:w val="0.72659446543643957"/>
          <c:h val="0.469745734229311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目标</c:v>
                </c:pt>
              </c:strCache>
            </c:strRef>
          </c:tx>
          <c:spPr>
            <a:solidFill>
              <a:srgbClr val="FFC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8.1999999999999993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C05-4262-AA45-E04EECA4ED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实际完成</c:v>
                </c:pt>
              </c:strCache>
            </c:strRef>
          </c:tx>
          <c:spPr>
            <a:solidFill>
              <a:srgbClr val="00B05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C05-4262-AA45-E04EECA4ED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预估完成</c:v>
                </c:pt>
              </c:strCache>
            </c:strRef>
          </c:tx>
          <c:spPr>
            <a:solidFill>
              <a:srgbClr val="00B0F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C05-4262-AA45-E04EECA4E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21686568"/>
        <c:axId val="421686960"/>
      </c:barChart>
      <c:lineChart>
        <c:grouping val="stack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预估完成率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0006206824705793"/>
                  <c:y val="-7.191177161727309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EBD-47F1-B5E7-6C70DFD58E19}"/>
                </c:ext>
                <c:ext xmlns:c15="http://schemas.microsoft.com/office/drawing/2012/chart" uri="{CE6537A1-D6FC-4f65-9D91-7224C49458BB}">
                  <c15:layout>
                    <c:manualLayout>
                      <c:w val="0.35577624265620583"/>
                      <c:h val="0.36689385879132735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Sheet1!$E$2</c:f>
              <c:numCache>
                <c:formatCode>0.00%</c:formatCode>
                <c:ptCount val="1"/>
                <c:pt idx="0">
                  <c:v>1.6097560975609757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3C05-4262-AA45-E04EECA4E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1687744"/>
        <c:axId val="421689704"/>
      </c:lineChart>
      <c:catAx>
        <c:axId val="421686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1686960"/>
        <c:crosses val="autoZero"/>
        <c:auto val="1"/>
        <c:lblAlgn val="ctr"/>
        <c:lblOffset val="100"/>
        <c:noMultiLvlLbl val="0"/>
      </c:catAx>
      <c:valAx>
        <c:axId val="42168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21686568"/>
        <c:crosses val="autoZero"/>
        <c:crossBetween val="between"/>
      </c:valAx>
      <c:valAx>
        <c:axId val="42168970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21687744"/>
        <c:crosses val="max"/>
        <c:crossBetween val="between"/>
      </c:valAx>
      <c:catAx>
        <c:axId val="42168774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216897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5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项目推进状态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Sheet1!$F$7</c:f>
              <c:strCache>
                <c:ptCount val="1"/>
                <c:pt idx="0">
                  <c:v>数量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Sheet1!$E$8:$E$10</c:f>
              <c:strCache>
                <c:ptCount val="3"/>
                <c:pt idx="0">
                  <c:v>正常推进</c:v>
                </c:pt>
                <c:pt idx="1">
                  <c:v>延期风险</c:v>
                </c:pt>
                <c:pt idx="2">
                  <c:v>已延期</c:v>
                </c:pt>
              </c:strCache>
            </c:strRef>
          </c:cat>
          <c:val>
            <c:numRef>
              <c:f>Sheet1!$F$8:$F$10</c:f>
              <c:numCache>
                <c:formatCode>General</c:formatCode>
                <c:ptCount val="3"/>
                <c:pt idx="0">
                  <c:v>150</c:v>
                </c:pt>
                <c:pt idx="1">
                  <c:v>3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050" b="1" dirty="0" smtClean="0"/>
              <a:t>环京外埠完成情况</a:t>
            </a:r>
            <a:r>
              <a:rPr lang="zh-CN" sz="1050" b="1" dirty="0" smtClean="0"/>
              <a:t>占</a:t>
            </a:r>
            <a:r>
              <a:rPr lang="zh-CN" sz="1050" b="1" dirty="0"/>
              <a:t>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7979238021256314"/>
          <c:y val="0.2266228812606052"/>
          <c:w val="0.4516264432753081"/>
          <c:h val="0.69757664548069298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8C5-45D8-8723-E2DE2DFC996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8C5-45D8-8723-E2DE2DFC99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环京</c:v>
                </c:pt>
                <c:pt idx="1">
                  <c:v>外埠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8C5-45D8-8723-E2DE2DFC996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5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Sheet3!$C$3:$C$25</c:f>
              <c:strCache>
                <c:ptCount val="23"/>
                <c:pt idx="0">
                  <c:v>张承</c:v>
                </c:pt>
                <c:pt idx="1">
                  <c:v>秦皇岛</c:v>
                </c:pt>
                <c:pt idx="2">
                  <c:v>保定</c:v>
                </c:pt>
                <c:pt idx="3">
                  <c:v>沈阳</c:v>
                </c:pt>
                <c:pt idx="4">
                  <c:v>南昌</c:v>
                </c:pt>
                <c:pt idx="5">
                  <c:v>海南</c:v>
                </c:pt>
                <c:pt idx="6">
                  <c:v>贵阳</c:v>
                </c:pt>
                <c:pt idx="7">
                  <c:v>福州</c:v>
                </c:pt>
                <c:pt idx="8">
                  <c:v>天津</c:v>
                </c:pt>
                <c:pt idx="9">
                  <c:v>合肥</c:v>
                </c:pt>
                <c:pt idx="10">
                  <c:v>厦门</c:v>
                </c:pt>
                <c:pt idx="11">
                  <c:v>济南</c:v>
                </c:pt>
                <c:pt idx="12">
                  <c:v>重庆</c:v>
                </c:pt>
                <c:pt idx="13">
                  <c:v>冀南</c:v>
                </c:pt>
                <c:pt idx="14">
                  <c:v>长沙</c:v>
                </c:pt>
                <c:pt idx="15">
                  <c:v>西安</c:v>
                </c:pt>
                <c:pt idx="16">
                  <c:v>武汉</c:v>
                </c:pt>
                <c:pt idx="17">
                  <c:v>环深圳</c:v>
                </c:pt>
                <c:pt idx="18">
                  <c:v>成都</c:v>
                </c:pt>
                <c:pt idx="19">
                  <c:v>广州</c:v>
                </c:pt>
                <c:pt idx="20">
                  <c:v>杭州</c:v>
                </c:pt>
                <c:pt idx="21">
                  <c:v>郑州</c:v>
                </c:pt>
                <c:pt idx="22">
                  <c:v>环南京</c:v>
                </c:pt>
              </c:strCache>
            </c:strRef>
          </c:cat>
          <c:val>
            <c:numRef>
              <c:f>Sheet3!$D$3:$D$25</c:f>
              <c:numCache>
                <c:formatCode>General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6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912-4AAA-991C-3A65E8167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21683432"/>
        <c:axId val="421683824"/>
        <c:axId val="0"/>
      </c:bar3DChart>
      <c:catAx>
        <c:axId val="421683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1683824"/>
        <c:crosses val="autoZero"/>
        <c:auto val="1"/>
        <c:lblAlgn val="ctr"/>
        <c:lblOffset val="100"/>
        <c:noMultiLvlLbl val="0"/>
      </c:catAx>
      <c:valAx>
        <c:axId val="421683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1683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产业集群趋势</a:t>
            </a:r>
            <a:endParaRPr 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3655040923875711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0616403601561382E-2"/>
          <c:y val="0.17690619669174915"/>
          <c:w val="0.74975987341911488"/>
          <c:h val="0.6970808178815172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新增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2月实际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53F-4016-966F-CA6694D1A9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深化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2月实际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53F-4016-966F-CA6694D1A9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在建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2月实际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53F-4016-966F-CA6694D1A9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建成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2月实际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2</c:v>
                </c:pt>
                <c:pt idx="3">
                  <c:v>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53F-4016-966F-CA6694D1A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422793504"/>
        <c:axId val="422791936"/>
      </c:barChart>
      <c:catAx>
        <c:axId val="42279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791936"/>
        <c:crosses val="autoZero"/>
        <c:auto val="1"/>
        <c:lblAlgn val="ctr"/>
        <c:lblOffset val="100"/>
        <c:noMultiLvlLbl val="0"/>
      </c:catAx>
      <c:valAx>
        <c:axId val="42279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79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700"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预估完成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755138286320877"/>
          <c:y val="0.26233748349355185"/>
          <c:w val="0.72659446543643957"/>
          <c:h val="0.469745734229311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目标</c:v>
                </c:pt>
              </c:strCache>
            </c:strRef>
          </c:tx>
          <c:spPr>
            <a:solidFill>
              <a:srgbClr val="FFC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8.1999999999999993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C05-4262-AA45-E04EECA4ED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实际完成</c:v>
                </c:pt>
              </c:strCache>
            </c:strRef>
          </c:tx>
          <c:spPr>
            <a:solidFill>
              <a:srgbClr val="00B05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C05-4262-AA45-E04EECA4ED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预估完成</c:v>
                </c:pt>
              </c:strCache>
            </c:strRef>
          </c:tx>
          <c:spPr>
            <a:solidFill>
              <a:srgbClr val="00B0F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C05-4262-AA45-E04EECA4E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22790760"/>
        <c:axId val="422789584"/>
      </c:barChart>
      <c:lineChart>
        <c:grouping val="stack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预估完成率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0006206824705793"/>
                  <c:y val="-7.191177161727309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50AC-443B-A713-E9D2BE769D20}"/>
                </c:ext>
                <c:ext xmlns:c15="http://schemas.microsoft.com/office/drawing/2012/chart" uri="{CE6537A1-D6FC-4f65-9D91-7224C49458BB}">
                  <c15:layout>
                    <c:manualLayout>
                      <c:w val="0.35577624265620583"/>
                      <c:h val="0.36689385879132735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Sheet1!$E$2</c:f>
              <c:numCache>
                <c:formatCode>0.00%</c:formatCode>
                <c:ptCount val="1"/>
                <c:pt idx="0">
                  <c:v>1.6097560975609757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3C05-4262-AA45-E04EECA4E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2792720"/>
        <c:axId val="422787232"/>
      </c:lineChart>
      <c:catAx>
        <c:axId val="422790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2789584"/>
        <c:crosses val="autoZero"/>
        <c:auto val="1"/>
        <c:lblAlgn val="ctr"/>
        <c:lblOffset val="100"/>
        <c:noMultiLvlLbl val="0"/>
      </c:catAx>
      <c:valAx>
        <c:axId val="42278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22790760"/>
        <c:crosses val="autoZero"/>
        <c:crossBetween val="between"/>
      </c:valAx>
      <c:valAx>
        <c:axId val="422787232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22792720"/>
        <c:crosses val="max"/>
        <c:crossBetween val="between"/>
      </c:valAx>
      <c:catAx>
        <c:axId val="42279272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227872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5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050" b="1" dirty="0" smtClean="0"/>
              <a:t>环京外埠完成情况</a:t>
            </a:r>
            <a:r>
              <a:rPr lang="zh-CN" sz="1050" b="1" dirty="0" smtClean="0"/>
              <a:t>占</a:t>
            </a:r>
            <a:r>
              <a:rPr lang="zh-CN" sz="1050" b="1" dirty="0"/>
              <a:t>比</a:t>
            </a:r>
          </a:p>
        </c:rich>
      </c:tx>
      <c:layout>
        <c:manualLayout>
          <c:xMode val="edge"/>
          <c:yMode val="edge"/>
          <c:x val="7.2068174808892535E-2"/>
          <c:y val="0.120831996481812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7979238021256314"/>
          <c:y val="0.2266228812606052"/>
          <c:w val="0.4516264432753081"/>
          <c:h val="0.69757664548069298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8C5-45D8-8723-E2DE2DFC996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8C5-45D8-8723-E2DE2DFC99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环京</c:v>
                </c:pt>
                <c:pt idx="1">
                  <c:v>外埠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8C5-45D8-8723-E2DE2DFC996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5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Sheet3!$C$3:$C$25</c:f>
              <c:strCache>
                <c:ptCount val="23"/>
                <c:pt idx="0">
                  <c:v>张承</c:v>
                </c:pt>
                <c:pt idx="1">
                  <c:v>秦皇岛</c:v>
                </c:pt>
                <c:pt idx="2">
                  <c:v>保定</c:v>
                </c:pt>
                <c:pt idx="3">
                  <c:v>沈阳</c:v>
                </c:pt>
                <c:pt idx="4">
                  <c:v>南昌</c:v>
                </c:pt>
                <c:pt idx="5">
                  <c:v>海南</c:v>
                </c:pt>
                <c:pt idx="6">
                  <c:v>贵阳</c:v>
                </c:pt>
                <c:pt idx="7">
                  <c:v>福州</c:v>
                </c:pt>
                <c:pt idx="8">
                  <c:v>天津</c:v>
                </c:pt>
                <c:pt idx="9">
                  <c:v>合肥</c:v>
                </c:pt>
                <c:pt idx="10">
                  <c:v>厦门</c:v>
                </c:pt>
                <c:pt idx="11">
                  <c:v>济南</c:v>
                </c:pt>
                <c:pt idx="12">
                  <c:v>重庆</c:v>
                </c:pt>
                <c:pt idx="13">
                  <c:v>冀南</c:v>
                </c:pt>
                <c:pt idx="14">
                  <c:v>长沙</c:v>
                </c:pt>
                <c:pt idx="15">
                  <c:v>西安</c:v>
                </c:pt>
                <c:pt idx="16">
                  <c:v>武汉</c:v>
                </c:pt>
                <c:pt idx="17">
                  <c:v>环深圳</c:v>
                </c:pt>
                <c:pt idx="18">
                  <c:v>成都</c:v>
                </c:pt>
                <c:pt idx="19">
                  <c:v>广州</c:v>
                </c:pt>
                <c:pt idx="20">
                  <c:v>杭州</c:v>
                </c:pt>
                <c:pt idx="21">
                  <c:v>郑州</c:v>
                </c:pt>
                <c:pt idx="22">
                  <c:v>环南京</c:v>
                </c:pt>
              </c:strCache>
            </c:strRef>
          </c:cat>
          <c:val>
            <c:numRef>
              <c:f>Sheet3!$D$3:$D$25</c:f>
              <c:numCache>
                <c:formatCode>General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6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F46-4499-8436-91EB16B30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22789976"/>
        <c:axId val="422791152"/>
        <c:axId val="0"/>
      </c:bar3DChart>
      <c:catAx>
        <c:axId val="422789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791152"/>
        <c:crosses val="autoZero"/>
        <c:auto val="1"/>
        <c:lblAlgn val="ctr"/>
        <c:lblOffset val="100"/>
        <c:noMultiLvlLbl val="0"/>
      </c:catAx>
      <c:valAx>
        <c:axId val="422791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789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已延</a:t>
            </a:r>
            <a:r>
              <a:rPr lang="zh-CN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  <a:r>
              <a:rPr lang="zh-CN" alt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</a:p>
        </c:rich>
      </c:tx>
      <c:layout>
        <c:manualLayout>
          <c:xMode val="edge"/>
          <c:yMode val="edge"/>
          <c:x val="0.36402690288713913"/>
          <c:y val="2.805127812762315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8799311023622042"/>
          <c:y val="0.18715155954342916"/>
          <c:w val="0.59004609580052503"/>
          <c:h val="0.8069056949276689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项目数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40000025760017105"/>
                  <c:y val="-1.9190123073935323E-7"/>
                </c:manualLayout>
              </c:layout>
              <c:tx>
                <c:rich>
                  <a:bodyPr/>
                  <a:lstStyle/>
                  <a:p>
                    <a:fld id="{18B9EED2-AEE6-4706-8B21-5937FAD25E56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>
                <c:manualLayout>
                  <c:x val="0.40000025760017105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22900564-9680-4F45-832B-1016CBA7668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>
                <c:manualLayout>
                  <c:x val="0.40000025760017105"/>
                  <c:y val="1.9190123056063129E-7"/>
                </c:manualLayout>
              </c:layout>
              <c:tx>
                <c:rich>
                  <a:bodyPr/>
                  <a:lstStyle/>
                  <a:p>
                    <a:fld id="{6A1180D0-F735-4AC5-97A7-A71BD01AD6E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>
                <c:manualLayout>
                  <c:x val="0.40000025760017105"/>
                  <c:y val="1.9190123064999226E-7"/>
                </c:manualLayout>
              </c:layout>
              <c:tx>
                <c:rich>
                  <a:bodyPr/>
                  <a:lstStyle/>
                  <a:p>
                    <a:fld id="{DC38B346-B0A1-4166-A8F1-2D11860DAB77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>
                <c:manualLayout>
                  <c:x val="0.40000025760017105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E2E9C7E9-A398-4DAC-9FF3-9A09DD05779B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>
                <c:manualLayout>
                  <c:x val="0.40000025760017105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B72B31AD-1179-4059-B9CB-1980D2B67E4A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>
                <c:manualLayout>
                  <c:x val="0.40000025760017105"/>
                  <c:y val="1.9190123064999226E-7"/>
                </c:manualLayout>
              </c:layout>
              <c:tx>
                <c:rich>
                  <a:bodyPr/>
                  <a:lstStyle/>
                  <a:p>
                    <a:fld id="{1D35F15D-0E69-4C44-A8BB-5AA5574DC8C1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7"/>
              <c:layout>
                <c:manualLayout>
                  <c:x val="0.40000025760017105"/>
                  <c:y val="1.9190123064999226E-7"/>
                </c:manualLayout>
              </c:layout>
              <c:tx>
                <c:rich>
                  <a:bodyPr/>
                  <a:lstStyle/>
                  <a:p>
                    <a:fld id="{41ED3499-BB08-4A54-80D0-3A2DEEC7687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8"/>
              <c:layout>
                <c:manualLayout>
                  <c:x val="0.40000025760017105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AA891D51-FB76-499A-9C47-9F71A41658F9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9"/>
              <c:layout>
                <c:manualLayout>
                  <c:x val="0.40000025760017105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AB18047F-ACBE-415E-B850-9FF31E38EED3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0"/>
              <c:layout>
                <c:manualLayout>
                  <c:x val="0.40000025760017105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DFE7749A-5608-4210-9971-A8CBFC72B229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1"/>
              <c:layout>
                <c:manualLayout>
                  <c:x val="0.40000025760017105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11C9CEBB-726A-4455-BEAC-96AE3644155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2"/>
              <c:layout>
                <c:manualLayout>
                  <c:x val="0.40000025760017105"/>
                  <c:y val="1.9190123069467274E-7"/>
                </c:manualLayout>
              </c:layout>
              <c:tx>
                <c:rich>
                  <a:bodyPr/>
                  <a:lstStyle/>
                  <a:p>
                    <a:fld id="{D363AD1A-AB4F-4A0A-A84E-54E7A2F17DD3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3"/>
              <c:layout>
                <c:manualLayout>
                  <c:x val="0.40000025760017094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5B57A2B5-38DE-41A7-BAED-2AF390C8A2A3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4"/>
              <c:layout>
                <c:manualLayout>
                  <c:x val="0.40000025760017094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DAC27F08-1B8A-4440-8D0E-0C602246A99C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5"/>
              <c:layout>
                <c:manualLayout>
                  <c:x val="0.40000025760017105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B94B2C0D-1FC9-4421-B9B3-87541295F6E7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698216677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numFmt formatCode="@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wrap="none" lIns="0" tIns="19050" rIns="38100" bIns="19050" anchor="ctr" anchorCtr="0">
                <a:no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>
                  <c:manualLayout>
                    <c:x val="0.40000016404199473"/>
                    <c:y val="1.3887152994764544E-7"/>
                    <c:w val="0.28989206036745407"/>
                    <c:h val="9.6203807857351151E-2"/>
                  </c:manualLayout>
                </c15:layout>
                <c15:showDataLabelsRange val="1"/>
                <c15:showLeaderLines val="0"/>
              </c:ext>
            </c:extLst>
          </c:dLbls>
          <c:cat>
            <c:strRef>
              <c:f>Sheet1!$A$3:$A$18</c:f>
              <c:strCache>
                <c:ptCount val="16"/>
                <c:pt idx="0">
                  <c:v>霸州区域</c:v>
                </c:pt>
                <c:pt idx="1">
                  <c:v>巢湖区域</c:v>
                </c:pt>
                <c:pt idx="2">
                  <c:v>邯郸区域</c:v>
                </c:pt>
                <c:pt idx="3">
                  <c:v>嘉善区域</c:v>
                </c:pt>
                <c:pt idx="4">
                  <c:v>德清区域</c:v>
                </c:pt>
                <c:pt idx="5">
                  <c:v>彭山区域</c:v>
                </c:pt>
                <c:pt idx="6">
                  <c:v>和县区域</c:v>
                </c:pt>
                <c:pt idx="7">
                  <c:v>南湖区域</c:v>
                </c:pt>
                <c:pt idx="8">
                  <c:v>长葛区域</c:v>
                </c:pt>
                <c:pt idx="9">
                  <c:v>问津区域</c:v>
                </c:pt>
                <c:pt idx="10">
                  <c:v>舒城区域</c:v>
                </c:pt>
                <c:pt idx="11">
                  <c:v>雨湖区域</c:v>
                </c:pt>
                <c:pt idx="12">
                  <c:v>武陟区域</c:v>
                </c:pt>
                <c:pt idx="13">
                  <c:v>南浔区域</c:v>
                </c:pt>
                <c:pt idx="14">
                  <c:v>云龙区域</c:v>
                </c:pt>
                <c:pt idx="15">
                  <c:v>来安区域</c:v>
                </c:pt>
              </c:strCache>
            </c:strRef>
          </c:cat>
          <c:val>
            <c:numRef>
              <c:f>Sheet1!$B$3:$B$18</c:f>
              <c:numCache>
                <c:formatCode>General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649B-4A01-9544-4695F2142302}"/>
            </c:ext>
            <c:ext xmlns:c15="http://schemas.microsoft.com/office/drawing/2012/chart" uri="{02D57815-91ED-43cb-92C2-25804820EDAC}">
              <c15:datalabelsRange>
                <c15:f>Sheet1!$E$3:$E$18</c15:f>
                <c15:dlblRangeCache>
                  <c:ptCount val="16"/>
                  <c:pt idx="0">
                    <c:v>1个项目（0个节点：0个延期）</c:v>
                  </c:pt>
                  <c:pt idx="1">
                    <c:v>1个项目（0个节点：0个延期）</c:v>
                  </c:pt>
                  <c:pt idx="2">
                    <c:v>1个项目（0个节点：0个延期）</c:v>
                  </c:pt>
                  <c:pt idx="3">
                    <c:v>1个项目（0个节点：0个延期）</c:v>
                  </c:pt>
                  <c:pt idx="4">
                    <c:v>1个项目（0个节点：0个延期）</c:v>
                  </c:pt>
                  <c:pt idx="5">
                    <c:v>1个项目（0个节点：0个延期）</c:v>
                  </c:pt>
                  <c:pt idx="6">
                    <c:v>1个项目（0个节点：0个延期）</c:v>
                  </c:pt>
                  <c:pt idx="7">
                    <c:v>1个项目（0个节点：0个延期）</c:v>
                  </c:pt>
                  <c:pt idx="8">
                    <c:v>1个项目（0个节点：0个延期）</c:v>
                  </c:pt>
                  <c:pt idx="9">
                    <c:v>1个项目（0个节点：0个延期）</c:v>
                  </c:pt>
                  <c:pt idx="10">
                    <c:v>1个项目（0个节点：0个延期）</c:v>
                  </c:pt>
                  <c:pt idx="11">
                    <c:v>2个项目（0个节点：0个延期）</c:v>
                  </c:pt>
                  <c:pt idx="12">
                    <c:v>2个项目（0个节点：0个延期）</c:v>
                  </c:pt>
                  <c:pt idx="13">
                    <c:v>3个项目（0个节点：0个延期）</c:v>
                  </c:pt>
                  <c:pt idx="14">
                    <c:v>3个项目（0个节点：0个延期）</c:v>
                  </c:pt>
                  <c:pt idx="15">
                    <c:v>6个项目（0个节点：0个延期）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5"/>
        <c:overlap val="-22"/>
        <c:axId val="472757176"/>
        <c:axId val="472752864"/>
      </c:barChart>
      <c:catAx>
        <c:axId val="472757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1" i="0" u="none" strike="noStrike" kern="1200" cap="all" spc="120" normalizeH="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72752864"/>
        <c:crosses val="autoZero"/>
        <c:auto val="1"/>
        <c:lblAlgn val="ctr"/>
        <c:lblOffset val="100"/>
        <c:noMultiLvlLbl val="0"/>
      </c:catAx>
      <c:valAx>
        <c:axId val="4727528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2757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项目逾期原因分析</a:t>
            </a:r>
            <a:endParaRPr lang="zh-CN"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36402690288713913"/>
          <c:y val="2.805127812762315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8799311023622042"/>
          <c:y val="0.18715155954342916"/>
          <c:w val="0.59004609580052503"/>
          <c:h val="0.8069056949276689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项目数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40000005277299672"/>
                  <c:y val="5.9252704886552877E-7"/>
                </c:manualLayout>
              </c:layout>
              <c:tx>
                <c:rich>
                  <a:bodyPr/>
                  <a:lstStyle/>
                  <a:p>
                    <a:fld id="{CF4DD549-266B-4E9C-A1B0-5622C7826CF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97692316"/>
                      <c:h val="9.6203876706971655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>
                <c:manualLayout>
                  <c:x val="0.40000005277299672"/>
                  <c:y val="5.9252704886552877E-7"/>
                </c:manualLayout>
              </c:layout>
              <c:tx>
                <c:rich>
                  <a:bodyPr/>
                  <a:lstStyle/>
                  <a:p>
                    <a:fld id="{E82A0910-92B5-4851-9618-E046559D8C51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97692316"/>
                      <c:h val="9.6203876706971655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>
                <c:manualLayout>
                  <c:x val="0.40000005277299672"/>
                  <c:y val="5.9252704895750098E-7"/>
                </c:manualLayout>
              </c:layout>
              <c:tx>
                <c:rich>
                  <a:bodyPr/>
                  <a:lstStyle/>
                  <a:p>
                    <a:fld id="{1EB940B5-EFE3-4726-94F5-C153534DD8CC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97692316"/>
                      <c:h val="9.6203876706971655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>
                <c:manualLayout>
                  <c:x val="0.40000005277299672"/>
                  <c:y val="5.9252704895750098E-7"/>
                </c:manualLayout>
              </c:layout>
              <c:tx>
                <c:rich>
                  <a:bodyPr/>
                  <a:lstStyle/>
                  <a:p>
                    <a:fld id="{7A48B88F-12E6-485B-8D30-1B1562CCF8E0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97692316"/>
                      <c:h val="9.6203876706971655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>
                <c:manualLayout>
                  <c:x val="0.40000005277299661"/>
                  <c:y val="5.9252704886552877E-7"/>
                </c:manualLayout>
              </c:layout>
              <c:tx>
                <c:rich>
                  <a:bodyPr/>
                  <a:lstStyle/>
                  <a:p>
                    <a:fld id="{A76AF5E0-D93F-47CE-9E35-2E2BB2A6774A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097692316"/>
                      <c:h val="9.6203876706971655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numFmt formatCode="@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wrap="none" lIns="0" tIns="19050" rIns="38100" bIns="19050" anchor="ctr" anchorCtr="0">
                <a:no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>
                  <c:manualLayout>
                    <c:x val="0.40000016404199473"/>
                    <c:y val="1.3887152994764544E-7"/>
                    <c:w val="0.28989206036745407"/>
                    <c:h val="9.6203807857351151E-2"/>
                  </c:manualLayout>
                </c15:layout>
                <c15:showDataLabelsRange val="1"/>
                <c15:showLeaderLines val="0"/>
              </c:ext>
            </c:extLst>
          </c:dLbls>
          <c:cat>
            <c:strRef>
              <c:f>Sheet1!$A$3:$A$7</c:f>
              <c:strCache>
                <c:ptCount val="5"/>
                <c:pt idx="0">
                  <c:v>方案、成本</c:v>
                </c:pt>
                <c:pt idx="1">
                  <c:v>征地拆迁</c:v>
                </c:pt>
                <c:pt idx="2">
                  <c:v>资金</c:v>
                </c:pt>
                <c:pt idx="3">
                  <c:v>政策、手续</c:v>
                </c:pt>
                <c:pt idx="4">
                  <c:v>其他（天气）</c:v>
                </c:pt>
              </c:strCache>
            </c:strRef>
          </c:cat>
          <c:val>
            <c:numRef>
              <c:f>Sheet1!$B$3:$B$7</c:f>
              <c:numCache>
                <c:formatCode>General</c:formatCode>
                <c:ptCount val="5"/>
                <c:pt idx="0">
                  <c:v>15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054A-4C32-8E60-3225110ABE38}"/>
            </c:ext>
            <c:ext xmlns:c15="http://schemas.microsoft.com/office/drawing/2012/chart" uri="{02D57815-91ED-43cb-92C2-25804820EDAC}">
              <c15:datalabelsRange>
                <c15:f>Sheet1!$E$3:$E$18</c15:f>
                <c15:dlblRangeCache>
                  <c:ptCount val="16"/>
                  <c:pt idx="0">
                    <c:v>影响15个项目（延期节点24个）</c:v>
                  </c:pt>
                  <c:pt idx="1">
                    <c:v>影响2个项目（延期节点2个）</c:v>
                  </c:pt>
                  <c:pt idx="2">
                    <c:v>影响3个项目（延期节点3个）</c:v>
                  </c:pt>
                  <c:pt idx="3">
                    <c:v>影响2个项目（延期节点2个）</c:v>
                  </c:pt>
                  <c:pt idx="4">
                    <c:v>影响5个项目（延期节点9个）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5"/>
        <c:overlap val="-22"/>
        <c:axId val="473275528"/>
        <c:axId val="473274352"/>
      </c:barChart>
      <c:catAx>
        <c:axId val="4732755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1" i="0" u="none" strike="noStrike" kern="1200" cap="all" spc="120" normalizeH="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73274352"/>
        <c:crosses val="autoZero"/>
        <c:auto val="1"/>
        <c:lblAlgn val="ctr"/>
        <c:lblOffset val="100"/>
        <c:noMultiLvlLbl val="0"/>
      </c:catAx>
      <c:valAx>
        <c:axId val="47327435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473275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预计有延</a:t>
            </a:r>
            <a:r>
              <a:rPr lang="zh-CN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  <a:r>
              <a:rPr lang="zh-CN" altLang="en-US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风险项目</a:t>
            </a:r>
            <a:r>
              <a:rPr lang="zh-CN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</a:p>
        </c:rich>
      </c:tx>
      <c:layout>
        <c:manualLayout>
          <c:xMode val="edge"/>
          <c:yMode val="edge"/>
          <c:x val="0.36402690288713913"/>
          <c:y val="2.805127812762315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8799311023622042"/>
          <c:y val="0.18715155954342916"/>
          <c:w val="0.59004609580052503"/>
          <c:h val="0.8069056949276689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项目数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40000015026192803"/>
                  <c:y val="-1.9190123073935323E-7"/>
                </c:manualLayout>
              </c:layout>
              <c:tx>
                <c:rich>
                  <a:bodyPr/>
                  <a:lstStyle/>
                  <a:p>
                    <a:fld id="{EBCB4778-AA8B-4718-BCA9-F2A1368DD994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>
                <c:manualLayout>
                  <c:x val="0.40000015026192803"/>
                  <c:y val="1.9190123056063129E-7"/>
                </c:manualLayout>
              </c:layout>
              <c:tx>
                <c:rich>
                  <a:bodyPr/>
                  <a:lstStyle/>
                  <a:p>
                    <a:fld id="{A6EE77A3-AF91-4713-B4B9-88889EA66361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>
                <c:manualLayout>
                  <c:x val="0.40000015026192803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BBE80F24-BAE5-418E-8D8A-BEA04A7EC76F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>
                <c:manualLayout>
                  <c:x val="0.40000015026192803"/>
                  <c:y val="1.9190123064999226E-7"/>
                </c:manualLayout>
              </c:layout>
              <c:tx>
                <c:rich>
                  <a:bodyPr/>
                  <a:lstStyle/>
                  <a:p>
                    <a:fld id="{BC74127B-ECF4-4288-82E7-C896988E6C2D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>
                <c:manualLayout>
                  <c:x val="0.40000015026192803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37FAC1A7-96C9-4685-B836-8704243EED17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>
                <c:manualLayout>
                  <c:x val="0.40000015026192803"/>
                  <c:y val="1.9190123064999226E-7"/>
                </c:manualLayout>
              </c:layout>
              <c:tx>
                <c:rich>
                  <a:bodyPr/>
                  <a:lstStyle/>
                  <a:p>
                    <a:fld id="{FF8370DC-D0A5-4F2C-AD9B-BB20C69A9E42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>
                <c:manualLayout>
                  <c:x val="0.40000015026192803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01879DDF-6CF4-4097-B26D-DCFB5DAB7F60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7"/>
              <c:layout>
                <c:manualLayout>
                  <c:x val="0.40000015026192803"/>
                  <c:y val="1.9190123064999226E-7"/>
                </c:manualLayout>
              </c:layout>
              <c:tx>
                <c:rich>
                  <a:bodyPr/>
                  <a:lstStyle/>
                  <a:p>
                    <a:fld id="{527D8CEC-5E5C-408E-95DE-E1F358671251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8"/>
              <c:layout>
                <c:manualLayout>
                  <c:x val="0.40000015026192803"/>
                  <c:y val="1.9190123064999226E-7"/>
                </c:manualLayout>
              </c:layout>
              <c:tx>
                <c:rich>
                  <a:bodyPr/>
                  <a:lstStyle/>
                  <a:p>
                    <a:fld id="{7841B58D-4EF5-4F39-8D3E-4B04FD8F22CA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9"/>
              <c:layout>
                <c:manualLayout>
                  <c:x val="0.40000015026192803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0311267D-C80E-4629-B383-38DC220E79ED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0"/>
              <c:layout>
                <c:manualLayout>
                  <c:x val="0.40000015026192803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D3FECEA6-7B7C-409B-9E90-2853B95F4ECE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1"/>
              <c:layout>
                <c:manualLayout>
                  <c:x val="0.40000015026192792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61945078-8EAA-402C-8491-CDFBA58CD28E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2"/>
              <c:layout>
                <c:manualLayout>
                  <c:x val="0.40000015026192792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62A91747-3E87-47FE-85D8-648CA7F39AE1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3"/>
              <c:layout>
                <c:manualLayout>
                  <c:x val="0.40000015026192792"/>
                  <c:y val="1.9190123073935323E-7"/>
                </c:manualLayout>
              </c:layout>
              <c:tx>
                <c:rich>
                  <a:bodyPr/>
                  <a:lstStyle/>
                  <a:p>
                    <a:fld id="{5B6B42A2-7D7F-4667-AB3C-021015BE494A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4"/>
              <c:layout>
                <c:manualLayout>
                  <c:x val="0.40000015026192792"/>
                  <c:y val="1.9190123071701297E-7"/>
                </c:manualLayout>
              </c:layout>
              <c:tx>
                <c:rich>
                  <a:bodyPr/>
                  <a:lstStyle/>
                  <a:p>
                    <a:fld id="{7894B112-1864-465A-97C7-C6F879F46104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5"/>
              <c:layout>
                <c:manualLayout>
                  <c:x val="0.40000015026192803"/>
                  <c:y val="1.9190123071701297E-7"/>
                </c:manualLayout>
              </c:layout>
              <c:tx>
                <c:rich>
                  <a:bodyPr/>
                  <a:lstStyle/>
                  <a:p>
                    <a:fld id="{E09357D1-F051-43AD-8AB7-534C0FD486C1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196596696121"/>
                      <c:h val="9.6203924994252552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numFmt formatCode="@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wrap="none" lIns="0" tIns="19050" rIns="38100" bIns="19050" anchor="ctr" anchorCtr="0">
                <a:no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>
                  <c:manualLayout>
                    <c:x val="0.40000016404199473"/>
                    <c:y val="1.3887152994764544E-7"/>
                    <c:w val="0.28989206036745407"/>
                    <c:h val="9.6203807857351151E-2"/>
                  </c:manualLayout>
                </c15:layout>
                <c15:showDataLabelsRange val="1"/>
                <c15:showLeaderLines val="0"/>
              </c:ext>
            </c:extLst>
          </c:dLbls>
          <c:cat>
            <c:strRef>
              <c:f>Sheet1!$A$3:$A$18</c:f>
              <c:strCache>
                <c:ptCount val="16"/>
                <c:pt idx="0">
                  <c:v>霸州区域</c:v>
                </c:pt>
                <c:pt idx="1">
                  <c:v>巢湖区域</c:v>
                </c:pt>
                <c:pt idx="2">
                  <c:v>邯郸区域</c:v>
                </c:pt>
                <c:pt idx="3">
                  <c:v>嘉善区域</c:v>
                </c:pt>
                <c:pt idx="4">
                  <c:v>德清区域</c:v>
                </c:pt>
                <c:pt idx="5">
                  <c:v>彭山区域</c:v>
                </c:pt>
                <c:pt idx="6">
                  <c:v>和县区域</c:v>
                </c:pt>
                <c:pt idx="7">
                  <c:v>南湖区域</c:v>
                </c:pt>
                <c:pt idx="8">
                  <c:v>长葛区域</c:v>
                </c:pt>
                <c:pt idx="9">
                  <c:v>问津区域</c:v>
                </c:pt>
                <c:pt idx="10">
                  <c:v>舒城区域</c:v>
                </c:pt>
                <c:pt idx="11">
                  <c:v>雨湖区域</c:v>
                </c:pt>
                <c:pt idx="12">
                  <c:v>武陟区域</c:v>
                </c:pt>
                <c:pt idx="13">
                  <c:v>南浔区域</c:v>
                </c:pt>
                <c:pt idx="14">
                  <c:v>云龙区域</c:v>
                </c:pt>
                <c:pt idx="15">
                  <c:v>来安区域</c:v>
                </c:pt>
              </c:strCache>
            </c:strRef>
          </c:cat>
          <c:val>
            <c:numRef>
              <c:f>Sheet1!$B$3:$B$18</c:f>
              <c:numCache>
                <c:formatCode>General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649B-4A01-9544-4695F2142302}"/>
            </c:ext>
            <c:ext xmlns:c15="http://schemas.microsoft.com/office/drawing/2012/chart" uri="{02D57815-91ED-43cb-92C2-25804820EDAC}">
              <c15:datalabelsRange>
                <c15:f>Sheet1!$E$3:$E$18</c15:f>
                <c15:dlblRangeCache>
                  <c:ptCount val="16"/>
                  <c:pt idx="0">
                    <c:v>1个项目（0个节点：0个延期）</c:v>
                  </c:pt>
                  <c:pt idx="1">
                    <c:v>1个项目（0个节点：0个延期）</c:v>
                  </c:pt>
                  <c:pt idx="2">
                    <c:v>1个项目（0个节点：0个延期）</c:v>
                  </c:pt>
                  <c:pt idx="3">
                    <c:v>1个项目（0个节点：0个延期）</c:v>
                  </c:pt>
                  <c:pt idx="4">
                    <c:v>1个项目（0个节点：0个延期）</c:v>
                  </c:pt>
                  <c:pt idx="5">
                    <c:v>1个项目（0个节点：0个延期）</c:v>
                  </c:pt>
                  <c:pt idx="6">
                    <c:v>1个项目（0个节点：0个延期）</c:v>
                  </c:pt>
                  <c:pt idx="7">
                    <c:v>1个项目（0个节点：0个延期）</c:v>
                  </c:pt>
                  <c:pt idx="8">
                    <c:v>1个项目（0个节点：0个延期）</c:v>
                  </c:pt>
                  <c:pt idx="9">
                    <c:v>1个项目（0个节点：0个延期）</c:v>
                  </c:pt>
                  <c:pt idx="10">
                    <c:v>1个项目（0个节点：0个延期）</c:v>
                  </c:pt>
                  <c:pt idx="11">
                    <c:v>2个项目（0个节点：0个延期）</c:v>
                  </c:pt>
                  <c:pt idx="12">
                    <c:v>2个项目（0个节点：0个延期）</c:v>
                  </c:pt>
                  <c:pt idx="13">
                    <c:v>3个项目（0个节点：0个延期）</c:v>
                  </c:pt>
                  <c:pt idx="14">
                    <c:v>3个项目（0个节点：0个延期）</c:v>
                  </c:pt>
                  <c:pt idx="15">
                    <c:v>6个项目（0个节点：0个延期）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5"/>
        <c:overlap val="-22"/>
        <c:axId val="474329672"/>
        <c:axId val="474337904"/>
      </c:barChart>
      <c:catAx>
        <c:axId val="474329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1" i="0" u="none" strike="noStrike" kern="1200" cap="all" spc="120" normalizeH="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74337904"/>
        <c:crosses val="autoZero"/>
        <c:auto val="1"/>
        <c:lblAlgn val="ctr"/>
        <c:lblOffset val="100"/>
        <c:noMultiLvlLbl val="0"/>
      </c:catAx>
      <c:valAx>
        <c:axId val="4743379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4329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预估完成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755138286320877"/>
          <c:y val="0.26233748349355185"/>
          <c:w val="0.72659446543643957"/>
          <c:h val="0.469745734229311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目标</c:v>
                </c:pt>
              </c:strCache>
            </c:strRef>
          </c:tx>
          <c:spPr>
            <a:solidFill>
              <a:srgbClr val="FFC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8.1999999999999993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C05-4262-AA45-E04EECA4ED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实际完成</c:v>
                </c:pt>
              </c:strCache>
            </c:strRef>
          </c:tx>
          <c:spPr>
            <a:solidFill>
              <a:srgbClr val="00B05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C05-4262-AA45-E04EECA4ED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预估完成</c:v>
                </c:pt>
              </c:strCache>
            </c:strRef>
          </c:tx>
          <c:spPr>
            <a:solidFill>
              <a:srgbClr val="00B0F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C05-4262-AA45-E04EECA4E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25314616"/>
        <c:axId val="425321280"/>
      </c:barChart>
      <c:lineChart>
        <c:grouping val="stack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预估完成率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0006206824705793"/>
                  <c:y val="-7.191177161727309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EBD-47F1-B5E7-6C70DFD58E19}"/>
                </c:ext>
                <c:ext xmlns:c15="http://schemas.microsoft.com/office/drawing/2012/chart" uri="{CE6537A1-D6FC-4f65-9D91-7224C49458BB}">
                  <c15:layout>
                    <c:manualLayout>
                      <c:w val="0.35577624265620583"/>
                      <c:h val="0.36689385879132735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Sheet1!$E$2</c:f>
              <c:numCache>
                <c:formatCode>0.00%</c:formatCode>
                <c:ptCount val="1"/>
                <c:pt idx="0">
                  <c:v>1.6097560975609757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3C05-4262-AA45-E04EECA4E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5320496"/>
        <c:axId val="425321672"/>
      </c:lineChart>
      <c:catAx>
        <c:axId val="4253146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5321280"/>
        <c:crosses val="autoZero"/>
        <c:auto val="1"/>
        <c:lblAlgn val="ctr"/>
        <c:lblOffset val="100"/>
        <c:noMultiLvlLbl val="0"/>
      </c:catAx>
      <c:valAx>
        <c:axId val="42532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25314616"/>
        <c:crosses val="autoZero"/>
        <c:crossBetween val="between"/>
      </c:valAx>
      <c:valAx>
        <c:axId val="425321672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25320496"/>
        <c:crosses val="max"/>
        <c:crossBetween val="between"/>
      </c:valAx>
      <c:catAx>
        <c:axId val="42532049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253216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5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900" b="1" dirty="0"/>
              <a:t>签约完成情况</a:t>
            </a:r>
            <a:endParaRPr lang="zh-CN" sz="9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目标</c:v>
                </c:pt>
              </c:strCache>
            </c:strRef>
          </c:tx>
          <c:spPr>
            <a:solidFill>
              <a:srgbClr val="FFB5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1月</c:v>
                </c:pt>
                <c:pt idx="2">
                  <c:v>2月</c:v>
                </c:pt>
                <c:pt idx="3">
                  <c:v>3月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10.5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204-4B34-9122-BD6AF0DAC9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1月</c:v>
                </c:pt>
                <c:pt idx="2">
                  <c:v>2月</c:v>
                </c:pt>
                <c:pt idx="3">
                  <c:v>3月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204-4B34-9122-BD6AF0DAC9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5561184"/>
        <c:axId val="3955592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完成率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1月</c:v>
                </c:pt>
                <c:pt idx="2">
                  <c:v>2月</c:v>
                </c:pt>
                <c:pt idx="3">
                  <c:v>3月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0.8571428571428571</c:v>
                </c:pt>
                <c:pt idx="1">
                  <c:v>1.7600000000000002</c:v>
                </c:pt>
                <c:pt idx="2">
                  <c:v>0.51428571428571435</c:v>
                </c:pt>
                <c:pt idx="3">
                  <c:v>0.62222222222222223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204-4B34-9122-BD6AF0DAC9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5562752"/>
        <c:axId val="395556480"/>
      </c:lineChart>
      <c:catAx>
        <c:axId val="39556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95559224"/>
        <c:crosses val="autoZero"/>
        <c:auto val="1"/>
        <c:lblAlgn val="ctr"/>
        <c:lblOffset val="100"/>
        <c:noMultiLvlLbl val="0"/>
      </c:catAx>
      <c:valAx>
        <c:axId val="395559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95561184"/>
        <c:crosses val="autoZero"/>
        <c:crossBetween val="between"/>
      </c:valAx>
      <c:valAx>
        <c:axId val="39555648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95562752"/>
        <c:crosses val="max"/>
        <c:crossBetween val="between"/>
      </c:valAx>
      <c:catAx>
        <c:axId val="395562752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395556480"/>
        <c:crosses val="max"/>
        <c:auto val="1"/>
        <c:lblAlgn val="ctr"/>
        <c:lblOffset val="100"/>
        <c:tickMarkSkip val="1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4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995382659215408E-2"/>
          <c:y val="0.18623053794230585"/>
          <c:w val="0.95806892647150854"/>
          <c:h val="0.5940720833491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目标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Sheet1!$A$2:$A$29</c:f>
              <c:strCache>
                <c:ptCount val="28"/>
                <c:pt idx="0">
                  <c:v>事业部 4</c:v>
                </c:pt>
                <c:pt idx="1">
                  <c:v>事业部 8</c:v>
                </c:pt>
                <c:pt idx="2">
                  <c:v>事业部 12</c:v>
                </c:pt>
                <c:pt idx="3">
                  <c:v>事业部 16</c:v>
                </c:pt>
                <c:pt idx="4">
                  <c:v>事业部 20</c:v>
                </c:pt>
                <c:pt idx="5">
                  <c:v>事业部 24</c:v>
                </c:pt>
                <c:pt idx="6">
                  <c:v>事业部 28</c:v>
                </c:pt>
                <c:pt idx="7">
                  <c:v>事业部 1</c:v>
                </c:pt>
                <c:pt idx="8">
                  <c:v>事业部 5</c:v>
                </c:pt>
                <c:pt idx="9">
                  <c:v>事业部 9</c:v>
                </c:pt>
                <c:pt idx="10">
                  <c:v>事业部 13</c:v>
                </c:pt>
                <c:pt idx="11">
                  <c:v>事业部 17</c:v>
                </c:pt>
                <c:pt idx="12">
                  <c:v>事业部 21</c:v>
                </c:pt>
                <c:pt idx="13">
                  <c:v>事业部 25</c:v>
                </c:pt>
                <c:pt idx="14">
                  <c:v>事业部 3</c:v>
                </c:pt>
                <c:pt idx="15">
                  <c:v>事业部 7</c:v>
                </c:pt>
                <c:pt idx="16">
                  <c:v>事业部 11</c:v>
                </c:pt>
                <c:pt idx="17">
                  <c:v>事业部 15</c:v>
                </c:pt>
                <c:pt idx="18">
                  <c:v>事业部 19</c:v>
                </c:pt>
                <c:pt idx="19">
                  <c:v>事业部 23</c:v>
                </c:pt>
                <c:pt idx="20">
                  <c:v>事业部 27</c:v>
                </c:pt>
                <c:pt idx="21">
                  <c:v>事业部 2</c:v>
                </c:pt>
                <c:pt idx="22">
                  <c:v>事业部 6</c:v>
                </c:pt>
                <c:pt idx="23">
                  <c:v>事业部 10</c:v>
                </c:pt>
                <c:pt idx="24">
                  <c:v>事业部 14</c:v>
                </c:pt>
                <c:pt idx="25">
                  <c:v>事业部 18</c:v>
                </c:pt>
                <c:pt idx="26">
                  <c:v>事业部 22</c:v>
                </c:pt>
                <c:pt idx="27">
                  <c:v>事业部 26</c:v>
                </c:pt>
              </c:strCache>
            </c:str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4.5</c:v>
                </c:pt>
                <c:pt idx="1">
                  <c:v>4.5</c:v>
                </c:pt>
                <c:pt idx="2">
                  <c:v>4.5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  <c:pt idx="6">
                  <c:v>4.5</c:v>
                </c:pt>
                <c:pt idx="7">
                  <c:v>4.3</c:v>
                </c:pt>
                <c:pt idx="8">
                  <c:v>4.3</c:v>
                </c:pt>
                <c:pt idx="9">
                  <c:v>4.3</c:v>
                </c:pt>
                <c:pt idx="10">
                  <c:v>4.3</c:v>
                </c:pt>
                <c:pt idx="11">
                  <c:v>4.3</c:v>
                </c:pt>
                <c:pt idx="12">
                  <c:v>4.3</c:v>
                </c:pt>
                <c:pt idx="13">
                  <c:v>4.3</c:v>
                </c:pt>
                <c:pt idx="14">
                  <c:v>3.5</c:v>
                </c:pt>
                <c:pt idx="15">
                  <c:v>3.5</c:v>
                </c:pt>
                <c:pt idx="16">
                  <c:v>3.5</c:v>
                </c:pt>
                <c:pt idx="17">
                  <c:v>3.5</c:v>
                </c:pt>
                <c:pt idx="18">
                  <c:v>3.5</c:v>
                </c:pt>
                <c:pt idx="19">
                  <c:v>3.5</c:v>
                </c:pt>
                <c:pt idx="20">
                  <c:v>3.5</c:v>
                </c:pt>
                <c:pt idx="21">
                  <c:v>2.5</c:v>
                </c:pt>
                <c:pt idx="22">
                  <c:v>2.5</c:v>
                </c:pt>
                <c:pt idx="23">
                  <c:v>2.5</c:v>
                </c:pt>
                <c:pt idx="24">
                  <c:v>2.5</c:v>
                </c:pt>
                <c:pt idx="25">
                  <c:v>2.5</c:v>
                </c:pt>
                <c:pt idx="26">
                  <c:v>2.5</c:v>
                </c:pt>
                <c:pt idx="27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14-4DC4-ACDC-1541BC8074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实际完成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Sheet1!$A$2:$A$29</c:f>
              <c:strCache>
                <c:ptCount val="28"/>
                <c:pt idx="0">
                  <c:v>事业部 4</c:v>
                </c:pt>
                <c:pt idx="1">
                  <c:v>事业部 8</c:v>
                </c:pt>
                <c:pt idx="2">
                  <c:v>事业部 12</c:v>
                </c:pt>
                <c:pt idx="3">
                  <c:v>事业部 16</c:v>
                </c:pt>
                <c:pt idx="4">
                  <c:v>事业部 20</c:v>
                </c:pt>
                <c:pt idx="5">
                  <c:v>事业部 24</c:v>
                </c:pt>
                <c:pt idx="6">
                  <c:v>事业部 28</c:v>
                </c:pt>
                <c:pt idx="7">
                  <c:v>事业部 1</c:v>
                </c:pt>
                <c:pt idx="8">
                  <c:v>事业部 5</c:v>
                </c:pt>
                <c:pt idx="9">
                  <c:v>事业部 9</c:v>
                </c:pt>
                <c:pt idx="10">
                  <c:v>事业部 13</c:v>
                </c:pt>
                <c:pt idx="11">
                  <c:v>事业部 17</c:v>
                </c:pt>
                <c:pt idx="12">
                  <c:v>事业部 21</c:v>
                </c:pt>
                <c:pt idx="13">
                  <c:v>事业部 25</c:v>
                </c:pt>
                <c:pt idx="14">
                  <c:v>事业部 3</c:v>
                </c:pt>
                <c:pt idx="15">
                  <c:v>事业部 7</c:v>
                </c:pt>
                <c:pt idx="16">
                  <c:v>事业部 11</c:v>
                </c:pt>
                <c:pt idx="17">
                  <c:v>事业部 15</c:v>
                </c:pt>
                <c:pt idx="18">
                  <c:v>事业部 19</c:v>
                </c:pt>
                <c:pt idx="19">
                  <c:v>事业部 23</c:v>
                </c:pt>
                <c:pt idx="20">
                  <c:v>事业部 27</c:v>
                </c:pt>
                <c:pt idx="21">
                  <c:v>事业部 2</c:v>
                </c:pt>
                <c:pt idx="22">
                  <c:v>事业部 6</c:v>
                </c:pt>
                <c:pt idx="23">
                  <c:v>事业部 10</c:v>
                </c:pt>
                <c:pt idx="24">
                  <c:v>事业部 14</c:v>
                </c:pt>
                <c:pt idx="25">
                  <c:v>事业部 18</c:v>
                </c:pt>
                <c:pt idx="26">
                  <c:v>事业部 22</c:v>
                </c:pt>
                <c:pt idx="27">
                  <c:v>事业部 26</c:v>
                </c:pt>
              </c:strCache>
            </c:strRef>
          </c:cat>
          <c:val>
            <c:numRef>
              <c:f>Sheet1!$C$2:$C$29</c:f>
              <c:numCache>
                <c:formatCode>General</c:formatCode>
                <c:ptCount val="28"/>
                <c:pt idx="0">
                  <c:v>2.8</c:v>
                </c:pt>
                <c:pt idx="1">
                  <c:v>2.8</c:v>
                </c:pt>
                <c:pt idx="2">
                  <c:v>2.8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  <c:pt idx="6">
                  <c:v>2.8</c:v>
                </c:pt>
                <c:pt idx="7">
                  <c:v>2.4</c:v>
                </c:pt>
                <c:pt idx="8">
                  <c:v>2.4</c:v>
                </c:pt>
                <c:pt idx="9">
                  <c:v>2.4</c:v>
                </c:pt>
                <c:pt idx="10">
                  <c:v>2.4</c:v>
                </c:pt>
                <c:pt idx="11">
                  <c:v>2.4</c:v>
                </c:pt>
                <c:pt idx="12">
                  <c:v>2.4</c:v>
                </c:pt>
                <c:pt idx="13">
                  <c:v>2.4</c:v>
                </c:pt>
                <c:pt idx="14">
                  <c:v>1.8</c:v>
                </c:pt>
                <c:pt idx="15">
                  <c:v>1.8</c:v>
                </c:pt>
                <c:pt idx="16">
                  <c:v>1.8</c:v>
                </c:pt>
                <c:pt idx="17">
                  <c:v>1.8</c:v>
                </c:pt>
                <c:pt idx="18">
                  <c:v>1.8</c:v>
                </c:pt>
                <c:pt idx="19">
                  <c:v>1.8</c:v>
                </c:pt>
                <c:pt idx="20">
                  <c:v>1.8</c:v>
                </c:pt>
                <c:pt idx="21">
                  <c:v>4.4000000000000004</c:v>
                </c:pt>
                <c:pt idx="22">
                  <c:v>4.4000000000000004</c:v>
                </c:pt>
                <c:pt idx="23">
                  <c:v>4.4000000000000004</c:v>
                </c:pt>
                <c:pt idx="24">
                  <c:v>4.4000000000000004</c:v>
                </c:pt>
                <c:pt idx="25">
                  <c:v>4.4000000000000004</c:v>
                </c:pt>
                <c:pt idx="26">
                  <c:v>4.4000000000000004</c:v>
                </c:pt>
                <c:pt idx="27">
                  <c:v>4.4000000000000004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E14-4DC4-ACDC-1541BC8074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319712"/>
        <c:axId val="42531892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实际完成率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Sheet1!$A$2:$A$29</c:f>
              <c:strCache>
                <c:ptCount val="28"/>
                <c:pt idx="0">
                  <c:v>事业部 4</c:v>
                </c:pt>
                <c:pt idx="1">
                  <c:v>事业部 8</c:v>
                </c:pt>
                <c:pt idx="2">
                  <c:v>事业部 12</c:v>
                </c:pt>
                <c:pt idx="3">
                  <c:v>事业部 16</c:v>
                </c:pt>
                <c:pt idx="4">
                  <c:v>事业部 20</c:v>
                </c:pt>
                <c:pt idx="5">
                  <c:v>事业部 24</c:v>
                </c:pt>
                <c:pt idx="6">
                  <c:v>事业部 28</c:v>
                </c:pt>
                <c:pt idx="7">
                  <c:v>事业部 1</c:v>
                </c:pt>
                <c:pt idx="8">
                  <c:v>事业部 5</c:v>
                </c:pt>
                <c:pt idx="9">
                  <c:v>事业部 9</c:v>
                </c:pt>
                <c:pt idx="10">
                  <c:v>事业部 13</c:v>
                </c:pt>
                <c:pt idx="11">
                  <c:v>事业部 17</c:v>
                </c:pt>
                <c:pt idx="12">
                  <c:v>事业部 21</c:v>
                </c:pt>
                <c:pt idx="13">
                  <c:v>事业部 25</c:v>
                </c:pt>
                <c:pt idx="14">
                  <c:v>事业部 3</c:v>
                </c:pt>
                <c:pt idx="15">
                  <c:v>事业部 7</c:v>
                </c:pt>
                <c:pt idx="16">
                  <c:v>事业部 11</c:v>
                </c:pt>
                <c:pt idx="17">
                  <c:v>事业部 15</c:v>
                </c:pt>
                <c:pt idx="18">
                  <c:v>事业部 19</c:v>
                </c:pt>
                <c:pt idx="19">
                  <c:v>事业部 23</c:v>
                </c:pt>
                <c:pt idx="20">
                  <c:v>事业部 27</c:v>
                </c:pt>
                <c:pt idx="21">
                  <c:v>事业部 2</c:v>
                </c:pt>
                <c:pt idx="22">
                  <c:v>事业部 6</c:v>
                </c:pt>
                <c:pt idx="23">
                  <c:v>事业部 10</c:v>
                </c:pt>
                <c:pt idx="24">
                  <c:v>事业部 14</c:v>
                </c:pt>
                <c:pt idx="25">
                  <c:v>事业部 18</c:v>
                </c:pt>
                <c:pt idx="26">
                  <c:v>事业部 22</c:v>
                </c:pt>
                <c:pt idx="27">
                  <c:v>事业部 26</c:v>
                </c:pt>
              </c:strCache>
            </c:strRef>
          </c:cat>
          <c:val>
            <c:numRef>
              <c:f>Sheet1!$D$2:$D$29</c:f>
              <c:numCache>
                <c:formatCode>0.00%</c:formatCode>
                <c:ptCount val="28"/>
                <c:pt idx="0">
                  <c:v>0.62222222222222223</c:v>
                </c:pt>
                <c:pt idx="1">
                  <c:v>0.62222222222222223</c:v>
                </c:pt>
                <c:pt idx="2">
                  <c:v>0.62222222222222223</c:v>
                </c:pt>
                <c:pt idx="3">
                  <c:v>0.62222222222222223</c:v>
                </c:pt>
                <c:pt idx="4">
                  <c:v>0.62222222222222223</c:v>
                </c:pt>
                <c:pt idx="5">
                  <c:v>0.62222222222222223</c:v>
                </c:pt>
                <c:pt idx="6">
                  <c:v>0.62222222222222223</c:v>
                </c:pt>
                <c:pt idx="7">
                  <c:v>0.55813953488372092</c:v>
                </c:pt>
                <c:pt idx="8">
                  <c:v>0.55813953488372092</c:v>
                </c:pt>
                <c:pt idx="9">
                  <c:v>0.55813953488372092</c:v>
                </c:pt>
                <c:pt idx="10">
                  <c:v>0.55813953488372092</c:v>
                </c:pt>
                <c:pt idx="11">
                  <c:v>0.55813953488372092</c:v>
                </c:pt>
                <c:pt idx="12">
                  <c:v>0.55813953488372092</c:v>
                </c:pt>
                <c:pt idx="13">
                  <c:v>0.55813953488372092</c:v>
                </c:pt>
                <c:pt idx="14">
                  <c:v>0.51428571428571435</c:v>
                </c:pt>
                <c:pt idx="15">
                  <c:v>0.51428571428571435</c:v>
                </c:pt>
                <c:pt idx="16">
                  <c:v>0.51428571428571435</c:v>
                </c:pt>
                <c:pt idx="17">
                  <c:v>0.51428571428571435</c:v>
                </c:pt>
                <c:pt idx="18">
                  <c:v>0.51428571428571435</c:v>
                </c:pt>
                <c:pt idx="19">
                  <c:v>0.51428571428571435</c:v>
                </c:pt>
                <c:pt idx="20">
                  <c:v>0.51428571428571435</c:v>
                </c:pt>
                <c:pt idx="21">
                  <c:v>1.7600000000000002</c:v>
                </c:pt>
                <c:pt idx="22">
                  <c:v>1.7600000000000002</c:v>
                </c:pt>
                <c:pt idx="23">
                  <c:v>1.7600000000000002</c:v>
                </c:pt>
                <c:pt idx="24">
                  <c:v>1.7600000000000002</c:v>
                </c:pt>
                <c:pt idx="25">
                  <c:v>1.7600000000000002</c:v>
                </c:pt>
                <c:pt idx="26">
                  <c:v>1.7600000000000002</c:v>
                </c:pt>
                <c:pt idx="27">
                  <c:v>1.7600000000000002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E14-4DC4-ACDC-1541BC8074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5320104"/>
        <c:axId val="425319320"/>
      </c:lineChart>
      <c:catAx>
        <c:axId val="42531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25318928"/>
        <c:crosses val="autoZero"/>
        <c:auto val="1"/>
        <c:lblAlgn val="ctr"/>
        <c:lblOffset val="100"/>
        <c:noMultiLvlLbl val="0"/>
      </c:catAx>
      <c:valAx>
        <c:axId val="42531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25319712"/>
        <c:crosses val="autoZero"/>
        <c:crossBetween val="between"/>
      </c:valAx>
      <c:valAx>
        <c:axId val="42531932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25320104"/>
        <c:crosses val="max"/>
        <c:crossBetween val="between"/>
      </c:valAx>
      <c:catAx>
        <c:axId val="425320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53193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2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3920417482061316E-2"/>
          <c:y val="0.10788690476190477"/>
          <c:w val="0.93215916503587737"/>
          <c:h val="0.85342261904761907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solidFill>
                <a:sysClr val="window" lastClr="FFFFFF">
                  <a:lumMod val="75000"/>
                </a:sys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808080"/>
              </a:solidFill>
              <a:ln>
                <a:solidFill>
                  <a:sysClr val="window" lastClr="FFFFFF">
                    <a:lumMod val="75000"/>
                  </a:sys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EC1-41C2-BB8B-4640F86F805D}"/>
              </c:ext>
            </c:extLst>
          </c:dPt>
          <c:dPt>
            <c:idx val="4"/>
            <c:invertIfNegative val="0"/>
            <c:bubble3D val="0"/>
            <c:spPr>
              <a:solidFill>
                <a:srgbClr val="0097A9"/>
              </a:solidFill>
              <a:ln>
                <a:solidFill>
                  <a:sysClr val="window" lastClr="FFFFFF">
                    <a:lumMod val="75000"/>
                  </a:sysClr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925-48C1-A631-D51C557CEABA}"/>
              </c:ext>
            </c:extLst>
          </c:dPt>
          <c:dLbls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EC1-41C2-BB8B-4640F86F805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BEC1-41C2-BB8B-4640F86F805D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EC1-41C2-BB8B-4640F86F805D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BEC1-41C2-BB8B-4640F86F805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60</c:v>
                </c:pt>
                <c:pt idx="1">
                  <c:v>50</c:v>
                </c:pt>
                <c:pt idx="2">
                  <c:v>40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EC1-41C2-BB8B-4640F86F805D}"/>
            </c:ext>
          </c:extLst>
        </c:ser>
        <c:ser>
          <c:idx val="1"/>
          <c:order val="1"/>
          <c:spPr>
            <a:solidFill>
              <a:srgbClr val="BF0000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BEC1-41C2-BB8B-4640F86F805D}"/>
              </c:ext>
            </c:extLst>
          </c:dPt>
          <c:dLbls>
            <c:dLbl>
              <c:idx val="1"/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>
                      <a:solidFill>
                        <a:schemeClr val="tx1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Sheet1!$A$2:$E$2</c:f>
              <c:numCache>
                <c:formatCode>General</c:formatCode>
                <c:ptCount val="5"/>
                <c:pt idx="1">
                  <c:v>10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EC1-41C2-BB8B-4640F86F8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474331632"/>
        <c:axId val="474336336"/>
      </c:barChart>
      <c:catAx>
        <c:axId val="47433163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out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474336336"/>
        <c:crosses val="min"/>
        <c:auto val="0"/>
        <c:lblAlgn val="ctr"/>
        <c:lblOffset val="100"/>
        <c:noMultiLvlLbl val="0"/>
      </c:catAx>
      <c:valAx>
        <c:axId val="4743363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74331632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Sheet3!$C$3:$C$25</c:f>
              <c:strCache>
                <c:ptCount val="23"/>
                <c:pt idx="0">
                  <c:v>张承</c:v>
                </c:pt>
                <c:pt idx="1">
                  <c:v>秦皇岛</c:v>
                </c:pt>
                <c:pt idx="2">
                  <c:v>保定</c:v>
                </c:pt>
                <c:pt idx="3">
                  <c:v>沈阳</c:v>
                </c:pt>
                <c:pt idx="4">
                  <c:v>南昌</c:v>
                </c:pt>
                <c:pt idx="5">
                  <c:v>海南</c:v>
                </c:pt>
                <c:pt idx="6">
                  <c:v>贵阳</c:v>
                </c:pt>
                <c:pt idx="7">
                  <c:v>福州</c:v>
                </c:pt>
                <c:pt idx="8">
                  <c:v>天津</c:v>
                </c:pt>
                <c:pt idx="9">
                  <c:v>合肥</c:v>
                </c:pt>
                <c:pt idx="10">
                  <c:v>厦门</c:v>
                </c:pt>
                <c:pt idx="11">
                  <c:v>济南</c:v>
                </c:pt>
                <c:pt idx="12">
                  <c:v>重庆</c:v>
                </c:pt>
                <c:pt idx="13">
                  <c:v>冀南</c:v>
                </c:pt>
                <c:pt idx="14">
                  <c:v>长沙</c:v>
                </c:pt>
                <c:pt idx="15">
                  <c:v>西安</c:v>
                </c:pt>
                <c:pt idx="16">
                  <c:v>武汉</c:v>
                </c:pt>
                <c:pt idx="17">
                  <c:v>环深圳</c:v>
                </c:pt>
                <c:pt idx="18">
                  <c:v>成都</c:v>
                </c:pt>
                <c:pt idx="19">
                  <c:v>广州</c:v>
                </c:pt>
                <c:pt idx="20">
                  <c:v>杭州</c:v>
                </c:pt>
                <c:pt idx="21">
                  <c:v>郑州</c:v>
                </c:pt>
                <c:pt idx="22">
                  <c:v>环南京</c:v>
                </c:pt>
              </c:strCache>
            </c:strRef>
          </c:cat>
          <c:val>
            <c:numRef>
              <c:f>Sheet3!$D$3:$D$25</c:f>
              <c:numCache>
                <c:formatCode>General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6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7E6-4A14-A51F-BEBCB4F94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22786448"/>
        <c:axId val="422788016"/>
        <c:axId val="0"/>
      </c:bar3DChart>
      <c:catAx>
        <c:axId val="422786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788016"/>
        <c:crosses val="autoZero"/>
        <c:auto val="1"/>
        <c:lblAlgn val="ctr"/>
        <c:lblOffset val="100"/>
        <c:noMultiLvlLbl val="0"/>
      </c:catAx>
      <c:valAx>
        <c:axId val="422788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786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目标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一季度</c:v>
                </c:pt>
                <c:pt idx="1">
                  <c:v>二季度</c:v>
                </c:pt>
                <c:pt idx="2">
                  <c:v>三季度</c:v>
                </c:pt>
                <c:pt idx="3">
                  <c:v>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17</c:v>
                </c:pt>
                <c:pt idx="2">
                  <c:v>10</c:v>
                </c:pt>
                <c:pt idx="3">
                  <c:v>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DEB-4948-81D3-9F7CF8657D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完成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DEB-4948-81D3-9F7CF8657D93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4DEB-4948-81D3-9F7CF8657D9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一季度</c:v>
                </c:pt>
                <c:pt idx="1">
                  <c:v>二季度</c:v>
                </c:pt>
                <c:pt idx="2">
                  <c:v>三季度</c:v>
                </c:pt>
                <c:pt idx="3">
                  <c:v>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DEB-4948-81D3-9F7CF8657D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788408"/>
        <c:axId val="422788800"/>
      </c:barChart>
      <c:catAx>
        <c:axId val="422788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788800"/>
        <c:crosses val="autoZero"/>
        <c:auto val="1"/>
        <c:lblAlgn val="ctr"/>
        <c:lblOffset val="100"/>
        <c:noMultiLvlLbl val="0"/>
      </c:catAx>
      <c:valAx>
        <c:axId val="42278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788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</a:t>
            </a:r>
            <a:r>
              <a:rPr lang="zh-CN" sz="1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  <a:r>
              <a:rPr lang="zh-CN" altLang="en-US" sz="1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sz="1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</a:p>
        </c:rich>
      </c:tx>
      <c:layout>
        <c:manualLayout>
          <c:xMode val="edge"/>
          <c:yMode val="edge"/>
          <c:x val="0.36402690288713913"/>
          <c:y val="2.805127812762315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8799311023622042"/>
          <c:y val="0.18715155954342916"/>
          <c:w val="0.59004609580052503"/>
          <c:h val="0.8069056949276689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项目数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40000021041579215"/>
                  <c:y val="-1.281982117678341E-16"/>
                </c:manualLayout>
              </c:layout>
              <c:tx>
                <c:rich>
                  <a:bodyPr/>
                  <a:lstStyle/>
                  <a:p>
                    <a:fld id="{EFB2CE2D-A871-4194-9E02-44685C5015A3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15138574581"/>
                      <c:h val="9.6203729041827973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>
                <c:manualLayout>
                  <c:x val="0.40000021041579215"/>
                  <c:y val="0"/>
                </c:manualLayout>
              </c:layout>
              <c:tx>
                <c:rich>
                  <a:bodyPr/>
                  <a:lstStyle/>
                  <a:p>
                    <a:fld id="{6E3248FC-3645-469D-961B-9AE02B7B235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15138574581"/>
                      <c:h val="9.6203729041827973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>
                <c:manualLayout>
                  <c:x val="0.40000021041579215"/>
                  <c:y val="0"/>
                </c:manualLayout>
              </c:layout>
              <c:tx>
                <c:rich>
                  <a:bodyPr/>
                  <a:lstStyle/>
                  <a:p>
                    <a:fld id="{FFA03135-BB9D-437C-8921-23A770E33F0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15138574581"/>
                      <c:h val="9.6203729041827973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>
                <c:manualLayout>
                  <c:x val="0.40000021041579215"/>
                  <c:y val="0"/>
                </c:manualLayout>
              </c:layout>
              <c:tx>
                <c:rich>
                  <a:bodyPr/>
                  <a:lstStyle/>
                  <a:p>
                    <a:fld id="{F4087E86-CEAE-47A2-B101-404F5C4102FC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15138574581"/>
                      <c:h val="9.6203729041827973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>
                <c:manualLayout>
                  <c:x val="0.40000021041579215"/>
                  <c:y val="0"/>
                </c:manualLayout>
              </c:layout>
              <c:tx>
                <c:rich>
                  <a:bodyPr/>
                  <a:lstStyle/>
                  <a:p>
                    <a:fld id="{50DF425E-40E5-41C3-B012-E6A0EF511BCB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15138574581"/>
                      <c:h val="9.6203729041827973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>
                <c:manualLayout>
                  <c:x val="0.40000021041579215"/>
                  <c:y val="0"/>
                </c:manualLayout>
              </c:layout>
              <c:tx>
                <c:rich>
                  <a:bodyPr/>
                  <a:lstStyle/>
                  <a:p>
                    <a:fld id="{3A234FFE-61C4-4FD7-A23F-03D23096B920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15138574581"/>
                      <c:h val="9.6203729041827973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>
                <c:manualLayout>
                  <c:x val="0.40000021041579215"/>
                  <c:y val="0"/>
                </c:manualLayout>
              </c:layout>
              <c:tx>
                <c:rich>
                  <a:bodyPr/>
                  <a:lstStyle/>
                  <a:p>
                    <a:fld id="{36C9E5E7-6559-4BF2-9B3C-B5DA7B11A26B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15138574581"/>
                      <c:h val="9.6203729041827973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7"/>
              <c:layout>
                <c:manualLayout>
                  <c:x val="0.40000021041579215"/>
                  <c:y val="6.4099105883917051E-17"/>
                </c:manualLayout>
              </c:layout>
              <c:tx>
                <c:rich>
                  <a:bodyPr/>
                  <a:lstStyle/>
                  <a:p>
                    <a:fld id="{A248DEDD-516A-4E4C-AAD0-8FCFE553797B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15138574581"/>
                      <c:h val="9.6203729041827973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8"/>
              <c:layout>
                <c:manualLayout>
                  <c:x val="0.40000021041579215"/>
                  <c:y val="0"/>
                </c:manualLayout>
              </c:layout>
              <c:tx>
                <c:rich>
                  <a:bodyPr/>
                  <a:lstStyle/>
                  <a:p>
                    <a:fld id="{1037D0AF-50E4-4638-93F1-4EFA45DCC0DF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15138574581"/>
                      <c:h val="9.6203729041827973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9"/>
              <c:layout>
                <c:manualLayout>
                  <c:x val="0.40000021041579215"/>
                  <c:y val="-6.4099105883917051E-17"/>
                </c:manualLayout>
              </c:layout>
              <c:tx>
                <c:rich>
                  <a:bodyPr/>
                  <a:lstStyle/>
                  <a:p>
                    <a:fld id="{877A91C4-4407-4ED6-9254-6239E5EF2877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15138574581"/>
                      <c:h val="9.6203729041827973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0"/>
              <c:layout>
                <c:manualLayout>
                  <c:x val="0.40000021041579215"/>
                  <c:y val="-6.4099105883917051E-17"/>
                </c:manualLayout>
              </c:layout>
              <c:tx>
                <c:rich>
                  <a:bodyPr/>
                  <a:lstStyle/>
                  <a:p>
                    <a:fld id="{BE6EB490-094D-4FA1-A5D9-6E5C0CDB57FD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15138574581"/>
                      <c:h val="9.6203729041827973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1"/>
              <c:layout>
                <c:manualLayout>
                  <c:x val="0.40000021041579215"/>
                  <c:y val="0"/>
                </c:manualLayout>
              </c:layout>
              <c:tx>
                <c:rich>
                  <a:bodyPr/>
                  <a:lstStyle/>
                  <a:p>
                    <a:fld id="{B74DD015-410B-4D85-9A59-F9CB7D3F6484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15138574581"/>
                      <c:h val="9.6203729041827973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2"/>
              <c:layout>
                <c:manualLayout>
                  <c:x val="0.40000021041579215"/>
                  <c:y val="-3.2049552941958526E-17"/>
                </c:manualLayout>
              </c:layout>
              <c:tx>
                <c:rich>
                  <a:bodyPr/>
                  <a:lstStyle/>
                  <a:p>
                    <a:fld id="{FC5FF24A-07CF-4E9D-AFEF-9D336A562ABB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15138574581"/>
                      <c:h val="9.6203729041827973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3"/>
              <c:layout>
                <c:manualLayout>
                  <c:x val="0.40000021041579215"/>
                  <c:y val="0"/>
                </c:manualLayout>
              </c:layout>
              <c:tx>
                <c:rich>
                  <a:bodyPr/>
                  <a:lstStyle/>
                  <a:p>
                    <a:fld id="{755902DC-21D7-4AF2-904B-9F794851A9FB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15138574581"/>
                      <c:h val="9.6203729041827973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4"/>
              <c:layout>
                <c:manualLayout>
                  <c:x val="0.40000021041579215"/>
                  <c:y val="0"/>
                </c:manualLayout>
              </c:layout>
              <c:tx>
                <c:rich>
                  <a:bodyPr/>
                  <a:lstStyle/>
                  <a:p>
                    <a:fld id="{B1B9AD33-FFA2-44BD-AF69-C8BB3DFFCED9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15138574581"/>
                      <c:h val="9.6203729041827973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5"/>
              <c:layout>
                <c:manualLayout>
                  <c:x val="0.40000021041579203"/>
                  <c:y val="1.6024776470979263E-17"/>
                </c:manualLayout>
              </c:layout>
              <c:tx>
                <c:rich>
                  <a:bodyPr/>
                  <a:lstStyle/>
                  <a:p>
                    <a:fld id="{4ACBEB0B-425B-4577-829A-9A6275373059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15138574581"/>
                      <c:h val="9.6203729041827973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numFmt formatCode="@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wrap="none" lIns="0" tIns="19050" rIns="38100" bIns="19050" anchor="ctr" anchorCtr="0">
                <a:no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>
                  <c:manualLayout>
                    <c:x val="0.40000016404199473"/>
                    <c:y val="1.3887152994764544E-7"/>
                    <c:w val="0.28989206036745407"/>
                    <c:h val="9.6203807857351151E-2"/>
                  </c:manualLayout>
                </c15:layout>
                <c15:showDataLabelsRange val="1"/>
                <c15:showLeaderLines val="0"/>
              </c:ext>
            </c:extLst>
          </c:dLbls>
          <c:cat>
            <c:strRef>
              <c:f>Sheet1!$A$3:$A$18</c:f>
              <c:strCache>
                <c:ptCount val="16"/>
                <c:pt idx="0">
                  <c:v>霸州区域</c:v>
                </c:pt>
                <c:pt idx="1">
                  <c:v>巢湖区域</c:v>
                </c:pt>
                <c:pt idx="2">
                  <c:v>邯郸区域</c:v>
                </c:pt>
                <c:pt idx="3">
                  <c:v>嘉善区域</c:v>
                </c:pt>
                <c:pt idx="4">
                  <c:v>德清区域</c:v>
                </c:pt>
                <c:pt idx="5">
                  <c:v>彭山区域</c:v>
                </c:pt>
                <c:pt idx="6">
                  <c:v>和县区域</c:v>
                </c:pt>
                <c:pt idx="7">
                  <c:v>南湖区域</c:v>
                </c:pt>
                <c:pt idx="8">
                  <c:v>长葛区域</c:v>
                </c:pt>
                <c:pt idx="9">
                  <c:v>问津区域</c:v>
                </c:pt>
                <c:pt idx="10">
                  <c:v>舒城区域</c:v>
                </c:pt>
                <c:pt idx="11">
                  <c:v>雨湖区域</c:v>
                </c:pt>
                <c:pt idx="12">
                  <c:v>武陟区域</c:v>
                </c:pt>
                <c:pt idx="13">
                  <c:v>南浔区域</c:v>
                </c:pt>
                <c:pt idx="14">
                  <c:v>云龙区域</c:v>
                </c:pt>
                <c:pt idx="15">
                  <c:v>来安区域</c:v>
                </c:pt>
              </c:strCache>
            </c:strRef>
          </c:cat>
          <c:val>
            <c:numRef>
              <c:f>Sheet1!$B$3:$B$18</c:f>
              <c:numCache>
                <c:formatCode>General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649B-4A01-9544-4695F2142302}"/>
            </c:ext>
            <c:ext xmlns:c15="http://schemas.microsoft.com/office/drawing/2012/chart" uri="{02D57815-91ED-43cb-92C2-25804820EDAC}">
              <c15:datalabelsRange>
                <c15:f>Sheet1!$E$3:$E$18</c15:f>
                <c15:dlblRangeCache>
                  <c:ptCount val="16"/>
                  <c:pt idx="0">
                    <c:v>1个项目（1个节点：1个延期）</c:v>
                  </c:pt>
                  <c:pt idx="1">
                    <c:v>1个项目（1个节点：1个延期）</c:v>
                  </c:pt>
                  <c:pt idx="2">
                    <c:v>1个项目（1个节点：1个延期）</c:v>
                  </c:pt>
                  <c:pt idx="3">
                    <c:v>1个项目（1个节点：1个延期）</c:v>
                  </c:pt>
                  <c:pt idx="4">
                    <c:v>1个项目（1个节点：1个延期）</c:v>
                  </c:pt>
                  <c:pt idx="5">
                    <c:v>1个项目（1个节点：1个延期）</c:v>
                  </c:pt>
                  <c:pt idx="6">
                    <c:v>1个项目（1个节点：1个延期）</c:v>
                  </c:pt>
                  <c:pt idx="7">
                    <c:v>1个项目（1个节点：1个延期）</c:v>
                  </c:pt>
                  <c:pt idx="8">
                    <c:v>1个项目（1个节点：1个延期）</c:v>
                  </c:pt>
                  <c:pt idx="9">
                    <c:v>1个项目（2个节点：2个延期）</c:v>
                  </c:pt>
                  <c:pt idx="10">
                    <c:v>1个项目（3个节点：3个延期）</c:v>
                  </c:pt>
                  <c:pt idx="11">
                    <c:v>2个项目（4个节点：4个延期）</c:v>
                  </c:pt>
                  <c:pt idx="12">
                    <c:v>2个项目（6个节点：6个延期）</c:v>
                  </c:pt>
                  <c:pt idx="13">
                    <c:v>3个项目（3个节点：3个延期）</c:v>
                  </c:pt>
                  <c:pt idx="14">
                    <c:v>3个项目（5个节点：5个延期）</c:v>
                  </c:pt>
                  <c:pt idx="15">
                    <c:v>6个项目（8个节点：8个延期）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5"/>
        <c:overlap val="-22"/>
        <c:axId val="474711704"/>
        <c:axId val="474717192"/>
      </c:barChart>
      <c:catAx>
        <c:axId val="47471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1" i="0" u="none" strike="noStrike" kern="1200" cap="all" spc="120" normalizeH="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74717192"/>
        <c:crosses val="autoZero"/>
        <c:auto val="1"/>
        <c:lblAlgn val="ctr"/>
        <c:lblOffset val="100"/>
        <c:noMultiLvlLbl val="0"/>
      </c:catAx>
      <c:valAx>
        <c:axId val="474717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4711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节点逾期原因分析</a:t>
            </a:r>
            <a:endParaRPr lang="zh-CN"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36402690288713913"/>
          <c:y val="2.805127812762315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8799311023622042"/>
          <c:y val="0.18715155954342916"/>
          <c:w val="0.59004609580052503"/>
          <c:h val="0.8069056949276689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项目数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40000021041579203"/>
                  <c:y val="5.5060712694852982E-7"/>
                </c:manualLayout>
              </c:layout>
              <c:tx>
                <c:rich>
                  <a:bodyPr/>
                  <a:lstStyle/>
                  <a:p>
                    <a:fld id="{3F495787-B187-4737-B21C-7FBAD2B3B81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15138574581"/>
                      <c:h val="9.6203729041827973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>
                <c:manualLayout>
                  <c:x val="0.40000021041579203"/>
                  <c:y val="5.5060712694852982E-7"/>
                </c:manualLayout>
              </c:layout>
              <c:tx>
                <c:rich>
                  <a:bodyPr/>
                  <a:lstStyle/>
                  <a:p>
                    <a:fld id="{A4ABA67B-E737-430D-8B58-4CFB415CE949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15138574581"/>
                      <c:h val="9.6203729041827973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>
                <c:manualLayout>
                  <c:x val="0.40000021041579215"/>
                  <c:y val="5.5060712694852982E-7"/>
                </c:manualLayout>
              </c:layout>
              <c:tx>
                <c:rich>
                  <a:bodyPr/>
                  <a:lstStyle/>
                  <a:p>
                    <a:fld id="{9049BB1F-443A-42ED-94A2-58A457137347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15138574581"/>
                      <c:h val="9.6203729041827973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>
                <c:manualLayout>
                  <c:x val="0.40000021041579203"/>
                  <c:y val="5.5060712694852982E-7"/>
                </c:manualLayout>
              </c:layout>
              <c:tx>
                <c:rich>
                  <a:bodyPr/>
                  <a:lstStyle/>
                  <a:p>
                    <a:fld id="{7E979CEE-4A66-4F9D-A205-43D33D14FC7C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15138574581"/>
                      <c:h val="9.6203729041827973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>
                <c:manualLayout>
                  <c:x val="0.40000021041579215"/>
                  <c:y val="5.5060712694852982E-7"/>
                </c:manualLayout>
              </c:layout>
              <c:tx>
                <c:rich>
                  <a:bodyPr/>
                  <a:lstStyle/>
                  <a:p>
                    <a:fld id="{B22DA694-2CE3-4999-A6C1-499DBBF16A41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989215138574581"/>
                      <c:h val="9.6203729041827973E-2"/>
                    </c:manualLayout>
                  </c15:layout>
                  <c15:dlblFieldTable/>
                  <c15:xForSave val="1"/>
                  <c15:showDataLabelsRange val="1"/>
                </c:ext>
              </c:extLst>
            </c:dLbl>
            <c:numFmt formatCode="@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wrap="none" lIns="0" tIns="19050" rIns="38100" bIns="19050" anchor="ctr" anchorCtr="0">
                <a:no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>
                  <c:manualLayout>
                    <c:x val="0.40000016404199473"/>
                    <c:y val="1.3887152994764544E-7"/>
                    <c:w val="0.28989206036745407"/>
                    <c:h val="9.6203807857351151E-2"/>
                  </c:manualLayout>
                </c15:layout>
                <c15:showDataLabelsRange val="1"/>
                <c15:showLeaderLines val="0"/>
              </c:ext>
            </c:extLst>
          </c:dLbls>
          <c:cat>
            <c:strRef>
              <c:f>Sheet1!$A$3:$A$7</c:f>
              <c:strCache>
                <c:ptCount val="5"/>
                <c:pt idx="0">
                  <c:v>方案、成本</c:v>
                </c:pt>
                <c:pt idx="1">
                  <c:v>征地拆迁</c:v>
                </c:pt>
                <c:pt idx="2">
                  <c:v>资金</c:v>
                </c:pt>
                <c:pt idx="3">
                  <c:v>政策、手续</c:v>
                </c:pt>
                <c:pt idx="4">
                  <c:v>其他（天气）</c:v>
                </c:pt>
              </c:strCache>
            </c:strRef>
          </c:cat>
          <c:val>
            <c:numRef>
              <c:f>Sheet1!$B$3:$B$7</c:f>
              <c:numCache>
                <c:formatCode>General</c:formatCode>
                <c:ptCount val="5"/>
                <c:pt idx="0">
                  <c:v>15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054A-4C32-8E60-3225110ABE38}"/>
            </c:ext>
            <c:ext xmlns:c15="http://schemas.microsoft.com/office/drawing/2012/chart" uri="{02D57815-91ED-43cb-92C2-25804820EDAC}">
              <c15:datalabelsRange>
                <c15:f>Sheet1!$E$3:$E$18</c15:f>
                <c15:dlblRangeCache>
                  <c:ptCount val="16"/>
                  <c:pt idx="0">
                    <c:v>影响15个项目（延期节点24个）</c:v>
                  </c:pt>
                  <c:pt idx="1">
                    <c:v>影响2个项目（延期节点2个）</c:v>
                  </c:pt>
                  <c:pt idx="2">
                    <c:v>影响3个项目（延期节点3个）</c:v>
                  </c:pt>
                  <c:pt idx="3">
                    <c:v>影响2个项目（延期节点2个）</c:v>
                  </c:pt>
                  <c:pt idx="4">
                    <c:v>影响5个项目（延期节点9个）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5"/>
        <c:overlap val="-22"/>
        <c:axId val="474717584"/>
        <c:axId val="474719152"/>
      </c:barChart>
      <c:catAx>
        <c:axId val="4747175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1" i="0" u="none" strike="noStrike" kern="1200" cap="all" spc="120" normalizeH="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74719152"/>
        <c:crosses val="autoZero"/>
        <c:auto val="1"/>
        <c:lblAlgn val="ctr"/>
        <c:lblOffset val="100"/>
        <c:noMultiLvlLbl val="0"/>
      </c:catAx>
      <c:valAx>
        <c:axId val="47471915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47471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节点延期原因分析</a:t>
            </a:r>
            <a:endParaRPr lang="zh-CN" altLang="en-US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layout>
        <c:manualLayout>
          <c:xMode val="edge"/>
          <c:yMode val="edge"/>
          <c:x val="0.36026690393438893"/>
          <c:y val="1.34693204409664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6342905431028465E-2"/>
          <c:y val="0.21263603683458909"/>
          <c:w val="0.88512820852263374"/>
          <c:h val="0.554658218567215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项目数量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方案</c:v>
                </c:pt>
                <c:pt idx="1">
                  <c:v>立项</c:v>
                </c:pt>
                <c:pt idx="2">
                  <c:v>手续</c:v>
                </c:pt>
                <c:pt idx="3">
                  <c:v>政策</c:v>
                </c:pt>
                <c:pt idx="4">
                  <c:v>土地移交</c:v>
                </c:pt>
                <c:pt idx="5">
                  <c:v>工程进度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</c:v>
                </c:pt>
                <c:pt idx="5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AB-4C2D-B37A-3101CD46F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3272392"/>
        <c:axId val="473271608"/>
      </c:barChart>
      <c:catAx>
        <c:axId val="473272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73271608"/>
        <c:crosses val="autoZero"/>
        <c:auto val="1"/>
        <c:lblAlgn val="ctr"/>
        <c:lblOffset val="100"/>
        <c:noMultiLvlLbl val="0"/>
      </c:catAx>
      <c:valAx>
        <c:axId val="473271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73272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7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各阶段项目数量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项目数量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方案阶段</c:v>
                </c:pt>
                <c:pt idx="1">
                  <c:v>立项准备阶段</c:v>
                </c:pt>
                <c:pt idx="2">
                  <c:v>已立项未开工</c:v>
                </c:pt>
                <c:pt idx="3">
                  <c:v>已开工</c:v>
                </c:pt>
                <c:pt idx="4">
                  <c:v>已完工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16</c:v>
                </c:pt>
                <c:pt idx="2">
                  <c:v>19</c:v>
                </c:pt>
                <c:pt idx="3">
                  <c:v>26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BD1-4A94-B25C-8149B385B6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3283368"/>
        <c:axId val="473281408"/>
      </c:barChart>
      <c:catAx>
        <c:axId val="473283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73281408"/>
        <c:crosses val="autoZero"/>
        <c:auto val="1"/>
        <c:lblAlgn val="ctr"/>
        <c:lblOffset val="100"/>
        <c:noMultiLvlLbl val="0"/>
      </c:catAx>
      <c:valAx>
        <c:axId val="47328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73283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7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143379229495047E-2"/>
          <c:y val="0.14368546819800301"/>
          <c:w val="0.95716801222631986"/>
          <c:h val="0.641364205431057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节点完成数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Sheet1!$A$2:$A$24</c:f>
              <c:strCache>
                <c:ptCount val="23"/>
                <c:pt idx="0">
                  <c:v>事业部 4</c:v>
                </c:pt>
                <c:pt idx="1">
                  <c:v>事业部 17</c:v>
                </c:pt>
                <c:pt idx="2">
                  <c:v>事业部 18</c:v>
                </c:pt>
                <c:pt idx="3">
                  <c:v>事业部 19</c:v>
                </c:pt>
                <c:pt idx="4">
                  <c:v>事业部 1</c:v>
                </c:pt>
                <c:pt idx="5">
                  <c:v>事业部 5</c:v>
                </c:pt>
                <c:pt idx="6">
                  <c:v>事业部 14</c:v>
                </c:pt>
                <c:pt idx="7">
                  <c:v>事业部 23</c:v>
                </c:pt>
                <c:pt idx="8">
                  <c:v>事业部 3</c:v>
                </c:pt>
                <c:pt idx="9">
                  <c:v>事业部 16</c:v>
                </c:pt>
                <c:pt idx="10">
                  <c:v>事业部 7</c:v>
                </c:pt>
                <c:pt idx="11">
                  <c:v>事业部 8</c:v>
                </c:pt>
                <c:pt idx="12">
                  <c:v>事业部 2</c:v>
                </c:pt>
                <c:pt idx="13">
                  <c:v>事业部 6</c:v>
                </c:pt>
                <c:pt idx="14">
                  <c:v>事业部 15</c:v>
                </c:pt>
                <c:pt idx="15">
                  <c:v>事业部 9</c:v>
                </c:pt>
                <c:pt idx="16">
                  <c:v>事业部 10</c:v>
                </c:pt>
                <c:pt idx="17">
                  <c:v>事业部 11</c:v>
                </c:pt>
                <c:pt idx="18">
                  <c:v>事业部 20</c:v>
                </c:pt>
                <c:pt idx="19">
                  <c:v>事业部 12</c:v>
                </c:pt>
                <c:pt idx="20">
                  <c:v>事业部 21</c:v>
                </c:pt>
                <c:pt idx="21">
                  <c:v>事业部 13</c:v>
                </c:pt>
                <c:pt idx="22">
                  <c:v>事业部 22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4.5</c:v>
                </c:pt>
                <c:pt idx="1">
                  <c:v>4.5</c:v>
                </c:pt>
                <c:pt idx="2">
                  <c:v>4.5</c:v>
                </c:pt>
                <c:pt idx="3">
                  <c:v>4.5</c:v>
                </c:pt>
                <c:pt idx="4">
                  <c:v>4.3</c:v>
                </c:pt>
                <c:pt idx="5">
                  <c:v>4.3</c:v>
                </c:pt>
                <c:pt idx="6">
                  <c:v>4.3</c:v>
                </c:pt>
                <c:pt idx="7">
                  <c:v>4.3</c:v>
                </c:pt>
                <c:pt idx="8">
                  <c:v>3.5</c:v>
                </c:pt>
                <c:pt idx="9">
                  <c:v>3.5</c:v>
                </c:pt>
                <c:pt idx="10">
                  <c:v>2.9</c:v>
                </c:pt>
                <c:pt idx="11">
                  <c:v>2.58</c:v>
                </c:pt>
                <c:pt idx="12">
                  <c:v>2.5</c:v>
                </c:pt>
                <c:pt idx="13">
                  <c:v>2.5</c:v>
                </c:pt>
                <c:pt idx="14">
                  <c:v>2.5</c:v>
                </c:pt>
                <c:pt idx="15">
                  <c:v>2.2599999999999998</c:v>
                </c:pt>
                <c:pt idx="16">
                  <c:v>1.94</c:v>
                </c:pt>
                <c:pt idx="17">
                  <c:v>1.62</c:v>
                </c:pt>
                <c:pt idx="18">
                  <c:v>1.62</c:v>
                </c:pt>
                <c:pt idx="19">
                  <c:v>1.3</c:v>
                </c:pt>
                <c:pt idx="20">
                  <c:v>1.3</c:v>
                </c:pt>
                <c:pt idx="21">
                  <c:v>0.98</c:v>
                </c:pt>
                <c:pt idx="22">
                  <c:v>0.98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F3C-49FE-B935-7E545D871E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延期节点数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Sheet1!$A$2:$A$24</c:f>
              <c:strCache>
                <c:ptCount val="23"/>
                <c:pt idx="0">
                  <c:v>事业部 4</c:v>
                </c:pt>
                <c:pt idx="1">
                  <c:v>事业部 17</c:v>
                </c:pt>
                <c:pt idx="2">
                  <c:v>事业部 18</c:v>
                </c:pt>
                <c:pt idx="3">
                  <c:v>事业部 19</c:v>
                </c:pt>
                <c:pt idx="4">
                  <c:v>事业部 1</c:v>
                </c:pt>
                <c:pt idx="5">
                  <c:v>事业部 5</c:v>
                </c:pt>
                <c:pt idx="6">
                  <c:v>事业部 14</c:v>
                </c:pt>
                <c:pt idx="7">
                  <c:v>事业部 23</c:v>
                </c:pt>
                <c:pt idx="8">
                  <c:v>事业部 3</c:v>
                </c:pt>
                <c:pt idx="9">
                  <c:v>事业部 16</c:v>
                </c:pt>
                <c:pt idx="10">
                  <c:v>事业部 7</c:v>
                </c:pt>
                <c:pt idx="11">
                  <c:v>事业部 8</c:v>
                </c:pt>
                <c:pt idx="12">
                  <c:v>事业部 2</c:v>
                </c:pt>
                <c:pt idx="13">
                  <c:v>事业部 6</c:v>
                </c:pt>
                <c:pt idx="14">
                  <c:v>事业部 15</c:v>
                </c:pt>
                <c:pt idx="15">
                  <c:v>事业部 9</c:v>
                </c:pt>
                <c:pt idx="16">
                  <c:v>事业部 10</c:v>
                </c:pt>
                <c:pt idx="17">
                  <c:v>事业部 11</c:v>
                </c:pt>
                <c:pt idx="18">
                  <c:v>事业部 20</c:v>
                </c:pt>
                <c:pt idx="19">
                  <c:v>事业部 12</c:v>
                </c:pt>
                <c:pt idx="20">
                  <c:v>事业部 21</c:v>
                </c:pt>
                <c:pt idx="21">
                  <c:v>事业部 13</c:v>
                </c:pt>
                <c:pt idx="22">
                  <c:v>事业部 22</c:v>
                </c:pt>
              </c:strCache>
            </c:strRef>
          </c:cat>
          <c:val>
            <c:numRef>
              <c:f>Sheet1!$C$2:$C$24</c:f>
              <c:numCache>
                <c:formatCode>General</c:formatCode>
                <c:ptCount val="23"/>
                <c:pt idx="0">
                  <c:v>2.8</c:v>
                </c:pt>
                <c:pt idx="1">
                  <c:v>2.8</c:v>
                </c:pt>
                <c:pt idx="2">
                  <c:v>2.8</c:v>
                </c:pt>
                <c:pt idx="3">
                  <c:v>2.8</c:v>
                </c:pt>
                <c:pt idx="4">
                  <c:v>2.4</c:v>
                </c:pt>
                <c:pt idx="5">
                  <c:v>2.4</c:v>
                </c:pt>
                <c:pt idx="6">
                  <c:v>2.4</c:v>
                </c:pt>
                <c:pt idx="7">
                  <c:v>2.4</c:v>
                </c:pt>
                <c:pt idx="8">
                  <c:v>1.8</c:v>
                </c:pt>
                <c:pt idx="9">
                  <c:v>1.8</c:v>
                </c:pt>
                <c:pt idx="10">
                  <c:v>4.7</c:v>
                </c:pt>
                <c:pt idx="11">
                  <c:v>5.44</c:v>
                </c:pt>
                <c:pt idx="12">
                  <c:v>4.4000000000000004</c:v>
                </c:pt>
                <c:pt idx="13">
                  <c:v>4.4000000000000004</c:v>
                </c:pt>
                <c:pt idx="14">
                  <c:v>4.4000000000000004</c:v>
                </c:pt>
                <c:pt idx="15">
                  <c:v>6.18</c:v>
                </c:pt>
                <c:pt idx="16">
                  <c:v>6.92</c:v>
                </c:pt>
                <c:pt idx="17">
                  <c:v>7.66</c:v>
                </c:pt>
                <c:pt idx="18">
                  <c:v>7.66</c:v>
                </c:pt>
                <c:pt idx="19">
                  <c:v>8.4</c:v>
                </c:pt>
                <c:pt idx="20">
                  <c:v>8.4</c:v>
                </c:pt>
                <c:pt idx="21">
                  <c:v>9.14</c:v>
                </c:pt>
                <c:pt idx="22">
                  <c:v>9.14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F3C-49FE-B935-7E545D871E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72754824"/>
        <c:axId val="47275521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到期节点完成率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Sheet1!$A$2:$A$24</c:f>
              <c:strCache>
                <c:ptCount val="23"/>
                <c:pt idx="0">
                  <c:v>事业部 4</c:v>
                </c:pt>
                <c:pt idx="1">
                  <c:v>事业部 17</c:v>
                </c:pt>
                <c:pt idx="2">
                  <c:v>事业部 18</c:v>
                </c:pt>
                <c:pt idx="3">
                  <c:v>事业部 19</c:v>
                </c:pt>
                <c:pt idx="4">
                  <c:v>事业部 1</c:v>
                </c:pt>
                <c:pt idx="5">
                  <c:v>事业部 5</c:v>
                </c:pt>
                <c:pt idx="6">
                  <c:v>事业部 14</c:v>
                </c:pt>
                <c:pt idx="7">
                  <c:v>事业部 23</c:v>
                </c:pt>
                <c:pt idx="8">
                  <c:v>事业部 3</c:v>
                </c:pt>
                <c:pt idx="9">
                  <c:v>事业部 16</c:v>
                </c:pt>
                <c:pt idx="10">
                  <c:v>事业部 7</c:v>
                </c:pt>
                <c:pt idx="11">
                  <c:v>事业部 8</c:v>
                </c:pt>
                <c:pt idx="12">
                  <c:v>事业部 2</c:v>
                </c:pt>
                <c:pt idx="13">
                  <c:v>事业部 6</c:v>
                </c:pt>
                <c:pt idx="14">
                  <c:v>事业部 15</c:v>
                </c:pt>
                <c:pt idx="15">
                  <c:v>事业部 9</c:v>
                </c:pt>
                <c:pt idx="16">
                  <c:v>事业部 10</c:v>
                </c:pt>
                <c:pt idx="17">
                  <c:v>事业部 11</c:v>
                </c:pt>
                <c:pt idx="18">
                  <c:v>事业部 20</c:v>
                </c:pt>
                <c:pt idx="19">
                  <c:v>事业部 12</c:v>
                </c:pt>
                <c:pt idx="20">
                  <c:v>事业部 21</c:v>
                </c:pt>
                <c:pt idx="21">
                  <c:v>事业部 13</c:v>
                </c:pt>
                <c:pt idx="22">
                  <c:v>事业部 22</c:v>
                </c:pt>
              </c:strCache>
            </c:strRef>
          </c:cat>
          <c:val>
            <c:numRef>
              <c:f>Sheet1!$D$2:$D$24</c:f>
              <c:numCache>
                <c:formatCode>0.00%</c:formatCode>
                <c:ptCount val="23"/>
                <c:pt idx="0">
                  <c:v>0.62222222222222223</c:v>
                </c:pt>
                <c:pt idx="1">
                  <c:v>0.62222222222222223</c:v>
                </c:pt>
                <c:pt idx="2">
                  <c:v>0.62222222222222223</c:v>
                </c:pt>
                <c:pt idx="3">
                  <c:v>0.62222222222222223</c:v>
                </c:pt>
                <c:pt idx="4">
                  <c:v>0.55813953488372092</c:v>
                </c:pt>
                <c:pt idx="5">
                  <c:v>0.55813953488372092</c:v>
                </c:pt>
                <c:pt idx="6">
                  <c:v>0.55813953488372092</c:v>
                </c:pt>
                <c:pt idx="7">
                  <c:v>0.55813953488372092</c:v>
                </c:pt>
                <c:pt idx="8">
                  <c:v>0.51428571428571435</c:v>
                </c:pt>
                <c:pt idx="9">
                  <c:v>0.51428571428571435</c:v>
                </c:pt>
                <c:pt idx="10">
                  <c:v>1.6206896551724139</c:v>
                </c:pt>
                <c:pt idx="11">
                  <c:v>2.1085271317829459</c:v>
                </c:pt>
                <c:pt idx="12">
                  <c:v>1.7600000000000002</c:v>
                </c:pt>
                <c:pt idx="13">
                  <c:v>1.7600000000000002</c:v>
                </c:pt>
                <c:pt idx="14">
                  <c:v>1.7600000000000002</c:v>
                </c:pt>
                <c:pt idx="15">
                  <c:v>2.7345132743362832</c:v>
                </c:pt>
                <c:pt idx="16">
                  <c:v>3.5670103092783507</c:v>
                </c:pt>
                <c:pt idx="17">
                  <c:v>4.7283950617283947</c:v>
                </c:pt>
                <c:pt idx="18">
                  <c:v>4.7283950617283947</c:v>
                </c:pt>
                <c:pt idx="19">
                  <c:v>6.4615384615384617</c:v>
                </c:pt>
                <c:pt idx="20">
                  <c:v>6.4615384615384617</c:v>
                </c:pt>
                <c:pt idx="21">
                  <c:v>9.3265306122448983</c:v>
                </c:pt>
                <c:pt idx="22">
                  <c:v>9.3265306122448983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F3C-49FE-B935-7E545D871E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2756784"/>
        <c:axId val="472755608"/>
      </c:lineChart>
      <c:catAx>
        <c:axId val="472754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72755216"/>
        <c:crosses val="autoZero"/>
        <c:auto val="1"/>
        <c:lblAlgn val="ctr"/>
        <c:lblOffset val="100"/>
        <c:noMultiLvlLbl val="0"/>
      </c:catAx>
      <c:valAx>
        <c:axId val="47275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72754824"/>
        <c:crosses val="autoZero"/>
        <c:crossBetween val="between"/>
      </c:valAx>
      <c:valAx>
        <c:axId val="472755608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72756784"/>
        <c:crosses val="max"/>
        <c:crossBetween val="between"/>
      </c:valAx>
      <c:catAx>
        <c:axId val="472756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27556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5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节点阶段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40773414719369694"/>
          <c:y val="0.20489066347253701"/>
          <c:w val="0.39516473841467581"/>
          <c:h val="0.6373204492152877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节点阶段</c:v>
                </c:pt>
              </c:strCache>
            </c:strRef>
          </c:tx>
          <c:dPt>
            <c:idx val="0"/>
            <c:bubble3D val="0"/>
            <c:spPr>
              <a:solidFill>
                <a:srgbClr val="A0DCFF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67D-47E9-8D00-0B05C330B75B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7D-47E9-8D00-0B05C330B75B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67D-47E9-8D00-0B05C330B75B}"/>
              </c:ext>
            </c:extLst>
          </c:dPt>
          <c:dPt>
            <c:idx val="3"/>
            <c:bubble3D val="0"/>
            <c:spPr>
              <a:solidFill>
                <a:srgbClr val="FFCD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67D-47E9-8D00-0B05C330B75B}"/>
              </c:ext>
            </c:extLst>
          </c:dPt>
          <c:cat>
            <c:strRef>
              <c:f>Sheet1!$A$2:$A$5</c:f>
              <c:strCache>
                <c:ptCount val="4"/>
                <c:pt idx="0">
                  <c:v>正常推进</c:v>
                </c:pt>
                <c:pt idx="1">
                  <c:v>已完成</c:v>
                </c:pt>
                <c:pt idx="2">
                  <c:v>已延期</c:v>
                </c:pt>
                <c:pt idx="3">
                  <c:v>风险预警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40</c:v>
                </c:pt>
                <c:pt idx="2">
                  <c:v>10</c:v>
                </c:pt>
                <c:pt idx="3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267D-47E9-8D00-0B05C330B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000008433203546"/>
          <c:y val="0.87675776494947444"/>
          <c:w val="0.89999991566796456"/>
          <c:h val="0.117484459673584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环京外埠完成情况占</a:t>
            </a:r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比</a:t>
            </a:r>
          </a:p>
        </c:rich>
      </c:tx>
      <c:layout>
        <c:manualLayout>
          <c:xMode val="edge"/>
          <c:yMode val="edge"/>
          <c:x val="0.17323240181665384"/>
          <c:y val="0.129466930378249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6534585135326932"/>
          <c:y val="0.30765061733492999"/>
          <c:w val="0.67098218945695742"/>
          <c:h val="0.5764919787752405"/>
        </c:manualLayout>
      </c:layout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064-4A2C-8D53-640D48989D96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064-4A2C-8D53-640D48989D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环京</c:v>
                </c:pt>
                <c:pt idx="1">
                  <c:v>外埠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D064-4A2C-8D53-640D48989D9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7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季度预估</a:t>
            </a:r>
          </a:p>
        </c:rich>
      </c:tx>
      <c:layout>
        <c:manualLayout>
          <c:xMode val="edge"/>
          <c:yMode val="edge"/>
          <c:x val="0.4026698752737376"/>
          <c:y val="4.20908321487288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755138286320877"/>
          <c:y val="0.16709945318236138"/>
          <c:w val="0.72659446543643957"/>
          <c:h val="0.564983764540502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目标</c:v>
                </c:pt>
              </c:strCache>
            </c:strRef>
          </c:tx>
          <c:spPr>
            <a:solidFill>
              <a:srgbClr val="FFC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8.1999999999999993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053-4A7C-B123-6F4EF48866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实际完成</c:v>
                </c:pt>
              </c:strCache>
            </c:strRef>
          </c:tx>
          <c:spPr>
            <a:solidFill>
              <a:srgbClr val="00B05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053-4A7C-B123-6F4EF488662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预估完成</c:v>
                </c:pt>
              </c:strCache>
            </c:strRef>
          </c:tx>
          <c:spPr>
            <a:solidFill>
              <a:srgbClr val="00B0F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053-4A7C-B123-6F4EF48866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95563144"/>
        <c:axId val="395562360"/>
      </c:barChart>
      <c:lineChart>
        <c:grouping val="stack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预估完成率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23691039997254079"/>
                  <c:y val="0.1145780974107154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5EFE-4DE1-B8AB-805164C13266}"/>
                </c:ext>
                <c:ext xmlns:c15="http://schemas.microsoft.com/office/drawing/2012/chart" uri="{CE6537A1-D6FC-4f65-9D91-7224C49458BB}">
                  <c15:layout>
                    <c:manualLayout>
                      <c:w val="0.33821381962098751"/>
                      <c:h val="0.24896183737385455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住宅供地</c:v>
                </c:pt>
              </c:strCache>
            </c:strRef>
          </c:cat>
          <c:val>
            <c:numRef>
              <c:f>Sheet1!$E$2</c:f>
              <c:numCache>
                <c:formatCode>0.00%</c:formatCode>
                <c:ptCount val="1"/>
                <c:pt idx="0">
                  <c:v>1.6097560975609757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0053-4A7C-B123-6F4EF48866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5561576"/>
        <c:axId val="395557264"/>
      </c:lineChart>
      <c:catAx>
        <c:axId val="395563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5562360"/>
        <c:crosses val="autoZero"/>
        <c:auto val="1"/>
        <c:lblAlgn val="ctr"/>
        <c:lblOffset val="100"/>
        <c:noMultiLvlLbl val="0"/>
      </c:catAx>
      <c:valAx>
        <c:axId val="39556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95563144"/>
        <c:crosses val="autoZero"/>
        <c:crossBetween val="between"/>
      </c:valAx>
      <c:valAx>
        <c:axId val="39555726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95561576"/>
        <c:crosses val="max"/>
        <c:crossBetween val="between"/>
      </c:valAx>
      <c:catAx>
        <c:axId val="3955615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95557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 sz="5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应结算管理口径产服收入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CF1-4C04-BB7B-1B26A9C38F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CF1-4C04-BB7B-1B26A9C38F6C}"/>
              </c:ext>
            </c:extLst>
          </c:dPt>
          <c:cat>
            <c:strRef>
              <c:f>Sheet1!$A$2:$A$3</c:f>
              <c:strCache>
                <c:ptCount val="2"/>
                <c:pt idx="0">
                  <c:v>已结算</c:v>
                </c:pt>
                <c:pt idx="1">
                  <c:v>未结算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CF1-4C04-BB7B-1B26A9C38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Sheet3!$C$3:$C$25</c:f>
              <c:strCache>
                <c:ptCount val="23"/>
                <c:pt idx="0">
                  <c:v>张承</c:v>
                </c:pt>
                <c:pt idx="1">
                  <c:v>秦皇岛</c:v>
                </c:pt>
                <c:pt idx="2">
                  <c:v>保定</c:v>
                </c:pt>
                <c:pt idx="3">
                  <c:v>沈阳</c:v>
                </c:pt>
                <c:pt idx="4">
                  <c:v>南昌</c:v>
                </c:pt>
                <c:pt idx="5">
                  <c:v>海南</c:v>
                </c:pt>
                <c:pt idx="6">
                  <c:v>贵阳</c:v>
                </c:pt>
                <c:pt idx="7">
                  <c:v>福州</c:v>
                </c:pt>
                <c:pt idx="8">
                  <c:v>天津</c:v>
                </c:pt>
                <c:pt idx="9">
                  <c:v>合肥</c:v>
                </c:pt>
                <c:pt idx="10">
                  <c:v>厦门</c:v>
                </c:pt>
                <c:pt idx="11">
                  <c:v>济南</c:v>
                </c:pt>
                <c:pt idx="12">
                  <c:v>重庆</c:v>
                </c:pt>
                <c:pt idx="13">
                  <c:v>冀南</c:v>
                </c:pt>
                <c:pt idx="14">
                  <c:v>长沙</c:v>
                </c:pt>
                <c:pt idx="15">
                  <c:v>西安</c:v>
                </c:pt>
                <c:pt idx="16">
                  <c:v>武汉</c:v>
                </c:pt>
                <c:pt idx="17">
                  <c:v>环深圳</c:v>
                </c:pt>
                <c:pt idx="18">
                  <c:v>成都</c:v>
                </c:pt>
                <c:pt idx="19">
                  <c:v>广州</c:v>
                </c:pt>
                <c:pt idx="20">
                  <c:v>杭州</c:v>
                </c:pt>
                <c:pt idx="21">
                  <c:v>郑州</c:v>
                </c:pt>
                <c:pt idx="22">
                  <c:v>环南京</c:v>
                </c:pt>
              </c:strCache>
            </c:strRef>
          </c:cat>
          <c:val>
            <c:numRef>
              <c:f>Sheet3!$D$3:$D$25</c:f>
              <c:numCache>
                <c:formatCode>General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6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3B0-4E37-B993-59D2E4F43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5560792"/>
        <c:axId val="395561968"/>
        <c:axId val="0"/>
      </c:bar3DChart>
      <c:catAx>
        <c:axId val="395560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5561968"/>
        <c:crosses val="autoZero"/>
        <c:auto val="1"/>
        <c:lblAlgn val="ctr"/>
        <c:lblOffset val="100"/>
        <c:noMultiLvlLbl val="0"/>
      </c:catAx>
      <c:valAx>
        <c:axId val="395561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5560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17年净现金流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85D-4430-816D-1DAB80241747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85D-4430-816D-1DAB80241747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85D-4430-816D-1DAB80241747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85D-4430-816D-1DAB80241747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E85D-4430-816D-1DAB80241747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E85D-4430-816D-1DAB80241747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E85D-4430-816D-1DAB80241747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E85D-4430-816D-1DAB80241747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E85D-4430-816D-1DAB80241747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E85D-4430-816D-1DAB80241747}"/>
              </c:ext>
            </c:extLst>
          </c:dPt>
          <c:dLbls>
            <c:dLbl>
              <c:idx val="10"/>
              <c:layout/>
              <c:tx>
                <c:rich>
                  <a:bodyPr/>
                  <a:lstStyle/>
                  <a:p>
                    <a:r>
                      <a:rPr lang="en-US" altLang="zh-CN"/>
                      <a:t>0.1</a:t>
                    </a:r>
                    <a:endParaRPr lang="en-US" altLang="zh-CN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F294-48DC-AD32-0C20E6F784C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F294-48DC-AD32-0C20E6F784C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Sheet1!$B$2:$B$38</c:f>
              <c:strCache>
                <c:ptCount val="37"/>
                <c:pt idx="0">
                  <c:v>永清</c:v>
                </c:pt>
                <c:pt idx="1">
                  <c:v>嘉善</c:v>
                </c:pt>
                <c:pt idx="2">
                  <c:v>香河</c:v>
                </c:pt>
                <c:pt idx="3">
                  <c:v>开发区</c:v>
                </c:pt>
                <c:pt idx="4">
                  <c:v>任丘</c:v>
                </c:pt>
                <c:pt idx="5">
                  <c:v>广阳</c:v>
                </c:pt>
                <c:pt idx="6">
                  <c:v>空港</c:v>
                </c:pt>
                <c:pt idx="7">
                  <c:v>无锡</c:v>
                </c:pt>
                <c:pt idx="8">
                  <c:v>南浔</c:v>
                </c:pt>
                <c:pt idx="9">
                  <c:v>苏家屯</c:v>
                </c:pt>
                <c:pt idx="10">
                  <c:v>和县</c:v>
                </c:pt>
                <c:pt idx="11">
                  <c:v>雄县</c:v>
                </c:pt>
                <c:pt idx="12">
                  <c:v>武陟</c:v>
                </c:pt>
                <c:pt idx="13">
                  <c:v>安次</c:v>
                </c:pt>
                <c:pt idx="14">
                  <c:v>昌黎</c:v>
                </c:pt>
                <c:pt idx="15">
                  <c:v>邢台</c:v>
                </c:pt>
                <c:pt idx="16">
                  <c:v>舒城</c:v>
                </c:pt>
                <c:pt idx="17">
                  <c:v>嘉鱼</c:v>
                </c:pt>
                <c:pt idx="18">
                  <c:v>彭山</c:v>
                </c:pt>
                <c:pt idx="19">
                  <c:v>白洋淀</c:v>
                </c:pt>
                <c:pt idx="20">
                  <c:v>德清</c:v>
                </c:pt>
                <c:pt idx="21">
                  <c:v>怀来</c:v>
                </c:pt>
                <c:pt idx="22">
                  <c:v>长葛</c:v>
                </c:pt>
                <c:pt idx="23">
                  <c:v>新郑</c:v>
                </c:pt>
                <c:pt idx="24">
                  <c:v>蒲江</c:v>
                </c:pt>
                <c:pt idx="25">
                  <c:v>江宁</c:v>
                </c:pt>
                <c:pt idx="26">
                  <c:v>北戴河</c:v>
                </c:pt>
                <c:pt idx="27">
                  <c:v>双柳</c:v>
                </c:pt>
                <c:pt idx="28">
                  <c:v>邯郸</c:v>
                </c:pt>
                <c:pt idx="29">
                  <c:v>新洲问津</c:v>
                </c:pt>
                <c:pt idx="30">
                  <c:v>霸州</c:v>
                </c:pt>
                <c:pt idx="31">
                  <c:v>来安</c:v>
                </c:pt>
                <c:pt idx="32">
                  <c:v>江门</c:v>
                </c:pt>
                <c:pt idx="33">
                  <c:v>文安</c:v>
                </c:pt>
                <c:pt idx="34">
                  <c:v>溧水</c:v>
                </c:pt>
                <c:pt idx="35">
                  <c:v>固安</c:v>
                </c:pt>
                <c:pt idx="36">
                  <c:v>大厂</c:v>
                </c:pt>
              </c:strCache>
            </c:strRef>
          </c:cat>
          <c:val>
            <c:numRef>
              <c:f>Sheet1!$E$2:$E$38</c:f>
              <c:numCache>
                <c:formatCode>0.0_ </c:formatCode>
                <c:ptCount val="37"/>
                <c:pt idx="0">
                  <c:v>35.215125713791743</c:v>
                </c:pt>
                <c:pt idx="1">
                  <c:v>29.129686683462975</c:v>
                </c:pt>
                <c:pt idx="2">
                  <c:v>23.616632082747895</c:v>
                </c:pt>
                <c:pt idx="3" formatCode="_ * #,##0_ ;_ * \-#,##0_ ;_ * &quot;-&quot;??_ ;_ @_ ">
                  <c:v>15.28334691511931</c:v>
                </c:pt>
                <c:pt idx="4">
                  <c:v>10.205002930741419</c:v>
                </c:pt>
                <c:pt idx="5">
                  <c:v>6.7349628745672208</c:v>
                </c:pt>
                <c:pt idx="6" formatCode="_ * #,##0_ ;_ * \-#,##0_ ;_ * &quot;-&quot;??_ ;_ @_ ">
                  <c:v>3.9561443982087918</c:v>
                </c:pt>
                <c:pt idx="7">
                  <c:v>2.1080038181091134</c:v>
                </c:pt>
                <c:pt idx="8">
                  <c:v>0.85586271774864875</c:v>
                </c:pt>
                <c:pt idx="9">
                  <c:v>0.80769275035000176</c:v>
                </c:pt>
                <c:pt idx="10">
                  <c:v>4.6452404200012093E-3</c:v>
                </c:pt>
                <c:pt idx="11">
                  <c:v>-0.25863446841332044</c:v>
                </c:pt>
                <c:pt idx="12">
                  <c:v>-0.33309431753000102</c:v>
                </c:pt>
                <c:pt idx="13">
                  <c:v>-0.42356970698683288</c:v>
                </c:pt>
                <c:pt idx="14">
                  <c:v>-0.65798555270000036</c:v>
                </c:pt>
                <c:pt idx="15">
                  <c:v>-1.5962168069100002</c:v>
                </c:pt>
                <c:pt idx="16">
                  <c:v>-1.6423823915238114</c:v>
                </c:pt>
                <c:pt idx="17">
                  <c:v>-2.0482349417999997</c:v>
                </c:pt>
                <c:pt idx="18">
                  <c:v>-2.0624124377999999</c:v>
                </c:pt>
                <c:pt idx="19">
                  <c:v>-2.6336084493912617</c:v>
                </c:pt>
                <c:pt idx="20">
                  <c:v>-2.8807743657999998</c:v>
                </c:pt>
                <c:pt idx="21">
                  <c:v>-3.2785891757175736</c:v>
                </c:pt>
                <c:pt idx="22">
                  <c:v>-3.3423518572000002</c:v>
                </c:pt>
                <c:pt idx="23">
                  <c:v>-3.4476058772000004</c:v>
                </c:pt>
                <c:pt idx="24">
                  <c:v>-4.1311784663333331</c:v>
                </c:pt>
                <c:pt idx="25">
                  <c:v>-4.3960507649088312</c:v>
                </c:pt>
                <c:pt idx="26">
                  <c:v>-4.4371427036999993</c:v>
                </c:pt>
                <c:pt idx="27" formatCode="_ * #,##0_ ;_ * \-#,##0_ ;_ * &quot;-&quot;??_ ;_ @_ ">
                  <c:v>-6.2234790024000004</c:v>
                </c:pt>
                <c:pt idx="28">
                  <c:v>-6.5332183833835984</c:v>
                </c:pt>
                <c:pt idx="29">
                  <c:v>-8.5640642539000016</c:v>
                </c:pt>
                <c:pt idx="30">
                  <c:v>-9.3260000000000005</c:v>
                </c:pt>
                <c:pt idx="31">
                  <c:v>-9.6934894220649266</c:v>
                </c:pt>
                <c:pt idx="32" formatCode="_ * #,##0_ ;_ * \-#,##0_ ;_ * &quot;-&quot;??_ ;_ @_ ">
                  <c:v>-10.7348501656718</c:v>
                </c:pt>
                <c:pt idx="33">
                  <c:v>-13.61356545589361</c:v>
                </c:pt>
                <c:pt idx="34">
                  <c:v>-14.371437136871441</c:v>
                </c:pt>
                <c:pt idx="35">
                  <c:v>-17.598900156524138</c:v>
                </c:pt>
                <c:pt idx="36">
                  <c:v>-31.327264784096432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2-E85D-4430-816D-1DAB80241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95558048"/>
        <c:axId val="395558440"/>
      </c:barChart>
      <c:catAx>
        <c:axId val="39555804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395558440"/>
        <c:crosses val="autoZero"/>
        <c:auto val="1"/>
        <c:lblAlgn val="ctr"/>
        <c:lblOffset val="100"/>
        <c:noMultiLvlLbl val="0"/>
      </c:catAx>
      <c:valAx>
        <c:axId val="395558440"/>
        <c:scaling>
          <c:orientation val="minMax"/>
        </c:scaling>
        <c:delete val="1"/>
        <c:axPos val="t"/>
        <c:numFmt formatCode="0.0_ " sourceLinked="1"/>
        <c:majorTickMark val="none"/>
        <c:minorTickMark val="none"/>
        <c:tickLblPos val="nextTo"/>
        <c:crossAx val="3955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image" Target="../media/image12.png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0.51931</cdr:x>
      <cdr:y>0.40989</cdr:y>
    </cdr:from>
    <cdr:to>
      <cdr:x>0.56261</cdr:x>
      <cdr:y>0.51819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2768529" y="640699"/>
          <a:ext cx="230832" cy="1692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pPr>
            <a:spcBef>
              <a:spcPts val="600"/>
            </a:spcBef>
            <a:buSzPct val="100000"/>
          </a:pPr>
          <a:r>
            <a: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X%</a:t>
          </a:r>
          <a:endParaRPr lang="zh-CN" altLang="en-US" sz="11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0.27568</cdr:x>
      <cdr:y>0.61243</cdr:y>
    </cdr:from>
    <cdr:to>
      <cdr:x>0.9582</cdr:x>
      <cdr:y>0.81087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773621" y="1424792"/>
          <a:ext cx="1915338" cy="4616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ts val="600"/>
            </a:spcBef>
            <a:spcAft>
              <a:spcPts val="0"/>
            </a:spcAft>
            <a:buClrTx/>
            <a:buSzPct val="100000"/>
            <a:buFontTx/>
            <a:buNone/>
            <a:tabLst/>
            <a:defRPr/>
          </a:pPr>
          <a:r>
            <a: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rPr>
            <a:t>注释</a:t>
          </a:r>
          <a:r>
            <a: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rPr>
            <a:t>6</a:t>
          </a:r>
          <a:r>
            <a: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rPr>
            <a:t>：默认按照按照实际完成值事业部维度排名</a:t>
          </a:r>
          <a:endParaRPr kumimoji="0" lang="en-US" altLang="zh-CN" sz="1200" b="1" i="0" u="none" strike="noStrike" kern="1200" cap="none" spc="0" normalizeH="0" baseline="0" noProof="0" dirty="0" smtClean="0">
            <a:ln>
              <a:noFill/>
            </a:ln>
            <a:solidFill>
              <a:srgbClr val="C00000"/>
            </a:solidFill>
            <a:effectLst/>
            <a:uLnTx/>
            <a:uFillTx/>
            <a:latin typeface="Verdana"/>
            <a:ea typeface="华文细黑"/>
            <a:cs typeface="+mn-cs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0.4982</cdr:x>
      <cdr:y>0.28951</cdr:y>
    </cdr:from>
    <cdr:to>
      <cdr:x>0.5015</cdr:x>
      <cdr:y>0.30032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1632890" y="1224389"/>
          <a:ext cx="10800" cy="45719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>
            <a:ln>
              <a:solidFill>
                <a:schemeClr val="accent6">
                  <a:lumMod val="75000"/>
                </a:schemeClr>
              </a:solidFill>
            </a:ln>
            <a:solidFill>
              <a:schemeClr val="accent6">
                <a:lumMod val="75000"/>
              </a:schemeClr>
            </a:solidFill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0.4982</cdr:x>
      <cdr:y>0.28951</cdr:y>
    </cdr:from>
    <cdr:to>
      <cdr:x>0.5015</cdr:x>
      <cdr:y>0.30032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1632890" y="1224389"/>
          <a:ext cx="10800" cy="45719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>
            <a:ln>
              <a:solidFill>
                <a:schemeClr val="accent6">
                  <a:lumMod val="75000"/>
                </a:schemeClr>
              </a:solidFill>
            </a:ln>
            <a:solidFill>
              <a:schemeClr val="accent6">
                <a:lumMod val="75000"/>
              </a:schemeClr>
            </a:solidFill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0.27568</cdr:x>
      <cdr:y>0.61243</cdr:y>
    </cdr:from>
    <cdr:to>
      <cdr:x>0.9582</cdr:x>
      <cdr:y>0.81087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773621" y="1424792"/>
          <a:ext cx="1915338" cy="4616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ts val="600"/>
            </a:spcBef>
            <a:spcAft>
              <a:spcPts val="0"/>
            </a:spcAft>
            <a:buClrTx/>
            <a:buSzPct val="100000"/>
            <a:buFontTx/>
            <a:buNone/>
            <a:tabLst/>
            <a:defRPr/>
          </a:pPr>
          <a:r>
            <a: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rPr>
            <a:t>注释</a:t>
          </a:r>
          <a:r>
            <a: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rPr>
            <a:t>6</a:t>
          </a:r>
          <a:r>
            <a: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rPr>
            <a:t>：默认按照按照实际完成值事业部维度排名</a:t>
          </a:r>
          <a:endParaRPr kumimoji="0" lang="en-US" altLang="zh-CN" sz="1200" b="1" i="0" u="none" strike="noStrike" kern="1200" cap="none" spc="0" normalizeH="0" baseline="0" noProof="0" dirty="0" smtClean="0">
            <a:ln>
              <a:noFill/>
            </a:ln>
            <a:solidFill>
              <a:srgbClr val="C00000"/>
            </a:solidFill>
            <a:effectLst/>
            <a:uLnTx/>
            <a:uFillTx/>
            <a:latin typeface="Verdana"/>
            <a:ea typeface="华文细黑"/>
            <a:cs typeface="+mn-cs"/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0.27568</cdr:x>
      <cdr:y>0.61243</cdr:y>
    </cdr:from>
    <cdr:to>
      <cdr:x>0.9582</cdr:x>
      <cdr:y>0.81087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773621" y="1424792"/>
          <a:ext cx="1915338" cy="4616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ts val="600"/>
            </a:spcBef>
            <a:spcAft>
              <a:spcPts val="0"/>
            </a:spcAft>
            <a:buClrTx/>
            <a:buSzPct val="100000"/>
            <a:buFontTx/>
            <a:buNone/>
            <a:tabLst/>
            <a:defRPr/>
          </a:pPr>
          <a:r>
            <a: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rPr>
            <a:t>注释</a:t>
          </a:r>
          <a:r>
            <a: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rPr>
            <a:t>6</a:t>
          </a:r>
          <a:r>
            <a: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rPr>
            <a:t>：默认按照按照实际完成值事业部维度排名</a:t>
          </a:r>
          <a:endParaRPr kumimoji="0" lang="en-US" altLang="zh-CN" sz="1200" b="1" i="0" u="none" strike="noStrike" kern="1200" cap="none" spc="0" normalizeH="0" baseline="0" noProof="0" dirty="0" smtClean="0">
            <a:ln>
              <a:noFill/>
            </a:ln>
            <a:solidFill>
              <a:srgbClr val="C00000"/>
            </a:solidFill>
            <a:effectLst/>
            <a:uLnTx/>
            <a:uFillTx/>
            <a:latin typeface="Verdana"/>
            <a:ea typeface="华文细黑"/>
            <a:cs typeface="+mn-cs"/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0.27568</cdr:x>
      <cdr:y>0.61243</cdr:y>
    </cdr:from>
    <cdr:to>
      <cdr:x>0.9582</cdr:x>
      <cdr:y>0.81087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773621" y="1424792"/>
          <a:ext cx="1915338" cy="4616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ts val="600"/>
            </a:spcBef>
            <a:spcAft>
              <a:spcPts val="0"/>
            </a:spcAft>
            <a:buClrTx/>
            <a:buSzPct val="100000"/>
            <a:buFontTx/>
            <a:buNone/>
            <a:tabLst/>
            <a:defRPr/>
          </a:pPr>
          <a:r>
            <a: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rPr>
            <a:t>注释</a:t>
          </a:r>
          <a:r>
            <a: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rPr>
            <a:t>6</a:t>
          </a:r>
          <a:r>
            <a: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rPr>
            <a:t>：默认按照按照实际完成值事业部维度排名</a:t>
          </a:r>
          <a:endParaRPr kumimoji="0" lang="en-US" altLang="zh-CN" sz="1200" b="1" i="0" u="none" strike="noStrike" kern="1200" cap="none" spc="0" normalizeH="0" baseline="0" noProof="0" dirty="0" smtClean="0">
            <a:ln>
              <a:noFill/>
            </a:ln>
            <a:solidFill>
              <a:srgbClr val="C00000"/>
            </a:solidFill>
            <a:effectLst/>
            <a:uLnTx/>
            <a:uFillTx/>
            <a:latin typeface="Verdana"/>
            <a:ea typeface="华文细黑"/>
            <a:cs typeface="+mn-cs"/>
          </a:endParaRP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0.27568</cdr:x>
      <cdr:y>0.61243</cdr:y>
    </cdr:from>
    <cdr:to>
      <cdr:x>0.9582</cdr:x>
      <cdr:y>0.81087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773621" y="1424792"/>
          <a:ext cx="1915338" cy="4616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ts val="600"/>
            </a:spcBef>
            <a:spcAft>
              <a:spcPts val="0"/>
            </a:spcAft>
            <a:buClrTx/>
            <a:buSzPct val="100000"/>
            <a:buFontTx/>
            <a:buNone/>
            <a:tabLst/>
            <a:defRPr/>
          </a:pPr>
          <a:r>
            <a: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rPr>
            <a:t>注释</a:t>
          </a:r>
          <a:r>
            <a: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rPr>
            <a:t>6</a:t>
          </a:r>
          <a:r>
            <a: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rPr>
            <a:t>：默认按照按照实际完成值事业部维度排名</a:t>
          </a:r>
          <a:endParaRPr kumimoji="0" lang="en-US" altLang="zh-CN" sz="1200" b="1" i="0" u="none" strike="noStrike" kern="1200" cap="none" spc="0" normalizeH="0" baseline="0" noProof="0" dirty="0" smtClean="0">
            <a:ln>
              <a:noFill/>
            </a:ln>
            <a:solidFill>
              <a:srgbClr val="C00000"/>
            </a:solidFill>
            <a:effectLst/>
            <a:uLnTx/>
            <a:uFillTx/>
            <a:latin typeface="Verdana"/>
            <a:ea typeface="华文细黑"/>
            <a:cs typeface="+mn-cs"/>
          </a:endParaRP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0.27568</cdr:x>
      <cdr:y>0.61243</cdr:y>
    </cdr:from>
    <cdr:to>
      <cdr:x>0.9582</cdr:x>
      <cdr:y>0.81087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773621" y="1424792"/>
          <a:ext cx="1915338" cy="4616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ts val="600"/>
            </a:spcBef>
            <a:spcAft>
              <a:spcPts val="0"/>
            </a:spcAft>
            <a:buClrTx/>
            <a:buSzPct val="100000"/>
            <a:buFontTx/>
            <a:buNone/>
            <a:tabLst/>
            <a:defRPr/>
          </a:pPr>
          <a:r>
            <a: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rPr>
            <a:t>注释</a:t>
          </a:r>
          <a:r>
            <a: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rPr>
            <a:t>6</a:t>
          </a:r>
          <a:r>
            <a:rPr kumimoji="0" lang="zh-CN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rPr>
            <a:t>：默认按照按照实际完成值事业部维度排名</a:t>
          </a:r>
          <a:endParaRPr kumimoji="0" lang="en-US" altLang="zh-CN" sz="1200" b="1" i="0" u="none" strike="noStrike" kern="1200" cap="none" spc="0" normalizeH="0" baseline="0" noProof="0" dirty="0" smtClean="0">
            <a:ln>
              <a:noFill/>
            </a:ln>
            <a:solidFill>
              <a:srgbClr val="C00000"/>
            </a:solidFill>
            <a:effectLst/>
            <a:uLnTx/>
            <a:uFillTx/>
            <a:latin typeface="Verdana"/>
            <a:ea typeface="华文细黑"/>
            <a:cs typeface="+mn-cs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FB8DD-84AD-40BF-80A1-9250E649FADC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0F017-892E-4388-A4D6-CBAC12A4AA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D3AAB-018A-48B6-B2A9-1DAD620526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68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城市类项目：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类项目为城市基建及公园景观类项目，包括：道路、桥梁（管网）、公园景观、广场景观、供热站、热力厂、净水厂、污水处理厂、自来水厂、变电站等；</a:t>
            </a:r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类项目为城市公共配套、公建类项目（除公园景观），包括：产业综合体项目、规划展馆、行政中心、酒店、体育设施、文化设施、学校、医院等；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类项目为商业类项目，包括：新城集中商业综合体、街区型商业项目、持有型写字间项目等。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产业类项目：</a:t>
            </a:r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类项目为产业港、产业园项目等。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城市类项目阶段分：方案阶段、立项准备阶段、已立项未开工、已开工未完工和已完工；</a:t>
            </a:r>
          </a:p>
          <a:p>
            <a:r>
              <a:rPr lang="zh-CN" altLang="en-US" dirty="0" smtClean="0"/>
              <a:t>产业类项目阶段分：产品立项准备阶段、投资立项准备阶段、已立项未开工、已开工未完工和已完工。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0F017-892E-4388-A4D6-CBAC12A4AA1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9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城市类项目：</a:t>
            </a:r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类项目为城市基建及公园景观类项目，包括：道路、桥梁（管网）、公园景观、广场景观、供热站、热力厂、净水厂、污水处理厂、自来水厂、变电站等；</a:t>
            </a:r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类项目为城市公共配套、公建类项目（除公园景观），包括：产业综合体项目、规划展馆、行政中心、酒店、体育设施、文化设施、学校、医院等；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类项目为商业类项目，包括：新城集中商业综合体、街区型商业项目、持有型写字间项目等。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产业类项目：</a:t>
            </a:r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类项目为产业港、产业园项目等。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城市类项目阶段分：方案阶段、立项准备阶段、已立项未开工、已开工未完工和已完工；</a:t>
            </a:r>
          </a:p>
          <a:p>
            <a:r>
              <a:rPr lang="zh-CN" altLang="en-US" dirty="0" smtClean="0"/>
              <a:t>产业类项目阶段分：产品立项准备阶段、投资立项准备阶段、已立项未开工、已开工未完工和已完工。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0F017-892E-4388-A4D6-CBAC12A4AA1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9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9.bin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07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="" xmlns:a16="http://schemas.microsoft.com/office/drawing/2014/main" id="{8DB69F3F-D139-41E6-ACCA-BCB8BF809D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55403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think-cell Slide" r:id="rId4" imgW="471" imgH="472" progId="TCLayout.ActiveDocument.1">
                  <p:embed/>
                </p:oleObj>
              </mc:Choice>
              <mc:Fallback>
                <p:oleObj name="think-cell Slide" r:id="rId4" imgW="471" imgH="47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 userDrawn="1"/>
        </p:nvSpPr>
        <p:spPr bwMode="gray">
          <a:xfrm>
            <a:off x="176980" y="6327058"/>
            <a:ext cx="3578943" cy="53094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25259"/>
      </p:ext>
    </p:extLst>
  </p:cSld>
  <p:clrMapOvr>
    <a:masterClrMapping/>
  </p:clrMapOvr>
  <p:transition>
    <p:fade/>
  </p:transition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8EFD64-CE66-4050-80DA-C8EB880E1103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DAB03-D7DE-4A5D-A5EA-0ED204DDB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87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3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8" name="对象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80E846-832A-42E9-9E38-C74E659002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05A80-B914-41E3-B486-D4FAD19F252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07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1482" y="1780162"/>
            <a:ext cx="10843097" cy="3816770"/>
          </a:xfrm>
        </p:spPr>
        <p:txBody>
          <a:bodyPr anchor="t" anchorCtr="0">
            <a:normAutofit/>
          </a:bodyPr>
          <a:lstStyle>
            <a:lvl1pPr>
              <a:defRPr sz="3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结束语区域</a:t>
            </a:r>
            <a:endParaRPr 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660398" y="5918479"/>
            <a:ext cx="10843684" cy="4521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2016.08.08</a:t>
            </a:r>
            <a:endParaRPr kumimoji="1" lang="zh-CN" altLang="en-US" dirty="0"/>
          </a:p>
        </p:txBody>
      </p:sp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060" y="692551"/>
            <a:ext cx="3004325" cy="56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89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8" name="对象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80E846-832A-42E9-9E38-C74E659002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05A80-B914-41E3-B486-D4FAD19F252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0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1482" y="1780162"/>
            <a:ext cx="10843097" cy="3816770"/>
          </a:xfrm>
        </p:spPr>
        <p:txBody>
          <a:bodyPr anchor="t" anchorCtr="0">
            <a:normAutofit/>
          </a:bodyPr>
          <a:lstStyle>
            <a:lvl1pPr>
              <a:defRPr sz="3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结束语区域</a:t>
            </a:r>
            <a:endParaRPr 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660398" y="5918479"/>
            <a:ext cx="10843684" cy="4521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2016.08.08</a:t>
            </a:r>
            <a:endParaRPr kumimoji="1" lang="zh-CN" altLang="en-US" dirty="0"/>
          </a:p>
        </p:txBody>
      </p:sp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060" y="692551"/>
            <a:ext cx="3004325" cy="56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39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727501" y="3229310"/>
            <a:ext cx="7383439" cy="822366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封面副标题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753925" y="5994400"/>
            <a:ext cx="1917700" cy="279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dirty="0"/>
              <a:t>单击此处编辑时间</a:t>
            </a:r>
          </a:p>
        </p:txBody>
      </p:sp>
      <p:pic>
        <p:nvPicPr>
          <p:cNvPr id="10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5" y="484266"/>
            <a:ext cx="2910176" cy="72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0"/>
          <p:cNvSpPr txBox="1"/>
          <p:nvPr userDrawn="1"/>
        </p:nvSpPr>
        <p:spPr>
          <a:xfrm>
            <a:off x="10292034" y="551636"/>
            <a:ext cx="1375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www.cfldcn.com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727501" y="1812925"/>
            <a:ext cx="10515600" cy="1325563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kumimoji="1" lang="zh-CN" altLang="en-US" dirty="0"/>
              <a:t>此处编辑文本标题</a:t>
            </a:r>
          </a:p>
        </p:txBody>
      </p:sp>
    </p:spTree>
    <p:extLst>
      <p:ext uri="{BB962C8B-B14F-4D97-AF65-F5344CB8AC3E}">
        <p14:creationId xmlns:p14="http://schemas.microsoft.com/office/powerpoint/2010/main" val="130477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>
            <a:extLst>
              <a:ext uri="{FF2B5EF4-FFF2-40B4-BE49-F238E27FC236}">
                <a16:creationId xmlns="" xmlns:a16="http://schemas.microsoft.com/office/drawing/2014/main" id="{AF283D18-F965-4C19-80C1-46F207CC5D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2" name="对象 1" hidden="1">
                        <a:extLst>
                          <a:ext uri="{FF2B5EF4-FFF2-40B4-BE49-F238E27FC236}">
                            <a16:creationId xmlns="" xmlns:a16="http://schemas.microsoft.com/office/drawing/2014/main" id="{AF283D18-F965-4C19-80C1-46F207CC5D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060450" y="699566"/>
            <a:ext cx="10071100" cy="55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60450" y="1679912"/>
            <a:ext cx="100711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dirty="0"/>
              <a:t>单击此处编辑小标题文本样式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</p:nvPr>
        </p:nvSpPr>
        <p:spPr>
          <a:xfrm>
            <a:off x="1060450" y="2289512"/>
            <a:ext cx="10071100" cy="42374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dirty="0"/>
              <a:t>单击此处编辑文本内容样式</a:t>
            </a:r>
          </a:p>
        </p:txBody>
      </p:sp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14" y="297865"/>
            <a:ext cx="1659429" cy="4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64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2500" y="2144110"/>
            <a:ext cx="10160000" cy="3266090"/>
          </a:xfrm>
        </p:spPr>
        <p:txBody>
          <a:bodyPr anchor="t" anchorCtr="0">
            <a:normAutofit/>
          </a:bodyPr>
          <a:lstStyle>
            <a:lvl1pPr>
              <a:defRPr sz="4800" b="1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kumimoji="1" lang="zh-CN" altLang="en-US" dirty="0"/>
              <a:t>结束语区域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5733065"/>
            <a:ext cx="10160000" cy="5238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dirty="0"/>
              <a:t>2017.08.08</a:t>
            </a:r>
            <a:endParaRPr kumimoji="1" lang="zh-CN" altLang="en-US" dirty="0"/>
          </a:p>
        </p:txBody>
      </p:sp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28" y="784165"/>
            <a:ext cx="2802377" cy="70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309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3、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" y="0"/>
                        <a:ext cx="21166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060451" y="699566"/>
            <a:ext cx="10071100" cy="55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60451" y="1679912"/>
            <a:ext cx="100711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dirty="0"/>
              <a:t>单击此处编辑小标题文本样式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6" hasCustomPrompt="1"/>
          </p:nvPr>
        </p:nvSpPr>
        <p:spPr>
          <a:xfrm>
            <a:off x="1060451" y="2289513"/>
            <a:ext cx="10071100" cy="42374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dirty="0"/>
              <a:t>单击此处编辑文本内容样式</a:t>
            </a:r>
          </a:p>
        </p:txBody>
      </p:sp>
      <p:pic>
        <p:nvPicPr>
          <p:cNvPr id="10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14" y="297866"/>
            <a:ext cx="1659429" cy="4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36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07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176980" y="6327058"/>
            <a:ext cx="3578943" cy="53094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86674"/>
      </p:ext>
    </p:extLst>
  </p:cSld>
  <p:clrMapOvr>
    <a:masterClrMapping/>
  </p:clrMapOvr>
  <p:transition>
    <p:fade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1482" y="1780162"/>
            <a:ext cx="10843097" cy="3816770"/>
          </a:xfrm>
        </p:spPr>
        <p:txBody>
          <a:bodyPr anchor="t" anchorCtr="0">
            <a:normAutofit/>
          </a:bodyPr>
          <a:lstStyle>
            <a:lvl1pPr>
              <a:defRPr sz="3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结束语区域</a:t>
            </a:r>
            <a:endParaRPr 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660398" y="5918479"/>
            <a:ext cx="10843684" cy="4521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2016.08.08</a:t>
            </a:r>
            <a:endParaRPr kumimoji="1" lang="zh-CN" altLang="en-US" dirty="0"/>
          </a:p>
        </p:txBody>
      </p:sp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060" y="692551"/>
            <a:ext cx="3004325" cy="56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82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vmlDrawing" Target="../drawings/vmlDrawing4.vml"/><Relationship Id="rId5" Type="http://schemas.openxmlformats.org/officeDocument/2006/relationships/theme" Target="../theme/theme2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8.xml"/><Relationship Id="rId5" Type="http://schemas.openxmlformats.org/officeDocument/2006/relationships/vmlDrawing" Target="../drawings/vmlDrawing7.v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oleObject" Target="../embeddings/oleObject8.bin"/><Relationship Id="rId5" Type="http://schemas.openxmlformats.org/officeDocument/2006/relationships/tags" Target="../tags/tag9.xml"/><Relationship Id="rId4" Type="http://schemas.openxmlformats.org/officeDocument/2006/relationships/vmlDrawing" Target="../drawings/vmlDrawing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5534080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noProof="0" dirty="0"/>
              <a:t>點擊輸入標題</a:t>
            </a:r>
            <a:endParaRPr lang="en-US" noProof="0" dirty="0"/>
          </a:p>
        </p:txBody>
      </p:sp>
      <p:sp>
        <p:nvSpPr>
          <p:cNvPr id="15" name="TextBox 14"/>
          <p:cNvSpPr txBox="1"/>
          <p:nvPr/>
        </p:nvSpPr>
        <p:spPr>
          <a:xfrm>
            <a:off x="6335184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zh-CN" altLang="en-US" sz="650" noProof="0" dirty="0">
                <a:solidFill>
                  <a:schemeClr val="tx1"/>
                </a:solidFill>
                <a:latin typeface="+mn-lt"/>
                <a:ea typeface="+mn-ea"/>
              </a:rPr>
              <a:t>演示文稿標題</a:t>
            </a:r>
            <a:endParaRPr lang="en-US" sz="650" noProof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49" y="6477001"/>
            <a:ext cx="5355168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fr-FR" sz="650" noProof="0" dirty="0">
                <a:solidFill>
                  <a:schemeClr val="tx1"/>
                </a:solidFill>
                <a:latin typeface="+mn-lt"/>
                <a:ea typeface="+mn-ea"/>
              </a:rPr>
              <a:t>© 2018</a:t>
            </a:r>
            <a:r>
              <a:rPr lang="zh-CN" altLang="en-US" sz="650" noProof="0" dirty="0">
                <a:solidFill>
                  <a:schemeClr val="tx1"/>
                </a:solidFill>
                <a:latin typeface="+mn-lt"/>
                <a:ea typeface="+mn-ea"/>
              </a:rPr>
              <a:t>。欲瞭解更多資訊，請聯繫德勤中國</a:t>
            </a:r>
            <a:endParaRPr lang="en-US" sz="650" noProof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noProof="0" dirty="0"/>
              <a:t>點擊輸入內文</a:t>
            </a:r>
          </a:p>
          <a:p>
            <a:pPr lvl="1"/>
            <a:r>
              <a:rPr lang="zh-CN" altLang="en-US" noProof="0" dirty="0"/>
              <a:t>第二級</a:t>
            </a:r>
          </a:p>
          <a:p>
            <a:pPr lvl="2"/>
            <a:r>
              <a:rPr lang="zh-CN" altLang="en-US" noProof="0" dirty="0"/>
              <a:t>第三級</a:t>
            </a:r>
          </a:p>
          <a:p>
            <a:pPr lvl="3"/>
            <a:r>
              <a:rPr lang="zh-CN" altLang="en-US" noProof="0" dirty="0"/>
              <a:t>第四級</a:t>
            </a:r>
          </a:p>
          <a:p>
            <a:pPr lvl="4"/>
            <a:r>
              <a:rPr lang="zh-CN" altLang="en-US" noProof="0" dirty="0"/>
              <a:t>第五級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  <a:latin typeface="+mn-lt"/>
                <a:ea typeface="+mn-ea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204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4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9" pos="4961">
          <p15:clr>
            <a:srgbClr val="F26B43"/>
          </p15:clr>
        </p15:guide>
        <p15:guide id="10" orient="horz" pos="236">
          <p15:clr>
            <a:srgbClr val="F26B43"/>
          </p15:clr>
        </p15:guide>
        <p15:guide id="11" pos="1363">
          <p15:clr>
            <a:srgbClr val="F26B43"/>
          </p15:clr>
        </p15:guide>
        <p15:guide id="12" pos="1516">
          <p15:clr>
            <a:srgbClr val="F26B43"/>
          </p15:clr>
        </p15:guide>
        <p15:guide id="13" pos="2560">
          <p15:clr>
            <a:srgbClr val="F26B43"/>
          </p15:clr>
        </p15:guide>
        <p15:guide id="14" pos="2711">
          <p15:clr>
            <a:srgbClr val="F26B43"/>
          </p15:clr>
        </p15:guide>
        <p15:guide id="15" pos="6160">
          <p15:clr>
            <a:srgbClr val="F26B43"/>
          </p15:clr>
        </p15:guide>
        <p15:guide id="16" pos="3764">
          <p15:clr>
            <a:srgbClr val="F26B43"/>
          </p15:clr>
        </p15:guide>
        <p15:guide id="17" pos="3916">
          <p15:clr>
            <a:srgbClr val="F26B43"/>
          </p15:clr>
        </p15:guide>
        <p15:guide id="18" pos="3840">
          <p15:clr>
            <a:srgbClr val="F26B43"/>
          </p15:clr>
        </p15:guide>
        <p15:guide id="19" pos="6312">
          <p15:clr>
            <a:srgbClr val="F26B43"/>
          </p15:clr>
        </p15:guide>
        <p15:guide id="20" orient="horz" pos="1049">
          <p15:clr>
            <a:srgbClr val="F26B43"/>
          </p15:clr>
        </p15:guide>
        <p15:guide id="21" orient="horz" pos="6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>
            <a:extLst>
              <a:ext uri="{FF2B5EF4-FFF2-40B4-BE49-F238E27FC236}">
                <a16:creationId xmlns="" xmlns:a16="http://schemas.microsoft.com/office/drawing/2014/main" id="{612E2E05-A044-43C2-A366-077036C9B8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" name="think-cell Slide" r:id="rId8" imgW="470" imgH="469" progId="TCLayout.ActiveDocument.1">
                  <p:embed/>
                </p:oleObj>
              </mc:Choice>
              <mc:Fallback>
                <p:oleObj name="think-cell Slide" r:id="rId8" imgW="470" imgH="469" progId="TCLayout.ActiveDocument.1">
                  <p:embed/>
                  <p:pic>
                    <p:nvPicPr>
                      <p:cNvPr id="8" name="对象 7" hidden="1">
                        <a:extLst>
                          <a:ext uri="{FF2B5EF4-FFF2-40B4-BE49-F238E27FC236}">
                            <a16:creationId xmlns="" xmlns:a16="http://schemas.microsoft.com/office/drawing/2014/main" id="{612E2E05-A044-43C2-A366-077036C9B8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7D37D-D652-2F48-ACF6-BA7C0D63FCDD}" type="datetimeFigureOut">
              <a:rPr kumimoji="1" lang="zh-CN" altLang="en-US" smtClean="0"/>
              <a:pPr/>
              <a:t>2018/5/8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B0356-D279-CB4B-9318-CB356BB592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Picture 2" descr="E:\Logo\新版VI应用\色标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1"/>
            <a:ext cx="1222149" cy="509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38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noProof="0" dirty="0"/>
              <a:t>點擊輸入標題</a:t>
            </a:r>
            <a:endParaRPr lang="en-US" noProof="0" dirty="0"/>
          </a:p>
        </p:txBody>
      </p:sp>
      <p:sp>
        <p:nvSpPr>
          <p:cNvPr id="15" name="TextBox 14"/>
          <p:cNvSpPr txBox="1"/>
          <p:nvPr/>
        </p:nvSpPr>
        <p:spPr>
          <a:xfrm>
            <a:off x="6335184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zh-CN" altLang="en-US" sz="650" noProof="0" dirty="0">
                <a:solidFill>
                  <a:schemeClr val="tx1"/>
                </a:solidFill>
                <a:latin typeface="+mn-lt"/>
                <a:ea typeface="+mn-ea"/>
              </a:rPr>
              <a:t>演示文稿標題</a:t>
            </a:r>
            <a:endParaRPr lang="en-US" sz="650" noProof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49" y="6477001"/>
            <a:ext cx="5355168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fr-FR" sz="650" noProof="0" dirty="0">
                <a:solidFill>
                  <a:schemeClr val="tx1"/>
                </a:solidFill>
                <a:latin typeface="+mn-lt"/>
                <a:ea typeface="+mn-ea"/>
              </a:rPr>
              <a:t>© 2018</a:t>
            </a:r>
            <a:r>
              <a:rPr lang="zh-CN" altLang="en-US" sz="650" noProof="0" dirty="0">
                <a:solidFill>
                  <a:schemeClr val="tx1"/>
                </a:solidFill>
                <a:latin typeface="+mn-lt"/>
                <a:ea typeface="+mn-ea"/>
              </a:rPr>
              <a:t>。欲瞭解更多資訊，請聯繫德勤中國</a:t>
            </a:r>
            <a:endParaRPr lang="en-US" sz="650" noProof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noProof="0" dirty="0"/>
              <a:t>點擊輸入內文</a:t>
            </a:r>
          </a:p>
          <a:p>
            <a:pPr lvl="1"/>
            <a:r>
              <a:rPr lang="zh-CN" altLang="en-US" noProof="0" dirty="0"/>
              <a:t>第二級</a:t>
            </a:r>
          </a:p>
          <a:p>
            <a:pPr lvl="2"/>
            <a:r>
              <a:rPr lang="zh-CN" altLang="en-US" noProof="0" dirty="0"/>
              <a:t>第三級</a:t>
            </a:r>
          </a:p>
          <a:p>
            <a:pPr lvl="3"/>
            <a:r>
              <a:rPr lang="zh-CN" altLang="en-US" noProof="0" dirty="0"/>
              <a:t>第四級</a:t>
            </a:r>
          </a:p>
          <a:p>
            <a:pPr lvl="4"/>
            <a:r>
              <a:rPr lang="zh-CN" altLang="en-US" noProof="0" dirty="0"/>
              <a:t>第五級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  <a:latin typeface="+mn-lt"/>
                <a:ea typeface="+mn-ea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730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1" r:id="rId3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4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9" pos="4961">
          <p15:clr>
            <a:srgbClr val="F26B43"/>
          </p15:clr>
        </p15:guide>
        <p15:guide id="10" orient="horz" pos="236">
          <p15:clr>
            <a:srgbClr val="F26B43"/>
          </p15:clr>
        </p15:guide>
        <p15:guide id="11" pos="1363">
          <p15:clr>
            <a:srgbClr val="F26B43"/>
          </p15:clr>
        </p15:guide>
        <p15:guide id="12" pos="1516">
          <p15:clr>
            <a:srgbClr val="F26B43"/>
          </p15:clr>
        </p15:guide>
        <p15:guide id="13" pos="2560">
          <p15:clr>
            <a:srgbClr val="F26B43"/>
          </p15:clr>
        </p15:guide>
        <p15:guide id="14" pos="2711">
          <p15:clr>
            <a:srgbClr val="F26B43"/>
          </p15:clr>
        </p15:guide>
        <p15:guide id="15" pos="6160">
          <p15:clr>
            <a:srgbClr val="F26B43"/>
          </p15:clr>
        </p15:guide>
        <p15:guide id="16" pos="3764">
          <p15:clr>
            <a:srgbClr val="F26B43"/>
          </p15:clr>
        </p15:guide>
        <p15:guide id="17" pos="3916">
          <p15:clr>
            <a:srgbClr val="F26B43"/>
          </p15:clr>
        </p15:guide>
        <p15:guide id="18" pos="3840">
          <p15:clr>
            <a:srgbClr val="F26B43"/>
          </p15:clr>
        </p15:guide>
        <p15:guide id="19" pos="6312">
          <p15:clr>
            <a:srgbClr val="F26B43"/>
          </p15:clr>
        </p15:guide>
        <p15:guide id="20" orient="horz" pos="1049">
          <p15:clr>
            <a:srgbClr val="F26B43"/>
          </p15:clr>
        </p15:guide>
        <p15:guide id="21" orient="horz" pos="6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6489141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noProof="0" dirty="0"/>
              <a:t>點擊輸入標題</a:t>
            </a:r>
            <a:endParaRPr lang="en-US" noProof="0" dirty="0"/>
          </a:p>
        </p:txBody>
      </p:sp>
      <p:sp>
        <p:nvSpPr>
          <p:cNvPr id="15" name="TextBox 14"/>
          <p:cNvSpPr txBox="1"/>
          <p:nvPr/>
        </p:nvSpPr>
        <p:spPr>
          <a:xfrm>
            <a:off x="6335184" y="6477000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zh-CN" altLang="en-US" sz="650" noProof="0" dirty="0">
                <a:solidFill>
                  <a:schemeClr val="tx1"/>
                </a:solidFill>
                <a:latin typeface="+mn-lt"/>
                <a:ea typeface="+mn-ea"/>
              </a:rPr>
              <a:t>演示文稿標題</a:t>
            </a:r>
            <a:endParaRPr lang="en-US" sz="650" noProof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649" y="6477001"/>
            <a:ext cx="5355168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fr-FR" sz="650" noProof="0" dirty="0">
                <a:solidFill>
                  <a:schemeClr val="tx1"/>
                </a:solidFill>
                <a:latin typeface="+mn-lt"/>
                <a:ea typeface="+mn-ea"/>
              </a:rPr>
              <a:t>© 2018</a:t>
            </a:r>
            <a:r>
              <a:rPr lang="zh-CN" altLang="en-US" sz="650" noProof="0" dirty="0">
                <a:solidFill>
                  <a:schemeClr val="tx1"/>
                </a:solidFill>
                <a:latin typeface="+mn-lt"/>
                <a:ea typeface="+mn-ea"/>
              </a:rPr>
              <a:t>。欲瞭解更多資訊，請聯繫德勤中國</a:t>
            </a:r>
            <a:endParaRPr lang="en-US" sz="650" noProof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noProof="0" dirty="0"/>
              <a:t>點擊輸入內文</a:t>
            </a:r>
          </a:p>
          <a:p>
            <a:pPr lvl="1"/>
            <a:r>
              <a:rPr lang="zh-CN" altLang="en-US" noProof="0" dirty="0"/>
              <a:t>第二級</a:t>
            </a:r>
          </a:p>
          <a:p>
            <a:pPr lvl="2"/>
            <a:r>
              <a:rPr lang="zh-CN" altLang="en-US" noProof="0" dirty="0"/>
              <a:t>第三級</a:t>
            </a:r>
          </a:p>
          <a:p>
            <a:pPr lvl="3"/>
            <a:r>
              <a:rPr lang="zh-CN" altLang="en-US" noProof="0" dirty="0"/>
              <a:t>第四級</a:t>
            </a:r>
          </a:p>
          <a:p>
            <a:pPr lvl="4"/>
            <a:r>
              <a:rPr lang="zh-CN" altLang="en-US" noProof="0" dirty="0"/>
              <a:t>第五級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  <a:latin typeface="+mn-lt"/>
                <a:ea typeface="+mn-ea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557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4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9" pos="4961">
          <p15:clr>
            <a:srgbClr val="F26B43"/>
          </p15:clr>
        </p15:guide>
        <p15:guide id="10" orient="horz" pos="236">
          <p15:clr>
            <a:srgbClr val="F26B43"/>
          </p15:clr>
        </p15:guide>
        <p15:guide id="11" pos="1363">
          <p15:clr>
            <a:srgbClr val="F26B43"/>
          </p15:clr>
        </p15:guide>
        <p15:guide id="12" pos="1516">
          <p15:clr>
            <a:srgbClr val="F26B43"/>
          </p15:clr>
        </p15:guide>
        <p15:guide id="13" pos="2560">
          <p15:clr>
            <a:srgbClr val="F26B43"/>
          </p15:clr>
        </p15:guide>
        <p15:guide id="14" pos="2711">
          <p15:clr>
            <a:srgbClr val="F26B43"/>
          </p15:clr>
        </p15:guide>
        <p15:guide id="15" pos="6160">
          <p15:clr>
            <a:srgbClr val="F26B43"/>
          </p15:clr>
        </p15:guide>
        <p15:guide id="16" pos="3764">
          <p15:clr>
            <a:srgbClr val="F26B43"/>
          </p15:clr>
        </p15:guide>
        <p15:guide id="17" pos="3916">
          <p15:clr>
            <a:srgbClr val="F26B43"/>
          </p15:clr>
        </p15:guide>
        <p15:guide id="18" pos="3840">
          <p15:clr>
            <a:srgbClr val="F26B43"/>
          </p15:clr>
        </p15:guide>
        <p15:guide id="19" pos="6312">
          <p15:clr>
            <a:srgbClr val="F26B43"/>
          </p15:clr>
        </p15:guide>
        <p15:guide id="20" orient="horz" pos="1049">
          <p15:clr>
            <a:srgbClr val="F26B43"/>
          </p15:clr>
        </p15:guide>
        <p15:guide id="21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chart" Target="../charts/chart14.xml"/><Relationship Id="rId7" Type="http://schemas.openxmlformats.org/officeDocument/2006/relationships/chart" Target="../charts/chart16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3.bin"/><Relationship Id="rId4" Type="http://schemas.openxmlformats.org/officeDocument/2006/relationships/chart" Target="../charts/char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chart" Target="../charts/chart21.xml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8.xml"/><Relationship Id="rId12" Type="http://schemas.openxmlformats.org/officeDocument/2006/relationships/chart" Target="../charts/chart20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5.xml"/><Relationship Id="rId11" Type="http://schemas.openxmlformats.org/officeDocument/2006/relationships/chart" Target="../charts/chart19.xml"/><Relationship Id="rId5" Type="http://schemas.openxmlformats.org/officeDocument/2006/relationships/tags" Target="../tags/tag14.xml"/><Relationship Id="rId10" Type="http://schemas.openxmlformats.org/officeDocument/2006/relationships/chart" Target="../charts/chart18.xml"/><Relationship Id="rId4" Type="http://schemas.openxmlformats.org/officeDocument/2006/relationships/tags" Target="../tags/tag13.xml"/><Relationship Id="rId9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6.xml"/><Relationship Id="rId3" Type="http://schemas.openxmlformats.org/officeDocument/2006/relationships/tags" Target="../tags/tag17.xml"/><Relationship Id="rId7" Type="http://schemas.openxmlformats.org/officeDocument/2006/relationships/chart" Target="../charts/chart25.xml"/><Relationship Id="rId12" Type="http://schemas.openxmlformats.org/officeDocument/2006/relationships/chart" Target="../charts/chart28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4.v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22.emf"/><Relationship Id="rId5" Type="http://schemas.openxmlformats.org/officeDocument/2006/relationships/tags" Target="../tags/tag19.xml"/><Relationship Id="rId10" Type="http://schemas.openxmlformats.org/officeDocument/2006/relationships/oleObject" Target="../embeddings/oleObject26.bin"/><Relationship Id="rId4" Type="http://schemas.openxmlformats.org/officeDocument/2006/relationships/tags" Target="../tags/tag18.xml"/><Relationship Id="rId9" Type="http://schemas.openxmlformats.org/officeDocument/2006/relationships/chart" Target="../charts/char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chart" Target="../charts/chart3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5.v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5.xml"/><Relationship Id="rId3" Type="http://schemas.openxmlformats.org/officeDocument/2006/relationships/chart" Target="../charts/chart32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8.bin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hart" Target="../charts/chart41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chart" Target="../charts/chart40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7.vml"/><Relationship Id="rId6" Type="http://schemas.openxmlformats.org/officeDocument/2006/relationships/tags" Target="../tags/tag24.xml"/><Relationship Id="rId11" Type="http://schemas.openxmlformats.org/officeDocument/2006/relationships/chart" Target="../charts/chart39.xml"/><Relationship Id="rId5" Type="http://schemas.openxmlformats.org/officeDocument/2006/relationships/tags" Target="../tags/tag23.xml"/><Relationship Id="rId10" Type="http://schemas.openxmlformats.org/officeDocument/2006/relationships/image" Target="../media/image23.emf"/><Relationship Id="rId4" Type="http://schemas.openxmlformats.org/officeDocument/2006/relationships/tags" Target="../tags/tag22.xml"/><Relationship Id="rId9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4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8.xml"/><Relationship Id="rId3" Type="http://schemas.openxmlformats.org/officeDocument/2006/relationships/notesSlide" Target="../notesSlides/notesSlide3.xml"/><Relationship Id="rId7" Type="http://schemas.openxmlformats.org/officeDocument/2006/relationships/chart" Target="../charts/chart47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9.vml"/><Relationship Id="rId6" Type="http://schemas.openxmlformats.org/officeDocument/2006/relationships/chart" Target="../charts/chart46.x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31.bin"/><Relationship Id="rId9" Type="http://schemas.openxmlformats.org/officeDocument/2006/relationships/chart" Target="../charts/chart4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16.bin"/><Relationship Id="rId20" Type="http://schemas.openxmlformats.org/officeDocument/2006/relationships/image" Target="../media/image17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chart" Target="../charts/chart2.xml"/><Relationship Id="rId10" Type="http://schemas.openxmlformats.org/officeDocument/2006/relationships/oleObject" Target="../embeddings/oleObject13.bin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2.png"/><Relationship Id="rId9" Type="http://schemas.openxmlformats.org/officeDocument/2006/relationships/chart" Target="../charts/chart1.xml"/><Relationship Id="rId14" Type="http://schemas.openxmlformats.org/officeDocument/2006/relationships/image" Target="../media/image16.emf"/><Relationship Id="rId2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经营分析平台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核心指标</a:t>
            </a:r>
            <a:r>
              <a:rPr kumimoji="1" lang="en-US" altLang="zh-CN" dirty="0"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关键节点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2018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年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04963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133350" y="666750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819150"/>
            <a:ext cx="32956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经营分析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|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核心指标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拓展布局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DA291C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08572" y="1267599"/>
            <a:ext cx="11502428" cy="5293111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5082" y="1327379"/>
            <a:ext cx="4226918" cy="276999"/>
          </a:xfrm>
          <a:prstGeom prst="rect">
            <a:avLst/>
          </a:prstGeom>
          <a:solidFill>
            <a:srgbClr val="DA291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Verdana"/>
                <a:ea typeface="华文细黑"/>
              </a:rPr>
              <a:t>国内产业新城三年累计拓展目标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华文细黑"/>
            </a:endParaRPr>
          </a:p>
        </p:txBody>
      </p:sp>
      <p:sp>
        <p:nvSpPr>
          <p:cNvPr id="23" name="Rectangle 1"/>
          <p:cNvSpPr/>
          <p:nvPr/>
        </p:nvSpPr>
        <p:spPr bwMode="gray">
          <a:xfrm>
            <a:off x="0" y="0"/>
            <a:ext cx="2552700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二级主题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拓展布局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548091"/>
              </p:ext>
            </p:extLst>
          </p:nvPr>
        </p:nvGraphicFramePr>
        <p:xfrm>
          <a:off x="257113" y="3806266"/>
          <a:ext cx="5072936" cy="2559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962424" y="4369091"/>
            <a:ext cx="1367624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zh-CN" altLang="en-US" sz="11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单位：座</a:t>
            </a:r>
            <a:endParaRPr lang="en-US" altLang="zh-CN" sz="1100" dirty="0" smtClean="0">
              <a:solidFill>
                <a:srgbClr val="3131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zh-CN" altLang="en-US" sz="11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正式协议</a:t>
            </a: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3955027861"/>
              </p:ext>
            </p:extLst>
          </p:nvPr>
        </p:nvGraphicFramePr>
        <p:xfrm>
          <a:off x="433049" y="1833089"/>
          <a:ext cx="4541336" cy="1687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矩形 20"/>
          <p:cNvSpPr/>
          <p:nvPr/>
        </p:nvSpPr>
        <p:spPr>
          <a:xfrm>
            <a:off x="433049" y="3530057"/>
            <a:ext cx="4896999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lang="en-US" altLang="zh-CN" sz="1200" b="1" dirty="0">
                <a:solidFill>
                  <a:srgbClr val="C00000"/>
                </a:solidFill>
                <a:latin typeface="Verdana"/>
                <a:ea typeface="华文细黑"/>
              </a:rPr>
              <a:t>1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：数据从后台数据表中取得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sz="1200" b="1" noProof="0" dirty="0" smtClean="0">
                <a:solidFill>
                  <a:srgbClr val="C00000"/>
                </a:solidFill>
                <a:latin typeface="Verdana"/>
                <a:ea typeface="华文细黑"/>
              </a:rPr>
              <a:t>注释</a:t>
            </a:r>
            <a:r>
              <a:rPr lang="en-US" altLang="zh-CN" sz="1200" b="1" noProof="0" dirty="0" smtClean="0">
                <a:solidFill>
                  <a:srgbClr val="C00000"/>
                </a:solidFill>
                <a:latin typeface="Verdana"/>
                <a:ea typeface="华文细黑"/>
              </a:rPr>
              <a:t>2</a:t>
            </a:r>
            <a:r>
              <a:rPr lang="zh-CN" altLang="en-US" sz="1200" b="1" noProof="0" dirty="0" smtClean="0">
                <a:solidFill>
                  <a:srgbClr val="C00000"/>
                </a:solidFill>
                <a:latin typeface="Verdana"/>
                <a:ea typeface="华文细黑"/>
              </a:rPr>
              <a:t>：抓取实际完成数，折线方式显示实际完成情况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594724" y="4235664"/>
            <a:ext cx="2377076" cy="2256541"/>
          </a:xfrm>
          <a:prstGeom prst="rect">
            <a:avLst/>
          </a:prstGeom>
          <a:solidFill>
            <a:srgbClr val="ED8B00">
              <a:alpha val="2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6528712" y="1395959"/>
            <a:ext cx="1598018" cy="276999"/>
          </a:xfrm>
          <a:prstGeom prst="rect">
            <a:avLst/>
          </a:prstGeom>
          <a:solidFill>
            <a:srgbClr val="DA291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Verdana"/>
                <a:ea typeface="华文细黑"/>
              </a:rPr>
              <a:t>2018</a:t>
            </a:r>
            <a:r>
              <a:rPr lang="zh-CN" altLang="en-US" dirty="0" smtClean="0">
                <a:solidFill>
                  <a:schemeClr val="bg1"/>
                </a:solidFill>
                <a:latin typeface="Verdana"/>
                <a:ea typeface="华文细黑"/>
              </a:rPr>
              <a:t>目标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华文细黑"/>
            </a:endParaRPr>
          </a:p>
        </p:txBody>
      </p:sp>
      <p:graphicFrame>
        <p:nvGraphicFramePr>
          <p:cNvPr id="30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807326"/>
              </p:ext>
            </p:extLst>
          </p:nvPr>
        </p:nvGraphicFramePr>
        <p:xfrm>
          <a:off x="6478588" y="1671639"/>
          <a:ext cx="4441825" cy="1900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图表" r:id="rId5" imgW="2743289" imgH="1428790" progId="Excel.Chart.8">
                  <p:embed/>
                </p:oleObj>
              </mc:Choice>
              <mc:Fallback>
                <p:oleObj name="图表" r:id="rId5" imgW="2743289" imgH="1428790" progId="Excel.Chart.8">
                  <p:embed/>
                  <p:pic>
                    <p:nvPicPr>
                      <p:cNvPr id="29" name="图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88" y="1671639"/>
                        <a:ext cx="4441825" cy="1900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图表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456979"/>
              </p:ext>
            </p:extLst>
          </p:nvPr>
        </p:nvGraphicFramePr>
        <p:xfrm>
          <a:off x="6530047" y="3831221"/>
          <a:ext cx="2364893" cy="2505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图表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136767"/>
              </p:ext>
            </p:extLst>
          </p:nvPr>
        </p:nvGraphicFramePr>
        <p:xfrm>
          <a:off x="9056393" y="3797294"/>
          <a:ext cx="2364893" cy="2505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3" name="TextBox 10"/>
          <p:cNvSpPr txBox="1"/>
          <p:nvPr/>
        </p:nvSpPr>
        <p:spPr>
          <a:xfrm>
            <a:off x="6554946" y="3637155"/>
            <a:ext cx="1598018" cy="276999"/>
          </a:xfrm>
          <a:prstGeom prst="rect">
            <a:avLst/>
          </a:prstGeom>
          <a:solidFill>
            <a:srgbClr val="DA291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noProof="0" dirty="0" smtClean="0">
                <a:solidFill>
                  <a:schemeClr val="bg1"/>
                </a:solidFill>
                <a:latin typeface="Verdana"/>
                <a:ea typeface="华文细黑"/>
              </a:rPr>
              <a:t>备忘录排名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华文细黑"/>
            </a:endParaRPr>
          </a:p>
        </p:txBody>
      </p:sp>
      <p:sp>
        <p:nvSpPr>
          <p:cNvPr id="34" name="TextBox 10"/>
          <p:cNvSpPr txBox="1"/>
          <p:nvPr/>
        </p:nvSpPr>
        <p:spPr>
          <a:xfrm>
            <a:off x="9144794" y="3658794"/>
            <a:ext cx="1598018" cy="276999"/>
          </a:xfrm>
          <a:prstGeom prst="rect">
            <a:avLst/>
          </a:prstGeom>
          <a:solidFill>
            <a:srgbClr val="DA291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noProof="0" dirty="0" smtClean="0">
                <a:solidFill>
                  <a:schemeClr val="bg1"/>
                </a:solidFill>
                <a:latin typeface="Verdana"/>
                <a:ea typeface="华文细黑"/>
              </a:rPr>
              <a:t>正式协议排名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华文细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13733" y="5619689"/>
            <a:ext cx="514872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1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：点击备忘录排名中的事业部可以看到事业部备忘录签订的区域（含备忘录签订时间、面积信息）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正式协议排名中点击事业部，显示信息（备忘录签订时间、面积、正式协议计划签订时间）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1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133350" y="666750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 bwMode="gray">
          <a:xfrm>
            <a:off x="6045721" y="1282130"/>
            <a:ext cx="5657850" cy="5278181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819150"/>
            <a:ext cx="30099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经营分析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|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核心指标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资源类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DA291C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08572" y="1267599"/>
            <a:ext cx="5657850" cy="2591105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8" name="矩形 16"/>
          <p:cNvSpPr/>
          <p:nvPr/>
        </p:nvSpPr>
        <p:spPr>
          <a:xfrm>
            <a:off x="463303" y="1939480"/>
            <a:ext cx="1584000" cy="358714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>
              <a:lnSpc>
                <a:spcPct val="200000"/>
              </a:lnSpc>
            </a:pPr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指标批复</a:t>
            </a:r>
            <a:endParaRPr lang="en-US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16"/>
          <p:cNvSpPr/>
          <p:nvPr/>
        </p:nvSpPr>
        <p:spPr>
          <a:xfrm>
            <a:off x="2295396" y="1935802"/>
            <a:ext cx="1584000" cy="3635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住宅供地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329" y="1439049"/>
            <a:ext cx="4896999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概述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3484076" y="3340121"/>
            <a:ext cx="2368060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季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 </a:t>
            </a:r>
          </a:p>
        </p:txBody>
      </p:sp>
      <p:sp>
        <p:nvSpPr>
          <p:cNvPr id="34" name="等腰三角形 33"/>
          <p:cNvSpPr/>
          <p:nvPr/>
        </p:nvSpPr>
        <p:spPr bwMode="auto">
          <a:xfrm rot="10800000">
            <a:off x="5315174" y="3470329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91337" y="-10072"/>
            <a:ext cx="8667313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3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示例指标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为指标批复，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时间维度为“季”，目标完成情况共展现四组数据，包含：季度目标、实际完成和当季度每月目标及实际，年度同上，月度可仅体现月度目标及实际完成以及周度实际完成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指标批复目标及实际完成可按色块区分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类别（住宅、产业、配套）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3" name="Rectangle 1"/>
          <p:cNvSpPr/>
          <p:nvPr/>
        </p:nvSpPr>
        <p:spPr bwMode="gray">
          <a:xfrm>
            <a:off x="0" y="0"/>
            <a:ext cx="2552700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二级主题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资源类指标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2" name="矩形 16"/>
          <p:cNvSpPr/>
          <p:nvPr/>
        </p:nvSpPr>
        <p:spPr>
          <a:xfrm>
            <a:off x="4127489" y="1930783"/>
            <a:ext cx="1584000" cy="3635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住宅取地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" name="矩形 16"/>
          <p:cNvSpPr/>
          <p:nvPr/>
        </p:nvSpPr>
        <p:spPr>
          <a:xfrm>
            <a:off x="463303" y="2479565"/>
            <a:ext cx="1584000" cy="3587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产业供地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矩形 16"/>
          <p:cNvSpPr/>
          <p:nvPr/>
        </p:nvSpPr>
        <p:spPr>
          <a:xfrm>
            <a:off x="2300665" y="2462248"/>
            <a:ext cx="1584000" cy="3635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配套取地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29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2869726"/>
              </p:ext>
            </p:extLst>
          </p:nvPr>
        </p:nvGraphicFramePr>
        <p:xfrm>
          <a:off x="6191250" y="1306513"/>
          <a:ext cx="3738853" cy="1825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3" name="图表" r:id="rId8" imgW="2743289" imgH="1466846" progId="Excel.Chart.8">
                  <p:embed/>
                </p:oleObj>
              </mc:Choice>
              <mc:Fallback>
                <p:oleObj name="图表" r:id="rId8" imgW="2743289" imgH="1466846" progId="Excel.Chart.8">
                  <p:embed/>
                  <p:pic>
                    <p:nvPicPr>
                      <p:cNvPr id="29" name="图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1306513"/>
                        <a:ext cx="3738853" cy="1825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1"/>
          <p:cNvSpPr txBox="1">
            <a:spLocks noChangeArrowheads="1"/>
          </p:cNvSpPr>
          <p:nvPr/>
        </p:nvSpPr>
        <p:spPr bwMode="auto">
          <a:xfrm>
            <a:off x="9162286" y="1406355"/>
            <a:ext cx="1206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graphicFrame>
        <p:nvGraphicFramePr>
          <p:cNvPr id="37" name="图表 36"/>
          <p:cNvGraphicFramePr/>
          <p:nvPr>
            <p:extLst/>
          </p:nvPr>
        </p:nvGraphicFramePr>
        <p:xfrm>
          <a:off x="6299615" y="4617246"/>
          <a:ext cx="2611336" cy="1819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8" name="文本框 1"/>
          <p:cNvSpPr txBox="1">
            <a:spLocks noChangeArrowheads="1"/>
          </p:cNvSpPr>
          <p:nvPr/>
        </p:nvSpPr>
        <p:spPr bwMode="auto">
          <a:xfrm>
            <a:off x="8290014" y="4707057"/>
            <a:ext cx="5846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graphicFrame>
        <p:nvGraphicFramePr>
          <p:cNvPr id="39" name="图表 38"/>
          <p:cNvGraphicFramePr/>
          <p:nvPr>
            <p:extLst>
              <p:ext uri="{D42A27DB-BD31-4B8C-83A1-F6EECF244321}">
                <p14:modId xmlns:p14="http://schemas.microsoft.com/office/powerpoint/2010/main" val="3630129720"/>
              </p:ext>
            </p:extLst>
          </p:nvPr>
        </p:nvGraphicFramePr>
        <p:xfrm>
          <a:off x="9214244" y="4605118"/>
          <a:ext cx="2247409" cy="185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582932" y="1441330"/>
            <a:ext cx="80791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目标完成情况</a:t>
            </a:r>
          </a:p>
        </p:txBody>
      </p:sp>
      <p:sp>
        <p:nvSpPr>
          <p:cNvPr id="46" name="文本框 1"/>
          <p:cNvSpPr txBox="1">
            <a:spLocks noChangeArrowheads="1"/>
          </p:cNvSpPr>
          <p:nvPr/>
        </p:nvSpPr>
        <p:spPr bwMode="auto">
          <a:xfrm>
            <a:off x="8153561" y="3301534"/>
            <a:ext cx="5846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sp>
        <p:nvSpPr>
          <p:cNvPr id="50" name="文本框 1"/>
          <p:cNvSpPr txBox="1">
            <a:spLocks noChangeArrowheads="1"/>
          </p:cNvSpPr>
          <p:nvPr/>
        </p:nvSpPr>
        <p:spPr bwMode="auto">
          <a:xfrm>
            <a:off x="10926463" y="4874901"/>
            <a:ext cx="6897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sp>
        <p:nvSpPr>
          <p:cNvPr id="51" name="矩形 50"/>
          <p:cNvSpPr/>
          <p:nvPr/>
        </p:nvSpPr>
        <p:spPr>
          <a:xfrm>
            <a:off x="588780" y="285474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1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：下拉菜单可选择时间维度：年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季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月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150546" y="631263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6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无论时间维度为年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季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月，预估都是当季度预估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 </a:t>
            </a:r>
          </a:p>
        </p:txBody>
      </p:sp>
      <p:sp>
        <p:nvSpPr>
          <p:cNvPr id="40" name="矩形 39"/>
          <p:cNvSpPr/>
          <p:nvPr/>
        </p:nvSpPr>
        <p:spPr>
          <a:xfrm>
            <a:off x="9930103" y="1398198"/>
            <a:ext cx="16818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4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点击“明细数据”，跳转至详细清单（季度预估明细含差异原因）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457934" y="3407502"/>
            <a:ext cx="2622420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区域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等腰三角形 41"/>
          <p:cNvSpPr/>
          <p:nvPr/>
        </p:nvSpPr>
        <p:spPr bwMode="auto">
          <a:xfrm rot="10800000">
            <a:off x="2543392" y="3537710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2" name="Rounded Rectangle 16"/>
          <p:cNvSpPr/>
          <p:nvPr/>
        </p:nvSpPr>
        <p:spPr bwMode="gray">
          <a:xfrm>
            <a:off x="325227" y="3993080"/>
            <a:ext cx="5657850" cy="257175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90329" y="4058692"/>
            <a:ext cx="877163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排名：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490329" y="5061943"/>
            <a:ext cx="1796654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实际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完成率 </a:t>
            </a:r>
          </a:p>
        </p:txBody>
      </p:sp>
      <p:sp>
        <p:nvSpPr>
          <p:cNvPr id="56" name="等腰三角形 55"/>
          <p:cNvSpPr/>
          <p:nvPr/>
        </p:nvSpPr>
        <p:spPr bwMode="auto">
          <a:xfrm rot="10800000">
            <a:off x="1921631" y="5190384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84893" y="6165664"/>
            <a:ext cx="55052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7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：鼠标放到未完成事业部上时，显示未完成原因（文字描述）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490329" y="4542566"/>
            <a:ext cx="2321544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区域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等腰三角形 58"/>
          <p:cNvSpPr/>
          <p:nvPr/>
        </p:nvSpPr>
        <p:spPr bwMode="auto">
          <a:xfrm rot="10800000">
            <a:off x="2418367" y="4676921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graphicFrame>
        <p:nvGraphicFramePr>
          <p:cNvPr id="60" name="图表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027423"/>
              </p:ext>
            </p:extLst>
          </p:nvPr>
        </p:nvGraphicFramePr>
        <p:xfrm>
          <a:off x="3021736" y="4029943"/>
          <a:ext cx="2806256" cy="2326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61" name="Chart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3061914"/>
              </p:ext>
            </p:extLst>
          </p:nvPr>
        </p:nvGraphicFramePr>
        <p:xfrm>
          <a:off x="6287258" y="3131741"/>
          <a:ext cx="2854667" cy="1456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62" name="Text Placeholder 2"/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6543499" y="4371704"/>
            <a:ext cx="266700" cy="14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总计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3" name="Text Placeholder 2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7223109" y="4371704"/>
            <a:ext cx="266700" cy="17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800" noProof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住宅用地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4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7902719" y="4371704"/>
            <a:ext cx="266700" cy="17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产业</a:t>
            </a:r>
            <a:r>
              <a:rPr lang="zh-CN" altLang="en-US" sz="800" noProof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5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8582330" y="4371704"/>
            <a:ext cx="266700" cy="17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800" noProof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配套</a:t>
            </a:r>
            <a:r>
              <a:rPr lang="zh-CN" altLang="en-US" sz="800" noProof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用地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962251" y="3112630"/>
            <a:ext cx="148117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sz="1050" b="1" dirty="0" smtClean="0">
                <a:solidFill>
                  <a:srgbClr val="313131"/>
                </a:solidFill>
                <a:latin typeface="Verdana"/>
                <a:ea typeface="华文细黑"/>
              </a:rPr>
              <a:t>指标批复未确权土地存量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49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133350" y="666750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 bwMode="gray">
          <a:xfrm>
            <a:off x="6091725" y="1282529"/>
            <a:ext cx="5657850" cy="5278181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819150"/>
            <a:ext cx="30099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经营分析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|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核心指标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资源类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DA291C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08572" y="1267599"/>
            <a:ext cx="5657850" cy="2591105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8" name="矩形 16"/>
          <p:cNvSpPr/>
          <p:nvPr/>
        </p:nvSpPr>
        <p:spPr>
          <a:xfrm>
            <a:off x="463303" y="1939480"/>
            <a:ext cx="1584000" cy="3587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>
              <a:lnSpc>
                <a:spcPct val="200000"/>
              </a:lnSpc>
            </a:pPr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指标批复</a:t>
            </a:r>
            <a:endParaRPr lang="en-US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16"/>
          <p:cNvSpPr/>
          <p:nvPr/>
        </p:nvSpPr>
        <p:spPr>
          <a:xfrm>
            <a:off x="2295396" y="1935802"/>
            <a:ext cx="1584000" cy="3635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住宅供地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329" y="1439049"/>
            <a:ext cx="4896999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概述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3484076" y="3340121"/>
            <a:ext cx="2368060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季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 </a:t>
            </a:r>
          </a:p>
        </p:txBody>
      </p:sp>
      <p:sp>
        <p:nvSpPr>
          <p:cNvPr id="34" name="等腰三角形 33"/>
          <p:cNvSpPr/>
          <p:nvPr/>
        </p:nvSpPr>
        <p:spPr bwMode="auto">
          <a:xfrm rot="10800000">
            <a:off x="5315174" y="3470329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91337" y="-10072"/>
            <a:ext cx="8667313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3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示例指标为住宅供地，时间维度为“季”，目标完成情况共展现四组数据，包含：季度目标、实际完成和当季度每月目标及实际，年度同上，月度可仅体现月度目标及实际完成以及周度实际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完成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3" name="Rectangle 1"/>
          <p:cNvSpPr/>
          <p:nvPr/>
        </p:nvSpPr>
        <p:spPr bwMode="gray">
          <a:xfrm>
            <a:off x="0" y="0"/>
            <a:ext cx="2552700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二级主题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资源类指标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2" name="矩形 16"/>
          <p:cNvSpPr/>
          <p:nvPr/>
        </p:nvSpPr>
        <p:spPr>
          <a:xfrm>
            <a:off x="4127489" y="1930783"/>
            <a:ext cx="1584000" cy="3635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住宅取地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" name="矩形 16"/>
          <p:cNvSpPr/>
          <p:nvPr/>
        </p:nvSpPr>
        <p:spPr>
          <a:xfrm>
            <a:off x="463303" y="2479565"/>
            <a:ext cx="1584000" cy="3587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产业供地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矩形 16"/>
          <p:cNvSpPr/>
          <p:nvPr/>
        </p:nvSpPr>
        <p:spPr>
          <a:xfrm>
            <a:off x="2300665" y="2462248"/>
            <a:ext cx="1584000" cy="3635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配套取地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" name="文本框 1"/>
          <p:cNvSpPr txBox="1">
            <a:spLocks noChangeArrowheads="1"/>
          </p:cNvSpPr>
          <p:nvPr/>
        </p:nvSpPr>
        <p:spPr bwMode="auto">
          <a:xfrm>
            <a:off x="9162286" y="1406355"/>
            <a:ext cx="1206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graphicFrame>
        <p:nvGraphicFramePr>
          <p:cNvPr id="37" name="图表 36"/>
          <p:cNvGraphicFramePr/>
          <p:nvPr>
            <p:extLst/>
          </p:nvPr>
        </p:nvGraphicFramePr>
        <p:xfrm>
          <a:off x="6299615" y="4617246"/>
          <a:ext cx="2611336" cy="1819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文本框 1"/>
          <p:cNvSpPr txBox="1">
            <a:spLocks noChangeArrowheads="1"/>
          </p:cNvSpPr>
          <p:nvPr/>
        </p:nvSpPr>
        <p:spPr bwMode="auto">
          <a:xfrm>
            <a:off x="8290014" y="4707057"/>
            <a:ext cx="5846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graphicFrame>
        <p:nvGraphicFramePr>
          <p:cNvPr id="39" name="图表 38"/>
          <p:cNvGraphicFramePr/>
          <p:nvPr>
            <p:extLst>
              <p:ext uri="{D42A27DB-BD31-4B8C-83A1-F6EECF244321}">
                <p14:modId xmlns:p14="http://schemas.microsoft.com/office/powerpoint/2010/main" val="1463076869"/>
              </p:ext>
            </p:extLst>
          </p:nvPr>
        </p:nvGraphicFramePr>
        <p:xfrm>
          <a:off x="9214244" y="4605118"/>
          <a:ext cx="2247409" cy="185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582932" y="1441330"/>
            <a:ext cx="80791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目标完成情况</a:t>
            </a:r>
          </a:p>
        </p:txBody>
      </p:sp>
      <p:sp>
        <p:nvSpPr>
          <p:cNvPr id="50" name="文本框 1"/>
          <p:cNvSpPr txBox="1">
            <a:spLocks noChangeArrowheads="1"/>
          </p:cNvSpPr>
          <p:nvPr/>
        </p:nvSpPr>
        <p:spPr bwMode="auto">
          <a:xfrm>
            <a:off x="10780737" y="4712783"/>
            <a:ext cx="6897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sp>
        <p:nvSpPr>
          <p:cNvPr id="51" name="矩形 50"/>
          <p:cNvSpPr/>
          <p:nvPr/>
        </p:nvSpPr>
        <p:spPr>
          <a:xfrm>
            <a:off x="588780" y="285474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1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：下拉菜单可选择时间维度：年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季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月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150546" y="631263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6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无论时间维度为年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季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月，预估都是当季度预估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 </a:t>
            </a:r>
          </a:p>
        </p:txBody>
      </p:sp>
      <p:sp>
        <p:nvSpPr>
          <p:cNvPr id="40" name="矩形 39"/>
          <p:cNvSpPr/>
          <p:nvPr/>
        </p:nvSpPr>
        <p:spPr>
          <a:xfrm>
            <a:off x="9930103" y="1398198"/>
            <a:ext cx="16818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4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点击“明细数据”，跳转至详细清单（季度预估明细含差异原因）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2043" y="309439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lang="en-US" altLang="zh-CN" sz="1200" b="1" dirty="0">
                <a:solidFill>
                  <a:srgbClr val="C00000"/>
                </a:solidFill>
                <a:latin typeface="Verdana"/>
                <a:ea typeface="华文细黑"/>
              </a:rPr>
              <a:t>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住宅供地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取地按两个单位维度显示：亩和万平米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457934" y="3407502"/>
            <a:ext cx="2622420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区域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等腰三角形 41"/>
          <p:cNvSpPr/>
          <p:nvPr/>
        </p:nvSpPr>
        <p:spPr bwMode="auto">
          <a:xfrm rot="10800000">
            <a:off x="2543392" y="3537710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2" name="Rounded Rectangle 16"/>
          <p:cNvSpPr/>
          <p:nvPr/>
        </p:nvSpPr>
        <p:spPr bwMode="gray">
          <a:xfrm>
            <a:off x="325227" y="3993080"/>
            <a:ext cx="5657850" cy="257175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90329" y="4058692"/>
            <a:ext cx="877163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排名：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490329" y="5061943"/>
            <a:ext cx="1796654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实际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完成率 </a:t>
            </a:r>
          </a:p>
        </p:txBody>
      </p:sp>
      <p:sp>
        <p:nvSpPr>
          <p:cNvPr id="56" name="等腰三角形 55"/>
          <p:cNvSpPr/>
          <p:nvPr/>
        </p:nvSpPr>
        <p:spPr bwMode="auto">
          <a:xfrm rot="10800000">
            <a:off x="1921631" y="5190384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84893" y="6165664"/>
            <a:ext cx="55052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7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：鼠标放到未完成事业部上时，显示未完成原因（文字描述）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490329" y="4542566"/>
            <a:ext cx="2321544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区域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等腰三角形 58"/>
          <p:cNvSpPr/>
          <p:nvPr/>
        </p:nvSpPr>
        <p:spPr bwMode="auto">
          <a:xfrm rot="10800000">
            <a:off x="2418367" y="4676921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graphicFrame>
        <p:nvGraphicFramePr>
          <p:cNvPr id="60" name="图表 59"/>
          <p:cNvGraphicFramePr>
            <a:graphicFrameLocks/>
          </p:cNvGraphicFramePr>
          <p:nvPr>
            <p:extLst/>
          </p:nvPr>
        </p:nvGraphicFramePr>
        <p:xfrm>
          <a:off x="3021736" y="4029943"/>
          <a:ext cx="2806256" cy="2326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7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405298"/>
              </p:ext>
            </p:extLst>
          </p:nvPr>
        </p:nvGraphicFramePr>
        <p:xfrm>
          <a:off x="6191250" y="1306513"/>
          <a:ext cx="3738853" cy="1825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图表" r:id="rId6" imgW="2743289" imgH="1466846" progId="Excel.Chart.8">
                  <p:embed/>
                </p:oleObj>
              </mc:Choice>
              <mc:Fallback>
                <p:oleObj name="图表" r:id="rId6" imgW="2743289" imgH="1466846" progId="Excel.Chart.8">
                  <p:embed/>
                  <p:pic>
                    <p:nvPicPr>
                      <p:cNvPr id="29" name="图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1306513"/>
                        <a:ext cx="3738853" cy="1825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43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133350" y="666750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 bwMode="gray">
          <a:xfrm>
            <a:off x="6091725" y="1282529"/>
            <a:ext cx="5657850" cy="5278181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819150"/>
            <a:ext cx="30099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经营分析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|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核心指标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资源类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DA291C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08572" y="1267599"/>
            <a:ext cx="5657850" cy="2591105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8" name="矩形 16"/>
          <p:cNvSpPr/>
          <p:nvPr/>
        </p:nvSpPr>
        <p:spPr>
          <a:xfrm>
            <a:off x="463303" y="1939480"/>
            <a:ext cx="1584000" cy="3587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>
              <a:lnSpc>
                <a:spcPct val="200000"/>
              </a:lnSpc>
            </a:pPr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指标批复</a:t>
            </a:r>
            <a:endParaRPr lang="en-US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16"/>
          <p:cNvSpPr/>
          <p:nvPr/>
        </p:nvSpPr>
        <p:spPr>
          <a:xfrm>
            <a:off x="2295396" y="1935802"/>
            <a:ext cx="1584000" cy="3635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>
              <a:lnSpc>
                <a:spcPct val="200000"/>
              </a:lnSpc>
            </a:pPr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住宅供地</a:t>
            </a:r>
            <a:endParaRPr lang="en-US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329" y="1439049"/>
            <a:ext cx="4896999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概述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3484076" y="3340121"/>
            <a:ext cx="2368060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季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 </a:t>
            </a:r>
          </a:p>
        </p:txBody>
      </p:sp>
      <p:sp>
        <p:nvSpPr>
          <p:cNvPr id="34" name="等腰三角形 33"/>
          <p:cNvSpPr/>
          <p:nvPr/>
        </p:nvSpPr>
        <p:spPr bwMode="auto">
          <a:xfrm rot="10800000">
            <a:off x="5315174" y="3470329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91337" y="-10072"/>
            <a:ext cx="8667313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3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示例指标为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住宅取地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，时间维度为“季”，目标完成情况共展现四组数据，包含：季度目标、实际完成和当季度每月目标及实际，年度同上，月度可仅体现月度目标及实际完成以及周度实际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完成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3" name="Rectangle 1"/>
          <p:cNvSpPr/>
          <p:nvPr/>
        </p:nvSpPr>
        <p:spPr bwMode="gray">
          <a:xfrm>
            <a:off x="0" y="0"/>
            <a:ext cx="2552700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二级主题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资源类指标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2" name="矩形 16"/>
          <p:cNvSpPr/>
          <p:nvPr/>
        </p:nvSpPr>
        <p:spPr>
          <a:xfrm>
            <a:off x="4127489" y="1930783"/>
            <a:ext cx="1584000" cy="3635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>
              <a:lnSpc>
                <a:spcPct val="200000"/>
              </a:lnSpc>
            </a:pPr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住宅取地</a:t>
            </a:r>
            <a:endParaRPr lang="en-US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16"/>
          <p:cNvSpPr/>
          <p:nvPr/>
        </p:nvSpPr>
        <p:spPr>
          <a:xfrm>
            <a:off x="463303" y="2479565"/>
            <a:ext cx="1584000" cy="3587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产业供地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矩形 16"/>
          <p:cNvSpPr/>
          <p:nvPr/>
        </p:nvSpPr>
        <p:spPr>
          <a:xfrm>
            <a:off x="2300665" y="2462248"/>
            <a:ext cx="1584000" cy="3635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配套取地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" name="文本框 1"/>
          <p:cNvSpPr txBox="1">
            <a:spLocks noChangeArrowheads="1"/>
          </p:cNvSpPr>
          <p:nvPr/>
        </p:nvSpPr>
        <p:spPr bwMode="auto">
          <a:xfrm>
            <a:off x="9162286" y="1406355"/>
            <a:ext cx="1206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graphicFrame>
        <p:nvGraphicFramePr>
          <p:cNvPr id="37" name="图表 36"/>
          <p:cNvGraphicFramePr/>
          <p:nvPr>
            <p:extLst/>
          </p:nvPr>
        </p:nvGraphicFramePr>
        <p:xfrm>
          <a:off x="6299615" y="4617246"/>
          <a:ext cx="2611336" cy="1819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8" name="文本框 1"/>
          <p:cNvSpPr txBox="1">
            <a:spLocks noChangeArrowheads="1"/>
          </p:cNvSpPr>
          <p:nvPr/>
        </p:nvSpPr>
        <p:spPr bwMode="auto">
          <a:xfrm>
            <a:off x="8290014" y="4707057"/>
            <a:ext cx="5846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graphicFrame>
        <p:nvGraphicFramePr>
          <p:cNvPr id="39" name="图表 38"/>
          <p:cNvGraphicFramePr/>
          <p:nvPr>
            <p:extLst/>
          </p:nvPr>
        </p:nvGraphicFramePr>
        <p:xfrm>
          <a:off x="9214244" y="4605118"/>
          <a:ext cx="2247409" cy="185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582932" y="1441330"/>
            <a:ext cx="80791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目标完成情况</a:t>
            </a:r>
          </a:p>
        </p:txBody>
      </p:sp>
      <p:sp>
        <p:nvSpPr>
          <p:cNvPr id="46" name="文本框 1"/>
          <p:cNvSpPr txBox="1">
            <a:spLocks noChangeArrowheads="1"/>
          </p:cNvSpPr>
          <p:nvPr/>
        </p:nvSpPr>
        <p:spPr bwMode="auto">
          <a:xfrm>
            <a:off x="8613914" y="3249402"/>
            <a:ext cx="5846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sp>
        <p:nvSpPr>
          <p:cNvPr id="50" name="文本框 1"/>
          <p:cNvSpPr txBox="1">
            <a:spLocks noChangeArrowheads="1"/>
          </p:cNvSpPr>
          <p:nvPr/>
        </p:nvSpPr>
        <p:spPr bwMode="auto">
          <a:xfrm>
            <a:off x="10780737" y="4712783"/>
            <a:ext cx="6897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sp>
        <p:nvSpPr>
          <p:cNvPr id="51" name="矩形 50"/>
          <p:cNvSpPr/>
          <p:nvPr/>
        </p:nvSpPr>
        <p:spPr>
          <a:xfrm>
            <a:off x="588780" y="285474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1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：下拉菜单可选择时间维度：年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季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月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150546" y="631263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6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无论时间维度为年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季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月，预估都是当季度预估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 </a:t>
            </a:r>
          </a:p>
        </p:txBody>
      </p:sp>
      <p:sp>
        <p:nvSpPr>
          <p:cNvPr id="40" name="矩形 39"/>
          <p:cNvSpPr/>
          <p:nvPr/>
        </p:nvSpPr>
        <p:spPr>
          <a:xfrm>
            <a:off x="9930103" y="1398198"/>
            <a:ext cx="16818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4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点击“明细数据”，跳转至详细清单（季度预估明细含差异原因）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2043" y="309439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lang="en-US" altLang="zh-CN" sz="1200" b="1" dirty="0">
                <a:solidFill>
                  <a:srgbClr val="C00000"/>
                </a:solidFill>
                <a:latin typeface="Verdana"/>
                <a:ea typeface="华文细黑"/>
              </a:rPr>
              <a:t>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住宅供地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取地按两个单位维度显示：亩和万平米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388298" y="3266583"/>
            <a:ext cx="1681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5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：存量住宅用地，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仅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在住宅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取地时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显示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457934" y="3407502"/>
            <a:ext cx="2622420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分公司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等腰三角形 41"/>
          <p:cNvSpPr/>
          <p:nvPr/>
        </p:nvSpPr>
        <p:spPr bwMode="auto">
          <a:xfrm rot="10800000">
            <a:off x="2543392" y="3537710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2" name="Rounded Rectangle 16"/>
          <p:cNvSpPr/>
          <p:nvPr/>
        </p:nvSpPr>
        <p:spPr bwMode="gray">
          <a:xfrm>
            <a:off x="325227" y="3993080"/>
            <a:ext cx="5657850" cy="257175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90329" y="4058692"/>
            <a:ext cx="877163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排名：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490329" y="5061943"/>
            <a:ext cx="1796654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实际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等腰三角形 55"/>
          <p:cNvSpPr/>
          <p:nvPr/>
        </p:nvSpPr>
        <p:spPr bwMode="auto">
          <a:xfrm rot="10800000">
            <a:off x="1921631" y="5190384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84893" y="6165664"/>
            <a:ext cx="55052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7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：鼠标放到未完成事业部上时，显示未完成原因（文字描述）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490329" y="4542566"/>
            <a:ext cx="2321544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分公司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等腰三角形 58"/>
          <p:cNvSpPr/>
          <p:nvPr/>
        </p:nvSpPr>
        <p:spPr bwMode="auto">
          <a:xfrm rot="10800000">
            <a:off x="2418367" y="4676921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graphicFrame>
        <p:nvGraphicFramePr>
          <p:cNvPr id="60" name="图表 59"/>
          <p:cNvGraphicFramePr>
            <a:graphicFrameLocks/>
          </p:cNvGraphicFramePr>
          <p:nvPr>
            <p:extLst/>
          </p:nvPr>
        </p:nvGraphicFramePr>
        <p:xfrm>
          <a:off x="3021736" y="4029943"/>
          <a:ext cx="2806256" cy="2326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7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405298"/>
              </p:ext>
            </p:extLst>
          </p:nvPr>
        </p:nvGraphicFramePr>
        <p:xfrm>
          <a:off x="6191250" y="1306513"/>
          <a:ext cx="3738853" cy="1825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图表" r:id="rId10" imgW="2743289" imgH="1466846" progId="Excel.Chart.8">
                  <p:embed/>
                </p:oleObj>
              </mc:Choice>
              <mc:Fallback>
                <p:oleObj name="图表" r:id="rId10" imgW="2743289" imgH="1466846" progId="Excel.Chart.8">
                  <p:embed/>
                  <p:pic>
                    <p:nvPicPr>
                      <p:cNvPr id="29" name="图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1306513"/>
                        <a:ext cx="3738853" cy="1825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Chart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9178184"/>
              </p:ext>
            </p:extLst>
          </p:nvPr>
        </p:nvGraphicFramePr>
        <p:xfrm>
          <a:off x="6287258" y="3131741"/>
          <a:ext cx="2854667" cy="1456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49" name="Text Placeholder 2"/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6662264" y="4362997"/>
            <a:ext cx="259966" cy="1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确权未取预售</a:t>
            </a:r>
            <a:endParaRPr lang="en-US" altLang="zh-CN" sz="8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总计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7591643" y="4362997"/>
            <a:ext cx="266700" cy="17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800" noProof="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确权未开工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8486570" y="4371704"/>
            <a:ext cx="266700" cy="17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开工未取预售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962251" y="3112630"/>
            <a:ext cx="161582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sz="1050" b="1" dirty="0" smtClean="0">
                <a:solidFill>
                  <a:srgbClr val="313131"/>
                </a:solidFill>
                <a:latin typeface="Verdana"/>
                <a:ea typeface="华文细黑"/>
              </a:rPr>
              <a:t>确权未取预售住宅用地存量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4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133350" y="666750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 bwMode="gray">
          <a:xfrm>
            <a:off x="6045721" y="1282130"/>
            <a:ext cx="5657850" cy="5278181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819150"/>
            <a:ext cx="30099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经营分析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|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核心指标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资源类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DA291C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08572" y="1267599"/>
            <a:ext cx="5657850" cy="2591105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8" name="矩形 16"/>
          <p:cNvSpPr/>
          <p:nvPr/>
        </p:nvSpPr>
        <p:spPr>
          <a:xfrm>
            <a:off x="463303" y="1939480"/>
            <a:ext cx="1584000" cy="3587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>
              <a:lnSpc>
                <a:spcPct val="200000"/>
              </a:lnSpc>
            </a:pPr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指标批复</a:t>
            </a:r>
            <a:endParaRPr lang="en-US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16"/>
          <p:cNvSpPr/>
          <p:nvPr/>
        </p:nvSpPr>
        <p:spPr>
          <a:xfrm>
            <a:off x="2295396" y="1935802"/>
            <a:ext cx="1584000" cy="3635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住宅供地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329" y="1439049"/>
            <a:ext cx="4896999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概述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3484076" y="3340121"/>
            <a:ext cx="2368060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季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 </a:t>
            </a:r>
          </a:p>
        </p:txBody>
      </p:sp>
      <p:sp>
        <p:nvSpPr>
          <p:cNvPr id="34" name="等腰三角形 33"/>
          <p:cNvSpPr/>
          <p:nvPr/>
        </p:nvSpPr>
        <p:spPr bwMode="auto">
          <a:xfrm rot="10800000">
            <a:off x="5315174" y="3470329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91337" y="-10072"/>
            <a:ext cx="8667313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3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示例指标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为产业供地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lang="zh-CN" altLang="en-US" sz="1200" b="1" dirty="0" smtClean="0">
                <a:solidFill>
                  <a:srgbClr val="C00000"/>
                </a:solidFill>
                <a:latin typeface="Verdana"/>
                <a:ea typeface="华文细黑"/>
              </a:rPr>
              <a:t>配套取地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，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时间维度为“季”，目标完成情况共展现四组数据，包含：季度目标、实际完成和当季度每月目标及实际，年度同上，月度可仅体现月度目标及实际完成以及周度实际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完成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3" name="Rectangle 1"/>
          <p:cNvSpPr/>
          <p:nvPr/>
        </p:nvSpPr>
        <p:spPr bwMode="gray">
          <a:xfrm>
            <a:off x="0" y="0"/>
            <a:ext cx="2552700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二级主题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资源类指标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2" name="矩形 16"/>
          <p:cNvSpPr/>
          <p:nvPr/>
        </p:nvSpPr>
        <p:spPr>
          <a:xfrm>
            <a:off x="4127489" y="1930783"/>
            <a:ext cx="1584000" cy="3635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住宅取地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" name="矩形 16"/>
          <p:cNvSpPr/>
          <p:nvPr/>
        </p:nvSpPr>
        <p:spPr>
          <a:xfrm>
            <a:off x="463303" y="2479565"/>
            <a:ext cx="1584000" cy="358714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>
              <a:lnSpc>
                <a:spcPct val="200000"/>
              </a:lnSpc>
            </a:pPr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产业供地</a:t>
            </a:r>
            <a:endParaRPr lang="en-US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16"/>
          <p:cNvSpPr/>
          <p:nvPr/>
        </p:nvSpPr>
        <p:spPr>
          <a:xfrm>
            <a:off x="2300665" y="2462248"/>
            <a:ext cx="1584000" cy="363570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>
              <a:lnSpc>
                <a:spcPct val="200000"/>
              </a:lnSpc>
            </a:pPr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配套取地</a:t>
            </a:r>
            <a:endParaRPr lang="en-US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9" name="图表 3"/>
          <p:cNvGraphicFramePr>
            <a:graphicFrameLocks/>
          </p:cNvGraphicFramePr>
          <p:nvPr>
            <p:extLst/>
          </p:nvPr>
        </p:nvGraphicFramePr>
        <p:xfrm>
          <a:off x="6191250" y="1306513"/>
          <a:ext cx="3738853" cy="1825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图表" r:id="rId3" imgW="2743289" imgH="1466846" progId="Excel.Chart.8">
                  <p:embed/>
                </p:oleObj>
              </mc:Choice>
              <mc:Fallback>
                <p:oleObj name="图表" r:id="rId3" imgW="2743289" imgH="1466846" progId="Excel.Chart.8">
                  <p:embed/>
                  <p:pic>
                    <p:nvPicPr>
                      <p:cNvPr id="29" name="图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1306513"/>
                        <a:ext cx="3738853" cy="1825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1"/>
          <p:cNvSpPr txBox="1">
            <a:spLocks noChangeArrowheads="1"/>
          </p:cNvSpPr>
          <p:nvPr/>
        </p:nvSpPr>
        <p:spPr bwMode="auto">
          <a:xfrm>
            <a:off x="9162286" y="1406355"/>
            <a:ext cx="1206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graphicFrame>
        <p:nvGraphicFramePr>
          <p:cNvPr id="37" name="图表 36"/>
          <p:cNvGraphicFramePr/>
          <p:nvPr>
            <p:extLst/>
          </p:nvPr>
        </p:nvGraphicFramePr>
        <p:xfrm>
          <a:off x="6299615" y="4617246"/>
          <a:ext cx="2611336" cy="1819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8" name="文本框 1"/>
          <p:cNvSpPr txBox="1">
            <a:spLocks noChangeArrowheads="1"/>
          </p:cNvSpPr>
          <p:nvPr/>
        </p:nvSpPr>
        <p:spPr bwMode="auto">
          <a:xfrm>
            <a:off x="8290014" y="4707057"/>
            <a:ext cx="5846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graphicFrame>
        <p:nvGraphicFramePr>
          <p:cNvPr id="39" name="图表 38"/>
          <p:cNvGraphicFramePr/>
          <p:nvPr>
            <p:extLst/>
          </p:nvPr>
        </p:nvGraphicFramePr>
        <p:xfrm>
          <a:off x="9214244" y="4605118"/>
          <a:ext cx="2247409" cy="185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582932" y="1441330"/>
            <a:ext cx="80791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目标完成情况</a:t>
            </a:r>
          </a:p>
        </p:txBody>
      </p:sp>
      <p:sp>
        <p:nvSpPr>
          <p:cNvPr id="50" name="文本框 1"/>
          <p:cNvSpPr txBox="1">
            <a:spLocks noChangeArrowheads="1"/>
          </p:cNvSpPr>
          <p:nvPr/>
        </p:nvSpPr>
        <p:spPr bwMode="auto">
          <a:xfrm>
            <a:off x="10926463" y="4874901"/>
            <a:ext cx="6897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sp>
        <p:nvSpPr>
          <p:cNvPr id="51" name="矩形 50"/>
          <p:cNvSpPr/>
          <p:nvPr/>
        </p:nvSpPr>
        <p:spPr>
          <a:xfrm>
            <a:off x="588780" y="285474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1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：下拉菜单可选择时间维度：年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季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月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150546" y="631263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6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无论时间维度为年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季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月，预估都是当季度预估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 </a:t>
            </a:r>
          </a:p>
        </p:txBody>
      </p:sp>
      <p:sp>
        <p:nvSpPr>
          <p:cNvPr id="40" name="矩形 39"/>
          <p:cNvSpPr/>
          <p:nvPr/>
        </p:nvSpPr>
        <p:spPr>
          <a:xfrm>
            <a:off x="9930103" y="1398198"/>
            <a:ext cx="16818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4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点击“明细数据”，跳转至详细清单（季度预估明细含差异原因）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457934" y="3407502"/>
            <a:ext cx="2622420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区域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等腰三角形 41"/>
          <p:cNvSpPr/>
          <p:nvPr/>
        </p:nvSpPr>
        <p:spPr bwMode="auto">
          <a:xfrm rot="10800000">
            <a:off x="2543392" y="3537710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2" name="Rounded Rectangle 16"/>
          <p:cNvSpPr/>
          <p:nvPr/>
        </p:nvSpPr>
        <p:spPr bwMode="gray">
          <a:xfrm>
            <a:off x="325227" y="3993080"/>
            <a:ext cx="5657850" cy="257175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90329" y="4058692"/>
            <a:ext cx="877163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排名：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490329" y="5061943"/>
            <a:ext cx="1796654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实际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完成率 </a:t>
            </a:r>
          </a:p>
        </p:txBody>
      </p:sp>
      <p:sp>
        <p:nvSpPr>
          <p:cNvPr id="56" name="等腰三角形 55"/>
          <p:cNvSpPr/>
          <p:nvPr/>
        </p:nvSpPr>
        <p:spPr bwMode="auto">
          <a:xfrm rot="10800000">
            <a:off x="1921631" y="5190384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84893" y="6165664"/>
            <a:ext cx="55052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7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：鼠标放到未完成事业部上时，显示未完成原因（文字描述）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490329" y="4542566"/>
            <a:ext cx="2321544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区域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等腰三角形 58"/>
          <p:cNvSpPr/>
          <p:nvPr/>
        </p:nvSpPr>
        <p:spPr bwMode="auto">
          <a:xfrm rot="10800000">
            <a:off x="2418367" y="4676921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graphicFrame>
        <p:nvGraphicFramePr>
          <p:cNvPr id="60" name="图表 59"/>
          <p:cNvGraphicFramePr>
            <a:graphicFrameLocks/>
          </p:cNvGraphicFramePr>
          <p:nvPr>
            <p:extLst/>
          </p:nvPr>
        </p:nvGraphicFramePr>
        <p:xfrm>
          <a:off x="3021736" y="4029943"/>
          <a:ext cx="2806256" cy="2326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7297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133350" y="666750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 bwMode="gray">
          <a:xfrm>
            <a:off x="6090576" y="1293360"/>
            <a:ext cx="5657850" cy="5278181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819150"/>
            <a:ext cx="30099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经营分析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|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核心指标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lang="zh-CN" altLang="en-US" dirty="0">
                <a:solidFill>
                  <a:srgbClr val="313131"/>
                </a:solidFill>
                <a:latin typeface="Verdana"/>
                <a:ea typeface="华文细黑"/>
              </a:rPr>
              <a:t>产业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类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DA291C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08572" y="1267599"/>
            <a:ext cx="5657850" cy="2591105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7" name="矩形 16"/>
          <p:cNvSpPr/>
          <p:nvPr/>
        </p:nvSpPr>
        <p:spPr>
          <a:xfrm>
            <a:off x="3391337" y="1890259"/>
            <a:ext cx="1584000" cy="3635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龙头项目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矩形 16"/>
          <p:cNvSpPr/>
          <p:nvPr/>
        </p:nvSpPr>
        <p:spPr>
          <a:xfrm>
            <a:off x="1175466" y="2605203"/>
            <a:ext cx="1584000" cy="3587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大项目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329" y="1439049"/>
            <a:ext cx="4896999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概述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3484076" y="3340121"/>
            <a:ext cx="2368060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季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 </a:t>
            </a:r>
          </a:p>
        </p:txBody>
      </p:sp>
      <p:sp>
        <p:nvSpPr>
          <p:cNvPr id="34" name="等腰三角形 33"/>
          <p:cNvSpPr/>
          <p:nvPr/>
        </p:nvSpPr>
        <p:spPr bwMode="auto">
          <a:xfrm rot="10800000">
            <a:off x="5315174" y="3470329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84076" y="64170"/>
            <a:ext cx="866731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示例指标为产业集群，时间维度为“季”，目标完成情况共展现四组数据，包含：季度目标、实际完成和当季度每月目标及实际，年度同上，月度可仅体现月度目标及实际完成以及周度实际完成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大项目、产业集群目标及实际完成可按色块区分类别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大项目：行业类、创新类、规模类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产业集群：谋划（新增、深化）、在建、建成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3" name="Rectangle 1"/>
          <p:cNvSpPr/>
          <p:nvPr/>
        </p:nvSpPr>
        <p:spPr bwMode="gray">
          <a:xfrm>
            <a:off x="0" y="0"/>
            <a:ext cx="2552700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二级主题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产业类指标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2" name="矩形 16"/>
          <p:cNvSpPr/>
          <p:nvPr/>
        </p:nvSpPr>
        <p:spPr>
          <a:xfrm>
            <a:off x="3391337" y="2657978"/>
            <a:ext cx="1584000" cy="3635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签约落地投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" name="矩形 16"/>
          <p:cNvSpPr/>
          <p:nvPr/>
        </p:nvSpPr>
        <p:spPr>
          <a:xfrm>
            <a:off x="1175310" y="1892687"/>
            <a:ext cx="1584000" cy="3587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产业集群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" name="文本框 1"/>
          <p:cNvSpPr txBox="1">
            <a:spLocks noChangeArrowheads="1"/>
          </p:cNvSpPr>
          <p:nvPr/>
        </p:nvSpPr>
        <p:spPr bwMode="auto">
          <a:xfrm>
            <a:off x="8422885" y="1485216"/>
            <a:ext cx="1206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113508" y="1415567"/>
            <a:ext cx="80791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目标完成情况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8919501" y="4314529"/>
            <a:ext cx="2766438" cy="1457326"/>
            <a:chOff x="3144148" y="3208022"/>
            <a:chExt cx="2845082" cy="1457326"/>
          </a:xfrm>
        </p:grpSpPr>
        <p:graphicFrame>
          <p:nvGraphicFramePr>
            <p:cNvPr id="40" name="图表 39"/>
            <p:cNvGraphicFramePr/>
            <p:nvPr>
              <p:extLst/>
            </p:nvPr>
          </p:nvGraphicFramePr>
          <p:xfrm>
            <a:off x="3144148" y="3208022"/>
            <a:ext cx="2816223" cy="14573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3" name="文本框 1"/>
            <p:cNvSpPr txBox="1">
              <a:spLocks noChangeArrowheads="1"/>
            </p:cNvSpPr>
            <p:nvPr/>
          </p:nvSpPr>
          <p:spPr bwMode="auto">
            <a:xfrm>
              <a:off x="5279894" y="3256646"/>
              <a:ext cx="70933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明细数据</a:t>
              </a:r>
            </a:p>
          </p:txBody>
        </p:sp>
      </p:grpSp>
      <p:graphicFrame>
        <p:nvGraphicFramePr>
          <p:cNvPr id="44" name="图表 43"/>
          <p:cNvGraphicFramePr/>
          <p:nvPr>
            <p:extLst/>
          </p:nvPr>
        </p:nvGraphicFramePr>
        <p:xfrm>
          <a:off x="6163646" y="4322908"/>
          <a:ext cx="2551486" cy="1434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0" name="文本框 1"/>
          <p:cNvSpPr txBox="1">
            <a:spLocks noChangeArrowheads="1"/>
          </p:cNvSpPr>
          <p:nvPr/>
        </p:nvSpPr>
        <p:spPr bwMode="auto">
          <a:xfrm>
            <a:off x="8108990" y="4363153"/>
            <a:ext cx="6277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1196756779"/>
              </p:ext>
            </p:extLst>
          </p:nvPr>
        </p:nvGraphicFramePr>
        <p:xfrm>
          <a:off x="9909028" y="1377454"/>
          <a:ext cx="1699044" cy="1891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3" name="文本框 1"/>
          <p:cNvSpPr txBox="1">
            <a:spLocks noChangeArrowheads="1"/>
          </p:cNvSpPr>
          <p:nvPr/>
        </p:nvSpPr>
        <p:spPr bwMode="auto">
          <a:xfrm>
            <a:off x="10982743" y="1453054"/>
            <a:ext cx="6897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sp>
        <p:nvSpPr>
          <p:cNvPr id="55" name="矩形 54"/>
          <p:cNvSpPr/>
          <p:nvPr/>
        </p:nvSpPr>
        <p:spPr>
          <a:xfrm>
            <a:off x="702951" y="302760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1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：下拉菜单可选择时间维度：年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季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月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118190" y="579026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5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：无论时间维度为年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季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月，预估都是当季度预估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 </a:t>
            </a:r>
          </a:p>
        </p:txBody>
      </p:sp>
      <p:sp>
        <p:nvSpPr>
          <p:cNvPr id="37" name="矩形 36"/>
          <p:cNvSpPr/>
          <p:nvPr/>
        </p:nvSpPr>
        <p:spPr>
          <a:xfrm>
            <a:off x="6084494" y="362092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4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点击“明细数据”，跳转至详细清单（季度预估明细含差异原因）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034941" y="339035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3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大项目仅完成情况按分类分不同色块，目标不分类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817732" y="601226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6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产业集群趋势，仅在指标维度为产业集群时展示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graphicFrame>
        <p:nvGraphicFramePr>
          <p:cNvPr id="39" name="图表 3"/>
          <p:cNvGraphicFramePr>
            <a:graphicFrameLocks/>
          </p:cNvGraphicFramePr>
          <p:nvPr>
            <p:extLst/>
          </p:nvPr>
        </p:nvGraphicFramePr>
        <p:xfrm>
          <a:off x="6191250" y="1306513"/>
          <a:ext cx="3738853" cy="1825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图表" r:id="rId6" imgW="2743289" imgH="1466846" progId="Excel.Chart.8">
                  <p:embed/>
                </p:oleObj>
              </mc:Choice>
              <mc:Fallback>
                <p:oleObj name="图表" r:id="rId6" imgW="2743289" imgH="1466846" progId="Excel.Chart.8">
                  <p:embed/>
                  <p:pic>
                    <p:nvPicPr>
                      <p:cNvPr id="29" name="图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1306513"/>
                        <a:ext cx="3738853" cy="1825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ounded Rectangle 16"/>
          <p:cNvSpPr/>
          <p:nvPr/>
        </p:nvSpPr>
        <p:spPr bwMode="gray">
          <a:xfrm>
            <a:off x="325227" y="3993080"/>
            <a:ext cx="5657850" cy="257175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0329" y="4058692"/>
            <a:ext cx="877163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排名：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490329" y="5061943"/>
            <a:ext cx="1796654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实际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完成率 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等腰三角形 45"/>
          <p:cNvSpPr/>
          <p:nvPr/>
        </p:nvSpPr>
        <p:spPr bwMode="auto">
          <a:xfrm rot="10800000">
            <a:off x="1921631" y="5190384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4893" y="6165664"/>
            <a:ext cx="55052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7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：鼠标放到未完成事业部上时，显示未完成原因（文字描述）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490329" y="4542566"/>
            <a:ext cx="2321544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区域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等腰三角形 59"/>
          <p:cNvSpPr/>
          <p:nvPr/>
        </p:nvSpPr>
        <p:spPr bwMode="auto">
          <a:xfrm rot="10800000">
            <a:off x="2418367" y="4676921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graphicFrame>
        <p:nvGraphicFramePr>
          <p:cNvPr id="61" name="图表 60"/>
          <p:cNvGraphicFramePr>
            <a:graphicFrameLocks/>
          </p:cNvGraphicFramePr>
          <p:nvPr>
            <p:extLst/>
          </p:nvPr>
        </p:nvGraphicFramePr>
        <p:xfrm>
          <a:off x="3021736" y="4029943"/>
          <a:ext cx="2806256" cy="2326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2" name="圆角矩形 61"/>
          <p:cNvSpPr/>
          <p:nvPr/>
        </p:nvSpPr>
        <p:spPr bwMode="auto">
          <a:xfrm>
            <a:off x="457934" y="3407502"/>
            <a:ext cx="2622420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区域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等腰三角形 62"/>
          <p:cNvSpPr/>
          <p:nvPr/>
        </p:nvSpPr>
        <p:spPr bwMode="auto">
          <a:xfrm rot="10800000">
            <a:off x="2543392" y="3537710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68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/>
          <p:nvPr/>
        </p:nvSpPr>
        <p:spPr>
          <a:xfrm>
            <a:off x="619819" y="1367641"/>
            <a:ext cx="11348063" cy="1092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lvl="0">
              <a:spcBef>
                <a:spcPts val="600"/>
              </a:spcBef>
              <a:buSzPct val="100000"/>
              <a:defRPr/>
            </a:pPr>
            <a:r>
              <a:rPr lang="zh-CN" altLang="en-US" sz="1400" dirty="0" smtClean="0">
                <a:solidFill>
                  <a:srgbClr val="313131"/>
                </a:solidFill>
              </a:rPr>
              <a:t>一、综述</a:t>
            </a:r>
            <a:endParaRPr lang="en-US" altLang="zh-CN" sz="1400" dirty="0" smtClean="0">
              <a:solidFill>
                <a:srgbClr val="313131"/>
              </a:solidFill>
            </a:endParaRPr>
          </a:p>
          <a:p>
            <a:pPr>
              <a:spcBef>
                <a:spcPts val="600"/>
              </a:spcBef>
              <a:buSzPct val="100000"/>
              <a:defRPr/>
            </a:pPr>
            <a:r>
              <a:rPr lang="en-US" altLang="zh-CN" sz="1400" dirty="0" smtClean="0">
                <a:solidFill>
                  <a:srgbClr val="313131"/>
                </a:solidFill>
              </a:rPr>
              <a:t>2018</a:t>
            </a:r>
            <a:r>
              <a:rPr lang="zh-CN" altLang="en-US" sz="1400" dirty="0" smtClean="0">
                <a:solidFill>
                  <a:srgbClr val="313131"/>
                </a:solidFill>
              </a:rPr>
              <a:t>年产业新城重点项目共</a:t>
            </a:r>
            <a:r>
              <a:rPr lang="en-US" altLang="zh-CN" sz="1400" dirty="0" smtClean="0">
                <a:solidFill>
                  <a:srgbClr val="C00000"/>
                </a:solidFill>
              </a:rPr>
              <a:t>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个，其中</a:t>
            </a:r>
            <a:r>
              <a:rPr lang="en-US" altLang="zh-CN" sz="1400" dirty="0">
                <a:solidFill>
                  <a:srgbClr val="C00000"/>
                </a:solidFill>
              </a:rPr>
              <a:t>XX</a:t>
            </a:r>
            <a:r>
              <a:rPr lang="zh-CN" altLang="en-US" sz="1400" dirty="0">
                <a:solidFill>
                  <a:srgbClr val="313131"/>
                </a:solidFill>
              </a:rPr>
              <a:t>个项目正常推进，</a:t>
            </a:r>
            <a:r>
              <a:rPr lang="en-US" altLang="zh-CN" sz="1400" dirty="0">
                <a:solidFill>
                  <a:srgbClr val="C00000"/>
                </a:solidFill>
              </a:rPr>
              <a:t> XX</a:t>
            </a:r>
            <a:r>
              <a:rPr lang="zh-CN" altLang="en-US" sz="1400" dirty="0">
                <a:solidFill>
                  <a:srgbClr val="313131"/>
                </a:solidFill>
              </a:rPr>
              <a:t>个项目存在延期风险，</a:t>
            </a:r>
            <a:r>
              <a:rPr lang="en-US" altLang="zh-CN" sz="1400" dirty="0">
                <a:solidFill>
                  <a:srgbClr val="C00000"/>
                </a:solidFill>
              </a:rPr>
              <a:t> XX</a:t>
            </a:r>
            <a:r>
              <a:rPr lang="zh-CN" altLang="en-US" sz="1400" dirty="0">
                <a:solidFill>
                  <a:srgbClr val="313131"/>
                </a:solidFill>
              </a:rPr>
              <a:t>个项目已延期</a:t>
            </a:r>
            <a:r>
              <a:rPr lang="zh-CN" altLang="en-US" sz="1400" dirty="0" smtClean="0">
                <a:solidFill>
                  <a:srgbClr val="313131"/>
                </a:solidFill>
              </a:rPr>
              <a:t>；</a:t>
            </a:r>
            <a:endParaRPr lang="en-US" altLang="zh-CN" sz="1400" dirty="0" smtClean="0">
              <a:solidFill>
                <a:srgbClr val="313131"/>
              </a:solidFill>
            </a:endParaRPr>
          </a:p>
          <a:p>
            <a:pPr>
              <a:spcBef>
                <a:spcPts val="600"/>
              </a:spcBef>
              <a:buSzPct val="100000"/>
              <a:defRPr/>
            </a:pPr>
            <a:r>
              <a:rPr lang="zh-CN" altLang="en-US" sz="1400" dirty="0" smtClean="0">
                <a:solidFill>
                  <a:srgbClr val="313131"/>
                </a:solidFill>
              </a:rPr>
              <a:t>共</a:t>
            </a:r>
            <a:r>
              <a:rPr lang="zh-CN" altLang="en-US" sz="1400" dirty="0">
                <a:solidFill>
                  <a:srgbClr val="313131"/>
                </a:solidFill>
              </a:rPr>
              <a:t>涉及</a:t>
            </a:r>
            <a:r>
              <a:rPr lang="en-US" altLang="zh-CN" sz="1400" dirty="0">
                <a:solidFill>
                  <a:srgbClr val="C00000"/>
                </a:solidFill>
              </a:rPr>
              <a:t>XX</a:t>
            </a:r>
            <a:r>
              <a:rPr lang="zh-CN" altLang="en-US" sz="1400" dirty="0">
                <a:solidFill>
                  <a:srgbClr val="313131"/>
                </a:solidFill>
              </a:rPr>
              <a:t>个节点</a:t>
            </a:r>
            <a:r>
              <a:rPr lang="zh-CN" altLang="en-US" sz="1400" dirty="0" smtClean="0">
                <a:solidFill>
                  <a:srgbClr val="313131"/>
                </a:solidFill>
              </a:rPr>
              <a:t>，</a:t>
            </a:r>
            <a:r>
              <a:rPr lang="en-US" altLang="zh-CN" sz="1400" dirty="0" smtClean="0"/>
              <a:t>XX</a:t>
            </a:r>
            <a:r>
              <a:rPr lang="zh-CN" altLang="en-US" sz="1400" dirty="0"/>
              <a:t>个节点正常推进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rgbClr val="C00000"/>
                </a:solidFill>
              </a:rPr>
              <a:t>XX</a:t>
            </a:r>
            <a:r>
              <a:rPr lang="zh-CN" altLang="en-US" sz="1400" dirty="0">
                <a:solidFill>
                  <a:srgbClr val="313131"/>
                </a:solidFill>
              </a:rPr>
              <a:t>个节点存在延期风险，</a:t>
            </a:r>
            <a:r>
              <a:rPr lang="en-US" altLang="zh-CN" sz="1400" dirty="0">
                <a:solidFill>
                  <a:srgbClr val="C00000"/>
                </a:solidFill>
              </a:rPr>
              <a:t> XX</a:t>
            </a:r>
            <a:r>
              <a:rPr lang="zh-CN" altLang="en-US" sz="1400" dirty="0">
                <a:solidFill>
                  <a:srgbClr val="313131"/>
                </a:solidFill>
              </a:rPr>
              <a:t>个节点已延期；</a:t>
            </a:r>
          </a:p>
          <a:p>
            <a:pPr lvl="0">
              <a:spcBef>
                <a:spcPts val="600"/>
              </a:spcBef>
              <a:buSzPct val="100000"/>
              <a:defRPr/>
            </a:pPr>
            <a:r>
              <a:rPr lang="zh-CN" altLang="en-US" sz="1400" dirty="0" smtClean="0"/>
              <a:t>下周</a:t>
            </a:r>
            <a:r>
              <a:rPr lang="zh-CN" altLang="en-US" sz="1400" dirty="0"/>
              <a:t>到期</a:t>
            </a:r>
            <a:r>
              <a:rPr lang="zh-CN" altLang="en-US" sz="1400" dirty="0" smtClean="0"/>
              <a:t>节点</a:t>
            </a:r>
            <a:r>
              <a:rPr lang="en-US" altLang="zh-CN" sz="1400" dirty="0">
                <a:solidFill>
                  <a:srgbClr val="C00000"/>
                </a:solidFill>
              </a:rPr>
              <a:t>XX</a:t>
            </a:r>
            <a:r>
              <a:rPr lang="zh-CN" altLang="en-US" sz="1400" dirty="0" smtClean="0"/>
              <a:t>个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预计</a:t>
            </a:r>
            <a:r>
              <a:rPr lang="en-US" altLang="zh-CN" sz="1400" dirty="0">
                <a:solidFill>
                  <a:srgbClr val="C00000"/>
                </a:solidFill>
              </a:rPr>
              <a:t>XX</a:t>
            </a:r>
            <a:r>
              <a:rPr lang="en-US" altLang="zh-CN" sz="1400" dirty="0" smtClean="0"/>
              <a:t> </a:t>
            </a:r>
            <a:r>
              <a:rPr lang="zh-CN" altLang="en-US" sz="1400" dirty="0"/>
              <a:t>个节点存在延期风险</a:t>
            </a:r>
            <a:r>
              <a:rPr lang="zh-CN" altLang="en-US" sz="1400" dirty="0" smtClean="0"/>
              <a:t>，</a:t>
            </a:r>
            <a:r>
              <a:rPr lang="en-US" altLang="zh-CN" sz="1400" dirty="0">
                <a:solidFill>
                  <a:srgbClr val="C00000"/>
                </a:solidFill>
              </a:rPr>
              <a:t> XX</a:t>
            </a:r>
            <a:r>
              <a:rPr lang="zh-CN" altLang="en-US" sz="1400" dirty="0" smtClean="0"/>
              <a:t>个</a:t>
            </a:r>
            <a:r>
              <a:rPr lang="zh-CN" altLang="en-US" sz="1400" dirty="0"/>
              <a:t>节点正常推进。</a:t>
            </a:r>
            <a:endParaRPr lang="zh-CN" altLang="en-US" sz="1400" dirty="0">
              <a:solidFill>
                <a:srgbClr val="313131"/>
              </a:solidFill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9023748" y="380033"/>
            <a:ext cx="2622420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区域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 bwMode="auto">
          <a:xfrm rot="10800000">
            <a:off x="11128094" y="486287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" name="矩形 16"/>
          <p:cNvSpPr/>
          <p:nvPr/>
        </p:nvSpPr>
        <p:spPr>
          <a:xfrm>
            <a:off x="619819" y="777987"/>
            <a:ext cx="2359440" cy="5672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产业新城重点项目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330538441"/>
              </p:ext>
            </p:extLst>
          </p:nvPr>
        </p:nvGraphicFramePr>
        <p:xfrm>
          <a:off x="0" y="2550120"/>
          <a:ext cx="4658382" cy="2605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1899832613"/>
              </p:ext>
            </p:extLst>
          </p:nvPr>
        </p:nvGraphicFramePr>
        <p:xfrm>
          <a:off x="3776613" y="2668431"/>
          <a:ext cx="3789817" cy="2531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309188406"/>
              </p:ext>
            </p:extLst>
          </p:nvPr>
        </p:nvGraphicFramePr>
        <p:xfrm>
          <a:off x="7309350" y="2731291"/>
          <a:ext cx="4658532" cy="2605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圆角矩形 19"/>
          <p:cNvSpPr/>
          <p:nvPr/>
        </p:nvSpPr>
        <p:spPr bwMode="auto">
          <a:xfrm>
            <a:off x="6151735" y="377420"/>
            <a:ext cx="2622420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数据日期：截止</a:t>
            </a:r>
            <a:r>
              <a:rPr lang="en-US" altLang="zh-CN" sz="1400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2018-07-01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423619" y="444289"/>
            <a:ext cx="45077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经营分析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|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重点项目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—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产业新城重点项目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DA291C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4" name="Rectangle 1"/>
          <p:cNvSpPr/>
          <p:nvPr/>
        </p:nvSpPr>
        <p:spPr bwMode="gray">
          <a:xfrm>
            <a:off x="0" y="0"/>
            <a:ext cx="2552700" cy="495300"/>
          </a:xfrm>
          <a:prstGeom prst="rect">
            <a:avLst/>
          </a:prstGeom>
          <a:solidFill>
            <a:srgbClr val="00B0F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二级主题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lang="zh-CN" altLang="en-US" sz="1600" b="1" noProof="0" dirty="0" smtClean="0">
                <a:solidFill>
                  <a:prstClr val="white"/>
                </a:solidFill>
                <a:latin typeface="Verdana"/>
                <a:ea typeface="华文细黑"/>
              </a:rPr>
              <a:t>重点项目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gray">
          <a:xfrm>
            <a:off x="619819" y="5309800"/>
            <a:ext cx="2453578" cy="1128629"/>
          </a:xfrm>
          <a:prstGeom prst="rect">
            <a:avLst/>
          </a:prstGeom>
          <a:solidFill>
            <a:srgbClr val="ED8B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点击区域柱，筛选该柱的延期数据</a:t>
            </a:r>
          </a:p>
        </p:txBody>
      </p:sp>
      <p:sp>
        <p:nvSpPr>
          <p:cNvPr id="16" name="矩形 15"/>
          <p:cNvSpPr/>
          <p:nvPr/>
        </p:nvSpPr>
        <p:spPr bwMode="gray">
          <a:xfrm>
            <a:off x="6076167" y="6059414"/>
            <a:ext cx="2453578" cy="586579"/>
          </a:xfrm>
          <a:prstGeom prst="rect">
            <a:avLst/>
          </a:prstGeom>
          <a:solidFill>
            <a:srgbClr val="ED8B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点原因柱，筛选该柱的延期数据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6151735" y="960273"/>
            <a:ext cx="3258966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年度投资额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（一亿以上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一亿一下）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 bwMode="auto">
          <a:xfrm rot="10800000">
            <a:off x="9023748" y="1080660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59479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71023"/>
              </p:ext>
            </p:extLst>
          </p:nvPr>
        </p:nvGraphicFramePr>
        <p:xfrm>
          <a:off x="382164" y="2094968"/>
          <a:ext cx="10285840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5730">
                  <a:extLst>
                    <a:ext uri="{9D8B030D-6E8A-4147-A177-3AD203B41FA5}">
                      <a16:colId xmlns="" xmlns:a16="http://schemas.microsoft.com/office/drawing/2014/main" val="393236429"/>
                    </a:ext>
                  </a:extLst>
                </a:gridCol>
                <a:gridCol w="1285730">
                  <a:extLst>
                    <a:ext uri="{9D8B030D-6E8A-4147-A177-3AD203B41FA5}">
                      <a16:colId xmlns="" xmlns:a16="http://schemas.microsoft.com/office/drawing/2014/main" val="3224952496"/>
                    </a:ext>
                  </a:extLst>
                </a:gridCol>
                <a:gridCol w="1285730">
                  <a:extLst>
                    <a:ext uri="{9D8B030D-6E8A-4147-A177-3AD203B41FA5}">
                      <a16:colId xmlns="" xmlns:a16="http://schemas.microsoft.com/office/drawing/2014/main" val="186344874"/>
                    </a:ext>
                  </a:extLst>
                </a:gridCol>
                <a:gridCol w="1285730">
                  <a:extLst>
                    <a:ext uri="{9D8B030D-6E8A-4147-A177-3AD203B41FA5}">
                      <a16:colId xmlns="" xmlns:a16="http://schemas.microsoft.com/office/drawing/2014/main" val="990697521"/>
                    </a:ext>
                  </a:extLst>
                </a:gridCol>
                <a:gridCol w="1285730">
                  <a:extLst>
                    <a:ext uri="{9D8B030D-6E8A-4147-A177-3AD203B41FA5}">
                      <a16:colId xmlns="" xmlns:a16="http://schemas.microsoft.com/office/drawing/2014/main" val="2597700707"/>
                    </a:ext>
                  </a:extLst>
                </a:gridCol>
                <a:gridCol w="1285730">
                  <a:extLst>
                    <a:ext uri="{9D8B030D-6E8A-4147-A177-3AD203B41FA5}">
                      <a16:colId xmlns="" xmlns:a16="http://schemas.microsoft.com/office/drawing/2014/main" val="610461212"/>
                    </a:ext>
                  </a:extLst>
                </a:gridCol>
                <a:gridCol w="1285730">
                  <a:extLst>
                    <a:ext uri="{9D8B030D-6E8A-4147-A177-3AD203B41FA5}">
                      <a16:colId xmlns="" xmlns:a16="http://schemas.microsoft.com/office/drawing/2014/main" val="4240154564"/>
                    </a:ext>
                  </a:extLst>
                </a:gridCol>
                <a:gridCol w="1285730"/>
              </a:tblGrid>
              <a:tr h="2221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事业部</a:t>
                      </a:r>
                      <a:endParaRPr lang="en-US" altLang="zh-CN" sz="1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000" u="sng" strike="noStrike" dirty="0">
                          <a:effectLst/>
                        </a:rPr>
                        <a:t>（总经理）</a:t>
                      </a:r>
                      <a:endParaRPr lang="zh-CN" altLang="en-US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区域</a:t>
                      </a:r>
                      <a:endParaRPr lang="en-US" altLang="zh-CN" sz="1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000" u="sng" strike="noStrike" dirty="0">
                          <a:effectLst/>
                        </a:rPr>
                        <a:t>（总经理）</a:t>
                      </a:r>
                      <a:endParaRPr lang="en-US" altLang="zh-CN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项目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延期节点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原计划完成时间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预计完成时间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当前进展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延期原因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0434662"/>
                  </a:ext>
                </a:extLst>
              </a:tr>
              <a:tr h="2221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固安（林莉）</a:t>
                      </a:r>
                      <a:endParaRPr lang="zh-CN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牛驼（某某）</a:t>
                      </a:r>
                      <a:endParaRPr lang="en-US" altLang="zh-CN" sz="10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u="non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某某项目</a:t>
                      </a:r>
                      <a:endParaRPr lang="zh-CN" altLang="en-US" sz="100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u="non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只写延期节点吧？</a:t>
                      </a:r>
                      <a:endParaRPr lang="zh-CN" altLang="en-US" sz="100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22188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22188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 bwMode="gray">
          <a:xfrm>
            <a:off x="286913" y="1189002"/>
            <a:ext cx="4751811" cy="394447"/>
          </a:xfrm>
          <a:prstGeom prst="rect">
            <a:avLst/>
          </a:prstGeom>
          <a:solidFill>
            <a:srgbClr val="DA291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延期项目明细、节点预期原因点击明细</a:t>
            </a:r>
          </a:p>
        </p:txBody>
      </p:sp>
      <p:sp>
        <p:nvSpPr>
          <p:cNvPr id="4" name="矩形 3"/>
          <p:cNvSpPr/>
          <p:nvPr/>
        </p:nvSpPr>
        <p:spPr bwMode="gray">
          <a:xfrm>
            <a:off x="382163" y="3475002"/>
            <a:ext cx="4751811" cy="394447"/>
          </a:xfrm>
          <a:prstGeom prst="rect">
            <a:avLst/>
          </a:prstGeom>
          <a:solidFill>
            <a:srgbClr val="DA291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延期风险数据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40456"/>
              </p:ext>
            </p:extLst>
          </p:nvPr>
        </p:nvGraphicFramePr>
        <p:xfrm>
          <a:off x="462847" y="3977556"/>
          <a:ext cx="10285840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5730">
                  <a:extLst>
                    <a:ext uri="{9D8B030D-6E8A-4147-A177-3AD203B41FA5}">
                      <a16:colId xmlns="" xmlns:a16="http://schemas.microsoft.com/office/drawing/2014/main" val="393236429"/>
                    </a:ext>
                  </a:extLst>
                </a:gridCol>
                <a:gridCol w="1285730">
                  <a:extLst>
                    <a:ext uri="{9D8B030D-6E8A-4147-A177-3AD203B41FA5}">
                      <a16:colId xmlns="" xmlns:a16="http://schemas.microsoft.com/office/drawing/2014/main" val="3224952496"/>
                    </a:ext>
                  </a:extLst>
                </a:gridCol>
                <a:gridCol w="1285730">
                  <a:extLst>
                    <a:ext uri="{9D8B030D-6E8A-4147-A177-3AD203B41FA5}">
                      <a16:colId xmlns="" xmlns:a16="http://schemas.microsoft.com/office/drawing/2014/main" val="186344874"/>
                    </a:ext>
                  </a:extLst>
                </a:gridCol>
                <a:gridCol w="1285730">
                  <a:extLst>
                    <a:ext uri="{9D8B030D-6E8A-4147-A177-3AD203B41FA5}">
                      <a16:colId xmlns="" xmlns:a16="http://schemas.microsoft.com/office/drawing/2014/main" val="990697521"/>
                    </a:ext>
                  </a:extLst>
                </a:gridCol>
                <a:gridCol w="1285730">
                  <a:extLst>
                    <a:ext uri="{9D8B030D-6E8A-4147-A177-3AD203B41FA5}">
                      <a16:colId xmlns="" xmlns:a16="http://schemas.microsoft.com/office/drawing/2014/main" val="2597700707"/>
                    </a:ext>
                  </a:extLst>
                </a:gridCol>
                <a:gridCol w="1285730">
                  <a:extLst>
                    <a:ext uri="{9D8B030D-6E8A-4147-A177-3AD203B41FA5}">
                      <a16:colId xmlns="" xmlns:a16="http://schemas.microsoft.com/office/drawing/2014/main" val="610461212"/>
                    </a:ext>
                  </a:extLst>
                </a:gridCol>
                <a:gridCol w="1285730">
                  <a:extLst>
                    <a:ext uri="{9D8B030D-6E8A-4147-A177-3AD203B41FA5}">
                      <a16:colId xmlns="" xmlns:a16="http://schemas.microsoft.com/office/drawing/2014/main" val="4240154564"/>
                    </a:ext>
                  </a:extLst>
                </a:gridCol>
                <a:gridCol w="1285730"/>
              </a:tblGrid>
              <a:tr h="2221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事业部</a:t>
                      </a:r>
                      <a:endParaRPr lang="en-US" altLang="zh-CN" sz="1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000" u="sng" strike="noStrike" dirty="0">
                          <a:effectLst/>
                        </a:rPr>
                        <a:t>（总经理）</a:t>
                      </a:r>
                      <a:endParaRPr lang="zh-CN" altLang="en-US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区域</a:t>
                      </a:r>
                      <a:endParaRPr lang="en-US" altLang="zh-CN" sz="1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000" u="sng" strike="noStrike" dirty="0">
                          <a:effectLst/>
                        </a:rPr>
                        <a:t>（总经理）</a:t>
                      </a:r>
                      <a:endParaRPr lang="en-US" altLang="zh-CN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项目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风险节点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原计划完成时间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预计完成时间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当前进展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黄灯显示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0434662"/>
                  </a:ext>
                </a:extLst>
              </a:tr>
              <a:tr h="2221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固安（林莉）</a:t>
                      </a:r>
                      <a:endParaRPr lang="zh-CN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牛驼（某某）</a:t>
                      </a:r>
                      <a:endParaRPr lang="en-US" altLang="zh-CN" sz="10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u="non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某某项目</a:t>
                      </a:r>
                      <a:endParaRPr lang="zh-CN" altLang="en-US" sz="100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u="non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只写延期节点吧？</a:t>
                      </a:r>
                      <a:endParaRPr lang="zh-CN" altLang="en-US" sz="1000" u="non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22188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22188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811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5562" y="320159"/>
            <a:ext cx="598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13131"/>
                </a:solidFill>
              </a:rPr>
              <a:t>2018</a:t>
            </a:r>
            <a:r>
              <a:rPr lang="zh-CN" altLang="en-US" dirty="0" smtClean="0">
                <a:solidFill>
                  <a:srgbClr val="313131"/>
                </a:solidFill>
              </a:rPr>
              <a:t>年产业新城重点项目共</a:t>
            </a:r>
            <a:r>
              <a:rPr lang="en-US" altLang="zh-CN" dirty="0" smtClean="0">
                <a:solidFill>
                  <a:srgbClr val="C00000"/>
                </a:solidFill>
              </a:rPr>
              <a:t>XX</a:t>
            </a:r>
            <a:r>
              <a:rPr lang="zh-CN" altLang="en-US" dirty="0" smtClean="0">
                <a:solidFill>
                  <a:srgbClr val="313131"/>
                </a:solidFill>
              </a:rPr>
              <a:t>个，其中</a:t>
            </a:r>
            <a:r>
              <a:rPr lang="en-US" altLang="zh-CN" dirty="0" smtClean="0">
                <a:solidFill>
                  <a:srgbClr val="C00000"/>
                </a:solidFill>
              </a:rPr>
              <a:t>XX</a:t>
            </a:r>
            <a:r>
              <a:rPr lang="zh-CN" altLang="en-US" dirty="0" smtClean="0">
                <a:solidFill>
                  <a:srgbClr val="313131"/>
                </a:solidFill>
              </a:rPr>
              <a:t>个项目正常推进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gray">
          <a:xfrm>
            <a:off x="382163" y="894818"/>
            <a:ext cx="4751811" cy="394447"/>
          </a:xfrm>
          <a:prstGeom prst="rect">
            <a:avLst/>
          </a:prstGeom>
          <a:solidFill>
            <a:srgbClr val="DA291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点击上文中红叉，显示如下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64A5A7B1-ECAB-4565-95D8-65AB2091B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24753"/>
              </p:ext>
            </p:extLst>
          </p:nvPr>
        </p:nvGraphicFramePr>
        <p:xfrm>
          <a:off x="382162" y="1712768"/>
          <a:ext cx="10819237" cy="1925542"/>
        </p:xfrm>
        <a:graphic>
          <a:graphicData uri="http://schemas.openxmlformats.org/drawingml/2006/table">
            <a:tbl>
              <a:tblPr/>
              <a:tblGrid>
                <a:gridCol w="1522536">
                  <a:extLst>
                    <a:ext uri="{9D8B030D-6E8A-4147-A177-3AD203B41FA5}">
                      <a16:colId xmlns="" xmlns:a16="http://schemas.microsoft.com/office/drawing/2014/main" val="3991054150"/>
                    </a:ext>
                  </a:extLst>
                </a:gridCol>
                <a:gridCol w="1070130">
                  <a:extLst>
                    <a:ext uri="{9D8B030D-6E8A-4147-A177-3AD203B41FA5}">
                      <a16:colId xmlns="" xmlns:a16="http://schemas.microsoft.com/office/drawing/2014/main" val="1305262702"/>
                    </a:ext>
                  </a:extLst>
                </a:gridCol>
                <a:gridCol w="781067">
                  <a:extLst>
                    <a:ext uri="{9D8B030D-6E8A-4147-A177-3AD203B41FA5}">
                      <a16:colId xmlns="" xmlns:a16="http://schemas.microsoft.com/office/drawing/2014/main" val="4291499786"/>
                    </a:ext>
                  </a:extLst>
                </a:gridCol>
                <a:gridCol w="837617">
                  <a:extLst>
                    <a:ext uri="{9D8B030D-6E8A-4147-A177-3AD203B41FA5}">
                      <a16:colId xmlns="" xmlns:a16="http://schemas.microsoft.com/office/drawing/2014/main" val="1882526915"/>
                    </a:ext>
                  </a:extLst>
                </a:gridCol>
                <a:gridCol w="1060985">
                  <a:extLst>
                    <a:ext uri="{9D8B030D-6E8A-4147-A177-3AD203B41FA5}">
                      <a16:colId xmlns="" xmlns:a16="http://schemas.microsoft.com/office/drawing/2014/main" val="1804708031"/>
                    </a:ext>
                  </a:extLst>
                </a:gridCol>
                <a:gridCol w="986531">
                  <a:extLst>
                    <a:ext uri="{9D8B030D-6E8A-4147-A177-3AD203B41FA5}">
                      <a16:colId xmlns="" xmlns:a16="http://schemas.microsoft.com/office/drawing/2014/main" val="2035624098"/>
                    </a:ext>
                  </a:extLst>
                </a:gridCol>
                <a:gridCol w="874849">
                  <a:extLst>
                    <a:ext uri="{9D8B030D-6E8A-4147-A177-3AD203B41FA5}">
                      <a16:colId xmlns="" xmlns:a16="http://schemas.microsoft.com/office/drawing/2014/main" val="2484251627"/>
                    </a:ext>
                  </a:extLst>
                </a:gridCol>
                <a:gridCol w="1116826">
                  <a:extLst>
                    <a:ext uri="{9D8B030D-6E8A-4147-A177-3AD203B41FA5}">
                      <a16:colId xmlns="" xmlns:a16="http://schemas.microsoft.com/office/drawing/2014/main" val="2802275562"/>
                    </a:ext>
                  </a:extLst>
                </a:gridCol>
                <a:gridCol w="1284348">
                  <a:extLst>
                    <a:ext uri="{9D8B030D-6E8A-4147-A177-3AD203B41FA5}">
                      <a16:colId xmlns="" xmlns:a16="http://schemas.microsoft.com/office/drawing/2014/main" val="546509683"/>
                    </a:ext>
                  </a:extLst>
                </a:gridCol>
                <a:gridCol w="1284348">
                  <a:extLst>
                    <a:ext uri="{9D8B030D-6E8A-4147-A177-3AD203B41FA5}">
                      <a16:colId xmlns="" xmlns:a16="http://schemas.microsoft.com/office/drawing/2014/main" val="575364737"/>
                    </a:ext>
                  </a:extLst>
                </a:gridCol>
              </a:tblGrid>
              <a:tr h="268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endParaRPr lang="en-US" altLang="zh-CN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1" i="0" u="sng" strike="noStrike" dirty="0"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（总经理）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  <a:endParaRPr lang="en-US" altLang="zh-CN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1" i="0" u="sng" strike="noStrike" dirty="0"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（总经理）</a:t>
                      </a:r>
                      <a:endParaRPr lang="en-US" altLang="zh-CN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3281705"/>
                  </a:ext>
                </a:extLst>
              </a:tr>
              <a:tr h="5523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r>
                        <a:rPr lang="zh-CN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项目规模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年度投资额</a:t>
                      </a:r>
                      <a:r>
                        <a:rPr lang="en-US" altLang="zh-CN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亿</a:t>
                      </a:r>
                      <a:r>
                        <a:rPr lang="en-US" altLang="zh-CN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产品类型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年底形象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项目本周进展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本周卡点及解决方案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项目进展状态（红绿灯）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0449990"/>
                  </a:ext>
                </a:extLst>
              </a:tr>
              <a:tr h="5523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sng" strike="noStrike" dirty="0" smtClean="0"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</a:t>
                      </a:r>
                      <a:endParaRPr lang="zh-CN" altLang="en-US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5523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sng" strike="noStrike" dirty="0" smtClean="0"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</a:t>
                      </a:r>
                      <a:endParaRPr lang="zh-CN" altLang="en-US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>
            <a:stCxn id="2" idx="2"/>
          </p:cNvCxnSpPr>
          <p:nvPr/>
        </p:nvCxnSpPr>
        <p:spPr>
          <a:xfrm flipH="1">
            <a:off x="3286124" y="689491"/>
            <a:ext cx="1" cy="14060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286124" y="2762250"/>
            <a:ext cx="1" cy="1924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788983"/>
              </p:ext>
            </p:extLst>
          </p:nvPr>
        </p:nvGraphicFramePr>
        <p:xfrm>
          <a:off x="509180" y="4762540"/>
          <a:ext cx="8796744" cy="1104740"/>
        </p:xfrm>
        <a:graphic>
          <a:graphicData uri="http://schemas.openxmlformats.org/drawingml/2006/table">
            <a:tbl>
              <a:tblPr/>
              <a:tblGrid>
                <a:gridCol w="1099593"/>
                <a:gridCol w="1099593"/>
                <a:gridCol w="1099593"/>
                <a:gridCol w="1099593"/>
                <a:gridCol w="1099593"/>
                <a:gridCol w="1099593"/>
                <a:gridCol w="1099593"/>
                <a:gridCol w="1099593"/>
              </a:tblGrid>
              <a:tr h="5523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节点</a:t>
                      </a: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计划完成时间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实际完成时间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（预计）延期天数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5523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节点</a:t>
                      </a: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计划完成时间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实际完成时间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（预计）延期天数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72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zh-CN"/>
              <a:t>2018.4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99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C469BE40-D085-451E-8F2E-58561FB94A6D}"/>
              </a:ext>
            </a:extLst>
          </p:cNvPr>
          <p:cNvSpPr txBox="1">
            <a:spLocks/>
          </p:cNvSpPr>
          <p:nvPr/>
        </p:nvSpPr>
        <p:spPr>
          <a:xfrm>
            <a:off x="449720" y="219057"/>
            <a:ext cx="6522862" cy="5461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经营分析平台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——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核心指标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&amp;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关键节点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700938DD-34E1-4A3B-92FF-680C5957F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35809"/>
              </p:ext>
            </p:extLst>
          </p:nvPr>
        </p:nvGraphicFramePr>
        <p:xfrm>
          <a:off x="449720" y="765158"/>
          <a:ext cx="11421982" cy="5686298"/>
        </p:xfrm>
        <a:graphic>
          <a:graphicData uri="http://schemas.openxmlformats.org/drawingml/2006/table">
            <a:tbl>
              <a:tblPr/>
              <a:tblGrid>
                <a:gridCol w="809200">
                  <a:extLst>
                    <a:ext uri="{9D8B030D-6E8A-4147-A177-3AD203B41FA5}">
                      <a16:colId xmlns="" xmlns:a16="http://schemas.microsoft.com/office/drawing/2014/main" val="827779461"/>
                    </a:ext>
                  </a:extLst>
                </a:gridCol>
                <a:gridCol w="1067493">
                  <a:extLst>
                    <a:ext uri="{9D8B030D-6E8A-4147-A177-3AD203B41FA5}">
                      <a16:colId xmlns="" xmlns:a16="http://schemas.microsoft.com/office/drawing/2014/main" val="1938951526"/>
                    </a:ext>
                  </a:extLst>
                </a:gridCol>
                <a:gridCol w="1640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58366">
                  <a:extLst>
                    <a:ext uri="{9D8B030D-6E8A-4147-A177-3AD203B41FA5}">
                      <a16:colId xmlns="" xmlns:a16="http://schemas.microsoft.com/office/drawing/2014/main" val="4247741743"/>
                    </a:ext>
                  </a:extLst>
                </a:gridCol>
                <a:gridCol w="2115099">
                  <a:extLst>
                    <a:ext uri="{9D8B030D-6E8A-4147-A177-3AD203B41FA5}">
                      <a16:colId xmlns="" xmlns:a16="http://schemas.microsoft.com/office/drawing/2014/main" val="1969639716"/>
                    </a:ext>
                  </a:extLst>
                </a:gridCol>
                <a:gridCol w="13410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90794">
                  <a:extLst>
                    <a:ext uri="{9D8B030D-6E8A-4147-A177-3AD203B41FA5}">
                      <a16:colId xmlns="" xmlns:a16="http://schemas.microsoft.com/office/drawing/2014/main" val="3654651802"/>
                    </a:ext>
                  </a:extLst>
                </a:gridCol>
              </a:tblGrid>
              <a:tr h="338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关注点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关键指标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细分指标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分析维度</a:t>
                      </a:r>
                      <a:endParaRPr lang="en-US" altLang="zh-CN" sz="1200" b="1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（组织、时间、空间）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经营分析点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3991202"/>
                  </a:ext>
                </a:extLst>
              </a:tr>
              <a:tr h="171756">
                <a:tc rowSpan="10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财务类指标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签约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产业新城签约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完成率</a:t>
                      </a:r>
                      <a:endParaRPr lang="en-US" altLang="zh-CN" sz="10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趋势</a:t>
                      </a:r>
                      <a:endParaRPr lang="en-US" altLang="zh-CN" sz="10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预估完成率分析</a:t>
                      </a:r>
                      <a:endParaRPr lang="en-US" altLang="zh-CN" sz="10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1+8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”事业部占比</a:t>
                      </a:r>
                      <a:endParaRPr lang="en-US" altLang="zh-CN" sz="10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排名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各板块占比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 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完成率进度低于时间进度发出预警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77120167"/>
                  </a:ext>
                </a:extLst>
              </a:tr>
              <a:tr h="1717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住宅签约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7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回款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产业新城回款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37752635"/>
                  </a:ext>
                </a:extLst>
              </a:tr>
              <a:tr h="1717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住宅回款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无形资产占比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 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管理口径产服收入转化率</a:t>
                      </a:r>
                      <a:endParaRPr lang="zh-CN" altLang="en-US" dirty="0"/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717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产服收入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无形资产投资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无形资产占比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 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管理口径产服收入转化率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25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固定资产投资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4894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净现金流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预算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实际，当年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累计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3839495"/>
                  </a:ext>
                </a:extLst>
              </a:tr>
              <a:tr h="254894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应收账款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增幅、周转周期、资金池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4816347"/>
                  </a:ext>
                </a:extLst>
              </a:tr>
              <a:tr h="254894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存货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周转周期、结构分析、区域分布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0233186"/>
                  </a:ext>
                </a:extLst>
              </a:tr>
              <a:tr h="254894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实际缴纳税金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缴税结构、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呈现公司缴税构成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3017028"/>
                  </a:ext>
                </a:extLst>
              </a:tr>
              <a:tr h="255147">
                <a:tc row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资源类指标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产业新城拓展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完成率</a:t>
                      </a:r>
                      <a:endParaRPr lang="en-US" altLang="zh-CN" sz="10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趋势</a:t>
                      </a:r>
                      <a:endParaRPr lang="en-US" altLang="zh-CN" sz="10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预估完成率分析</a:t>
                      </a:r>
                      <a:endParaRPr lang="en-US" altLang="zh-CN" sz="10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1+8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”事业部占比</a:t>
                      </a:r>
                      <a:endParaRPr lang="en-US" altLang="zh-CN" sz="10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排名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区域分类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717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住宅供地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取地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住宅供地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取地亩数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存量供地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717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住宅供地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取地建面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717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指标批复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住宅类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各板块占比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717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产业类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717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城市及其他类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717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产业供地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717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配套取地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027" marR="6027" marT="602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71756">
                <a:tc row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产业类指标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龙头项目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完成率</a:t>
                      </a:r>
                      <a:endParaRPr lang="en-US" altLang="zh-CN" sz="10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趋势</a:t>
                      </a:r>
                      <a:endParaRPr lang="en-US" altLang="zh-CN" sz="10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预估完成率分析</a:t>
                      </a:r>
                      <a:endParaRPr lang="en-US" altLang="zh-CN" sz="10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1+8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”事业部占比</a:t>
                      </a:r>
                      <a:endParaRPr lang="en-US" altLang="zh-CN" sz="10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</a:t>
                      </a:r>
                      <a:r>
                        <a:rPr lang="zh-CN" altLang="en-US" sz="10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排名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717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大项目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各板块占比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717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签约落地投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171756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产业集群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谋划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季度、项目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</a:t>
                      </a:r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产业集群趋势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1717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在建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1717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建成</a:t>
                      </a: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27146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城重点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住宅重点项目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重点项目个数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区域、年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周度、项目</a:t>
                      </a:r>
                      <a:endParaRPr lang="en-US" altLang="zh-CN" sz="10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重点项目及关键节点分析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重点项目及关键节点延期分析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达到预设条件发出预警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总裁催办</a:t>
                      </a:r>
                    </a:p>
                    <a:p>
                      <a:pPr marL="0" algn="l" defTabSz="914400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  <a:tr h="271468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延期重点项目分析</a:t>
                      </a:r>
                      <a:endParaRPr lang="zh-CN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27" marR="6027" marT="602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027" marR="6027" marT="6027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14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133350" y="666750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62" name="Rounded Rectangle 16"/>
          <p:cNvSpPr/>
          <p:nvPr/>
        </p:nvSpPr>
        <p:spPr bwMode="gray">
          <a:xfrm>
            <a:off x="3903525" y="3788499"/>
            <a:ext cx="7846050" cy="2708553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 bwMode="gray">
          <a:xfrm>
            <a:off x="3903525" y="1282529"/>
            <a:ext cx="7846050" cy="2372224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819150"/>
            <a:ext cx="30099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经营分析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|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核心指标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资源类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DA291C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08572" y="1267599"/>
            <a:ext cx="3413196" cy="2392459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7" name="矩形 16"/>
          <p:cNvSpPr/>
          <p:nvPr/>
        </p:nvSpPr>
        <p:spPr>
          <a:xfrm>
            <a:off x="484350" y="1887498"/>
            <a:ext cx="2999726" cy="48619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产业新城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拓展（正式协议）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个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329" y="1439050"/>
            <a:ext cx="2993747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概述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1249030" y="2652099"/>
            <a:ext cx="2368060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季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 </a:t>
            </a:r>
          </a:p>
        </p:txBody>
      </p:sp>
      <p:sp>
        <p:nvSpPr>
          <p:cNvPr id="34" name="等腰三角形 33"/>
          <p:cNvSpPr/>
          <p:nvPr/>
        </p:nvSpPr>
        <p:spPr bwMode="auto">
          <a:xfrm rot="10800000">
            <a:off x="3266156" y="2809302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47148" y="550932"/>
            <a:ext cx="8667313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时间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维度为“季”，目标完成情况共展现四组数据，包含：季度目标、实际完成和当季度每月目标及实际，年度同上，月度可仅体现月度目标及实际完成以及周度实际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完成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3" name="Rectangle 1"/>
          <p:cNvSpPr/>
          <p:nvPr/>
        </p:nvSpPr>
        <p:spPr bwMode="gray">
          <a:xfrm>
            <a:off x="0" y="0"/>
            <a:ext cx="2552700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二级主题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资源类指标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graphicFrame>
        <p:nvGraphicFramePr>
          <p:cNvPr id="29" name="图表 3"/>
          <p:cNvGraphicFramePr>
            <a:graphicFrameLocks/>
          </p:cNvGraphicFramePr>
          <p:nvPr>
            <p:extLst/>
          </p:nvPr>
        </p:nvGraphicFramePr>
        <p:xfrm>
          <a:off x="4003138" y="1383073"/>
          <a:ext cx="3736019" cy="17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8" name="图表" r:id="rId9" imgW="3063427" imgH="1394543" progId="Excel.Chart.8">
                  <p:embed/>
                </p:oleObj>
              </mc:Choice>
              <mc:Fallback>
                <p:oleObj name="图表" r:id="rId9" imgW="3063427" imgH="1394543" progId="Excel.Chart.8">
                  <p:embed/>
                  <p:pic>
                    <p:nvPicPr>
                      <p:cNvPr id="29" name="图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138" y="1383073"/>
                        <a:ext cx="3736019" cy="170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1"/>
          <p:cNvSpPr txBox="1">
            <a:spLocks noChangeArrowheads="1"/>
          </p:cNvSpPr>
          <p:nvPr/>
        </p:nvSpPr>
        <p:spPr bwMode="auto">
          <a:xfrm>
            <a:off x="6971340" y="1489213"/>
            <a:ext cx="1206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graphicFrame>
        <p:nvGraphicFramePr>
          <p:cNvPr id="37" name="图表 36"/>
          <p:cNvGraphicFramePr/>
          <p:nvPr>
            <p:extLst/>
          </p:nvPr>
        </p:nvGraphicFramePr>
        <p:xfrm>
          <a:off x="8048298" y="1434074"/>
          <a:ext cx="3461033" cy="1585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38" name="文本框 1"/>
          <p:cNvSpPr txBox="1">
            <a:spLocks noChangeArrowheads="1"/>
          </p:cNvSpPr>
          <p:nvPr/>
        </p:nvSpPr>
        <p:spPr bwMode="auto">
          <a:xfrm>
            <a:off x="10038698" y="1523885"/>
            <a:ext cx="5846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91986" y="1524188"/>
            <a:ext cx="80791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目标完成情况</a:t>
            </a:r>
          </a:p>
        </p:txBody>
      </p:sp>
      <p:sp>
        <p:nvSpPr>
          <p:cNvPr id="51" name="矩形 50"/>
          <p:cNvSpPr/>
          <p:nvPr/>
        </p:nvSpPr>
        <p:spPr>
          <a:xfrm>
            <a:off x="308572" y="320665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1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：下拉菜单可选择时间维度：年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季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月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141344" y="6013469"/>
            <a:ext cx="75464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5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下拉菜单可选择排名优先级：目标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实际完成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完成率</a:t>
            </a:r>
            <a:r>
              <a:rPr lang="zh-CN" altLang="en-US" sz="1200" b="1" dirty="0">
                <a:solidFill>
                  <a:srgbClr val="C00000"/>
                </a:solidFill>
                <a:latin typeface="Verdana"/>
                <a:ea typeface="华文细黑"/>
              </a:rPr>
              <a:t>，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三项数据同时显示，根据优先级设定排名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967859" y="3086824"/>
            <a:ext cx="3541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4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：无论时间维度为年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季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月，预估都是当季度预估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 </a:t>
            </a:r>
          </a:p>
        </p:txBody>
      </p:sp>
      <p:sp>
        <p:nvSpPr>
          <p:cNvPr id="40" name="矩形 39"/>
          <p:cNvSpPr/>
          <p:nvPr/>
        </p:nvSpPr>
        <p:spPr>
          <a:xfrm>
            <a:off x="4018097" y="3097534"/>
            <a:ext cx="3640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3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点击“明细数据”，跳转至详细清单（季度预估明细含差异原因）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050100" y="686316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7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：产业新晨拓展分类，拓展期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启动期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发展期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成熟期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03062" y="3955533"/>
            <a:ext cx="877163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排名：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9" name="圆角矩形 58"/>
          <p:cNvSpPr/>
          <p:nvPr/>
        </p:nvSpPr>
        <p:spPr bwMode="auto">
          <a:xfrm>
            <a:off x="7096809" y="3948815"/>
            <a:ext cx="2403995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实际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完成率 </a:t>
            </a:r>
          </a:p>
        </p:txBody>
      </p:sp>
      <p:sp>
        <p:nvSpPr>
          <p:cNvPr id="60" name="等腰三角形 59"/>
          <p:cNvSpPr/>
          <p:nvPr/>
        </p:nvSpPr>
        <p:spPr bwMode="auto">
          <a:xfrm rot="10800000">
            <a:off x="9135452" y="4077256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graphicFrame>
        <p:nvGraphicFramePr>
          <p:cNvPr id="61" name="图表 60"/>
          <p:cNvGraphicFramePr/>
          <p:nvPr>
            <p:extLst/>
          </p:nvPr>
        </p:nvGraphicFramePr>
        <p:xfrm>
          <a:off x="4098470" y="4416622"/>
          <a:ext cx="7364670" cy="1542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63" name="Rounded Rectangle 16"/>
          <p:cNvSpPr/>
          <p:nvPr/>
        </p:nvSpPr>
        <p:spPr bwMode="gray">
          <a:xfrm>
            <a:off x="323851" y="3770571"/>
            <a:ext cx="3397918" cy="2726481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7210" y="4026114"/>
            <a:ext cx="3169880" cy="434863"/>
          </a:xfrm>
          <a:prstGeom prst="rect">
            <a:avLst/>
          </a:prstGeom>
        </p:spPr>
        <p:txBody>
          <a:bodyPr wrap="square" lIns="72000">
            <a:spAutoFit/>
          </a:bodyPr>
          <a:lstStyle/>
          <a:p>
            <a:pPr lvl="0">
              <a:lnSpc>
                <a:spcPct val="106000"/>
              </a:lnSpc>
              <a:defRPr/>
            </a:pPr>
            <a:r>
              <a:rPr lang="zh-CN" altLang="en-US" sz="1050" dirty="0">
                <a:solidFill>
                  <a:prstClr val="black"/>
                </a:solidFill>
              </a:rPr>
              <a:t>产业新城</a:t>
            </a:r>
            <a:r>
              <a:rPr lang="zh-CN" altLang="en-US" sz="1050" dirty="0" smtClean="0">
                <a:solidFill>
                  <a:prstClr val="black"/>
                </a:solidFill>
              </a:rPr>
              <a:t>拓展累计</a:t>
            </a:r>
            <a:r>
              <a:rPr lang="zh-CN" altLang="en-US" sz="1050" noProof="0" dirty="0" smtClean="0">
                <a:solidFill>
                  <a:prstClr val="black"/>
                </a:solidFill>
                <a:latin typeface="Verdana"/>
                <a:ea typeface="华文细黑"/>
              </a:rPr>
              <a:t>完成</a:t>
            </a:r>
            <a:r>
              <a:rPr lang="en-US" altLang="zh-CN" sz="1050" noProof="0" dirty="0" smtClean="0">
                <a:solidFill>
                  <a:prstClr val="black"/>
                </a:solidFill>
                <a:latin typeface="Verdana"/>
                <a:ea typeface="华文细黑"/>
              </a:rPr>
              <a:t>X</a:t>
            </a:r>
            <a:r>
              <a:rPr lang="zh-CN" altLang="en-US" sz="1050" noProof="0" dirty="0" smtClean="0">
                <a:solidFill>
                  <a:prstClr val="black"/>
                </a:solidFill>
                <a:latin typeface="Verdana"/>
                <a:ea typeface="华文细黑"/>
              </a:rPr>
              <a:t>个，其中拓展期</a:t>
            </a:r>
            <a:r>
              <a:rPr lang="en-US" altLang="zh-CN" sz="1050" noProof="0" dirty="0" smtClean="0">
                <a:solidFill>
                  <a:prstClr val="black"/>
                </a:solidFill>
                <a:latin typeface="Verdana"/>
                <a:ea typeface="华文细黑"/>
              </a:rPr>
              <a:t>X</a:t>
            </a:r>
            <a:r>
              <a:rPr lang="zh-CN" altLang="en-US" sz="1050" noProof="0" dirty="0" smtClean="0">
                <a:solidFill>
                  <a:prstClr val="black"/>
                </a:solidFill>
                <a:latin typeface="Verdana"/>
                <a:ea typeface="华文细黑"/>
              </a:rPr>
              <a:t>个，启动期</a:t>
            </a:r>
            <a:r>
              <a:rPr lang="en-US" altLang="zh-CN" sz="1050" noProof="0" dirty="0" smtClean="0">
                <a:solidFill>
                  <a:prstClr val="black"/>
                </a:solidFill>
                <a:latin typeface="Verdana"/>
                <a:ea typeface="华文细黑"/>
              </a:rPr>
              <a:t>X</a:t>
            </a:r>
            <a:r>
              <a:rPr lang="zh-CN" altLang="en-US" sz="1050" noProof="0" dirty="0" smtClean="0">
                <a:solidFill>
                  <a:prstClr val="black"/>
                </a:solidFill>
                <a:latin typeface="Verdana"/>
                <a:ea typeface="华文细黑"/>
              </a:rPr>
              <a:t>个，发展期</a:t>
            </a:r>
            <a:r>
              <a:rPr lang="en-US" altLang="zh-CN" sz="1050" noProof="0" dirty="0" smtClean="0">
                <a:solidFill>
                  <a:prstClr val="black"/>
                </a:solidFill>
                <a:latin typeface="Verdana"/>
                <a:ea typeface="华文细黑"/>
              </a:rPr>
              <a:t>X</a:t>
            </a:r>
            <a:r>
              <a:rPr lang="zh-CN" altLang="en-US" sz="1050" noProof="0" dirty="0" smtClean="0">
                <a:solidFill>
                  <a:prstClr val="black"/>
                </a:solidFill>
                <a:latin typeface="Verdana"/>
                <a:ea typeface="华文细黑"/>
              </a:rPr>
              <a:t>个，</a:t>
            </a:r>
            <a:r>
              <a:rPr lang="zh-CN" altLang="en-US" sz="1050" dirty="0" smtClean="0">
                <a:solidFill>
                  <a:prstClr val="black"/>
                </a:solidFill>
                <a:latin typeface="Verdana"/>
                <a:ea typeface="华文细黑"/>
              </a:rPr>
              <a:t>成熟期</a:t>
            </a:r>
            <a:r>
              <a:rPr lang="en-US" altLang="zh-CN" sz="1050" dirty="0" smtClean="0">
                <a:solidFill>
                  <a:prstClr val="black"/>
                </a:solidFill>
                <a:latin typeface="Verdana"/>
                <a:ea typeface="华文细黑"/>
              </a:rPr>
              <a:t>X</a:t>
            </a:r>
            <a:r>
              <a:rPr lang="zh-CN" altLang="en-US" sz="1050" dirty="0" smtClean="0">
                <a:solidFill>
                  <a:prstClr val="black"/>
                </a:solidFill>
                <a:latin typeface="Verdana"/>
                <a:ea typeface="华文细黑"/>
              </a:rPr>
              <a:t>个</a:t>
            </a:r>
            <a:endParaRPr kumimoji="0" lang="en-US" altLang="zh-CN" sz="105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</a:endParaRPr>
          </a:p>
        </p:txBody>
      </p:sp>
      <p:graphicFrame>
        <p:nvGraphicFramePr>
          <p:cNvPr id="65" name="Chart 3"/>
          <p:cNvGraphicFramePr/>
          <p:nvPr>
            <p:custDataLst>
              <p:tags r:id="rId2"/>
            </p:custDataLst>
            <p:extLst/>
          </p:nvPr>
        </p:nvGraphicFramePr>
        <p:xfrm>
          <a:off x="447210" y="4206494"/>
          <a:ext cx="3147240" cy="1669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66" name="Text Placeholder 2"/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597825" y="5884343"/>
            <a:ext cx="428090" cy="2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总计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7" name="Text Placeholder 2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184180" y="5884343"/>
            <a:ext cx="428090" cy="2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拓展期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8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770535" y="5884343"/>
            <a:ext cx="428090" cy="2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启动期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0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2356890" y="5884343"/>
            <a:ext cx="428090" cy="2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发展期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1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2943245" y="5871993"/>
            <a:ext cx="428090" cy="2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成熟</a:t>
            </a:r>
            <a:r>
              <a: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期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93895" y="3726608"/>
            <a:ext cx="1620957" cy="3533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累计完成情况：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141343" y="6259884"/>
            <a:ext cx="75464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6</a:t>
            </a:r>
            <a:r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点击事业部可以看到该事业部明细数据，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 bwMode="gray">
          <a:xfrm>
            <a:off x="822960" y="3326130"/>
            <a:ext cx="5909310" cy="186309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此页待补充内容</a:t>
            </a:r>
          </a:p>
        </p:txBody>
      </p:sp>
    </p:spTree>
    <p:extLst>
      <p:ext uri="{BB962C8B-B14F-4D97-AF65-F5344CB8AC3E}">
        <p14:creationId xmlns:p14="http://schemas.microsoft.com/office/powerpoint/2010/main" val="118794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133350" y="666750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819150"/>
            <a:ext cx="32956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经营分析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|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核心指标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拓展布局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DA291C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08572" y="1267599"/>
            <a:ext cx="5370868" cy="5293111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3" name="Rectangle 1"/>
          <p:cNvSpPr/>
          <p:nvPr/>
        </p:nvSpPr>
        <p:spPr bwMode="gray">
          <a:xfrm>
            <a:off x="0" y="0"/>
            <a:ext cx="2552700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二级主题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拓展布局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29429" y="1410832"/>
          <a:ext cx="2433320" cy="4795512"/>
        </p:xfrm>
        <a:graphic>
          <a:graphicData uri="http://schemas.openxmlformats.org/drawingml/2006/table">
            <a:tbl>
              <a:tblPr/>
              <a:tblGrid>
                <a:gridCol w="735655">
                  <a:extLst>
                    <a:ext uri="{9D8B030D-6E8A-4147-A177-3AD203B41FA5}">
                      <a16:colId xmlns="" xmlns:a16="http://schemas.microsoft.com/office/drawing/2014/main" val="3902100979"/>
                    </a:ext>
                  </a:extLst>
                </a:gridCol>
                <a:gridCol w="410269">
                  <a:extLst>
                    <a:ext uri="{9D8B030D-6E8A-4147-A177-3AD203B41FA5}">
                      <a16:colId xmlns="" xmlns:a16="http://schemas.microsoft.com/office/drawing/2014/main" val="912970801"/>
                    </a:ext>
                  </a:extLst>
                </a:gridCol>
                <a:gridCol w="721508">
                  <a:extLst>
                    <a:ext uri="{9D8B030D-6E8A-4147-A177-3AD203B41FA5}">
                      <a16:colId xmlns="" xmlns:a16="http://schemas.microsoft.com/office/drawing/2014/main" val="1271383882"/>
                    </a:ext>
                  </a:extLst>
                </a:gridCol>
                <a:gridCol w="565888">
                  <a:extLst>
                    <a:ext uri="{9D8B030D-6E8A-4147-A177-3AD203B41FA5}">
                      <a16:colId xmlns="" xmlns:a16="http://schemas.microsoft.com/office/drawing/2014/main" val="124490426"/>
                    </a:ext>
                  </a:extLst>
                </a:gridCol>
              </a:tblGrid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目标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实际完成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完成率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2414722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张承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49175069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秦皇岛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53839420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天津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03128170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环南京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62456098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杭州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50679339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合肥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92788024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郑州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11740877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武汉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42723341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广州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15008393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环深圳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66682812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成都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9937849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冀南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55085308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保定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6948361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长沙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8447733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西安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4248550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厦门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91161190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济南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74138787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重庆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62912688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沈阳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32606414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南昌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20383192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海南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15056159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贵阳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35985720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福州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14041454"/>
                  </a:ext>
                </a:extLst>
              </a:tr>
            </a:tbl>
          </a:graphicData>
        </a:graphic>
      </p:graphicFrame>
      <p:sp>
        <p:nvSpPr>
          <p:cNvPr id="21" name="圆角矩形 20"/>
          <p:cNvSpPr/>
          <p:nvPr/>
        </p:nvSpPr>
        <p:spPr bwMode="auto">
          <a:xfrm>
            <a:off x="3152102" y="1524000"/>
            <a:ext cx="2403995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实际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完成率 </a:t>
            </a:r>
          </a:p>
        </p:txBody>
      </p:sp>
      <p:graphicFrame>
        <p:nvGraphicFramePr>
          <p:cNvPr id="22" name="图表 21"/>
          <p:cNvGraphicFramePr>
            <a:graphicFrameLocks/>
          </p:cNvGraphicFramePr>
          <p:nvPr>
            <p:extLst/>
          </p:nvPr>
        </p:nvGraphicFramePr>
        <p:xfrm>
          <a:off x="3060546" y="1902156"/>
          <a:ext cx="2364893" cy="4417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Rounded Rectangle 5"/>
          <p:cNvSpPr/>
          <p:nvPr/>
        </p:nvSpPr>
        <p:spPr bwMode="gray">
          <a:xfrm>
            <a:off x="5731318" y="1247279"/>
            <a:ext cx="6206681" cy="5293111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6298334" y="4052409"/>
            <a:ext cx="4553028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noProof="0" dirty="0" smtClean="0">
                <a:solidFill>
                  <a:srgbClr val="313131"/>
                </a:solidFill>
                <a:latin typeface="Verdana"/>
                <a:ea typeface="华文细黑"/>
              </a:rPr>
              <a:t>2018</a:t>
            </a:r>
            <a:r>
              <a:rPr lang="zh-CN" altLang="en-US" noProof="0" dirty="0" smtClean="0">
                <a:solidFill>
                  <a:srgbClr val="313131"/>
                </a:solidFill>
                <a:latin typeface="Verdana"/>
                <a:ea typeface="华文细黑"/>
              </a:rPr>
              <a:t>年目标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graphicFrame>
        <p:nvGraphicFramePr>
          <p:cNvPr id="14" name="图表 13"/>
          <p:cNvGraphicFramePr/>
          <p:nvPr>
            <p:extLst/>
          </p:nvPr>
        </p:nvGraphicFramePr>
        <p:xfrm>
          <a:off x="6310025" y="4357768"/>
          <a:ext cx="4541337" cy="2072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0"/>
          <p:cNvSpPr txBox="1"/>
          <p:nvPr/>
        </p:nvSpPr>
        <p:spPr>
          <a:xfrm>
            <a:off x="323850" y="1078249"/>
            <a:ext cx="4553028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noProof="0" dirty="0" smtClean="0">
                <a:solidFill>
                  <a:srgbClr val="313131"/>
                </a:solidFill>
                <a:latin typeface="Verdana"/>
                <a:ea typeface="华文细黑"/>
              </a:rPr>
              <a:t>2018</a:t>
            </a:r>
            <a:r>
              <a:rPr lang="zh-CN" altLang="en-US" noProof="0" dirty="0" smtClean="0">
                <a:solidFill>
                  <a:srgbClr val="313131"/>
                </a:solidFill>
                <a:latin typeface="Verdana"/>
                <a:ea typeface="华文细黑"/>
              </a:rPr>
              <a:t>年目标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97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-10476" y="672816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 bwMode="gray">
          <a:xfrm>
            <a:off x="6090576" y="1267600"/>
            <a:ext cx="5812962" cy="5315358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49" y="819150"/>
            <a:ext cx="45077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经营分析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|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重点项目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—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产业新城重点项目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DA291C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24216" y="1268030"/>
            <a:ext cx="5657850" cy="5314928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679" y="2550980"/>
            <a:ext cx="5133075" cy="32624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lvl="0">
              <a:spcBef>
                <a:spcPts val="600"/>
              </a:spcBef>
              <a:buSzPct val="100000"/>
              <a:defRPr/>
            </a:pPr>
            <a:r>
              <a:rPr lang="zh-CN" altLang="en-US" sz="1400" dirty="0" smtClean="0">
                <a:solidFill>
                  <a:srgbClr val="313131"/>
                </a:solidFill>
              </a:rPr>
              <a:t>一、综述</a:t>
            </a:r>
            <a:endParaRPr lang="en-US" altLang="zh-CN" sz="1400" dirty="0" smtClean="0">
              <a:solidFill>
                <a:srgbClr val="313131"/>
              </a:solidFill>
            </a:endParaRPr>
          </a:p>
          <a:p>
            <a:pPr lvl="0">
              <a:spcBef>
                <a:spcPts val="600"/>
              </a:spcBef>
              <a:buSzPct val="100000"/>
              <a:defRPr/>
            </a:pPr>
            <a:r>
              <a:rPr lang="en-US" altLang="zh-CN" sz="1400" dirty="0" smtClean="0">
                <a:solidFill>
                  <a:srgbClr val="313131"/>
                </a:solidFill>
              </a:rPr>
              <a:t>2018</a:t>
            </a:r>
            <a:r>
              <a:rPr lang="zh-CN" altLang="en-US" sz="1400" dirty="0">
                <a:solidFill>
                  <a:srgbClr val="313131"/>
                </a:solidFill>
              </a:rPr>
              <a:t>年产业新城重点项目</a:t>
            </a:r>
            <a:r>
              <a:rPr lang="zh-CN" altLang="en-US" sz="1400" dirty="0" smtClean="0">
                <a:solidFill>
                  <a:srgbClr val="313131"/>
                </a:solidFill>
              </a:rPr>
              <a:t>共</a:t>
            </a:r>
            <a:r>
              <a:rPr lang="en-US" altLang="zh-CN" sz="1400" dirty="0" smtClean="0">
                <a:solidFill>
                  <a:srgbClr val="C00000"/>
                </a:solidFill>
              </a:rPr>
              <a:t>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个，其中</a:t>
            </a:r>
            <a:endParaRPr lang="en-US" altLang="zh-CN" sz="1400" dirty="0" smtClean="0">
              <a:solidFill>
                <a:srgbClr val="313131"/>
              </a:solidFill>
            </a:endParaRPr>
          </a:p>
          <a:p>
            <a:pPr lvl="0">
              <a:spcBef>
                <a:spcPts val="600"/>
              </a:spcBef>
              <a:buSzPct val="100000"/>
              <a:defRPr/>
            </a:pPr>
            <a:r>
              <a:rPr lang="zh-CN" altLang="en-US" sz="1400" dirty="0" smtClean="0">
                <a:solidFill>
                  <a:srgbClr val="313131"/>
                </a:solidFill>
              </a:rPr>
              <a:t>（</a:t>
            </a:r>
            <a:r>
              <a:rPr lang="en-US" altLang="zh-CN" sz="1400" dirty="0" smtClean="0">
                <a:solidFill>
                  <a:srgbClr val="313131"/>
                </a:solidFill>
              </a:rPr>
              <a:t>1</a:t>
            </a:r>
            <a:r>
              <a:rPr lang="zh-CN" altLang="en-US" sz="1400" dirty="0">
                <a:solidFill>
                  <a:srgbClr val="313131"/>
                </a:solidFill>
              </a:rPr>
              <a:t>）城市类重点</a:t>
            </a:r>
            <a:r>
              <a:rPr lang="zh-CN" altLang="en-US" sz="1400" dirty="0" smtClean="0">
                <a:solidFill>
                  <a:srgbClr val="313131"/>
                </a:solidFill>
              </a:rPr>
              <a:t>项目</a:t>
            </a:r>
            <a:r>
              <a:rPr lang="en-US" altLang="zh-CN" sz="1400" dirty="0">
                <a:solidFill>
                  <a:srgbClr val="C00000"/>
                </a:solidFill>
              </a:rPr>
              <a:t>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个，</a:t>
            </a:r>
            <a:r>
              <a:rPr lang="en-US" altLang="zh-CN" sz="1400" dirty="0">
                <a:solidFill>
                  <a:srgbClr val="C00000"/>
                </a:solidFill>
              </a:rPr>
              <a:t> 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</a:t>
            </a:r>
            <a:r>
              <a:rPr lang="zh-CN" altLang="en-US" sz="1400" dirty="0">
                <a:solidFill>
                  <a:srgbClr val="313131"/>
                </a:solidFill>
              </a:rPr>
              <a:t>处于方案阶段</a:t>
            </a:r>
            <a:r>
              <a:rPr lang="zh-CN" altLang="en-US" sz="1400" dirty="0" smtClean="0">
                <a:solidFill>
                  <a:srgbClr val="313131"/>
                </a:solidFill>
              </a:rPr>
              <a:t>，</a:t>
            </a:r>
            <a:r>
              <a:rPr lang="en-US" altLang="zh-CN" sz="1400" dirty="0">
                <a:solidFill>
                  <a:srgbClr val="C00000"/>
                </a:solidFill>
              </a:rPr>
              <a:t> 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</a:t>
            </a:r>
            <a:r>
              <a:rPr lang="zh-CN" altLang="en-US" sz="1400" dirty="0">
                <a:solidFill>
                  <a:srgbClr val="313131"/>
                </a:solidFill>
              </a:rPr>
              <a:t>处于立项准备阶段</a:t>
            </a:r>
            <a:r>
              <a:rPr lang="zh-CN" altLang="en-US" sz="1400" dirty="0" smtClean="0">
                <a:solidFill>
                  <a:srgbClr val="313131"/>
                </a:solidFill>
              </a:rPr>
              <a:t>，</a:t>
            </a:r>
            <a:r>
              <a:rPr lang="en-US" altLang="zh-CN" sz="1400" dirty="0">
                <a:solidFill>
                  <a:srgbClr val="C00000"/>
                </a:solidFill>
              </a:rPr>
              <a:t> 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</a:t>
            </a:r>
            <a:r>
              <a:rPr lang="zh-CN" altLang="en-US" sz="1400" dirty="0">
                <a:solidFill>
                  <a:srgbClr val="313131"/>
                </a:solidFill>
              </a:rPr>
              <a:t>已立项未开工</a:t>
            </a:r>
            <a:r>
              <a:rPr lang="zh-CN" altLang="en-US" sz="1400" dirty="0" smtClean="0">
                <a:solidFill>
                  <a:srgbClr val="313131"/>
                </a:solidFill>
              </a:rPr>
              <a:t>，</a:t>
            </a:r>
            <a:r>
              <a:rPr lang="en-US" altLang="zh-CN" sz="1400" dirty="0">
                <a:solidFill>
                  <a:srgbClr val="C00000"/>
                </a:solidFill>
              </a:rPr>
              <a:t> 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</a:t>
            </a:r>
            <a:r>
              <a:rPr lang="zh-CN" altLang="en-US" sz="1400" dirty="0">
                <a:solidFill>
                  <a:srgbClr val="313131"/>
                </a:solidFill>
              </a:rPr>
              <a:t>已开工</a:t>
            </a:r>
            <a:r>
              <a:rPr lang="zh-CN" altLang="en-US" sz="1400" dirty="0" smtClean="0">
                <a:solidFill>
                  <a:srgbClr val="313131"/>
                </a:solidFill>
              </a:rPr>
              <a:t>，</a:t>
            </a:r>
            <a:r>
              <a:rPr lang="en-US" altLang="zh-CN" sz="1400" dirty="0">
                <a:solidFill>
                  <a:srgbClr val="C00000"/>
                </a:solidFill>
              </a:rPr>
              <a:t> 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</a:t>
            </a:r>
            <a:r>
              <a:rPr lang="zh-CN" altLang="en-US" sz="1400" dirty="0">
                <a:solidFill>
                  <a:srgbClr val="313131"/>
                </a:solidFill>
              </a:rPr>
              <a:t>已完工。</a:t>
            </a:r>
          </a:p>
          <a:p>
            <a:pPr lvl="0">
              <a:spcBef>
                <a:spcPts val="600"/>
              </a:spcBef>
              <a:buSzPct val="100000"/>
              <a:defRPr/>
            </a:pPr>
            <a:r>
              <a:rPr lang="zh-CN" altLang="en-US" sz="1400" dirty="0">
                <a:solidFill>
                  <a:srgbClr val="313131"/>
                </a:solidFill>
              </a:rPr>
              <a:t>产业类重点</a:t>
            </a:r>
            <a:r>
              <a:rPr lang="zh-CN" altLang="en-US" sz="1400" dirty="0" smtClean="0">
                <a:solidFill>
                  <a:srgbClr val="313131"/>
                </a:solidFill>
              </a:rPr>
              <a:t>项目</a:t>
            </a:r>
            <a:r>
              <a:rPr lang="en-US" altLang="zh-CN" sz="1400" dirty="0">
                <a:solidFill>
                  <a:srgbClr val="C00000"/>
                </a:solidFill>
              </a:rPr>
              <a:t>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个，</a:t>
            </a:r>
            <a:r>
              <a:rPr lang="en-US" altLang="zh-CN" sz="1400" dirty="0">
                <a:solidFill>
                  <a:srgbClr val="C00000"/>
                </a:solidFill>
              </a:rPr>
              <a:t> 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</a:t>
            </a:r>
            <a:r>
              <a:rPr lang="zh-CN" altLang="en-US" sz="1400" dirty="0">
                <a:solidFill>
                  <a:srgbClr val="313131"/>
                </a:solidFill>
              </a:rPr>
              <a:t>处于产品立项准备阶段</a:t>
            </a:r>
            <a:r>
              <a:rPr lang="zh-CN" altLang="en-US" sz="1400" dirty="0" smtClean="0">
                <a:solidFill>
                  <a:srgbClr val="313131"/>
                </a:solidFill>
              </a:rPr>
              <a:t>，</a:t>
            </a:r>
            <a:r>
              <a:rPr lang="en-US" altLang="zh-CN" sz="1400" dirty="0">
                <a:solidFill>
                  <a:srgbClr val="C00000"/>
                </a:solidFill>
              </a:rPr>
              <a:t> 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</a:t>
            </a:r>
            <a:r>
              <a:rPr lang="zh-CN" altLang="en-US" sz="1400" dirty="0">
                <a:solidFill>
                  <a:srgbClr val="313131"/>
                </a:solidFill>
              </a:rPr>
              <a:t>处于投资立项准备阶段</a:t>
            </a:r>
            <a:r>
              <a:rPr lang="zh-CN" altLang="en-US" sz="1400" dirty="0" smtClean="0">
                <a:solidFill>
                  <a:srgbClr val="313131"/>
                </a:solidFill>
              </a:rPr>
              <a:t>，</a:t>
            </a:r>
            <a:r>
              <a:rPr lang="en-US" altLang="zh-CN" sz="1400" dirty="0">
                <a:solidFill>
                  <a:srgbClr val="C00000"/>
                </a:solidFill>
              </a:rPr>
              <a:t> 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</a:t>
            </a:r>
            <a:r>
              <a:rPr lang="zh-CN" altLang="en-US" sz="1400" dirty="0">
                <a:solidFill>
                  <a:srgbClr val="313131"/>
                </a:solidFill>
              </a:rPr>
              <a:t>已立项未开工</a:t>
            </a:r>
            <a:r>
              <a:rPr lang="zh-CN" altLang="en-US" sz="1400" dirty="0" smtClean="0">
                <a:solidFill>
                  <a:srgbClr val="313131"/>
                </a:solidFill>
              </a:rPr>
              <a:t>，</a:t>
            </a:r>
            <a:r>
              <a:rPr lang="en-US" altLang="zh-CN" sz="1400" dirty="0">
                <a:solidFill>
                  <a:srgbClr val="C00000"/>
                </a:solidFill>
              </a:rPr>
              <a:t> 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</a:t>
            </a:r>
            <a:r>
              <a:rPr lang="zh-CN" altLang="en-US" sz="1400" dirty="0">
                <a:solidFill>
                  <a:srgbClr val="313131"/>
                </a:solidFill>
              </a:rPr>
              <a:t>已开工</a:t>
            </a:r>
            <a:r>
              <a:rPr lang="zh-CN" altLang="en-US" sz="1400" dirty="0" smtClean="0">
                <a:solidFill>
                  <a:srgbClr val="313131"/>
                </a:solidFill>
              </a:rPr>
              <a:t>，</a:t>
            </a:r>
            <a:r>
              <a:rPr lang="en-US" altLang="zh-CN" sz="1400" dirty="0">
                <a:solidFill>
                  <a:srgbClr val="C00000"/>
                </a:solidFill>
              </a:rPr>
              <a:t> 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</a:t>
            </a:r>
            <a:r>
              <a:rPr lang="zh-CN" altLang="en-US" sz="1400" dirty="0">
                <a:solidFill>
                  <a:srgbClr val="313131"/>
                </a:solidFill>
              </a:rPr>
              <a:t>已完工</a:t>
            </a:r>
            <a:r>
              <a:rPr lang="zh-CN" altLang="en-US" sz="1400" dirty="0" smtClean="0">
                <a:solidFill>
                  <a:srgbClr val="313131"/>
                </a:solidFill>
              </a:rPr>
              <a:t>。</a:t>
            </a:r>
            <a:endParaRPr lang="en-US" altLang="zh-CN" sz="1400" dirty="0" smtClean="0">
              <a:solidFill>
                <a:srgbClr val="313131"/>
              </a:solidFill>
            </a:endParaRPr>
          </a:p>
          <a:p>
            <a:pPr lvl="0">
              <a:spcBef>
                <a:spcPts val="600"/>
              </a:spcBef>
              <a:buSzPct val="100000"/>
              <a:defRPr/>
            </a:pPr>
            <a:r>
              <a:rPr lang="zh-CN" altLang="en-US" sz="1400" dirty="0" smtClean="0">
                <a:solidFill>
                  <a:srgbClr val="313131"/>
                </a:solidFill>
              </a:rPr>
              <a:t>（</a:t>
            </a:r>
            <a:r>
              <a:rPr lang="en-US" altLang="zh-CN" sz="1400" dirty="0" smtClean="0">
                <a:solidFill>
                  <a:srgbClr val="313131"/>
                </a:solidFill>
              </a:rPr>
              <a:t>2</a:t>
            </a:r>
            <a:r>
              <a:rPr lang="zh-CN" altLang="en-US" sz="1400" dirty="0" smtClean="0">
                <a:solidFill>
                  <a:srgbClr val="313131"/>
                </a:solidFill>
              </a:rPr>
              <a:t>）</a:t>
            </a:r>
            <a:r>
              <a:rPr lang="en-US" altLang="zh-CN" sz="1400" dirty="0" smtClean="0">
                <a:solidFill>
                  <a:srgbClr val="C00000"/>
                </a:solidFill>
              </a:rPr>
              <a:t>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</a:t>
            </a:r>
            <a:r>
              <a:rPr lang="zh-CN" altLang="en-US" sz="1400" dirty="0">
                <a:solidFill>
                  <a:srgbClr val="313131"/>
                </a:solidFill>
              </a:rPr>
              <a:t>项目正常推进</a:t>
            </a:r>
            <a:r>
              <a:rPr lang="zh-CN" altLang="en-US" sz="1400" dirty="0" smtClean="0">
                <a:solidFill>
                  <a:srgbClr val="313131"/>
                </a:solidFill>
              </a:rPr>
              <a:t>，</a:t>
            </a:r>
            <a:r>
              <a:rPr lang="en-US" altLang="zh-CN" sz="1400" dirty="0">
                <a:solidFill>
                  <a:srgbClr val="C00000"/>
                </a:solidFill>
              </a:rPr>
              <a:t> 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</a:t>
            </a:r>
            <a:r>
              <a:rPr lang="zh-CN" altLang="en-US" sz="1400" dirty="0">
                <a:solidFill>
                  <a:srgbClr val="313131"/>
                </a:solidFill>
              </a:rPr>
              <a:t>项目存在延期风险</a:t>
            </a:r>
            <a:r>
              <a:rPr lang="zh-CN" altLang="en-US" sz="1400" dirty="0" smtClean="0">
                <a:solidFill>
                  <a:srgbClr val="313131"/>
                </a:solidFill>
              </a:rPr>
              <a:t>，</a:t>
            </a:r>
            <a:r>
              <a:rPr lang="en-US" altLang="zh-CN" sz="1400" dirty="0">
                <a:solidFill>
                  <a:srgbClr val="C00000"/>
                </a:solidFill>
              </a:rPr>
              <a:t> 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</a:t>
            </a:r>
            <a:r>
              <a:rPr lang="zh-CN" altLang="en-US" sz="1400" dirty="0">
                <a:solidFill>
                  <a:srgbClr val="313131"/>
                </a:solidFill>
              </a:rPr>
              <a:t>项目已延期；</a:t>
            </a:r>
          </a:p>
          <a:p>
            <a:pPr lvl="0">
              <a:spcBef>
                <a:spcPts val="600"/>
              </a:spcBef>
              <a:buSzPct val="100000"/>
              <a:defRPr/>
            </a:pPr>
            <a:r>
              <a:rPr lang="en-US" altLang="zh-CN" sz="1400" dirty="0">
                <a:solidFill>
                  <a:srgbClr val="C00000"/>
                </a:solidFill>
              </a:rPr>
              <a:t>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</a:t>
            </a:r>
            <a:r>
              <a:rPr lang="zh-CN" altLang="en-US" sz="1400" dirty="0">
                <a:solidFill>
                  <a:srgbClr val="313131"/>
                </a:solidFill>
              </a:rPr>
              <a:t>重点项目共</a:t>
            </a:r>
            <a:r>
              <a:rPr lang="zh-CN" altLang="en-US" sz="1400" dirty="0" smtClean="0">
                <a:solidFill>
                  <a:srgbClr val="313131"/>
                </a:solidFill>
              </a:rPr>
              <a:t>涉及</a:t>
            </a:r>
            <a:r>
              <a:rPr lang="en-US" altLang="zh-CN" sz="1400" dirty="0">
                <a:solidFill>
                  <a:srgbClr val="C00000"/>
                </a:solidFill>
              </a:rPr>
              <a:t>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</a:t>
            </a:r>
            <a:r>
              <a:rPr lang="zh-CN" altLang="en-US" sz="1400" dirty="0">
                <a:solidFill>
                  <a:srgbClr val="313131"/>
                </a:solidFill>
              </a:rPr>
              <a:t>节点，其中，</a:t>
            </a:r>
            <a:r>
              <a:rPr lang="en-US" altLang="zh-CN" sz="1400" dirty="0">
                <a:solidFill>
                  <a:srgbClr val="313131"/>
                </a:solidFill>
              </a:rPr>
              <a:t>2018</a:t>
            </a:r>
            <a:r>
              <a:rPr lang="zh-CN" altLang="en-US" sz="1400" dirty="0">
                <a:solidFill>
                  <a:srgbClr val="313131"/>
                </a:solidFill>
              </a:rPr>
              <a:t>年</a:t>
            </a:r>
            <a:r>
              <a:rPr lang="zh-CN" altLang="en-US" sz="1400" dirty="0" smtClean="0">
                <a:solidFill>
                  <a:srgbClr val="313131"/>
                </a:solidFill>
              </a:rPr>
              <a:t>节点</a:t>
            </a:r>
            <a:r>
              <a:rPr lang="en-US" altLang="zh-CN" sz="1400" dirty="0">
                <a:solidFill>
                  <a:srgbClr val="C00000"/>
                </a:solidFill>
              </a:rPr>
              <a:t>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</a:t>
            </a:r>
            <a:r>
              <a:rPr lang="zh-CN" altLang="en-US" sz="1400" dirty="0">
                <a:solidFill>
                  <a:srgbClr val="313131"/>
                </a:solidFill>
              </a:rPr>
              <a:t>，目前</a:t>
            </a:r>
            <a:r>
              <a:rPr lang="zh-CN" altLang="en-US" sz="1400" dirty="0" smtClean="0">
                <a:solidFill>
                  <a:srgbClr val="313131"/>
                </a:solidFill>
              </a:rPr>
              <a:t>完成</a:t>
            </a:r>
            <a:r>
              <a:rPr lang="en-US" altLang="zh-CN" sz="1400" dirty="0">
                <a:solidFill>
                  <a:srgbClr val="C00000"/>
                </a:solidFill>
              </a:rPr>
              <a:t>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</a:t>
            </a:r>
            <a:r>
              <a:rPr lang="zh-CN" altLang="en-US" sz="1400" dirty="0">
                <a:solidFill>
                  <a:srgbClr val="313131"/>
                </a:solidFill>
              </a:rPr>
              <a:t>，</a:t>
            </a:r>
            <a:r>
              <a:rPr lang="zh-CN" altLang="en-US" sz="1400" dirty="0" smtClean="0">
                <a:solidFill>
                  <a:srgbClr val="313131"/>
                </a:solidFill>
              </a:rPr>
              <a:t>完成率</a:t>
            </a:r>
            <a:r>
              <a:rPr lang="en-US" altLang="zh-CN" sz="1400" dirty="0">
                <a:solidFill>
                  <a:srgbClr val="C00000"/>
                </a:solidFill>
              </a:rPr>
              <a:t>XX </a:t>
            </a:r>
            <a:r>
              <a:rPr lang="en-US" altLang="zh-CN" sz="1400" dirty="0" smtClean="0">
                <a:solidFill>
                  <a:srgbClr val="313131"/>
                </a:solidFill>
              </a:rPr>
              <a:t>%</a:t>
            </a:r>
            <a:r>
              <a:rPr lang="zh-CN" altLang="en-US" sz="1400" dirty="0" smtClean="0">
                <a:solidFill>
                  <a:srgbClr val="313131"/>
                </a:solidFill>
              </a:rPr>
              <a:t>，</a:t>
            </a:r>
            <a:r>
              <a:rPr lang="en-US" altLang="zh-CN" sz="1400" dirty="0">
                <a:solidFill>
                  <a:srgbClr val="C00000"/>
                </a:solidFill>
              </a:rPr>
              <a:t> 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</a:t>
            </a:r>
            <a:r>
              <a:rPr lang="zh-CN" altLang="en-US" sz="1400" dirty="0">
                <a:solidFill>
                  <a:srgbClr val="313131"/>
                </a:solidFill>
              </a:rPr>
              <a:t>节点正常推进</a:t>
            </a:r>
            <a:r>
              <a:rPr lang="zh-CN" altLang="en-US" sz="1400" dirty="0" smtClean="0">
                <a:solidFill>
                  <a:srgbClr val="313131"/>
                </a:solidFill>
              </a:rPr>
              <a:t>，</a:t>
            </a:r>
            <a:r>
              <a:rPr lang="en-US" altLang="zh-CN" sz="1400" dirty="0">
                <a:solidFill>
                  <a:srgbClr val="C00000"/>
                </a:solidFill>
              </a:rPr>
              <a:t> 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</a:t>
            </a:r>
            <a:r>
              <a:rPr lang="zh-CN" altLang="en-US" sz="1400" dirty="0">
                <a:solidFill>
                  <a:srgbClr val="313131"/>
                </a:solidFill>
              </a:rPr>
              <a:t>节点存在延期风险</a:t>
            </a:r>
            <a:r>
              <a:rPr lang="zh-CN" altLang="en-US" sz="1400" dirty="0" smtClean="0">
                <a:solidFill>
                  <a:srgbClr val="313131"/>
                </a:solidFill>
              </a:rPr>
              <a:t>，</a:t>
            </a:r>
            <a:r>
              <a:rPr lang="en-US" altLang="zh-CN" sz="1400" dirty="0">
                <a:solidFill>
                  <a:srgbClr val="C00000"/>
                </a:solidFill>
              </a:rPr>
              <a:t> 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</a:t>
            </a:r>
            <a:r>
              <a:rPr lang="zh-CN" altLang="en-US" sz="1400" dirty="0">
                <a:solidFill>
                  <a:srgbClr val="313131"/>
                </a:solidFill>
              </a:rPr>
              <a:t>节点已延期；</a:t>
            </a:r>
          </a:p>
          <a:p>
            <a:pPr lvl="0">
              <a:spcBef>
                <a:spcPts val="600"/>
              </a:spcBef>
              <a:buSzPct val="100000"/>
              <a:defRPr/>
            </a:pPr>
            <a:r>
              <a:rPr lang="zh-CN" altLang="en-US" sz="1400" dirty="0">
                <a:solidFill>
                  <a:srgbClr val="313131"/>
                </a:solidFill>
              </a:rPr>
              <a:t>本周到期</a:t>
            </a:r>
            <a:r>
              <a:rPr lang="zh-CN" altLang="en-US" sz="1400" dirty="0" smtClean="0">
                <a:solidFill>
                  <a:srgbClr val="313131"/>
                </a:solidFill>
              </a:rPr>
              <a:t>节点</a:t>
            </a:r>
            <a:r>
              <a:rPr lang="en-US" altLang="zh-CN" sz="1400" dirty="0">
                <a:solidFill>
                  <a:srgbClr val="C00000"/>
                </a:solidFill>
              </a:rPr>
              <a:t>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</a:t>
            </a:r>
            <a:r>
              <a:rPr lang="zh-CN" altLang="en-US" sz="1400" dirty="0">
                <a:solidFill>
                  <a:srgbClr val="313131"/>
                </a:solidFill>
              </a:rPr>
              <a:t>，</a:t>
            </a:r>
            <a:r>
              <a:rPr lang="zh-CN" altLang="en-US" sz="1400" dirty="0" smtClean="0">
                <a:solidFill>
                  <a:srgbClr val="313131"/>
                </a:solidFill>
              </a:rPr>
              <a:t>完成</a:t>
            </a:r>
            <a:r>
              <a:rPr lang="en-US" altLang="zh-CN" sz="1400" dirty="0">
                <a:solidFill>
                  <a:srgbClr val="C00000"/>
                </a:solidFill>
              </a:rPr>
              <a:t>XX</a:t>
            </a:r>
            <a:r>
              <a:rPr lang="zh-CN" altLang="en-US" sz="1400" dirty="0" smtClean="0">
                <a:solidFill>
                  <a:srgbClr val="313131"/>
                </a:solidFill>
              </a:rPr>
              <a:t>个</a:t>
            </a:r>
            <a:r>
              <a:rPr lang="zh-CN" altLang="en-US" sz="1400" dirty="0">
                <a:solidFill>
                  <a:srgbClr val="313131"/>
                </a:solidFill>
              </a:rPr>
              <a:t>。</a:t>
            </a:r>
          </a:p>
        </p:txBody>
      </p:sp>
      <p:sp>
        <p:nvSpPr>
          <p:cNvPr id="23" name="Rectangle 1"/>
          <p:cNvSpPr/>
          <p:nvPr/>
        </p:nvSpPr>
        <p:spPr bwMode="gray">
          <a:xfrm>
            <a:off x="0" y="0"/>
            <a:ext cx="2552700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二级主题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lang="zh-CN" altLang="en-US" sz="1600" b="1" noProof="0" dirty="0" smtClean="0">
                <a:solidFill>
                  <a:prstClr val="white"/>
                </a:solidFill>
                <a:latin typeface="Verdana"/>
                <a:ea typeface="华文细黑"/>
              </a:rPr>
              <a:t>重点项目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18023" y="157994"/>
            <a:ext cx="615995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4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：此页和下一页是以产业新城重点项目为例，住宅重点项目类似，具体展示信息需字段信息需要和住宅核对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17630" y="597311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1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点击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“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XX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个”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，跳转至详细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清单（见下字段）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417630" y="2013124"/>
            <a:ext cx="2622420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区域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等腰三角形 55"/>
          <p:cNvSpPr/>
          <p:nvPr/>
        </p:nvSpPr>
        <p:spPr bwMode="auto">
          <a:xfrm rot="10800000">
            <a:off x="2521976" y="2119378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7" name="矩形 16"/>
          <p:cNvSpPr/>
          <p:nvPr/>
        </p:nvSpPr>
        <p:spPr>
          <a:xfrm>
            <a:off x="736360" y="1321327"/>
            <a:ext cx="2359440" cy="5672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产业新城重点项目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8" name="矩形 16">
            <a:extLst>
              <a:ext uri="{FF2B5EF4-FFF2-40B4-BE49-F238E27FC236}">
                <a16:creationId xmlns="" xmlns:a16="http://schemas.microsoft.com/office/drawing/2014/main" id="{5AB4BDAC-21CD-4642-8773-7B3EF1179AD3}"/>
              </a:ext>
            </a:extLst>
          </p:cNvPr>
          <p:cNvSpPr/>
          <p:nvPr/>
        </p:nvSpPr>
        <p:spPr>
          <a:xfrm>
            <a:off x="3553305" y="1344591"/>
            <a:ext cx="2057651" cy="533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住宅重点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项目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59" name="图表 58"/>
          <p:cNvGraphicFramePr/>
          <p:nvPr>
            <p:extLst>
              <p:ext uri="{D42A27DB-BD31-4B8C-83A1-F6EECF244321}">
                <p14:modId xmlns:p14="http://schemas.microsoft.com/office/powerpoint/2010/main" val="3409376121"/>
              </p:ext>
            </p:extLst>
          </p:nvPr>
        </p:nvGraphicFramePr>
        <p:xfrm>
          <a:off x="6182255" y="1410681"/>
          <a:ext cx="4752495" cy="1816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文本框 1"/>
          <p:cNvSpPr txBox="1">
            <a:spLocks noChangeArrowheads="1"/>
          </p:cNvSpPr>
          <p:nvPr/>
        </p:nvSpPr>
        <p:spPr bwMode="auto">
          <a:xfrm>
            <a:off x="10985500" y="1511024"/>
            <a:ext cx="1206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graphicFrame>
        <p:nvGraphicFramePr>
          <p:cNvPr id="60" name="图表 59"/>
          <p:cNvGraphicFramePr/>
          <p:nvPr>
            <p:extLst>
              <p:ext uri="{D42A27DB-BD31-4B8C-83A1-F6EECF244321}">
                <p14:modId xmlns:p14="http://schemas.microsoft.com/office/powerpoint/2010/main" val="576147637"/>
              </p:ext>
            </p:extLst>
          </p:nvPr>
        </p:nvGraphicFramePr>
        <p:xfrm>
          <a:off x="6232261" y="3334763"/>
          <a:ext cx="4752495" cy="1816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1" name="文本框 1"/>
          <p:cNvSpPr txBox="1">
            <a:spLocks noChangeArrowheads="1"/>
          </p:cNvSpPr>
          <p:nvPr/>
        </p:nvSpPr>
        <p:spPr bwMode="auto">
          <a:xfrm>
            <a:off x="10576948" y="3432834"/>
            <a:ext cx="1206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69443"/>
              </p:ext>
            </p:extLst>
          </p:nvPr>
        </p:nvGraphicFramePr>
        <p:xfrm>
          <a:off x="10195439" y="3942229"/>
          <a:ext cx="237732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18">
                  <a:extLst>
                    <a:ext uri="{9D8B030D-6E8A-4147-A177-3AD203B41FA5}">
                      <a16:colId xmlns="" xmlns:a16="http://schemas.microsoft.com/office/drawing/2014/main" val="393236429"/>
                    </a:ext>
                  </a:extLst>
                </a:gridCol>
                <a:gridCol w="339618">
                  <a:extLst>
                    <a:ext uri="{9D8B030D-6E8A-4147-A177-3AD203B41FA5}">
                      <a16:colId xmlns="" xmlns:a16="http://schemas.microsoft.com/office/drawing/2014/main" val="3224952496"/>
                    </a:ext>
                  </a:extLst>
                </a:gridCol>
                <a:gridCol w="339618">
                  <a:extLst>
                    <a:ext uri="{9D8B030D-6E8A-4147-A177-3AD203B41FA5}">
                      <a16:colId xmlns="" xmlns:a16="http://schemas.microsoft.com/office/drawing/2014/main" val="186344874"/>
                    </a:ext>
                  </a:extLst>
                </a:gridCol>
                <a:gridCol w="339618">
                  <a:extLst>
                    <a:ext uri="{9D8B030D-6E8A-4147-A177-3AD203B41FA5}">
                      <a16:colId xmlns="" xmlns:a16="http://schemas.microsoft.com/office/drawing/2014/main" val="990697521"/>
                    </a:ext>
                  </a:extLst>
                </a:gridCol>
                <a:gridCol w="339618">
                  <a:extLst>
                    <a:ext uri="{9D8B030D-6E8A-4147-A177-3AD203B41FA5}">
                      <a16:colId xmlns="" xmlns:a16="http://schemas.microsoft.com/office/drawing/2014/main" val="2597700707"/>
                    </a:ext>
                  </a:extLst>
                </a:gridCol>
                <a:gridCol w="339618">
                  <a:extLst>
                    <a:ext uri="{9D8B030D-6E8A-4147-A177-3AD203B41FA5}">
                      <a16:colId xmlns="" xmlns:a16="http://schemas.microsoft.com/office/drawing/2014/main" val="610461212"/>
                    </a:ext>
                  </a:extLst>
                </a:gridCol>
                <a:gridCol w="339618">
                  <a:extLst>
                    <a:ext uri="{9D8B030D-6E8A-4147-A177-3AD203B41FA5}">
                      <a16:colId xmlns="" xmlns:a16="http://schemas.microsoft.com/office/drawing/2014/main" val="4240154564"/>
                    </a:ext>
                  </a:extLst>
                </a:gridCol>
              </a:tblGrid>
              <a:tr h="2221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endParaRPr lang="en-US" altLang="zh-CN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1" i="0" u="sng" strike="noStrike" dirty="0"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（总经理）</a:t>
                      </a: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  <a:endParaRPr lang="en-US" altLang="zh-CN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1" i="0" u="sng" strike="noStrike" dirty="0"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（总经理）</a:t>
                      </a:r>
                      <a:endParaRPr lang="en-US" altLang="zh-CN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延期节点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原计划完成时间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预计完成时间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当前进展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0434662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299024"/>
              </p:ext>
            </p:extLst>
          </p:nvPr>
        </p:nvGraphicFramePr>
        <p:xfrm>
          <a:off x="10469143" y="1859631"/>
          <a:ext cx="237732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18">
                  <a:extLst>
                    <a:ext uri="{9D8B030D-6E8A-4147-A177-3AD203B41FA5}">
                      <a16:colId xmlns="" xmlns:a16="http://schemas.microsoft.com/office/drawing/2014/main" val="3621596384"/>
                    </a:ext>
                  </a:extLst>
                </a:gridCol>
                <a:gridCol w="339618">
                  <a:extLst>
                    <a:ext uri="{9D8B030D-6E8A-4147-A177-3AD203B41FA5}">
                      <a16:colId xmlns="" xmlns:a16="http://schemas.microsoft.com/office/drawing/2014/main" val="3224952496"/>
                    </a:ext>
                  </a:extLst>
                </a:gridCol>
                <a:gridCol w="339618">
                  <a:extLst>
                    <a:ext uri="{9D8B030D-6E8A-4147-A177-3AD203B41FA5}">
                      <a16:colId xmlns="" xmlns:a16="http://schemas.microsoft.com/office/drawing/2014/main" val="186344874"/>
                    </a:ext>
                  </a:extLst>
                </a:gridCol>
                <a:gridCol w="339618">
                  <a:extLst>
                    <a:ext uri="{9D8B030D-6E8A-4147-A177-3AD203B41FA5}">
                      <a16:colId xmlns="" xmlns:a16="http://schemas.microsoft.com/office/drawing/2014/main" val="990697521"/>
                    </a:ext>
                  </a:extLst>
                </a:gridCol>
                <a:gridCol w="339618">
                  <a:extLst>
                    <a:ext uri="{9D8B030D-6E8A-4147-A177-3AD203B41FA5}">
                      <a16:colId xmlns="" xmlns:a16="http://schemas.microsoft.com/office/drawing/2014/main" val="2597700707"/>
                    </a:ext>
                  </a:extLst>
                </a:gridCol>
                <a:gridCol w="339618">
                  <a:extLst>
                    <a:ext uri="{9D8B030D-6E8A-4147-A177-3AD203B41FA5}">
                      <a16:colId xmlns="" xmlns:a16="http://schemas.microsoft.com/office/drawing/2014/main" val="610461212"/>
                    </a:ext>
                  </a:extLst>
                </a:gridCol>
                <a:gridCol w="339618">
                  <a:extLst>
                    <a:ext uri="{9D8B030D-6E8A-4147-A177-3AD203B41FA5}">
                      <a16:colId xmlns="" xmlns:a16="http://schemas.microsoft.com/office/drawing/2014/main" val="4240154564"/>
                    </a:ext>
                  </a:extLst>
                </a:gridCol>
              </a:tblGrid>
              <a:tr h="2221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endParaRPr lang="en-US" altLang="zh-CN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1" i="0" u="sng" strike="noStrike" dirty="0"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（总经理）</a:t>
                      </a: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  <a:endParaRPr lang="en-US" altLang="zh-CN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1" i="0" u="sng" strike="noStrike" dirty="0"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（总经理）</a:t>
                      </a:r>
                      <a:endParaRPr lang="en-US" altLang="zh-CN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</a:t>
                      </a:r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延期节点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原计划完成时间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预计完成时间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当前进展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DA291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0434662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="" xmlns:a16="http://schemas.microsoft.com/office/drawing/2014/main" id="{64A5A7B1-ECAB-4565-95D8-65AB2091B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70603"/>
              </p:ext>
            </p:extLst>
          </p:nvPr>
        </p:nvGraphicFramePr>
        <p:xfrm>
          <a:off x="381396" y="6275243"/>
          <a:ext cx="11402052" cy="704770"/>
        </p:xfrm>
        <a:graphic>
          <a:graphicData uri="http://schemas.openxmlformats.org/drawingml/2006/table">
            <a:tbl>
              <a:tblPr/>
              <a:tblGrid>
                <a:gridCol w="822983">
                  <a:extLst>
                    <a:ext uri="{9D8B030D-6E8A-4147-A177-3AD203B41FA5}">
                      <a16:colId xmlns="" xmlns:a16="http://schemas.microsoft.com/office/drawing/2014/main" val="3991054150"/>
                    </a:ext>
                  </a:extLst>
                </a:gridCol>
                <a:gridCol w="578442">
                  <a:extLst>
                    <a:ext uri="{9D8B030D-6E8A-4147-A177-3AD203B41FA5}">
                      <a16:colId xmlns="" xmlns:a16="http://schemas.microsoft.com/office/drawing/2014/main" val="1305262702"/>
                    </a:ext>
                  </a:extLst>
                </a:gridCol>
                <a:gridCol w="422194">
                  <a:extLst>
                    <a:ext uri="{9D8B030D-6E8A-4147-A177-3AD203B41FA5}">
                      <a16:colId xmlns="" xmlns:a16="http://schemas.microsoft.com/office/drawing/2014/main" val="4291499786"/>
                    </a:ext>
                  </a:extLst>
                </a:gridCol>
                <a:gridCol w="452761">
                  <a:extLst>
                    <a:ext uri="{9D8B030D-6E8A-4147-A177-3AD203B41FA5}">
                      <a16:colId xmlns="" xmlns:a16="http://schemas.microsoft.com/office/drawing/2014/main" val="1882526915"/>
                    </a:ext>
                  </a:extLst>
                </a:gridCol>
                <a:gridCol w="573499">
                  <a:extLst>
                    <a:ext uri="{9D8B030D-6E8A-4147-A177-3AD203B41FA5}">
                      <a16:colId xmlns="" xmlns:a16="http://schemas.microsoft.com/office/drawing/2014/main" val="1804708031"/>
                    </a:ext>
                  </a:extLst>
                </a:gridCol>
                <a:gridCol w="533254">
                  <a:extLst>
                    <a:ext uri="{9D8B030D-6E8A-4147-A177-3AD203B41FA5}">
                      <a16:colId xmlns="" xmlns:a16="http://schemas.microsoft.com/office/drawing/2014/main" val="2035624098"/>
                    </a:ext>
                  </a:extLst>
                </a:gridCol>
                <a:gridCol w="472886">
                  <a:extLst>
                    <a:ext uri="{9D8B030D-6E8A-4147-A177-3AD203B41FA5}">
                      <a16:colId xmlns="" xmlns:a16="http://schemas.microsoft.com/office/drawing/2014/main" val="2484251627"/>
                    </a:ext>
                  </a:extLst>
                </a:gridCol>
                <a:gridCol w="603683">
                  <a:extLst>
                    <a:ext uri="{9D8B030D-6E8A-4147-A177-3AD203B41FA5}">
                      <a16:colId xmlns="" xmlns:a16="http://schemas.microsoft.com/office/drawing/2014/main" val="2802275562"/>
                    </a:ext>
                  </a:extLst>
                </a:gridCol>
                <a:gridCol w="694235">
                  <a:extLst>
                    <a:ext uri="{9D8B030D-6E8A-4147-A177-3AD203B41FA5}">
                      <a16:colId xmlns="" xmlns:a16="http://schemas.microsoft.com/office/drawing/2014/main" val="546509683"/>
                    </a:ext>
                  </a:extLst>
                </a:gridCol>
                <a:gridCol w="694235">
                  <a:extLst>
                    <a:ext uri="{9D8B030D-6E8A-4147-A177-3AD203B41FA5}">
                      <a16:colId xmlns="" xmlns:a16="http://schemas.microsoft.com/office/drawing/2014/main" val="575364737"/>
                    </a:ext>
                  </a:extLst>
                </a:gridCol>
                <a:gridCol w="694235">
                  <a:extLst>
                    <a:ext uri="{9D8B030D-6E8A-4147-A177-3AD203B41FA5}">
                      <a16:colId xmlns="" xmlns:a16="http://schemas.microsoft.com/office/drawing/2014/main" val="1114253740"/>
                    </a:ext>
                  </a:extLst>
                </a:gridCol>
                <a:gridCol w="694235">
                  <a:extLst>
                    <a:ext uri="{9D8B030D-6E8A-4147-A177-3AD203B41FA5}">
                      <a16:colId xmlns="" xmlns:a16="http://schemas.microsoft.com/office/drawing/2014/main" val="2218484887"/>
                    </a:ext>
                  </a:extLst>
                </a:gridCol>
                <a:gridCol w="694235">
                  <a:extLst>
                    <a:ext uri="{9D8B030D-6E8A-4147-A177-3AD203B41FA5}">
                      <a16:colId xmlns="" xmlns:a16="http://schemas.microsoft.com/office/drawing/2014/main" val="3256861482"/>
                    </a:ext>
                  </a:extLst>
                </a:gridCol>
                <a:gridCol w="694235">
                  <a:extLst>
                    <a:ext uri="{9D8B030D-6E8A-4147-A177-3AD203B41FA5}">
                      <a16:colId xmlns="" xmlns:a16="http://schemas.microsoft.com/office/drawing/2014/main" val="1191644579"/>
                    </a:ext>
                  </a:extLst>
                </a:gridCol>
                <a:gridCol w="694235">
                  <a:extLst>
                    <a:ext uri="{9D8B030D-6E8A-4147-A177-3AD203B41FA5}">
                      <a16:colId xmlns="" xmlns:a16="http://schemas.microsoft.com/office/drawing/2014/main" val="746248449"/>
                    </a:ext>
                  </a:extLst>
                </a:gridCol>
                <a:gridCol w="694235">
                  <a:extLst>
                    <a:ext uri="{9D8B030D-6E8A-4147-A177-3AD203B41FA5}">
                      <a16:colId xmlns="" xmlns:a16="http://schemas.microsoft.com/office/drawing/2014/main" val="3589880585"/>
                    </a:ext>
                  </a:extLst>
                </a:gridCol>
                <a:gridCol w="694235">
                  <a:extLst>
                    <a:ext uri="{9D8B030D-6E8A-4147-A177-3AD203B41FA5}">
                      <a16:colId xmlns="" xmlns:a16="http://schemas.microsoft.com/office/drawing/2014/main" val="2905211526"/>
                    </a:ext>
                  </a:extLst>
                </a:gridCol>
                <a:gridCol w="694235">
                  <a:extLst>
                    <a:ext uri="{9D8B030D-6E8A-4147-A177-3AD203B41FA5}">
                      <a16:colId xmlns="" xmlns:a16="http://schemas.microsoft.com/office/drawing/2014/main" val="2977435106"/>
                    </a:ext>
                  </a:extLst>
                </a:gridCol>
              </a:tblGrid>
              <a:tr h="1380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endParaRPr lang="en-US" altLang="zh-CN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1" i="0" u="sng" strike="noStrike" dirty="0"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（总经理）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  <a:endParaRPr lang="en-US" altLang="zh-CN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1" i="0" u="sng" strike="noStrike" dirty="0"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（总经理）</a:t>
                      </a:r>
                      <a:endParaRPr lang="en-US" altLang="zh-CN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项目关键节点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3281705"/>
                  </a:ext>
                </a:extLst>
              </a:tr>
              <a:tr h="5523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r>
                        <a:rPr lang="zh-CN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项目规模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年度投资额</a:t>
                      </a:r>
                      <a:r>
                        <a:rPr lang="en-US" altLang="zh-CN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亿</a:t>
                      </a:r>
                      <a:r>
                        <a:rPr lang="en-US" altLang="zh-CN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产品类型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年底形象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项目本周进展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本周卡点及解决方案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项目进展状态（红绿灯）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节点</a:t>
                      </a: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计划完成时间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实际完成时间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（预计）延期天数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节点</a:t>
                      </a:r>
                      <a:r>
                        <a:rPr kumimoji="0" lang="en-US" altLang="zh-CN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计划完成时间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实际完成时间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（预计）延期天数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0449990"/>
                  </a:ext>
                </a:extLst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6476765" y="1161545"/>
            <a:ext cx="5426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：点击明细数据，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跳转至详细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清单（见下字段），点击延期项目，显示延期项目明细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493694" y="5296741"/>
            <a:ext cx="5426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3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：点击明细数据，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跳转至详细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清单（见上字段），点击影响项目，显示影响项目明细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84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对象 13" hidden="1">
            <a:extLst>
              <a:ext uri="{FF2B5EF4-FFF2-40B4-BE49-F238E27FC236}">
                <a16:creationId xmlns="" xmlns:a16="http://schemas.microsoft.com/office/drawing/2014/main" id="{874B20B1-4DDD-4CFC-9138-B456D2604E4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39590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" name="think-cell Slide" r:id="rId4" imgW="471" imgH="472" progId="TCLayout.ActiveDocument.1">
                  <p:embed/>
                </p:oleObj>
              </mc:Choice>
              <mc:Fallback>
                <p:oleObj name="think-cell Slide" r:id="rId4" imgW="471" imgH="47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ounded Rectangle 5">
            <a:extLst>
              <a:ext uri="{FF2B5EF4-FFF2-40B4-BE49-F238E27FC236}">
                <a16:creationId xmlns="" xmlns:a16="http://schemas.microsoft.com/office/drawing/2014/main" id="{1C1A17DA-3B99-41C4-8969-B97D69EB3C6C}"/>
              </a:ext>
            </a:extLst>
          </p:cNvPr>
          <p:cNvSpPr/>
          <p:nvPr/>
        </p:nvSpPr>
        <p:spPr bwMode="gray">
          <a:xfrm>
            <a:off x="4675720" y="2608629"/>
            <a:ext cx="7040030" cy="4112846"/>
          </a:xfrm>
          <a:prstGeom prst="roundRect">
            <a:avLst>
              <a:gd name="adj" fmla="val 300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0" name="Rounded Rectangle 5">
            <a:extLst>
              <a:ext uri="{FF2B5EF4-FFF2-40B4-BE49-F238E27FC236}">
                <a16:creationId xmlns="" xmlns:a16="http://schemas.microsoft.com/office/drawing/2014/main" id="{D541F8A0-FFDE-439D-A6CF-5B10E188DE3B}"/>
              </a:ext>
            </a:extLst>
          </p:cNvPr>
          <p:cNvSpPr/>
          <p:nvPr/>
        </p:nvSpPr>
        <p:spPr bwMode="gray">
          <a:xfrm>
            <a:off x="476250" y="2608629"/>
            <a:ext cx="4033757" cy="4112846"/>
          </a:xfrm>
          <a:prstGeom prst="roundRect">
            <a:avLst>
              <a:gd name="adj" fmla="val 300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5" name="Rounded Rectangle 5">
            <a:extLst>
              <a:ext uri="{FF2B5EF4-FFF2-40B4-BE49-F238E27FC236}">
                <a16:creationId xmlns="" xmlns:a16="http://schemas.microsoft.com/office/drawing/2014/main" id="{2F59D7A9-86A4-41D3-A3D0-1847C1A3B12B}"/>
              </a:ext>
            </a:extLst>
          </p:cNvPr>
          <p:cNvSpPr/>
          <p:nvPr/>
        </p:nvSpPr>
        <p:spPr bwMode="gray">
          <a:xfrm>
            <a:off x="476250" y="555563"/>
            <a:ext cx="11239500" cy="1965712"/>
          </a:xfrm>
          <a:prstGeom prst="roundRect">
            <a:avLst>
              <a:gd name="adj" fmla="val 8385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D0BC84C-FFAD-4039-9117-19ECDD3437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05A80-B914-41E3-B486-D4FAD19F252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8E3D4143-42C0-441D-B9D4-3FC261B6BDDE}"/>
              </a:ext>
            </a:extLst>
          </p:cNvPr>
          <p:cNvSpPr/>
          <p:nvPr/>
        </p:nvSpPr>
        <p:spPr bwMode="gray">
          <a:xfrm>
            <a:off x="0" y="0"/>
            <a:ext cx="3200400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关键节点催办示意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="" xmlns:a16="http://schemas.microsoft.com/office/drawing/2014/main" id="{64A5A7B1-ECAB-4565-95D8-65AB2091B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461316"/>
              </p:ext>
            </p:extLst>
          </p:nvPr>
        </p:nvGraphicFramePr>
        <p:xfrm>
          <a:off x="842157" y="914401"/>
          <a:ext cx="10558329" cy="1237810"/>
        </p:xfrm>
        <a:graphic>
          <a:graphicData uri="http://schemas.openxmlformats.org/drawingml/2006/table">
            <a:tbl>
              <a:tblPr/>
              <a:tblGrid>
                <a:gridCol w="1095633">
                  <a:extLst>
                    <a:ext uri="{9D8B030D-6E8A-4147-A177-3AD203B41FA5}">
                      <a16:colId xmlns="" xmlns:a16="http://schemas.microsoft.com/office/drawing/2014/main" val="3991054150"/>
                    </a:ext>
                  </a:extLst>
                </a:gridCol>
                <a:gridCol w="770077">
                  <a:extLst>
                    <a:ext uri="{9D8B030D-6E8A-4147-A177-3AD203B41FA5}">
                      <a16:colId xmlns="" xmlns:a16="http://schemas.microsoft.com/office/drawing/2014/main" val="1305262702"/>
                    </a:ext>
                  </a:extLst>
                </a:gridCol>
                <a:gridCol w="562064">
                  <a:extLst>
                    <a:ext uri="{9D8B030D-6E8A-4147-A177-3AD203B41FA5}">
                      <a16:colId xmlns="" xmlns:a16="http://schemas.microsoft.com/office/drawing/2014/main" val="4291499786"/>
                    </a:ext>
                  </a:extLst>
                </a:gridCol>
                <a:gridCol w="602759">
                  <a:extLst>
                    <a:ext uri="{9D8B030D-6E8A-4147-A177-3AD203B41FA5}">
                      <a16:colId xmlns="" xmlns:a16="http://schemas.microsoft.com/office/drawing/2014/main" val="1882526915"/>
                    </a:ext>
                  </a:extLst>
                </a:gridCol>
                <a:gridCol w="763495">
                  <a:extLst>
                    <a:ext uri="{9D8B030D-6E8A-4147-A177-3AD203B41FA5}">
                      <a16:colId xmlns="" xmlns:a16="http://schemas.microsoft.com/office/drawing/2014/main" val="1804708031"/>
                    </a:ext>
                  </a:extLst>
                </a:gridCol>
                <a:gridCol w="709917">
                  <a:extLst>
                    <a:ext uri="{9D8B030D-6E8A-4147-A177-3AD203B41FA5}">
                      <a16:colId xmlns="" xmlns:a16="http://schemas.microsoft.com/office/drawing/2014/main" val="2035624098"/>
                    </a:ext>
                  </a:extLst>
                </a:gridCol>
                <a:gridCol w="629550">
                  <a:extLst>
                    <a:ext uri="{9D8B030D-6E8A-4147-A177-3AD203B41FA5}">
                      <a16:colId xmlns="" xmlns:a16="http://schemas.microsoft.com/office/drawing/2014/main" val="2484251627"/>
                    </a:ext>
                  </a:extLst>
                </a:gridCol>
                <a:gridCol w="803679">
                  <a:extLst>
                    <a:ext uri="{9D8B030D-6E8A-4147-A177-3AD203B41FA5}">
                      <a16:colId xmlns="" xmlns:a16="http://schemas.microsoft.com/office/drawing/2014/main" val="2802275562"/>
                    </a:ext>
                  </a:extLst>
                </a:gridCol>
                <a:gridCol w="924231">
                  <a:extLst>
                    <a:ext uri="{9D8B030D-6E8A-4147-A177-3AD203B41FA5}">
                      <a16:colId xmlns="" xmlns:a16="http://schemas.microsoft.com/office/drawing/2014/main" val="575364737"/>
                    </a:ext>
                  </a:extLst>
                </a:gridCol>
                <a:gridCol w="924231">
                  <a:extLst>
                    <a:ext uri="{9D8B030D-6E8A-4147-A177-3AD203B41FA5}">
                      <a16:colId xmlns="" xmlns:a16="http://schemas.microsoft.com/office/drawing/2014/main" val="1114253740"/>
                    </a:ext>
                  </a:extLst>
                </a:gridCol>
                <a:gridCol w="924231">
                  <a:extLst>
                    <a:ext uri="{9D8B030D-6E8A-4147-A177-3AD203B41FA5}">
                      <a16:colId xmlns="" xmlns:a16="http://schemas.microsoft.com/office/drawing/2014/main" val="2218484887"/>
                    </a:ext>
                  </a:extLst>
                </a:gridCol>
                <a:gridCol w="924231">
                  <a:extLst>
                    <a:ext uri="{9D8B030D-6E8A-4147-A177-3AD203B41FA5}">
                      <a16:colId xmlns="" xmlns:a16="http://schemas.microsoft.com/office/drawing/2014/main" val="3256861482"/>
                    </a:ext>
                  </a:extLst>
                </a:gridCol>
                <a:gridCol w="924231">
                  <a:extLst>
                    <a:ext uri="{9D8B030D-6E8A-4147-A177-3AD203B41FA5}">
                      <a16:colId xmlns="" xmlns:a16="http://schemas.microsoft.com/office/drawing/2014/main" val="1191644579"/>
                    </a:ext>
                  </a:extLst>
                </a:gridCol>
              </a:tblGrid>
              <a:tr h="2475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事业部</a:t>
                      </a:r>
                      <a:endParaRPr lang="en-US" altLang="zh-CN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1" i="0" u="sng" strike="noStrike" dirty="0"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（总经理）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  <a:endParaRPr lang="en-US" altLang="zh-CN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000" b="1" i="0" u="sng" strike="noStrike" dirty="0">
                          <a:solidFill>
                            <a:srgbClr val="FFFF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（总经理）</a:t>
                      </a:r>
                      <a:endParaRPr lang="en-US" altLang="zh-CN" sz="1000" b="1" i="0" u="sng" strike="noStrike" dirty="0">
                        <a:solidFill>
                          <a:srgbClr val="FFFF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本周关键节点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3281705"/>
                  </a:ext>
                </a:extLst>
              </a:tr>
              <a:tr h="9902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r>
                        <a:rPr lang="zh-CN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项目规模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年度投资额</a:t>
                      </a:r>
                      <a:r>
                        <a:rPr lang="en-US" altLang="zh-CN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亿</a:t>
                      </a:r>
                      <a:r>
                        <a:rPr lang="en-US" altLang="zh-CN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产品类型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年底形象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41" marR="4741" marT="4741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项目当前进展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项目进展状态（红绿灯）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节点名称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计划完成时间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预估完成时间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预计延期天数</a:t>
                      </a:r>
                      <a:endParaRPr kumimoji="0" lang="zh-CN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0449990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="" xmlns:a16="http://schemas.microsoft.com/office/drawing/2014/main" id="{776D7F82-E69E-4C03-8342-D951CB7B0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59943"/>
              </p:ext>
            </p:extLst>
          </p:nvPr>
        </p:nvGraphicFramePr>
        <p:xfrm>
          <a:off x="4840706" y="2988860"/>
          <a:ext cx="6559781" cy="3670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1421">
                  <a:extLst>
                    <a:ext uri="{9D8B030D-6E8A-4147-A177-3AD203B41FA5}">
                      <a16:colId xmlns="" xmlns:a16="http://schemas.microsoft.com/office/drawing/2014/main" val="1228725527"/>
                    </a:ext>
                  </a:extLst>
                </a:gridCol>
                <a:gridCol w="1323372">
                  <a:extLst>
                    <a:ext uri="{9D8B030D-6E8A-4147-A177-3AD203B41FA5}">
                      <a16:colId xmlns="" xmlns:a16="http://schemas.microsoft.com/office/drawing/2014/main" val="3942343815"/>
                    </a:ext>
                  </a:extLst>
                </a:gridCol>
                <a:gridCol w="816584">
                  <a:extLst>
                    <a:ext uri="{9D8B030D-6E8A-4147-A177-3AD203B41FA5}">
                      <a16:colId xmlns="" xmlns:a16="http://schemas.microsoft.com/office/drawing/2014/main" val="3475482812"/>
                    </a:ext>
                  </a:extLst>
                </a:gridCol>
                <a:gridCol w="840658">
                  <a:extLst>
                    <a:ext uri="{9D8B030D-6E8A-4147-A177-3AD203B41FA5}">
                      <a16:colId xmlns="" xmlns:a16="http://schemas.microsoft.com/office/drawing/2014/main" val="1653028155"/>
                    </a:ext>
                  </a:extLst>
                </a:gridCol>
                <a:gridCol w="663677">
                  <a:extLst>
                    <a:ext uri="{9D8B030D-6E8A-4147-A177-3AD203B41FA5}">
                      <a16:colId xmlns="" xmlns:a16="http://schemas.microsoft.com/office/drawing/2014/main" val="2889136617"/>
                    </a:ext>
                  </a:extLst>
                </a:gridCol>
                <a:gridCol w="811162">
                  <a:extLst>
                    <a:ext uri="{9D8B030D-6E8A-4147-A177-3AD203B41FA5}">
                      <a16:colId xmlns="" xmlns:a16="http://schemas.microsoft.com/office/drawing/2014/main" val="3242590809"/>
                    </a:ext>
                  </a:extLst>
                </a:gridCol>
                <a:gridCol w="781664">
                  <a:extLst>
                    <a:ext uri="{9D8B030D-6E8A-4147-A177-3AD203B41FA5}">
                      <a16:colId xmlns="" xmlns:a16="http://schemas.microsoft.com/office/drawing/2014/main" val="1869970030"/>
                    </a:ext>
                  </a:extLst>
                </a:gridCol>
                <a:gridCol w="831243">
                  <a:extLst>
                    <a:ext uri="{9D8B030D-6E8A-4147-A177-3AD203B41FA5}">
                      <a16:colId xmlns="" xmlns:a16="http://schemas.microsoft.com/office/drawing/2014/main" val="4122092895"/>
                    </a:ext>
                  </a:extLst>
                </a:gridCol>
              </a:tblGrid>
              <a:tr h="3984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关键节点</a:t>
                      </a:r>
                      <a:endParaRPr lang="zh-CN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计划完成日期</a:t>
                      </a:r>
                      <a:endParaRPr lang="zh-CN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实际完成时间</a:t>
                      </a:r>
                      <a:endParaRPr lang="zh-CN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本周进展</a:t>
                      </a:r>
                      <a:endParaRPr lang="zh-CN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卡点</a:t>
                      </a:r>
                      <a:endParaRPr lang="zh-CN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卡点预计</a:t>
                      </a:r>
                      <a:endParaRPr lang="en-US" altLang="zh-CN" sz="900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解决时间</a:t>
                      </a:r>
                      <a:endParaRPr lang="zh-CN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支持部门</a:t>
                      </a:r>
                      <a:endParaRPr lang="zh-CN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01564254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指标批复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976818336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规划设计要点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65386141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达到可控净地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981462412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具备挂牌条件节点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302397402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具备挂牌条件时间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093378035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立项预审会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46984043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投资决策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7582121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挂牌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225868114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成交确认书</a:t>
                      </a:r>
                      <a:r>
                        <a:rPr lang="en-US" altLang="zh-C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510410095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土地证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71849723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规划方案政府审批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146893318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工规证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847287194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正式立项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21649832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示范区开放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121197842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施工证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038015993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达到进场条件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544555248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土方及桩基开工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690068031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总包开工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615312293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正负零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771983578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预售形象进度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261128323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预售证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XXXXXXX</a:t>
                      </a:r>
                      <a:endParaRPr lang="zh-CN" altLang="en-US" sz="7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2018-5-30</a:t>
                      </a:r>
                      <a:endParaRPr lang="zh-CN" altLang="en-US" sz="7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493625375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232089338"/>
                  </a:ext>
                </a:extLst>
              </a:tr>
              <a:tr h="1521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现金流回正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805277004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主体封顶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397661251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外饰落架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926663769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竣备证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321058495"/>
                  </a:ext>
                </a:extLst>
              </a:tr>
              <a:tr h="120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集中交付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946447942"/>
                  </a:ext>
                </a:extLst>
              </a:tr>
            </a:tbl>
          </a:graphicData>
        </a:graphic>
      </p:graphicFrame>
      <p:sp>
        <p:nvSpPr>
          <p:cNvPr id="11" name="TextBox 131">
            <a:extLst>
              <a:ext uri="{FF2B5EF4-FFF2-40B4-BE49-F238E27FC236}">
                <a16:creationId xmlns="" xmlns:a16="http://schemas.microsoft.com/office/drawing/2014/main" id="{E1B489D5-92F0-4AE7-BBA8-0C4F18F618AD}"/>
              </a:ext>
            </a:extLst>
          </p:cNvPr>
          <p:cNvSpPr txBox="1"/>
          <p:nvPr/>
        </p:nvSpPr>
        <p:spPr>
          <a:xfrm>
            <a:off x="54685" y="2162490"/>
            <a:ext cx="227006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</a:defRPr>
            </a:lvl1pPr>
          </a:lstStyle>
          <a:p>
            <a:r>
              <a:rPr lang="zh-CN" altLang="en-US" dirty="0"/>
              <a:t>说明</a:t>
            </a:r>
            <a:r>
              <a:rPr lang="en-US" altLang="zh-CN" dirty="0"/>
              <a:t>:</a:t>
            </a:r>
            <a:r>
              <a:rPr lang="zh-CN" altLang="en-US" dirty="0"/>
              <a:t>点击可以发送催办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0B15142-51AF-4B26-BA76-36E7E475D873}"/>
              </a:ext>
            </a:extLst>
          </p:cNvPr>
          <p:cNvSpPr txBox="1"/>
          <p:nvPr/>
        </p:nvSpPr>
        <p:spPr>
          <a:xfrm>
            <a:off x="582782" y="601507"/>
            <a:ext cx="17419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6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项目基本信息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E6E275D9-C1E3-40FE-8EDB-BBB776DE3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36" b="20857"/>
          <a:stretch/>
        </p:blipFill>
        <p:spPr bwMode="auto">
          <a:xfrm>
            <a:off x="630493" y="3082830"/>
            <a:ext cx="3706643" cy="354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0EF5F095-AF57-48A5-96A4-820DA7BE5013}"/>
              </a:ext>
            </a:extLst>
          </p:cNvPr>
          <p:cNvSpPr txBox="1"/>
          <p:nvPr/>
        </p:nvSpPr>
        <p:spPr>
          <a:xfrm>
            <a:off x="613779" y="2665368"/>
            <a:ext cx="24208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6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当前进展</a:t>
            </a:r>
            <a:r>
              <a:rPr lang="en-US" altLang="zh-CN" sz="16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节点状态</a:t>
            </a:r>
          </a:p>
        </p:txBody>
      </p:sp>
      <p:sp>
        <p:nvSpPr>
          <p:cNvPr id="12" name="TextBox 131">
            <a:extLst>
              <a:ext uri="{FF2B5EF4-FFF2-40B4-BE49-F238E27FC236}">
                <a16:creationId xmlns="" xmlns:a16="http://schemas.microsoft.com/office/drawing/2014/main" id="{CE7C051A-E304-483E-8F18-A54F9D42B6C7}"/>
              </a:ext>
            </a:extLst>
          </p:cNvPr>
          <p:cNvSpPr txBox="1"/>
          <p:nvPr/>
        </p:nvSpPr>
        <p:spPr>
          <a:xfrm>
            <a:off x="2679404" y="6025438"/>
            <a:ext cx="216130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</a:defRPr>
            </a:lvl1pPr>
          </a:lstStyle>
          <a:p>
            <a:r>
              <a:rPr lang="zh-CN" altLang="en-US" dirty="0"/>
              <a:t>说明</a:t>
            </a:r>
            <a:r>
              <a:rPr lang="en-US" altLang="zh-CN" dirty="0"/>
              <a:t>:</a:t>
            </a:r>
            <a:r>
              <a:rPr lang="zh-CN" altLang="en-US" dirty="0"/>
              <a:t>点击可以发送催办</a:t>
            </a:r>
            <a:endParaRPr 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7FCB52B4-818A-4B7F-A91B-88DC754F9BEE}"/>
              </a:ext>
            </a:extLst>
          </p:cNvPr>
          <p:cNvSpPr txBox="1"/>
          <p:nvPr/>
        </p:nvSpPr>
        <p:spPr>
          <a:xfrm>
            <a:off x="4840706" y="2647556"/>
            <a:ext cx="24208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6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关键节点明细</a:t>
            </a:r>
          </a:p>
        </p:txBody>
      </p:sp>
      <p:sp>
        <p:nvSpPr>
          <p:cNvPr id="25" name="TextBox 131">
            <a:extLst>
              <a:ext uri="{FF2B5EF4-FFF2-40B4-BE49-F238E27FC236}">
                <a16:creationId xmlns="" xmlns:a16="http://schemas.microsoft.com/office/drawing/2014/main" id="{F5B64A02-55E0-4C32-9E82-97EA771A463D}"/>
              </a:ext>
            </a:extLst>
          </p:cNvPr>
          <p:cNvSpPr txBox="1"/>
          <p:nvPr/>
        </p:nvSpPr>
        <p:spPr>
          <a:xfrm>
            <a:off x="9110216" y="5953070"/>
            <a:ext cx="195107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</a:defRPr>
            </a:lvl1pPr>
          </a:lstStyle>
          <a:p>
            <a:r>
              <a:rPr lang="zh-CN" altLang="en-US" dirty="0"/>
              <a:t>说明</a:t>
            </a:r>
            <a:r>
              <a:rPr lang="en-US" altLang="zh-CN" dirty="0"/>
              <a:t>:</a:t>
            </a:r>
            <a:r>
              <a:rPr lang="zh-CN" altLang="en-US" dirty="0"/>
              <a:t>点击可以发送催办</a:t>
            </a:r>
            <a:endParaRPr lang="en-US" dirty="0"/>
          </a:p>
        </p:txBody>
      </p:sp>
      <p:sp>
        <p:nvSpPr>
          <p:cNvPr id="18" name="TextBox 131">
            <a:extLst>
              <a:ext uri="{FF2B5EF4-FFF2-40B4-BE49-F238E27FC236}">
                <a16:creationId xmlns="" xmlns:a16="http://schemas.microsoft.com/office/drawing/2014/main" id="{E1B489D5-92F0-4AE7-BBA8-0C4F18F618AD}"/>
              </a:ext>
            </a:extLst>
          </p:cNvPr>
          <p:cNvSpPr txBox="1"/>
          <p:nvPr/>
        </p:nvSpPr>
        <p:spPr>
          <a:xfrm>
            <a:off x="2868399" y="566319"/>
            <a:ext cx="3887243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</a:defRPr>
            </a:lvl1pPr>
          </a:lstStyle>
          <a:p>
            <a:r>
              <a:rPr lang="zh-CN" altLang="en-US" dirty="0"/>
              <a:t>说明</a:t>
            </a:r>
            <a:r>
              <a:rPr lang="en-US" altLang="zh-CN" dirty="0"/>
              <a:t>:</a:t>
            </a:r>
            <a:r>
              <a:rPr lang="zh-CN" altLang="en-US" dirty="0" smtClean="0"/>
              <a:t>点击上页项目字段，可以看到项目详细信息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310C9A5-730B-4E77-B9EC-0446CBE11E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105A80-B914-41E3-B486-D4FAD19F252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AA497CD-A95C-4247-9356-964267B0F904}"/>
              </a:ext>
            </a:extLst>
          </p:cNvPr>
          <p:cNvSpPr/>
          <p:nvPr/>
        </p:nvSpPr>
        <p:spPr>
          <a:xfrm>
            <a:off x="938979" y="1305341"/>
            <a:ext cx="106827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财务类指标中签约、回款、产服收入、净现金流，资源类，产业类指标的完成率、趋势、1+8占比、排名可以在630上线，需要补录部分目标数据，并在业务系统中补录夯实18年数据。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财务类指标中的实际缴纳税金、应收账款、存货可在630上线，需要手工录入18年数据。</a:t>
            </a:r>
          </a:p>
          <a:p>
            <a:r>
              <a:rPr lang="zh-CN" altLang="en-US" dirty="0"/>
              <a:t>	</a:t>
            </a:r>
            <a:endParaRPr lang="en-US" altLang="zh-CN" dirty="0"/>
          </a:p>
          <a:p>
            <a:r>
              <a:rPr lang="zh-CN" altLang="en-US" dirty="0"/>
              <a:t>3. 节点类可在630上线，需要从进度计划系统，土地资源系统获取相应节点信息。</a:t>
            </a:r>
          </a:p>
          <a:p>
            <a:r>
              <a:rPr lang="zh-CN" altLang="en-US" dirty="0"/>
              <a:t>	</a:t>
            </a:r>
            <a:endParaRPr lang="en-US" altLang="zh-CN" dirty="0"/>
          </a:p>
          <a:p>
            <a:r>
              <a:rPr lang="zh-CN" altLang="en-US" dirty="0"/>
              <a:t>4. 预估相关分析需要开发功能录入，无法在630上线。</a:t>
            </a:r>
          </a:p>
          <a:p>
            <a:r>
              <a:rPr lang="zh-CN" altLang="en-US" dirty="0"/>
              <a:t>	</a:t>
            </a:r>
            <a:endParaRPr lang="en-US" altLang="zh-CN" dirty="0"/>
          </a:p>
          <a:p>
            <a:r>
              <a:rPr lang="zh-CN" altLang="en-US" dirty="0"/>
              <a:t>5. 预警相关功能需要各系统开发功能实现，无法在630上线。</a:t>
            </a:r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需确认事项：</a:t>
            </a:r>
          </a:p>
          <a:p>
            <a:endParaRPr lang="zh-CN" altLang="en-US" dirty="0"/>
          </a:p>
          <a:p>
            <a:r>
              <a:rPr lang="zh-CN" altLang="en-US" dirty="0"/>
              <a:t>如果在530前能够各业务系统中补录调整完17年数据（按18年统计口径），则同比类分析可以在630上线。</a:t>
            </a:r>
          </a:p>
        </p:txBody>
      </p:sp>
      <p:sp>
        <p:nvSpPr>
          <p:cNvPr id="7" name="标题 4">
            <a:extLst>
              <a:ext uri="{FF2B5EF4-FFF2-40B4-BE49-F238E27FC236}">
                <a16:creationId xmlns="" xmlns:a16="http://schemas.microsoft.com/office/drawing/2014/main" id="{BCEB302E-7D71-4EBE-82A5-BC202378069B}"/>
              </a:ext>
            </a:extLst>
          </p:cNvPr>
          <p:cNvSpPr txBox="1">
            <a:spLocks/>
          </p:cNvSpPr>
          <p:nvPr/>
        </p:nvSpPr>
        <p:spPr>
          <a:xfrm>
            <a:off x="449720" y="219057"/>
            <a:ext cx="6522862" cy="5461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630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上线内容确认</a:t>
            </a:r>
          </a:p>
        </p:txBody>
      </p:sp>
    </p:spTree>
    <p:extLst>
      <p:ext uri="{BB962C8B-B14F-4D97-AF65-F5344CB8AC3E}">
        <p14:creationId xmlns:p14="http://schemas.microsoft.com/office/powerpoint/2010/main" val="95446412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133350" y="666750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 bwMode="gray">
          <a:xfrm>
            <a:off x="6090576" y="1267600"/>
            <a:ext cx="5812962" cy="5315358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819150"/>
            <a:ext cx="30099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经营分析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|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关键节点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DA291C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24216" y="1268030"/>
            <a:ext cx="5657850" cy="2591105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7" name="矩形 16"/>
          <p:cNvSpPr/>
          <p:nvPr/>
        </p:nvSpPr>
        <p:spPr>
          <a:xfrm>
            <a:off x="659478" y="1981714"/>
            <a:ext cx="1205871" cy="5672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城市类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项目关键节点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329" y="1439049"/>
            <a:ext cx="4896999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概述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 bwMode="gray">
          <a:xfrm>
            <a:off x="325227" y="3993080"/>
            <a:ext cx="5657850" cy="257175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0329" y="4058692"/>
            <a:ext cx="877163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排名：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4354830" y="3340121"/>
            <a:ext cx="1497306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季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 </a:t>
            </a:r>
          </a:p>
        </p:txBody>
      </p:sp>
      <p:sp>
        <p:nvSpPr>
          <p:cNvPr id="34" name="等腰三角形 33"/>
          <p:cNvSpPr/>
          <p:nvPr/>
        </p:nvSpPr>
        <p:spPr bwMode="auto">
          <a:xfrm rot="10800000">
            <a:off x="5315174" y="3470329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2374489" y="4051974"/>
            <a:ext cx="3513583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到期节点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完成数 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延期节点数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到期节点完成率 </a:t>
            </a:r>
          </a:p>
        </p:txBody>
      </p:sp>
      <p:sp>
        <p:nvSpPr>
          <p:cNvPr id="49" name="等腰三角形 48"/>
          <p:cNvSpPr/>
          <p:nvPr/>
        </p:nvSpPr>
        <p:spPr bwMode="auto">
          <a:xfrm rot="10800000">
            <a:off x="5569017" y="4180415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3" name="Rectangle 1"/>
          <p:cNvSpPr/>
          <p:nvPr/>
        </p:nvSpPr>
        <p:spPr bwMode="gray">
          <a:xfrm>
            <a:off x="0" y="0"/>
            <a:ext cx="2552700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二级主题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关键节点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35" name="文本框 1"/>
          <p:cNvSpPr txBox="1">
            <a:spLocks noChangeArrowheads="1"/>
          </p:cNvSpPr>
          <p:nvPr/>
        </p:nvSpPr>
        <p:spPr bwMode="auto">
          <a:xfrm>
            <a:off x="8727936" y="1402677"/>
            <a:ext cx="1206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86972" y="1368085"/>
            <a:ext cx="107721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到期节点完成情况</a:t>
            </a:r>
          </a:p>
        </p:txBody>
      </p:sp>
      <p:sp>
        <p:nvSpPr>
          <p:cNvPr id="53" name="文本框 1"/>
          <p:cNvSpPr txBox="1">
            <a:spLocks noChangeArrowheads="1"/>
          </p:cNvSpPr>
          <p:nvPr/>
        </p:nvSpPr>
        <p:spPr bwMode="auto">
          <a:xfrm>
            <a:off x="8381783" y="3522466"/>
            <a:ext cx="87087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graphicFrame>
        <p:nvGraphicFramePr>
          <p:cNvPr id="30" name="图表 3"/>
          <p:cNvGraphicFramePr>
            <a:graphicFrameLocks/>
          </p:cNvGraphicFramePr>
          <p:nvPr>
            <p:extLst/>
          </p:nvPr>
        </p:nvGraphicFramePr>
        <p:xfrm>
          <a:off x="6147035" y="1338991"/>
          <a:ext cx="3417910" cy="1759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图表" r:id="rId4" imgW="3055464" imgH="1440429" progId="Excel.Chart.8">
                  <p:embed/>
                </p:oleObj>
              </mc:Choice>
              <mc:Fallback>
                <p:oleObj name="图表" r:id="rId4" imgW="3055464" imgH="1440429" progId="Excel.Chart.8">
                  <p:embed/>
                  <p:pic>
                    <p:nvPicPr>
                      <p:cNvPr id="30" name="图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7035" y="1338991"/>
                        <a:ext cx="3417910" cy="1759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图表 30"/>
          <p:cNvGraphicFramePr/>
          <p:nvPr>
            <p:extLst/>
          </p:nvPr>
        </p:nvGraphicFramePr>
        <p:xfrm>
          <a:off x="6216493" y="3476911"/>
          <a:ext cx="2696251" cy="1885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7" name="圆角矩形 36"/>
          <p:cNvSpPr/>
          <p:nvPr/>
        </p:nvSpPr>
        <p:spPr bwMode="auto">
          <a:xfrm>
            <a:off x="6182256" y="3578265"/>
            <a:ext cx="952500" cy="1301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城市类关键节点</a:t>
            </a:r>
          </a:p>
        </p:txBody>
      </p:sp>
      <p:sp>
        <p:nvSpPr>
          <p:cNvPr id="38" name="等腰三角形 37"/>
          <p:cNvSpPr/>
          <p:nvPr/>
        </p:nvSpPr>
        <p:spPr bwMode="auto">
          <a:xfrm rot="10800000">
            <a:off x="6952683" y="3625234"/>
            <a:ext cx="96838" cy="4921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graphicFrame>
        <p:nvGraphicFramePr>
          <p:cNvPr id="39" name="图表 38"/>
          <p:cNvGraphicFramePr/>
          <p:nvPr>
            <p:extLst/>
          </p:nvPr>
        </p:nvGraphicFramePr>
        <p:xfrm>
          <a:off x="9027640" y="3451894"/>
          <a:ext cx="2655172" cy="1872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1" name="文本框 1"/>
          <p:cNvSpPr txBox="1">
            <a:spLocks noChangeArrowheads="1"/>
          </p:cNvSpPr>
          <p:nvPr/>
        </p:nvSpPr>
        <p:spPr bwMode="auto">
          <a:xfrm>
            <a:off x="11032661" y="3566429"/>
            <a:ext cx="87087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sp>
        <p:nvSpPr>
          <p:cNvPr id="42" name="圆角矩形 41"/>
          <p:cNvSpPr/>
          <p:nvPr/>
        </p:nvSpPr>
        <p:spPr bwMode="auto">
          <a:xfrm>
            <a:off x="9069552" y="3543975"/>
            <a:ext cx="776197" cy="1550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城市类项目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等腰三角形 44"/>
          <p:cNvSpPr/>
          <p:nvPr/>
        </p:nvSpPr>
        <p:spPr bwMode="auto">
          <a:xfrm rot="10800000">
            <a:off x="9654575" y="3590944"/>
            <a:ext cx="96838" cy="4921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3850" y="348431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1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：下拉菜单可选择时间维度：年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季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月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7106" y="4561295"/>
            <a:ext cx="5197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2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：下拉菜单可选择排名优先级：节点完成数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延期节点数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到期节点完成率 ，三项数据同时显示，根据优先级设定排名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graphicFrame>
        <p:nvGraphicFramePr>
          <p:cNvPr id="54" name="图表 53"/>
          <p:cNvGraphicFramePr/>
          <p:nvPr>
            <p:extLst/>
          </p:nvPr>
        </p:nvGraphicFramePr>
        <p:xfrm>
          <a:off x="381000" y="4573072"/>
          <a:ext cx="5399352" cy="1732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2" name="矩形 31"/>
          <p:cNvSpPr/>
          <p:nvPr/>
        </p:nvSpPr>
        <p:spPr>
          <a:xfrm>
            <a:off x="6090577" y="5426215"/>
            <a:ext cx="6159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3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：各阶段项目数量，房源类项目无此表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  <a:p>
            <a:pPr lvl="0">
              <a:defRPr/>
            </a:pPr>
            <a:r>
              <a:rPr lang="zh-CN" altLang="en-US" sz="1200" b="1" dirty="0">
                <a:solidFill>
                  <a:srgbClr val="C00000"/>
                </a:solidFill>
              </a:rPr>
              <a:t>城市类项目阶段分：方案阶段、立项准备阶段、已立项未开工、已开工未完工和已完工；</a:t>
            </a:r>
          </a:p>
          <a:p>
            <a:pPr lvl="0">
              <a:defRPr/>
            </a:pPr>
            <a:r>
              <a:rPr lang="zh-CN" altLang="en-US" sz="1200" b="1" dirty="0">
                <a:solidFill>
                  <a:srgbClr val="C00000"/>
                </a:solidFill>
              </a:rPr>
              <a:t>产业类项目阶段分：产品立项准备阶段、投资立项准备阶段、已立项未开工、已开工未完工和已完工。</a:t>
            </a:r>
          </a:p>
        </p:txBody>
      </p:sp>
      <p:graphicFrame>
        <p:nvGraphicFramePr>
          <p:cNvPr id="13" name="图表 12"/>
          <p:cNvGraphicFramePr/>
          <p:nvPr>
            <p:extLst/>
          </p:nvPr>
        </p:nvGraphicFramePr>
        <p:xfrm>
          <a:off x="8431885" y="1159640"/>
          <a:ext cx="3557367" cy="2205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0208870" y="2494448"/>
            <a:ext cx="3045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0880375" y="2168112"/>
            <a:ext cx="3045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0208870" y="1772790"/>
            <a:ext cx="3045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020907" y="1986758"/>
            <a:ext cx="3045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</a:p>
        </p:txBody>
      </p:sp>
      <p:sp>
        <p:nvSpPr>
          <p:cNvPr id="44" name="矩形 16">
            <a:extLst>
              <a:ext uri="{FF2B5EF4-FFF2-40B4-BE49-F238E27FC236}">
                <a16:creationId xmlns="" xmlns:a16="http://schemas.microsoft.com/office/drawing/2014/main" id="{5AB4BDAC-21CD-4642-8773-7B3EF1179AD3}"/>
              </a:ext>
            </a:extLst>
          </p:cNvPr>
          <p:cNvSpPr/>
          <p:nvPr/>
        </p:nvSpPr>
        <p:spPr>
          <a:xfrm>
            <a:off x="3736438" y="2017555"/>
            <a:ext cx="1236784" cy="533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房源类项目关键节点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22535" y="2688679"/>
            <a:ext cx="5068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说明：房源类项目关键节点，从住宅用地指标批复到住宅交付一级节点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Verdana"/>
                <a:ea typeface="华文细黑"/>
              </a:rPr>
              <a:t>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Verdana"/>
                <a:ea typeface="华文细黑"/>
              </a:rPr>
              <a:t>        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Verdana"/>
                <a:ea typeface="华文细黑"/>
              </a:rPr>
              <a:t>城市类项目关键节点，城市基建、公建、商业等重点项目</a:t>
            </a:r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Verdana"/>
              <a:ea typeface="华文细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/>
                <a:ea typeface="华文细黑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/>
                <a:ea typeface="华文细黑"/>
              </a:rPr>
              <a:t>        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Verdana"/>
                <a:ea typeface="华文细黑"/>
              </a:rPr>
              <a:t>产业类项目关键节点，产业港、产业园等重点项目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Verdana"/>
              <a:ea typeface="华文细黑"/>
            </a:endParaRPr>
          </a:p>
        </p:txBody>
      </p:sp>
      <p:sp>
        <p:nvSpPr>
          <p:cNvPr id="51" name="矩形 16"/>
          <p:cNvSpPr/>
          <p:nvPr/>
        </p:nvSpPr>
        <p:spPr>
          <a:xfrm>
            <a:off x="2128652" y="1997742"/>
            <a:ext cx="1250989" cy="5569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产业类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项目关键节点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182255" y="620524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4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点击“明细数据”，跳转至详细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清单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98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 bwMode="gray">
          <a:xfrm>
            <a:off x="117410" y="753330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2" name="Rounded Rectangle 21"/>
          <p:cNvSpPr/>
          <p:nvPr/>
        </p:nvSpPr>
        <p:spPr bwMode="gray">
          <a:xfrm>
            <a:off x="340127" y="1216787"/>
            <a:ext cx="5285909" cy="2126995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 bwMode="gray">
          <a:xfrm>
            <a:off x="5904391" y="1216787"/>
            <a:ext cx="5429538" cy="2126995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 bwMode="gray">
          <a:xfrm>
            <a:off x="340127" y="3932618"/>
            <a:ext cx="5285909" cy="2126995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 bwMode="gray">
          <a:xfrm>
            <a:off x="5904391" y="3932618"/>
            <a:ext cx="5413460" cy="2126995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gray">
          <a:xfrm>
            <a:off x="0" y="0"/>
            <a:ext cx="2552700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一级主题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核心指标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3" name="矩形 26"/>
          <p:cNvSpPr/>
          <p:nvPr/>
        </p:nvSpPr>
        <p:spPr>
          <a:xfrm>
            <a:off x="412584" y="4053256"/>
            <a:ext cx="1632268" cy="2275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产业类</a:t>
            </a:r>
          </a:p>
        </p:txBody>
      </p:sp>
      <p:sp>
        <p:nvSpPr>
          <p:cNvPr id="14" name="矩形 27"/>
          <p:cNvSpPr/>
          <p:nvPr/>
        </p:nvSpPr>
        <p:spPr>
          <a:xfrm>
            <a:off x="5996042" y="1401979"/>
            <a:ext cx="1664392" cy="2069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资源类</a:t>
            </a:r>
          </a:p>
        </p:txBody>
      </p:sp>
      <p:sp>
        <p:nvSpPr>
          <p:cNvPr id="15" name="矩形 28"/>
          <p:cNvSpPr/>
          <p:nvPr/>
        </p:nvSpPr>
        <p:spPr>
          <a:xfrm>
            <a:off x="5996040" y="4053256"/>
            <a:ext cx="1664394" cy="2275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noProof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CN" altLang="en-US" sz="1000" b="1" noProof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城重点项目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矩形 16"/>
          <p:cNvSpPr/>
          <p:nvPr/>
        </p:nvSpPr>
        <p:spPr>
          <a:xfrm>
            <a:off x="412584" y="1712692"/>
            <a:ext cx="2358608" cy="14284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签约：目标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完成数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完成率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回款：目标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完成数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完成率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产服收入：目标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完成数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完成率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矩形 17"/>
          <p:cNvSpPr/>
          <p:nvPr/>
        </p:nvSpPr>
        <p:spPr>
          <a:xfrm>
            <a:off x="412584" y="4401459"/>
            <a:ext cx="2358608" cy="15531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龙头项目：目标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完成数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完成率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大项目：目标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完成数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完成率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签约落地投：目标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完成数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完成率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产业集群：目标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完成数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完成率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矩形 18"/>
          <p:cNvSpPr/>
          <p:nvPr/>
        </p:nvSpPr>
        <p:spPr>
          <a:xfrm>
            <a:off x="5996040" y="1713962"/>
            <a:ext cx="2372990" cy="14272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产业新城拓展：目标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完成数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完成率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1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指标批复：目标</a:t>
            </a:r>
            <a:r>
              <a:rPr lang="en-US" altLang="zh-CN" sz="11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完成数</a:t>
            </a:r>
            <a:r>
              <a:rPr lang="en-US" altLang="zh-CN" sz="11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完成率</a:t>
            </a:r>
            <a:endParaRPr lang="en-US" altLang="zh-CN" sz="11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住宅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供地：目标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完成数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完成率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住宅取地：目标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完成数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完成率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1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产业供地：目标</a:t>
            </a:r>
            <a:r>
              <a:rPr lang="en-US" altLang="zh-CN" sz="11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完成数</a:t>
            </a:r>
            <a:r>
              <a:rPr lang="en-US" altLang="zh-CN" sz="11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完成率</a:t>
            </a:r>
            <a:endParaRPr lang="en-US" altLang="zh-CN" sz="11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配套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取地：目标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完成数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完成率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9"/>
          <p:cNvSpPr/>
          <p:nvPr/>
        </p:nvSpPr>
        <p:spPr>
          <a:xfrm>
            <a:off x="5996691" y="4401459"/>
            <a:ext cx="2389844" cy="15531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>
              <a:defRPr/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重点项目总数：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159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1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正常</a:t>
            </a:r>
            <a:r>
              <a:rPr lang="zh-CN" altLang="en-US" sz="1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推进：</a:t>
            </a:r>
            <a:r>
              <a:rPr lang="en-US" altLang="zh-CN" sz="1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150</a:t>
            </a:r>
            <a:r>
              <a:rPr lang="zh-CN" altLang="en-US" sz="1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</a:p>
          <a:p>
            <a:pPr lvl="0">
              <a:defRPr/>
            </a:pPr>
            <a:r>
              <a:rPr lang="zh-CN" altLang="en-US" sz="1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延期</a:t>
            </a:r>
            <a:r>
              <a:rPr lang="zh-CN" altLang="en-US" sz="1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风险：</a:t>
            </a:r>
            <a:r>
              <a:rPr lang="en-US" altLang="zh-CN" sz="1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12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defRPr/>
            </a:pPr>
            <a:r>
              <a:rPr lang="zh-CN" altLang="en-US" sz="1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已经</a:t>
            </a:r>
            <a:r>
              <a:rPr lang="zh-CN" altLang="en-US" sz="1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延期：</a:t>
            </a:r>
            <a:r>
              <a:rPr lang="en-US" altLang="zh-CN" sz="1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zh-CN" altLang="en-US" sz="12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3850" y="819150"/>
            <a:ext cx="30099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经营分析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|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核心指标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DA291C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0" name="矩形 26"/>
          <p:cNvSpPr/>
          <p:nvPr/>
        </p:nvSpPr>
        <p:spPr>
          <a:xfrm>
            <a:off x="412584" y="1365759"/>
            <a:ext cx="1632268" cy="2275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财务类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584232" y="1226594"/>
            <a:ext cx="1259742" cy="1097426"/>
            <a:chOff x="3149851" y="1336143"/>
            <a:chExt cx="1739949" cy="1494194"/>
          </a:xfrm>
        </p:grpSpPr>
        <p:graphicFrame>
          <p:nvGraphicFramePr>
            <p:cNvPr id="71" name="图表 79"/>
            <p:cNvGraphicFramePr>
              <a:graphicFrameLocks/>
            </p:cNvGraphicFramePr>
            <p:nvPr>
              <p:extLst/>
            </p:nvPr>
          </p:nvGraphicFramePr>
          <p:xfrm>
            <a:off x="3149851" y="1336143"/>
            <a:ext cx="1739949" cy="1494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3" name="图表" r:id="rId3" imgW="1761897" imgH="1591194" progId="Excel.Chart.8">
                    <p:embed/>
                  </p:oleObj>
                </mc:Choice>
                <mc:Fallback>
                  <p:oleObj name="图表" r:id="rId3" imgW="1761897" imgH="1591194" progId="Excel.Chart.8">
                    <p:embed/>
                    <p:pic>
                      <p:nvPicPr>
                        <p:cNvPr id="71" name="图表 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9851" y="1336143"/>
                          <a:ext cx="1739949" cy="1494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文本框 72"/>
            <p:cNvSpPr txBox="1"/>
            <p:nvPr/>
          </p:nvSpPr>
          <p:spPr bwMode="auto">
            <a:xfrm>
              <a:off x="3791159" y="1854008"/>
              <a:ext cx="627021" cy="5657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签约</a:t>
              </a:r>
              <a:endPara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%</a:t>
              </a: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287073" y="1182333"/>
            <a:ext cx="1379706" cy="1326073"/>
            <a:chOff x="1705219" y="3386073"/>
            <a:chExt cx="1750140" cy="1568546"/>
          </a:xfrm>
        </p:grpSpPr>
        <p:graphicFrame>
          <p:nvGraphicFramePr>
            <p:cNvPr id="74" name="图表 86"/>
            <p:cNvGraphicFramePr>
              <a:graphicFrameLocks/>
            </p:cNvGraphicFramePr>
            <p:nvPr>
              <p:extLst/>
            </p:nvPr>
          </p:nvGraphicFramePr>
          <p:xfrm>
            <a:off x="1705219" y="3386073"/>
            <a:ext cx="1750140" cy="1568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4" name="图表" r:id="rId5" imgW="1668562" imgH="1485817" progId="Excel.Chart.8">
                    <p:embed/>
                  </p:oleObj>
                </mc:Choice>
                <mc:Fallback>
                  <p:oleObj name="图表" r:id="rId5" imgW="1668562" imgH="1485817" progId="Excel.Chart.8">
                    <p:embed/>
                    <p:pic>
                      <p:nvPicPr>
                        <p:cNvPr id="74" name="图表 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219" y="3386073"/>
                          <a:ext cx="1750140" cy="1568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文本框 75"/>
            <p:cNvSpPr txBox="1"/>
            <p:nvPr/>
          </p:nvSpPr>
          <p:spPr bwMode="auto">
            <a:xfrm>
              <a:off x="2296252" y="3905453"/>
              <a:ext cx="575855" cy="4914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回款</a:t>
              </a:r>
              <a:endPara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%</a:t>
              </a: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24917" y="2268948"/>
            <a:ext cx="1266116" cy="1119239"/>
            <a:chOff x="4673725" y="2431561"/>
            <a:chExt cx="1714674" cy="1514085"/>
          </a:xfrm>
        </p:grpSpPr>
        <p:graphicFrame>
          <p:nvGraphicFramePr>
            <p:cNvPr id="77" name="图表 90"/>
            <p:cNvGraphicFramePr>
              <a:graphicFrameLocks/>
            </p:cNvGraphicFramePr>
            <p:nvPr>
              <p:extLst/>
            </p:nvPr>
          </p:nvGraphicFramePr>
          <p:xfrm>
            <a:off x="4673725" y="2431561"/>
            <a:ext cx="1714674" cy="15140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5" name="图表" r:id="rId7" imgW="1761897" imgH="1591194" progId="Excel.Chart.8">
                    <p:embed/>
                  </p:oleObj>
                </mc:Choice>
                <mc:Fallback>
                  <p:oleObj name="图表" r:id="rId7" imgW="1761897" imgH="1591194" progId="Excel.Chart.8">
                    <p:embed/>
                    <p:pic>
                      <p:nvPicPr>
                        <p:cNvPr id="77" name="图表 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3725" y="2431561"/>
                          <a:ext cx="1714674" cy="15140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文本框 78"/>
            <p:cNvSpPr txBox="1"/>
            <p:nvPr/>
          </p:nvSpPr>
          <p:spPr bwMode="auto">
            <a:xfrm>
              <a:off x="5129055" y="3043283"/>
              <a:ext cx="979516" cy="5620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产服收入</a:t>
              </a:r>
              <a:endPara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%</a:t>
              </a: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aphicFrame>
        <p:nvGraphicFramePr>
          <p:cNvPr id="81" name="图表 98"/>
          <p:cNvGraphicFramePr>
            <a:graphicFrameLocks/>
          </p:cNvGraphicFramePr>
          <p:nvPr>
            <p:extLst/>
          </p:nvPr>
        </p:nvGraphicFramePr>
        <p:xfrm>
          <a:off x="2593324" y="3945719"/>
          <a:ext cx="1230570" cy="811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83" name="图表 79"/>
          <p:cNvGraphicFramePr>
            <a:graphicFrameLocks/>
          </p:cNvGraphicFramePr>
          <p:nvPr>
            <p:extLst/>
          </p:nvPr>
        </p:nvGraphicFramePr>
        <p:xfrm>
          <a:off x="4116320" y="3957859"/>
          <a:ext cx="1259742" cy="1097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6" name="图表" r:id="rId10" imgW="1761897" imgH="1591194" progId="Excel.Chart.8">
                  <p:embed/>
                </p:oleObj>
              </mc:Choice>
              <mc:Fallback>
                <p:oleObj name="图表" r:id="rId10" imgW="1761897" imgH="1591194" progId="Excel.Chart.8">
                  <p:embed/>
                  <p:pic>
                    <p:nvPicPr>
                      <p:cNvPr id="83" name="图表 7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20" y="3957859"/>
                        <a:ext cx="1259742" cy="109742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" name="组合 84"/>
          <p:cNvGrpSpPr/>
          <p:nvPr/>
        </p:nvGrpSpPr>
        <p:grpSpPr>
          <a:xfrm>
            <a:off x="2578223" y="4347507"/>
            <a:ext cx="2462279" cy="1712105"/>
            <a:chOff x="2931057" y="5377906"/>
            <a:chExt cx="3400887" cy="2331107"/>
          </a:xfrm>
        </p:grpSpPr>
        <p:graphicFrame>
          <p:nvGraphicFramePr>
            <p:cNvPr id="86" name="图表 79"/>
            <p:cNvGraphicFramePr>
              <a:graphicFrameLocks/>
            </p:cNvGraphicFramePr>
            <p:nvPr>
              <p:extLst/>
            </p:nvPr>
          </p:nvGraphicFramePr>
          <p:xfrm>
            <a:off x="2931057" y="6214819"/>
            <a:ext cx="1739949" cy="1494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7" name="图表" r:id="rId11" imgW="1661098" imgH="1485817" progId="Excel.Chart.8">
                    <p:embed/>
                  </p:oleObj>
                </mc:Choice>
                <mc:Fallback>
                  <p:oleObj name="图表" r:id="rId11" imgW="1661098" imgH="1485817" progId="Excel.Chart.8">
                    <p:embed/>
                    <p:pic>
                      <p:nvPicPr>
                        <p:cNvPr id="86" name="图表 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1057" y="6214819"/>
                          <a:ext cx="1739949" cy="1494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文本框 86"/>
            <p:cNvSpPr txBox="1"/>
            <p:nvPr/>
          </p:nvSpPr>
          <p:spPr bwMode="auto">
            <a:xfrm>
              <a:off x="5518941" y="5377906"/>
              <a:ext cx="813003" cy="5657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大项目</a:t>
              </a:r>
              <a:endPara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%</a:t>
              </a: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aphicFrame>
        <p:nvGraphicFramePr>
          <p:cNvPr id="89" name="图表 79"/>
          <p:cNvGraphicFramePr>
            <a:graphicFrameLocks/>
          </p:cNvGraphicFramePr>
          <p:nvPr>
            <p:extLst/>
          </p:nvPr>
        </p:nvGraphicFramePr>
        <p:xfrm>
          <a:off x="4116320" y="4961584"/>
          <a:ext cx="1259742" cy="1097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8" name="图表" r:id="rId13" imgW="1661098" imgH="1485817" progId="Excel.Chart.8">
                  <p:embed/>
                </p:oleObj>
              </mc:Choice>
              <mc:Fallback>
                <p:oleObj name="图表" r:id="rId13" imgW="1661098" imgH="1485817" progId="Excel.Chart.8">
                  <p:embed/>
                  <p:pic>
                    <p:nvPicPr>
                      <p:cNvPr id="89" name="图表 7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20" y="4961584"/>
                        <a:ext cx="1259742" cy="1097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文本框 89"/>
          <p:cNvSpPr txBox="1"/>
          <p:nvPr/>
        </p:nvSpPr>
        <p:spPr bwMode="auto">
          <a:xfrm>
            <a:off x="2844689" y="4352085"/>
            <a:ext cx="723275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龙头项目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%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1" name="文本框 90"/>
          <p:cNvSpPr txBox="1"/>
          <p:nvPr/>
        </p:nvSpPr>
        <p:spPr bwMode="auto">
          <a:xfrm>
            <a:off x="2846570" y="5381653"/>
            <a:ext cx="857927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签约落地投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%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" name="文本框 91"/>
          <p:cNvSpPr txBox="1"/>
          <p:nvPr/>
        </p:nvSpPr>
        <p:spPr bwMode="auto">
          <a:xfrm>
            <a:off x="4416137" y="5401918"/>
            <a:ext cx="723275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产业集群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%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93" name="图表 98"/>
          <p:cNvGraphicFramePr>
            <a:graphicFrameLocks/>
          </p:cNvGraphicFramePr>
          <p:nvPr>
            <p:extLst/>
          </p:nvPr>
        </p:nvGraphicFramePr>
        <p:xfrm>
          <a:off x="8369274" y="1235786"/>
          <a:ext cx="1230570" cy="811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94" name="图表 79"/>
          <p:cNvGraphicFramePr>
            <a:graphicFrameLocks/>
          </p:cNvGraphicFramePr>
          <p:nvPr>
            <p:extLst/>
          </p:nvPr>
        </p:nvGraphicFramePr>
        <p:xfrm>
          <a:off x="9308621" y="1216787"/>
          <a:ext cx="1259742" cy="1097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9" name="图表" r:id="rId16" imgW="1761897" imgH="1591194" progId="Excel.Chart.8">
                  <p:embed/>
                </p:oleObj>
              </mc:Choice>
              <mc:Fallback>
                <p:oleObj name="图表" r:id="rId16" imgW="1761897" imgH="1591194" progId="Excel.Chart.8">
                  <p:embed/>
                  <p:pic>
                    <p:nvPicPr>
                      <p:cNvPr id="94" name="图表 7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8621" y="1216787"/>
                        <a:ext cx="1259742" cy="109742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" name="组合 94"/>
          <p:cNvGrpSpPr/>
          <p:nvPr/>
        </p:nvGrpSpPr>
        <p:grpSpPr>
          <a:xfrm>
            <a:off x="8386534" y="1655782"/>
            <a:ext cx="1936584" cy="1715373"/>
            <a:chOff x="3546112" y="5417177"/>
            <a:chExt cx="2674805" cy="2335556"/>
          </a:xfrm>
        </p:grpSpPr>
        <p:graphicFrame>
          <p:nvGraphicFramePr>
            <p:cNvPr id="96" name="图表 79"/>
            <p:cNvGraphicFramePr>
              <a:graphicFrameLocks/>
            </p:cNvGraphicFramePr>
            <p:nvPr>
              <p:extLst/>
            </p:nvPr>
          </p:nvGraphicFramePr>
          <p:xfrm>
            <a:off x="3546112" y="6258539"/>
            <a:ext cx="1739948" cy="1494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60" name="图表" r:id="rId17" imgW="1661098" imgH="1485817" progId="Excel.Chart.8">
                    <p:embed/>
                  </p:oleObj>
                </mc:Choice>
                <mc:Fallback>
                  <p:oleObj name="图表" r:id="rId17" imgW="1661098" imgH="1485817" progId="Excel.Chart.8">
                    <p:embed/>
                    <p:pic>
                      <p:nvPicPr>
                        <p:cNvPr id="96" name="图表 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6112" y="6258539"/>
                          <a:ext cx="1739948" cy="1494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文本框 96"/>
            <p:cNvSpPr txBox="1"/>
            <p:nvPr/>
          </p:nvSpPr>
          <p:spPr bwMode="auto">
            <a:xfrm>
              <a:off x="5221931" y="5417177"/>
              <a:ext cx="998986" cy="5657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指标批复</a:t>
              </a:r>
              <a:endParaRPr kumimoji="0" lang="en-US" altLang="zh-CN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%</a:t>
              </a: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8" name="文本框 97"/>
          <p:cNvSpPr txBox="1"/>
          <p:nvPr/>
        </p:nvSpPr>
        <p:spPr bwMode="auto">
          <a:xfrm>
            <a:off x="8694202" y="2683547"/>
            <a:ext cx="723276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住宅</a:t>
            </a: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取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%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00" name="图表 79"/>
          <p:cNvGraphicFramePr>
            <a:graphicFrameLocks/>
          </p:cNvGraphicFramePr>
          <p:nvPr>
            <p:extLst/>
          </p:nvPr>
        </p:nvGraphicFramePr>
        <p:xfrm>
          <a:off x="9318458" y="2326964"/>
          <a:ext cx="1259742" cy="1097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1" name="图表" r:id="rId18" imgW="1661098" imgH="1485817" progId="Excel.Chart.8">
                  <p:embed/>
                </p:oleObj>
              </mc:Choice>
              <mc:Fallback>
                <p:oleObj name="图表" r:id="rId18" imgW="1661098" imgH="1485817" progId="Excel.Chart.8">
                  <p:embed/>
                  <p:pic>
                    <p:nvPicPr>
                      <p:cNvPr id="100" name="图表 7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458" y="2326964"/>
                        <a:ext cx="1259742" cy="1097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图表 79"/>
          <p:cNvGraphicFramePr>
            <a:graphicFrameLocks/>
          </p:cNvGraphicFramePr>
          <p:nvPr>
            <p:extLst/>
          </p:nvPr>
        </p:nvGraphicFramePr>
        <p:xfrm>
          <a:off x="10309772" y="2338479"/>
          <a:ext cx="1259742" cy="1097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2" name="图表" r:id="rId19" imgW="1668562" imgH="1485817" progId="Excel.Chart.8">
                  <p:embed/>
                </p:oleObj>
              </mc:Choice>
              <mc:Fallback>
                <p:oleObj name="图表" r:id="rId19" imgW="1668562" imgH="1485817" progId="Excel.Chart.8">
                  <p:embed/>
                  <p:pic>
                    <p:nvPicPr>
                      <p:cNvPr id="102" name="图表 79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9772" y="2338479"/>
                        <a:ext cx="1259742" cy="1097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文本框 102"/>
          <p:cNvSpPr txBox="1"/>
          <p:nvPr/>
        </p:nvSpPr>
        <p:spPr bwMode="auto">
          <a:xfrm>
            <a:off x="8349859" y="1634293"/>
            <a:ext cx="1261884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产业新城正式协议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%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" name="文本框 103"/>
          <p:cNvSpPr txBox="1"/>
          <p:nvPr/>
        </p:nvSpPr>
        <p:spPr bwMode="auto">
          <a:xfrm>
            <a:off x="10560730" y="1611908"/>
            <a:ext cx="723275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住宅供地</a:t>
            </a:r>
            <a:endParaRPr kumimoji="0" lang="en-US" altLang="zh-CN" sz="105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06" name="图表 86"/>
          <p:cNvGraphicFramePr>
            <a:graphicFrameLocks/>
          </p:cNvGraphicFramePr>
          <p:nvPr>
            <p:extLst/>
          </p:nvPr>
        </p:nvGraphicFramePr>
        <p:xfrm>
          <a:off x="10191835" y="1136179"/>
          <a:ext cx="1379706" cy="1326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3" name="图表" r:id="rId21" imgW="1668562" imgH="1485817" progId="Excel.Chart.8">
                  <p:embed/>
                </p:oleObj>
              </mc:Choice>
              <mc:Fallback>
                <p:oleObj name="图表" r:id="rId21" imgW="1668562" imgH="1485817" progId="Excel.Chart.8">
                  <p:embed/>
                  <p:pic>
                    <p:nvPicPr>
                      <p:cNvPr id="106" name="图表 86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835" y="1136179"/>
                        <a:ext cx="1379706" cy="1326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文本框 98"/>
          <p:cNvSpPr txBox="1"/>
          <p:nvPr/>
        </p:nvSpPr>
        <p:spPr bwMode="auto">
          <a:xfrm>
            <a:off x="9633540" y="2661084"/>
            <a:ext cx="723275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产业供地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%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" name="文本框 104"/>
          <p:cNvSpPr txBox="1"/>
          <p:nvPr/>
        </p:nvSpPr>
        <p:spPr bwMode="auto">
          <a:xfrm>
            <a:off x="10594426" y="2707482"/>
            <a:ext cx="723275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配套取</a:t>
            </a:r>
            <a:r>
              <a:rPr lang="zh-CN" altLang="en-US" sz="105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%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369619" y="44227"/>
            <a:ext cx="880553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1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进度条上显示目标、实际完成数值，及完成率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lang="en-US" altLang="zh-CN" sz="1200" b="1" dirty="0">
              <a:solidFill>
                <a:srgbClr val="C00000"/>
              </a:solidFill>
              <a:latin typeface="Verdana"/>
              <a:ea typeface="华文细黑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所有分析都可以进行时间及组织维度分析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graphicFrame>
        <p:nvGraphicFramePr>
          <p:cNvPr id="57" name="图表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438355"/>
              </p:ext>
            </p:extLst>
          </p:nvPr>
        </p:nvGraphicFramePr>
        <p:xfrm>
          <a:off x="8797704" y="4212153"/>
          <a:ext cx="2327552" cy="1797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</p:spTree>
    <p:extLst>
      <p:ext uri="{BB962C8B-B14F-4D97-AF65-F5344CB8AC3E}">
        <p14:creationId xmlns:p14="http://schemas.microsoft.com/office/powerpoint/2010/main" val="365064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133350" y="666750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 bwMode="gray">
          <a:xfrm>
            <a:off x="6096000" y="1286648"/>
            <a:ext cx="5896428" cy="5278181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819150"/>
            <a:ext cx="30099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经营分析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|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核心指标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财务类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DA291C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08572" y="1267599"/>
            <a:ext cx="5657850" cy="2591105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7" name="矩形 16"/>
          <p:cNvSpPr/>
          <p:nvPr/>
        </p:nvSpPr>
        <p:spPr>
          <a:xfrm>
            <a:off x="490329" y="2309237"/>
            <a:ext cx="1584000" cy="3635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签约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矩形 16"/>
          <p:cNvSpPr/>
          <p:nvPr/>
        </p:nvSpPr>
        <p:spPr>
          <a:xfrm>
            <a:off x="2328654" y="2314093"/>
            <a:ext cx="1584000" cy="3587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回款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矩形 16"/>
          <p:cNvSpPr/>
          <p:nvPr/>
        </p:nvSpPr>
        <p:spPr>
          <a:xfrm>
            <a:off x="4213179" y="2309237"/>
            <a:ext cx="1584000" cy="3635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产服收入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329" y="1439049"/>
            <a:ext cx="4896999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概述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 bwMode="gray">
          <a:xfrm>
            <a:off x="325227" y="3993080"/>
            <a:ext cx="5657850" cy="257175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0329" y="4058692"/>
            <a:ext cx="877163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排名：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3484076" y="3392395"/>
            <a:ext cx="2368060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季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 </a:t>
            </a:r>
          </a:p>
        </p:txBody>
      </p:sp>
      <p:sp>
        <p:nvSpPr>
          <p:cNvPr id="34" name="等腰三角形 33"/>
          <p:cNvSpPr/>
          <p:nvPr/>
        </p:nvSpPr>
        <p:spPr bwMode="auto">
          <a:xfrm rot="10800000">
            <a:off x="5315174" y="3522603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graphicFrame>
        <p:nvGraphicFramePr>
          <p:cNvPr id="36" name="图表 35"/>
          <p:cNvGraphicFramePr/>
          <p:nvPr>
            <p:extLst>
              <p:ext uri="{D42A27DB-BD31-4B8C-83A1-F6EECF244321}">
                <p14:modId xmlns:p14="http://schemas.microsoft.com/office/powerpoint/2010/main" val="1344278573"/>
              </p:ext>
            </p:extLst>
          </p:nvPr>
        </p:nvGraphicFramePr>
        <p:xfrm>
          <a:off x="6174954" y="1500504"/>
          <a:ext cx="2644971" cy="2040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0" name="图表 39"/>
          <p:cNvGraphicFramePr/>
          <p:nvPr>
            <p:extLst>
              <p:ext uri="{D42A27DB-BD31-4B8C-83A1-F6EECF244321}">
                <p14:modId xmlns:p14="http://schemas.microsoft.com/office/powerpoint/2010/main" val="2820852513"/>
              </p:ext>
            </p:extLst>
          </p:nvPr>
        </p:nvGraphicFramePr>
        <p:xfrm>
          <a:off x="6148179" y="4340575"/>
          <a:ext cx="2114437" cy="2113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369619" y="44227"/>
            <a:ext cx="880553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示例指标为签约，时间维度为“季”，完成情况共展现四组数据，包含：季度目标、实际完成和当季度每月目标及实际，当时间维度为“年”时，展现年度目标、实际完成和当年度每季目标及实际，当时间维度为“月”时，仅体现月度目标、实际完成和当月周度实际完成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签约、回款、产服收入目标及实际完成可按色块区分类别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签约：产业新城签约、住宅签约、安置房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回款：产业新城回款、住宅回款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产服收入：实际完成数分无形资产投资和固定资产投资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graphicFrame>
        <p:nvGraphicFramePr>
          <p:cNvPr id="44" name="图表 43"/>
          <p:cNvGraphicFramePr/>
          <p:nvPr>
            <p:extLst>
              <p:ext uri="{D42A27DB-BD31-4B8C-83A1-F6EECF244321}">
                <p14:modId xmlns:p14="http://schemas.microsoft.com/office/powerpoint/2010/main" val="1991718070"/>
              </p:ext>
            </p:extLst>
          </p:nvPr>
        </p:nvGraphicFramePr>
        <p:xfrm>
          <a:off x="8873733" y="1449536"/>
          <a:ext cx="3038494" cy="2075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8" name="圆角矩形 47"/>
          <p:cNvSpPr/>
          <p:nvPr/>
        </p:nvSpPr>
        <p:spPr bwMode="auto">
          <a:xfrm>
            <a:off x="490329" y="5061943"/>
            <a:ext cx="1796654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实际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完成率 </a:t>
            </a:r>
          </a:p>
        </p:txBody>
      </p:sp>
      <p:sp>
        <p:nvSpPr>
          <p:cNvPr id="49" name="等腰三角形 48"/>
          <p:cNvSpPr/>
          <p:nvPr/>
        </p:nvSpPr>
        <p:spPr bwMode="auto">
          <a:xfrm rot="10800000">
            <a:off x="1921631" y="5190384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3" name="Rectangle 1"/>
          <p:cNvSpPr/>
          <p:nvPr/>
        </p:nvSpPr>
        <p:spPr bwMode="gray">
          <a:xfrm>
            <a:off x="0" y="0"/>
            <a:ext cx="2552700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二级主题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财务类指标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4" name="文本框 1"/>
          <p:cNvSpPr txBox="1">
            <a:spLocks noChangeArrowheads="1"/>
          </p:cNvSpPr>
          <p:nvPr/>
        </p:nvSpPr>
        <p:spPr bwMode="auto">
          <a:xfrm>
            <a:off x="8188402" y="1566300"/>
            <a:ext cx="1206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sp>
        <p:nvSpPr>
          <p:cNvPr id="25" name="文本框 1"/>
          <p:cNvSpPr txBox="1">
            <a:spLocks noChangeArrowheads="1"/>
          </p:cNvSpPr>
          <p:nvPr/>
        </p:nvSpPr>
        <p:spPr bwMode="auto">
          <a:xfrm>
            <a:off x="11237455" y="1497262"/>
            <a:ext cx="1206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sp>
        <p:nvSpPr>
          <p:cNvPr id="26" name="文本框 1"/>
          <p:cNvSpPr txBox="1">
            <a:spLocks noChangeArrowheads="1"/>
          </p:cNvSpPr>
          <p:nvPr/>
        </p:nvSpPr>
        <p:spPr bwMode="auto">
          <a:xfrm>
            <a:off x="7674598" y="4428738"/>
            <a:ext cx="1206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明细数据</a:t>
            </a:r>
          </a:p>
        </p:txBody>
      </p:sp>
      <p:sp>
        <p:nvSpPr>
          <p:cNvPr id="10" name="矩形 9"/>
          <p:cNvSpPr/>
          <p:nvPr/>
        </p:nvSpPr>
        <p:spPr>
          <a:xfrm>
            <a:off x="8819925" y="3587097"/>
            <a:ext cx="3134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4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：无论时间维度为年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季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月，预估都是当季度预估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 </a:t>
            </a:r>
          </a:p>
        </p:txBody>
      </p:sp>
      <p:sp>
        <p:nvSpPr>
          <p:cNvPr id="30" name="矩形 29"/>
          <p:cNvSpPr/>
          <p:nvPr/>
        </p:nvSpPr>
        <p:spPr>
          <a:xfrm>
            <a:off x="457934" y="2780457"/>
            <a:ext cx="6096000" cy="5386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1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：下拉菜单可选择时间维度：年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季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/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月，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  <a:p>
            <a:pPr>
              <a:spcBef>
                <a:spcPts val="600"/>
              </a:spcBef>
              <a:buSzPct val="100000"/>
              <a:defRPr/>
            </a:pPr>
            <a:r>
              <a:rPr lang="zh-CN" altLang="en-US" sz="1200" b="1" dirty="0" smtClean="0">
                <a:solidFill>
                  <a:srgbClr val="C00000"/>
                </a:solidFill>
              </a:rPr>
              <a:t>           下</a:t>
            </a:r>
            <a:r>
              <a:rPr lang="zh-CN" altLang="en-US" sz="1200" b="1" dirty="0">
                <a:solidFill>
                  <a:srgbClr val="C00000"/>
                </a:solidFill>
              </a:rPr>
              <a:t>拉菜单可以选择组织维度：事业部 </a:t>
            </a:r>
            <a:r>
              <a:rPr lang="en-US" altLang="zh-CN" sz="1200" b="1" dirty="0">
                <a:solidFill>
                  <a:srgbClr val="C00000"/>
                </a:solidFill>
              </a:rPr>
              <a:t>/</a:t>
            </a:r>
            <a:r>
              <a:rPr lang="zh-CN" altLang="en-US" sz="1200" b="1" dirty="0">
                <a:solidFill>
                  <a:srgbClr val="C00000"/>
                </a:solidFill>
              </a:rPr>
              <a:t>区域 </a:t>
            </a:r>
            <a:r>
              <a:rPr lang="en-US" altLang="zh-CN" sz="1200" b="1" dirty="0">
                <a:solidFill>
                  <a:srgbClr val="C00000"/>
                </a:solidFill>
              </a:rPr>
              <a:t>/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分公司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79155" y="3586089"/>
            <a:ext cx="2740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3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任何图表，点击“明细数据”，均跳转至详细清单（季度预估明细含差异原因）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graphicFrame>
        <p:nvGraphicFramePr>
          <p:cNvPr id="32" name="图表 31"/>
          <p:cNvGraphicFramePr/>
          <p:nvPr>
            <p:extLst>
              <p:ext uri="{D42A27DB-BD31-4B8C-83A1-F6EECF244321}">
                <p14:modId xmlns:p14="http://schemas.microsoft.com/office/powerpoint/2010/main" val="3019432540"/>
              </p:ext>
            </p:extLst>
          </p:nvPr>
        </p:nvGraphicFramePr>
        <p:xfrm>
          <a:off x="7278462" y="4542566"/>
          <a:ext cx="5331168" cy="1563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矩形 34"/>
          <p:cNvSpPr/>
          <p:nvPr/>
        </p:nvSpPr>
        <p:spPr>
          <a:xfrm>
            <a:off x="8764942" y="6011720"/>
            <a:ext cx="30757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5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产服收入转化率仅在选择产服收入指标，且选择“年”维度时显示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344444" y="4300415"/>
            <a:ext cx="112723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产服收入转化率</a:t>
            </a:r>
          </a:p>
        </p:txBody>
      </p:sp>
      <p:sp>
        <p:nvSpPr>
          <p:cNvPr id="38" name="矩形 37"/>
          <p:cNvSpPr/>
          <p:nvPr/>
        </p:nvSpPr>
        <p:spPr>
          <a:xfrm>
            <a:off x="384893" y="6165664"/>
            <a:ext cx="55052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7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：鼠标放到未完成事业部上时，显示未完成原因（文字描述）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457934" y="3407502"/>
            <a:ext cx="2622420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区域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分公司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等腰三角形 40"/>
          <p:cNvSpPr/>
          <p:nvPr/>
        </p:nvSpPr>
        <p:spPr bwMode="auto">
          <a:xfrm rot="10800000">
            <a:off x="2543392" y="3537710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490329" y="4542566"/>
            <a:ext cx="2321544" cy="37815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事业部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区域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分公司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 bwMode="auto">
          <a:xfrm rot="10800000">
            <a:off x="2418367" y="4676921"/>
            <a:ext cx="268481" cy="142492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graphicFrame>
        <p:nvGraphicFramePr>
          <p:cNvPr id="45" name="图表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238976"/>
              </p:ext>
            </p:extLst>
          </p:nvPr>
        </p:nvGraphicFramePr>
        <p:xfrm>
          <a:off x="3021736" y="4029943"/>
          <a:ext cx="2806256" cy="2326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2025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133350" y="666750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819150"/>
            <a:ext cx="30099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dirty="0" smtClean="0">
                <a:solidFill>
                  <a:srgbClr val="313131"/>
                </a:solidFill>
              </a:rPr>
              <a:t>经营分析  </a:t>
            </a:r>
            <a:r>
              <a:rPr lang="en-US" altLang="zh-CN" dirty="0" smtClean="0">
                <a:solidFill>
                  <a:srgbClr val="313131"/>
                </a:solidFill>
              </a:rPr>
              <a:t>|  </a:t>
            </a:r>
            <a:r>
              <a:rPr lang="zh-CN" altLang="en-US" b="1" dirty="0">
                <a:solidFill>
                  <a:srgbClr val="FF0000"/>
                </a:solidFill>
              </a:rPr>
              <a:t>净现金流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7233752" y="3344279"/>
          <a:ext cx="647842" cy="2789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842">
                  <a:extLst>
                    <a:ext uri="{9D8B030D-6E8A-4147-A177-3AD203B41FA5}">
                      <a16:colId xmlns="" xmlns:a16="http://schemas.microsoft.com/office/drawing/2014/main" val="2592878825"/>
                    </a:ext>
                  </a:extLst>
                </a:gridCol>
              </a:tblGrid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86833284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雄县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5890233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安次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31184928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昌黎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7729145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邢台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9620151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舒城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2799850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嘉鱼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16538647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彭山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81650466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白洋淀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5032875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德清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17745718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怀来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45576388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长葛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79386570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41365219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蒲江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35808633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49568804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北戴河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33615708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双柳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08257339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邯郸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53281826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新洲问津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4023611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霸州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09279514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来安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01694295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28194279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文安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69914869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溧水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16588023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固安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60313378"/>
                  </a:ext>
                </a:extLst>
              </a:tr>
              <a:tr h="107286">
                <a:tc>
                  <a:txBody>
                    <a:bodyPr/>
                    <a:lstStyle/>
                    <a:p>
                      <a:pPr algn="l" fontAlgn="b">
                        <a:lnSpc>
                          <a:spcPts val="700"/>
                        </a:lnSpc>
                      </a:pP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大厂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98" marR="8998" marT="8998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96536799"/>
                  </a:ext>
                </a:extLst>
              </a:tr>
            </a:tbl>
          </a:graphicData>
        </a:graphic>
      </p:graphicFrame>
      <p:graphicFrame>
        <p:nvGraphicFramePr>
          <p:cNvPr id="32" name="图表 31"/>
          <p:cNvGraphicFramePr>
            <a:graphicFrameLocks/>
          </p:cNvGraphicFramePr>
          <p:nvPr>
            <p:extLst/>
          </p:nvPr>
        </p:nvGraphicFramePr>
        <p:xfrm>
          <a:off x="5528363" y="2047211"/>
          <a:ext cx="3277548" cy="4229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6799531" y="2224843"/>
          <a:ext cx="361722" cy="1160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22">
                  <a:extLst>
                    <a:ext uri="{9D8B030D-6E8A-4147-A177-3AD203B41FA5}">
                      <a16:colId xmlns="" xmlns:a16="http://schemas.microsoft.com/office/drawing/2014/main" val="1399593407"/>
                    </a:ext>
                  </a:extLst>
                </a:gridCol>
              </a:tblGrid>
              <a:tr h="99884">
                <a:tc>
                  <a:txBody>
                    <a:bodyPr/>
                    <a:lstStyle/>
                    <a:p>
                      <a:pPr algn="l" fontAlgn="b">
                        <a:lnSpc>
                          <a:spcPts val="600"/>
                        </a:lnSpc>
                      </a:pP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永清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7330755"/>
                  </a:ext>
                </a:extLst>
              </a:tr>
              <a:tr h="99884">
                <a:tc>
                  <a:txBody>
                    <a:bodyPr/>
                    <a:lstStyle/>
                    <a:p>
                      <a:pPr algn="l" fontAlgn="b">
                        <a:lnSpc>
                          <a:spcPts val="6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嘉善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78168828"/>
                  </a:ext>
                </a:extLst>
              </a:tr>
              <a:tr h="99884">
                <a:tc>
                  <a:txBody>
                    <a:bodyPr/>
                    <a:lstStyle/>
                    <a:p>
                      <a:pPr algn="l" fontAlgn="b">
                        <a:lnSpc>
                          <a:spcPts val="6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香河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42819567"/>
                  </a:ext>
                </a:extLst>
              </a:tr>
              <a:tr h="99884">
                <a:tc>
                  <a:txBody>
                    <a:bodyPr/>
                    <a:lstStyle/>
                    <a:p>
                      <a:pPr algn="l" fontAlgn="b">
                        <a:lnSpc>
                          <a:spcPts val="600"/>
                        </a:lnSpc>
                      </a:pP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开发区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30833753"/>
                  </a:ext>
                </a:extLst>
              </a:tr>
              <a:tr h="99884">
                <a:tc>
                  <a:txBody>
                    <a:bodyPr/>
                    <a:lstStyle/>
                    <a:p>
                      <a:pPr algn="l" fontAlgn="b">
                        <a:lnSpc>
                          <a:spcPts val="6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05659052"/>
                  </a:ext>
                </a:extLst>
              </a:tr>
              <a:tr h="99884">
                <a:tc>
                  <a:txBody>
                    <a:bodyPr/>
                    <a:lstStyle/>
                    <a:p>
                      <a:pPr algn="l" fontAlgn="b">
                        <a:lnSpc>
                          <a:spcPts val="6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广阳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60156337"/>
                  </a:ext>
                </a:extLst>
              </a:tr>
              <a:tr h="99884">
                <a:tc>
                  <a:txBody>
                    <a:bodyPr/>
                    <a:lstStyle/>
                    <a:p>
                      <a:pPr algn="l" fontAlgn="b">
                        <a:lnSpc>
                          <a:spcPts val="600"/>
                        </a:lnSpc>
                      </a:pP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空港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49191698"/>
                  </a:ext>
                </a:extLst>
              </a:tr>
              <a:tr h="99884">
                <a:tc>
                  <a:txBody>
                    <a:bodyPr/>
                    <a:lstStyle/>
                    <a:p>
                      <a:pPr algn="l" fontAlgn="b">
                        <a:lnSpc>
                          <a:spcPts val="600"/>
                        </a:lnSpc>
                      </a:pP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无锡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11602289"/>
                  </a:ext>
                </a:extLst>
              </a:tr>
              <a:tr h="99884">
                <a:tc>
                  <a:txBody>
                    <a:bodyPr/>
                    <a:lstStyle/>
                    <a:p>
                      <a:pPr algn="l" fontAlgn="b">
                        <a:lnSpc>
                          <a:spcPts val="600"/>
                        </a:lnSpc>
                      </a:pP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南浔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6042505"/>
                  </a:ext>
                </a:extLst>
              </a:tr>
              <a:tr h="99884">
                <a:tc>
                  <a:txBody>
                    <a:bodyPr/>
                    <a:lstStyle/>
                    <a:p>
                      <a:pPr algn="l" fontAlgn="b">
                        <a:lnSpc>
                          <a:spcPts val="600"/>
                        </a:lnSpc>
                      </a:pP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苏家屯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41749078"/>
                  </a:ext>
                </a:extLst>
              </a:tr>
              <a:tr h="99884">
                <a:tc>
                  <a:txBody>
                    <a:bodyPr/>
                    <a:lstStyle/>
                    <a:p>
                      <a:pPr algn="l" fontAlgn="b">
                        <a:lnSpc>
                          <a:spcPts val="600"/>
                        </a:lnSpc>
                      </a:pP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和县</a:t>
                      </a:r>
                      <a:endParaRPr lang="en-US" altLang="zh-CN" sz="8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>
                        <a:lnSpc>
                          <a:spcPts val="600"/>
                        </a:lnSpc>
                      </a:pP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武陟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0682096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977038" y="1767844"/>
            <a:ext cx="22555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当年区域现金流</a:t>
            </a:r>
          </a:p>
        </p:txBody>
      </p:sp>
      <p:graphicFrame>
        <p:nvGraphicFramePr>
          <p:cNvPr id="36" name="图表 35"/>
          <p:cNvGraphicFramePr>
            <a:graphicFrameLocks/>
          </p:cNvGraphicFramePr>
          <p:nvPr>
            <p:extLst/>
          </p:nvPr>
        </p:nvGraphicFramePr>
        <p:xfrm>
          <a:off x="8354455" y="2047211"/>
          <a:ext cx="3277548" cy="4229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9803130" y="1767844"/>
            <a:ext cx="22555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累计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区域现金流</a:t>
            </a:r>
          </a:p>
        </p:txBody>
      </p:sp>
      <p:sp>
        <p:nvSpPr>
          <p:cNvPr id="13" name="矩形 12"/>
          <p:cNvSpPr/>
          <p:nvPr/>
        </p:nvSpPr>
        <p:spPr bwMode="gray">
          <a:xfrm>
            <a:off x="4716087" y="1285702"/>
            <a:ext cx="7226531" cy="484909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 bwMode="gray">
          <a:xfrm>
            <a:off x="5613859" y="897775"/>
            <a:ext cx="6168044" cy="557507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zh-CN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 bwMode="gray">
          <a:xfrm>
            <a:off x="10750610" y="1119184"/>
            <a:ext cx="964276" cy="20418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产业小镇</a:t>
            </a:r>
          </a:p>
        </p:txBody>
      </p:sp>
      <p:sp>
        <p:nvSpPr>
          <p:cNvPr id="34" name="矩形 33"/>
          <p:cNvSpPr/>
          <p:nvPr/>
        </p:nvSpPr>
        <p:spPr bwMode="gray">
          <a:xfrm>
            <a:off x="5856493" y="1119184"/>
            <a:ext cx="964276" cy="204181"/>
          </a:xfrm>
          <a:prstGeom prst="rect">
            <a:avLst/>
          </a:prstGeom>
          <a:solidFill>
            <a:srgbClr val="0070C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业务维度：</a:t>
            </a:r>
          </a:p>
        </p:txBody>
      </p:sp>
      <p:sp>
        <p:nvSpPr>
          <p:cNvPr id="39" name="矩形 38"/>
          <p:cNvSpPr/>
          <p:nvPr/>
        </p:nvSpPr>
        <p:spPr bwMode="gray">
          <a:xfrm>
            <a:off x="7063048" y="1480404"/>
            <a:ext cx="1103166" cy="204181"/>
          </a:xfrm>
          <a:prstGeom prst="rect">
            <a:avLst/>
          </a:prstGeom>
          <a:solidFill>
            <a:srgbClr val="C0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京区域</a:t>
            </a: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0" name="矩形 39"/>
          <p:cNvSpPr/>
          <p:nvPr/>
        </p:nvSpPr>
        <p:spPr bwMode="gray">
          <a:xfrm>
            <a:off x="5856493" y="1480404"/>
            <a:ext cx="964276" cy="204181"/>
          </a:xfrm>
          <a:prstGeom prst="rect">
            <a:avLst/>
          </a:prstGeom>
          <a:solidFill>
            <a:srgbClr val="0070C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维度：</a:t>
            </a:r>
          </a:p>
        </p:txBody>
      </p:sp>
      <p:sp>
        <p:nvSpPr>
          <p:cNvPr id="41" name="矩形 40"/>
          <p:cNvSpPr/>
          <p:nvPr/>
        </p:nvSpPr>
        <p:spPr bwMode="gray">
          <a:xfrm>
            <a:off x="8442961" y="1480404"/>
            <a:ext cx="1103166" cy="2308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外埠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2" name="矩形 6"/>
          <p:cNvSpPr/>
          <p:nvPr/>
        </p:nvSpPr>
        <p:spPr bwMode="gray">
          <a:xfrm>
            <a:off x="8221852" y="1119184"/>
            <a:ext cx="1235911" cy="188472"/>
          </a:xfrm>
          <a:prstGeom prst="rect">
            <a:avLst/>
          </a:prstGeom>
          <a:solidFill>
            <a:srgbClr val="C00000"/>
          </a:solidFill>
          <a:ln w="19050" algn="ctr">
            <a:noFill/>
            <a:miter lim="800000"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anose="05020102010507070707" pitchFamily="18" charset="2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产业新城</a:t>
            </a:r>
          </a:p>
        </p:txBody>
      </p:sp>
      <p:sp>
        <p:nvSpPr>
          <p:cNvPr id="23" name="矩形 6"/>
          <p:cNvSpPr/>
          <p:nvPr/>
        </p:nvSpPr>
        <p:spPr bwMode="gray">
          <a:xfrm>
            <a:off x="6930303" y="920242"/>
            <a:ext cx="1235911" cy="397884"/>
          </a:xfrm>
          <a:prstGeom prst="rect">
            <a:avLst/>
          </a:prstGeom>
          <a:solidFill>
            <a:srgbClr val="C00000"/>
          </a:solidFill>
          <a:ln w="19050" algn="ctr">
            <a:noFill/>
            <a:miter lim="800000"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anose="05020102010507070707" pitchFamily="18" charset="2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产业新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城（全口径）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6"/>
          <p:cNvSpPr/>
          <p:nvPr/>
        </p:nvSpPr>
        <p:spPr bwMode="gray">
          <a:xfrm>
            <a:off x="9513402" y="1120448"/>
            <a:ext cx="1235911" cy="188472"/>
          </a:xfrm>
          <a:prstGeom prst="rect">
            <a:avLst/>
          </a:prstGeom>
          <a:solidFill>
            <a:srgbClr val="C00000"/>
          </a:solidFill>
          <a:ln w="19050" algn="ctr">
            <a:noFill/>
            <a:miter lim="800000"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anose="05020102010507070707" pitchFamily="18" charset="2"/>
              <a:buNone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孔雀城住宅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59952"/>
              </p:ext>
            </p:extLst>
          </p:nvPr>
        </p:nvGraphicFramePr>
        <p:xfrm>
          <a:off x="239473" y="2982105"/>
          <a:ext cx="5172858" cy="3003745"/>
        </p:xfrm>
        <a:graphic>
          <a:graphicData uri="http://schemas.openxmlformats.org/drawingml/2006/table">
            <a:tbl>
              <a:tblPr/>
              <a:tblGrid>
                <a:gridCol w="7138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73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73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73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5737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5737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5737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5737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5737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4169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业务集团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年度现金流目标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累计完成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年度完成率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1-X</a:t>
                      </a:r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季度目标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完成率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季度目标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季度累计完成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季度完成率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940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产业新城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940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孔雀城住宅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940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产业小镇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940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职能及其他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940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2463848" y="62596"/>
            <a:ext cx="7264304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600"/>
              </a:spcBef>
              <a:buSzPct val="100000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600"/>
              </a:spcBef>
              <a:buSzPct val="100000"/>
            </a:pP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、产业新新城（全口径）、产业新城、产业小镇，可以分当年现金流、累计现金流，都是到区域维度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SzPct val="100000"/>
            </a:pP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、孔雀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城，产业新城可以分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当年现金流，到分公司维度</a:t>
            </a:r>
          </a:p>
        </p:txBody>
      </p:sp>
    </p:spTree>
    <p:extLst>
      <p:ext uri="{BB962C8B-B14F-4D97-AF65-F5344CB8AC3E}">
        <p14:creationId xmlns:p14="http://schemas.microsoft.com/office/powerpoint/2010/main" val="3920030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133350" y="666750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819150"/>
            <a:ext cx="30099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dirty="0" smtClean="0">
                <a:solidFill>
                  <a:srgbClr val="313131"/>
                </a:solidFill>
              </a:rPr>
              <a:t>经营分析  </a:t>
            </a:r>
            <a:r>
              <a:rPr lang="en-US" altLang="zh-CN" dirty="0" smtClean="0">
                <a:solidFill>
                  <a:srgbClr val="313131"/>
                </a:solidFill>
              </a:rPr>
              <a:t>|  </a:t>
            </a:r>
            <a:r>
              <a:rPr lang="zh-CN" altLang="en-US" b="1" dirty="0" smtClean="0">
                <a:solidFill>
                  <a:srgbClr val="FF0000"/>
                </a:solidFill>
              </a:rPr>
              <a:t>应收账款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792817" y="1626984"/>
          <a:ext cx="7146137" cy="4116002"/>
        </p:xfrm>
        <a:graphic>
          <a:graphicData uri="http://schemas.openxmlformats.org/drawingml/2006/table">
            <a:tbl>
              <a:tblPr/>
              <a:tblGrid>
                <a:gridCol w="675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08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080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37755">
                  <a:extLst>
                    <a:ext uri="{9D8B030D-6E8A-4147-A177-3AD203B41FA5}">
                      <a16:colId xmlns="" xmlns:a16="http://schemas.microsoft.com/office/drawing/2014/main" val="2908818620"/>
                    </a:ext>
                  </a:extLst>
                </a:gridCol>
                <a:gridCol w="937755">
                  <a:extLst>
                    <a:ext uri="{9D8B030D-6E8A-4147-A177-3AD203B41FA5}">
                      <a16:colId xmlns="" xmlns:a16="http://schemas.microsoft.com/office/drawing/2014/main" val="1035084951"/>
                    </a:ext>
                  </a:extLst>
                </a:gridCol>
                <a:gridCol w="9377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377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3775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26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区   域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年度目标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当前实际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金额占比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较年初增幅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资金池沉淀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其中：</a:t>
                      </a:r>
                      <a:endParaRPr lang="en-US" altLang="zh-CN" sz="1200" b="1" i="0" u="none" strike="noStrike" dirty="0" smtClean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土地出让金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税收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合计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0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0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固安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0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大厂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0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怀来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0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香河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0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霸州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0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文安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0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0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苏家屯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0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溧水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0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和县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0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嘉善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0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昌黎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10296472"/>
                  </a:ext>
                </a:extLst>
              </a:tr>
              <a:tr h="250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其它区域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3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6"/>
          <p:cNvSpPr/>
          <p:nvPr/>
        </p:nvSpPr>
        <p:spPr>
          <a:xfrm>
            <a:off x="26876" y="35003"/>
            <a:ext cx="12096000" cy="6768000"/>
          </a:xfrm>
          <a:prstGeom prst="roundRect">
            <a:avLst>
              <a:gd name="adj" fmla="val 205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199"/>
          <p:cNvCxnSpPr/>
          <p:nvPr/>
        </p:nvCxnSpPr>
        <p:spPr>
          <a:xfrm flipV="1">
            <a:off x="46348" y="437466"/>
            <a:ext cx="12060000" cy="0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48CA538-C6A6-7043-9F7C-289B22A8F5F9}"/>
              </a:ext>
            </a:extLst>
          </p:cNvPr>
          <p:cNvSpPr txBox="1"/>
          <p:nvPr/>
        </p:nvSpPr>
        <p:spPr>
          <a:xfrm>
            <a:off x="678235" y="95596"/>
            <a:ext cx="23083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b="1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华夏幸福</a:t>
            </a:r>
            <a:r>
              <a:rPr lang="zh-Hans" altLang="en-US" b="1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经营分析平台</a:t>
            </a:r>
            <a:endParaRPr lang="en-US" altLang="zh-CN" b="1" dirty="0">
              <a:solidFill>
                <a:srgbClr val="3131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EC0A9B3-9798-8941-B98C-5C047C92643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386" y="127700"/>
            <a:ext cx="287165" cy="252000"/>
          </a:xfrm>
          <a:prstGeom prst="rect">
            <a:avLst/>
          </a:prstGeom>
        </p:spPr>
      </p:pic>
      <p:cxnSp>
        <p:nvCxnSpPr>
          <p:cNvPr id="198" name="直接连接符 199"/>
          <p:cNvCxnSpPr/>
          <p:nvPr/>
        </p:nvCxnSpPr>
        <p:spPr>
          <a:xfrm flipV="1">
            <a:off x="46348" y="437466"/>
            <a:ext cx="12060000" cy="0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200" name="图片 5">
            <a:extLst>
              <a:ext uri="{FF2B5EF4-FFF2-40B4-BE49-F238E27FC236}">
                <a16:creationId xmlns="" xmlns:a16="http://schemas.microsoft.com/office/drawing/2014/main" id="{E5ADDCFE-BECF-2449-9E0B-E9BD3EDE1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6309" y="626515"/>
            <a:ext cx="295448" cy="252000"/>
          </a:xfrm>
          <a:prstGeom prst="rect">
            <a:avLst/>
          </a:prstGeom>
        </p:spPr>
      </p:pic>
      <p:cxnSp>
        <p:nvCxnSpPr>
          <p:cNvPr id="212" name="Straight Connector 211">
            <a:extLst>
              <a:ext uri="{FF2B5EF4-FFF2-40B4-BE49-F238E27FC236}">
                <a16:creationId xmlns="" xmlns:a16="http://schemas.microsoft.com/office/drawing/2014/main" id="{E73AF07A-2D6B-0946-A505-288A3F5ACD16}"/>
              </a:ext>
            </a:extLst>
          </p:cNvPr>
          <p:cNvCxnSpPr/>
          <p:nvPr/>
        </p:nvCxnSpPr>
        <p:spPr>
          <a:xfrm>
            <a:off x="182880" y="939475"/>
            <a:ext cx="117374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406320" y="644811"/>
            <a:ext cx="5354576" cy="215444"/>
            <a:chOff x="406320" y="644811"/>
            <a:chExt cx="5354576" cy="215444"/>
          </a:xfrm>
        </p:grpSpPr>
        <p:sp>
          <p:nvSpPr>
            <p:cNvPr id="97" name="TextBox 199">
              <a:extLst>
                <a:ext uri="{FF2B5EF4-FFF2-40B4-BE49-F238E27FC236}">
                  <a16:creationId xmlns="" xmlns:a16="http://schemas.microsoft.com/office/drawing/2014/main" id="{71553BC8-5DEA-D049-BB8F-770619886756}"/>
                </a:ext>
              </a:extLst>
            </p:cNvPr>
            <p:cNvSpPr txBox="1"/>
            <p:nvPr/>
          </p:nvSpPr>
          <p:spPr>
            <a:xfrm>
              <a:off x="406320" y="644811"/>
              <a:ext cx="90730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>
                <a:spcBef>
                  <a:spcPts val="600"/>
                </a:spcBef>
                <a:buSzPct val="100000"/>
                <a:defRPr sz="14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经营管控</a:t>
              </a:r>
              <a:r>
                <a:rPr lang="zh-Hans" altLang="en-US" dirty="0"/>
                <a:t> </a:t>
              </a:r>
              <a:r>
                <a:rPr lang="en-US" altLang="zh-Hans" dirty="0"/>
                <a:t>&gt;</a:t>
              </a:r>
              <a:endParaRPr lang="en-US" dirty="0"/>
            </a:p>
          </p:txBody>
        </p:sp>
        <p:sp>
          <p:nvSpPr>
            <p:cNvPr id="98" name="TextBox 199">
              <a:extLst>
                <a:ext uri="{FF2B5EF4-FFF2-40B4-BE49-F238E27FC236}">
                  <a16:creationId xmlns="" xmlns:a16="http://schemas.microsoft.com/office/drawing/2014/main" id="{4630D446-D100-654E-8FDE-08C3E1BC14B9}"/>
                </a:ext>
              </a:extLst>
            </p:cNvPr>
            <p:cNvSpPr txBox="1"/>
            <p:nvPr/>
          </p:nvSpPr>
          <p:spPr>
            <a:xfrm>
              <a:off x="1588658" y="644811"/>
              <a:ext cx="71814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>
                <a:spcBef>
                  <a:spcPts val="600"/>
                </a:spcBef>
                <a:buSzPct val="100000"/>
                <a:defRPr sz="14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财务指标</a:t>
              </a:r>
              <a:endParaRPr lang="en-US" dirty="0"/>
            </a:p>
          </p:txBody>
        </p:sp>
        <p:cxnSp>
          <p:nvCxnSpPr>
            <p:cNvPr id="99" name="Straight Connector 56">
              <a:extLst>
                <a:ext uri="{FF2B5EF4-FFF2-40B4-BE49-F238E27FC236}">
                  <a16:creationId xmlns="" xmlns:a16="http://schemas.microsoft.com/office/drawing/2014/main" id="{37690B0F-BFF5-3349-861D-7D0FE1D66743}"/>
                </a:ext>
              </a:extLst>
            </p:cNvPr>
            <p:cNvCxnSpPr/>
            <p:nvPr/>
          </p:nvCxnSpPr>
          <p:spPr>
            <a:xfrm>
              <a:off x="2591094" y="686411"/>
              <a:ext cx="0" cy="13224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199">
              <a:extLst>
                <a:ext uri="{FF2B5EF4-FFF2-40B4-BE49-F238E27FC236}">
                  <a16:creationId xmlns="" xmlns:a16="http://schemas.microsoft.com/office/drawing/2014/main" id="{6C26819F-93A4-CD4E-85F7-F9A8A6617A19}"/>
                </a:ext>
              </a:extLst>
            </p:cNvPr>
            <p:cNvSpPr txBox="1"/>
            <p:nvPr/>
          </p:nvSpPr>
          <p:spPr>
            <a:xfrm>
              <a:off x="2859713" y="644811"/>
              <a:ext cx="53860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>
                <a:spcBef>
                  <a:spcPts val="600"/>
                </a:spcBef>
                <a:buSzPct val="100000"/>
                <a:defRPr sz="14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资源类</a:t>
              </a:r>
              <a:endParaRPr lang="en-US" dirty="0"/>
            </a:p>
          </p:txBody>
        </p:sp>
        <p:cxnSp>
          <p:nvCxnSpPr>
            <p:cNvPr id="101" name="Straight Connector 56">
              <a:extLst>
                <a:ext uri="{FF2B5EF4-FFF2-40B4-BE49-F238E27FC236}">
                  <a16:creationId xmlns="" xmlns:a16="http://schemas.microsoft.com/office/drawing/2014/main" id="{1A8A124A-4DDE-D240-BDAC-F2B6CE676DB3}"/>
                </a:ext>
              </a:extLst>
            </p:cNvPr>
            <p:cNvCxnSpPr/>
            <p:nvPr/>
          </p:nvCxnSpPr>
          <p:spPr>
            <a:xfrm>
              <a:off x="3655751" y="696561"/>
              <a:ext cx="0" cy="13224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99">
              <a:extLst>
                <a:ext uri="{FF2B5EF4-FFF2-40B4-BE49-F238E27FC236}">
                  <a16:creationId xmlns="" xmlns:a16="http://schemas.microsoft.com/office/drawing/2014/main" id="{6ADA0A2F-CC43-3148-9F67-D05F01BCF6D9}"/>
                </a:ext>
              </a:extLst>
            </p:cNvPr>
            <p:cNvSpPr txBox="1"/>
            <p:nvPr/>
          </p:nvSpPr>
          <p:spPr>
            <a:xfrm>
              <a:off x="3951232" y="644811"/>
              <a:ext cx="53860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600"/>
                </a:spcBef>
                <a:buSzPct val="100000"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产业类</a:t>
              </a:r>
              <a:endParaRPr 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3" name="Straight Connector 56">
              <a:extLst>
                <a:ext uri="{FF2B5EF4-FFF2-40B4-BE49-F238E27FC236}">
                  <a16:creationId xmlns="" xmlns:a16="http://schemas.microsoft.com/office/drawing/2014/main" id="{6B936797-A735-0540-B58B-8C41EB04E052}"/>
                </a:ext>
              </a:extLst>
            </p:cNvPr>
            <p:cNvCxnSpPr/>
            <p:nvPr/>
          </p:nvCxnSpPr>
          <p:spPr>
            <a:xfrm>
              <a:off x="4720408" y="696561"/>
              <a:ext cx="0" cy="13224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99">
              <a:extLst>
                <a:ext uri="{FF2B5EF4-FFF2-40B4-BE49-F238E27FC236}">
                  <a16:creationId xmlns="" xmlns:a16="http://schemas.microsoft.com/office/drawing/2014/main" id="{C2D95848-EB49-0446-8B9C-7829E2346A14}"/>
                </a:ext>
              </a:extLst>
            </p:cNvPr>
            <p:cNvSpPr txBox="1"/>
            <p:nvPr/>
          </p:nvSpPr>
          <p:spPr>
            <a:xfrm>
              <a:off x="5042751" y="644811"/>
              <a:ext cx="71814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600"/>
                </a:spcBef>
                <a:buSzPct val="100000"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关键节点</a:t>
              </a:r>
              <a:endParaRPr 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矩形 11"/>
          <p:cNvSpPr/>
          <p:nvPr/>
        </p:nvSpPr>
        <p:spPr bwMode="gray">
          <a:xfrm>
            <a:off x="8031381" y="1289205"/>
            <a:ext cx="1900843" cy="393469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anose="05020102010507070707" pitchFamily="18" charset="2"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公司整体存货结构</a:t>
            </a:r>
          </a:p>
        </p:txBody>
      </p:sp>
      <p:graphicFrame>
        <p:nvGraphicFramePr>
          <p:cNvPr id="58" name="图表 12"/>
          <p:cNvGraphicFramePr/>
          <p:nvPr>
            <p:extLst/>
          </p:nvPr>
        </p:nvGraphicFramePr>
        <p:xfrm>
          <a:off x="6118941" y="1547017"/>
          <a:ext cx="3573705" cy="2169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文本框 3"/>
          <p:cNvSpPr txBox="1"/>
          <p:nvPr/>
        </p:nvSpPr>
        <p:spPr>
          <a:xfrm>
            <a:off x="9167871" y="1920269"/>
            <a:ext cx="2106719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土地整理（新城）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200" indent="-2032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基建（新城）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200" indent="-2032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产业服务成本（新城）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200" indent="-2032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开发成本（住宅）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200" indent="-2032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完工开发成本（住宅）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200" indent="-2032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graphicFrame>
        <p:nvGraphicFramePr>
          <p:cNvPr id="60" name="图表 15"/>
          <p:cNvGraphicFramePr/>
          <p:nvPr>
            <p:extLst/>
          </p:nvPr>
        </p:nvGraphicFramePr>
        <p:xfrm>
          <a:off x="6348569" y="1161213"/>
          <a:ext cx="5493187" cy="2589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379BFF4-0A1A-C343-8EBD-5CAB5A7E2559}"/>
              </a:ext>
            </a:extLst>
          </p:cNvPr>
          <p:cNvSpPr txBox="1"/>
          <p:nvPr/>
        </p:nvSpPr>
        <p:spPr>
          <a:xfrm>
            <a:off x="6718134" y="155785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600"/>
              </a:spcBef>
              <a:buSzPct val="100000"/>
            </a:pPr>
            <a:r>
              <a:rPr lang="zh-Han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8C3A5C68-2810-E448-91B0-584B31872091}"/>
              </a:ext>
            </a:extLst>
          </p:cNvPr>
          <p:cNvCxnSpPr/>
          <p:nvPr/>
        </p:nvCxnSpPr>
        <p:spPr>
          <a:xfrm>
            <a:off x="7204049" y="181996"/>
            <a:ext cx="0" cy="1322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719AFEA-0C3E-1143-BE7C-3B34FC1EAA32}"/>
              </a:ext>
            </a:extLst>
          </p:cNvPr>
          <p:cNvSpPr txBox="1"/>
          <p:nvPr/>
        </p:nvSpPr>
        <p:spPr>
          <a:xfrm>
            <a:off x="7373240" y="155785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600"/>
              </a:spcBef>
              <a:buSzPct val="100000"/>
            </a:pPr>
            <a:r>
              <a:rPr lang="zh-Hans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经营管控</a:t>
            </a:r>
            <a:endParaRPr lang="en-US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872A49F7-0FD9-884B-8C3B-0905DF4DD477}"/>
              </a:ext>
            </a:extLst>
          </p:cNvPr>
          <p:cNvCxnSpPr/>
          <p:nvPr/>
        </p:nvCxnSpPr>
        <p:spPr>
          <a:xfrm>
            <a:off x="8100161" y="181996"/>
            <a:ext cx="0" cy="1322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06C2559-FE3A-6F4D-81AA-490BFF6F0851}"/>
              </a:ext>
            </a:extLst>
          </p:cNvPr>
          <p:cNvSpPr txBox="1"/>
          <p:nvPr/>
        </p:nvSpPr>
        <p:spPr>
          <a:xfrm>
            <a:off x="8206152" y="155785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600"/>
              </a:spcBef>
              <a:buSzPct val="100000"/>
            </a:pPr>
            <a:r>
              <a:rPr lang="zh-Hans" altLang="en-US" sz="1200" b="1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土地端到端</a:t>
            </a:r>
            <a:endParaRPr lang="en-US" sz="1200" b="1" dirty="0">
              <a:solidFill>
                <a:srgbClr val="3131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4577A133-4C4A-634A-A333-C04E2D89B1E2}"/>
              </a:ext>
            </a:extLst>
          </p:cNvPr>
          <p:cNvCxnSpPr/>
          <p:nvPr/>
        </p:nvCxnSpPr>
        <p:spPr>
          <a:xfrm>
            <a:off x="9033443" y="181996"/>
            <a:ext cx="0" cy="1322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C0541E2-F994-4043-A8F4-4781A434D0A7}"/>
              </a:ext>
            </a:extLst>
          </p:cNvPr>
          <p:cNvSpPr txBox="1"/>
          <p:nvPr/>
        </p:nvSpPr>
        <p:spPr>
          <a:xfrm>
            <a:off x="9141674" y="155785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600"/>
              </a:spcBef>
              <a:buSzPct val="100000"/>
            </a:pPr>
            <a:r>
              <a:rPr lang="zh-Hans" altLang="en-US" sz="1200" b="1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产业端到端</a:t>
            </a:r>
            <a:endParaRPr lang="en-US" sz="1200" b="1" dirty="0">
              <a:solidFill>
                <a:srgbClr val="3131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6CCA420E-498F-FD4E-A63A-421EED80BDDE}"/>
              </a:ext>
            </a:extLst>
          </p:cNvPr>
          <p:cNvCxnSpPr/>
          <p:nvPr/>
        </p:nvCxnSpPr>
        <p:spPr>
          <a:xfrm>
            <a:off x="10027091" y="181996"/>
            <a:ext cx="0" cy="1322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83361C6-F58A-564C-8146-3F38FEB570D0}"/>
              </a:ext>
            </a:extLst>
          </p:cNvPr>
          <p:cNvSpPr txBox="1"/>
          <p:nvPr/>
        </p:nvSpPr>
        <p:spPr>
          <a:xfrm>
            <a:off x="10118868" y="155785"/>
            <a:ext cx="9233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600"/>
              </a:spcBef>
              <a:buSzPct val="100000"/>
            </a:pPr>
            <a:r>
              <a:rPr lang="zh-Hans" altLang="en-US" sz="1200" b="1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以区域为单元</a:t>
            </a:r>
            <a:endParaRPr lang="en-US" sz="1200" b="1" dirty="0">
              <a:solidFill>
                <a:srgbClr val="3131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F24E80F8-DC25-B946-8100-7852CB758856}"/>
              </a:ext>
            </a:extLst>
          </p:cNvPr>
          <p:cNvCxnSpPr/>
          <p:nvPr/>
        </p:nvCxnSpPr>
        <p:spPr>
          <a:xfrm>
            <a:off x="11134880" y="181996"/>
            <a:ext cx="0" cy="1322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9A05385F-953F-C24E-A817-6681361580C8}"/>
              </a:ext>
            </a:extLst>
          </p:cNvPr>
          <p:cNvSpPr txBox="1"/>
          <p:nvPr/>
        </p:nvSpPr>
        <p:spPr>
          <a:xfrm>
            <a:off x="11226657" y="155785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600"/>
              </a:spcBef>
              <a:buSzPct val="100000"/>
            </a:pPr>
            <a:r>
              <a:rPr lang="zh-Hans" altLang="en-US" sz="1200" b="1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资产管理</a:t>
            </a:r>
            <a:endParaRPr lang="en-US" sz="1200" b="1" dirty="0">
              <a:solidFill>
                <a:srgbClr val="3131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1462" y="4324453"/>
            <a:ext cx="51580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600"/>
              </a:spcBef>
              <a:buSzPct val="100000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说明：产业新城存货中的土地整理（占产新存货的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以上）在核算中分不到项目，建议不呈现到项目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672369623"/>
              </p:ext>
            </p:extLst>
          </p:nvPr>
        </p:nvGraphicFramePr>
        <p:xfrm>
          <a:off x="905442" y="3954507"/>
          <a:ext cx="10936313" cy="2613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085973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100361" y="616673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说明：地图是展示同时是操作控制区域，通过操作选定区域，当前屏幕指标统计数据按照选型范围展示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819150"/>
            <a:ext cx="30099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b="1" dirty="0" smtClean="0">
                <a:solidFill>
                  <a:srgbClr val="FF0000"/>
                </a:solidFill>
              </a:rPr>
              <a:t>实际缴纳税金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7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46823"/>
              </p:ext>
            </p:extLst>
          </p:nvPr>
        </p:nvGraphicFramePr>
        <p:xfrm>
          <a:off x="182880" y="2321169"/>
          <a:ext cx="11658872" cy="4291958"/>
        </p:xfrm>
        <a:graphic>
          <a:graphicData uri="http://schemas.openxmlformats.org/drawingml/2006/table">
            <a:tbl>
              <a:tblPr/>
              <a:tblGrid>
                <a:gridCol w="9802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2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225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2922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6036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3603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03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603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36036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969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区   域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累计缴税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当年预算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当年缴税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年度完成率</a:t>
                      </a:r>
                      <a:endParaRPr lang="en-US" altLang="zh-CN" sz="1200" b="1" i="0" u="none" strike="noStrike" dirty="0" smtClean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同比增减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当年应回款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当年实际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回款比例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合计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固安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大厂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怀来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73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68004136"/>
                  </a:ext>
                </a:extLst>
              </a:tr>
              <a:tr h="30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苏家屯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溧水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0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和县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0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嘉善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0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昌黎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0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其它区域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876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133350" y="666750"/>
            <a:ext cx="11925300" cy="5981700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819150"/>
            <a:ext cx="32956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经营分析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|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核心指标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拓展布局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DA291C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08571" y="1267599"/>
            <a:ext cx="11661431" cy="5293111"/>
          </a:xfrm>
          <a:prstGeom prst="roundRect">
            <a:avLst>
              <a:gd name="adj" fmla="val 1736"/>
            </a:avLst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329" y="1375549"/>
            <a:ext cx="4896999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概述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3" name="Rectangle 1"/>
          <p:cNvSpPr/>
          <p:nvPr/>
        </p:nvSpPr>
        <p:spPr bwMode="gray">
          <a:xfrm>
            <a:off x="0" y="0"/>
            <a:ext cx="2552700" cy="495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二级主题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-</a:t>
            </a:r>
            <a:r>
              <a:rPr lang="zh-CN" altLang="en-US" sz="1600" b="1" dirty="0" smtClean="0">
                <a:solidFill>
                  <a:prstClr val="white"/>
                </a:solidFill>
                <a:latin typeface="Verdana"/>
                <a:ea typeface="华文细黑"/>
              </a:rPr>
              <a:t>拓展布局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372162" y="657150"/>
            <a:ext cx="5766947" cy="3802453"/>
            <a:chOff x="3902215" y="2675664"/>
            <a:chExt cx="4578438" cy="3518209"/>
          </a:xfrm>
        </p:grpSpPr>
        <p:grpSp>
          <p:nvGrpSpPr>
            <p:cNvPr id="78" name="组合 77"/>
            <p:cNvGrpSpPr/>
            <p:nvPr/>
          </p:nvGrpSpPr>
          <p:grpSpPr>
            <a:xfrm>
              <a:off x="3902215" y="2675664"/>
              <a:ext cx="4444183" cy="3518209"/>
              <a:chOff x="4572000" y="1282396"/>
              <a:chExt cx="4257899" cy="3370740"/>
            </a:xfrm>
          </p:grpSpPr>
          <p:pic>
            <p:nvPicPr>
              <p:cNvPr id="202" name="Picture 2" descr="C:\Users\cfldcn\Desktop\小镇布局161122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099"/>
              <a:stretch/>
            </p:blipFill>
            <p:spPr bwMode="auto">
              <a:xfrm>
                <a:off x="4572000" y="1420882"/>
                <a:ext cx="4257899" cy="32322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</p:pic>
          <p:cxnSp>
            <p:nvCxnSpPr>
              <p:cNvPr id="203" name="直接连接符 202"/>
              <p:cNvCxnSpPr/>
              <p:nvPr/>
            </p:nvCxnSpPr>
            <p:spPr>
              <a:xfrm flipH="1">
                <a:off x="5946984" y="1282396"/>
                <a:ext cx="2050756" cy="257865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9" name="组合 78"/>
            <p:cNvGrpSpPr/>
            <p:nvPr/>
          </p:nvGrpSpPr>
          <p:grpSpPr>
            <a:xfrm rot="11928560">
              <a:off x="7184338" y="3266748"/>
              <a:ext cx="565449" cy="545475"/>
              <a:chOff x="3186460" y="5436815"/>
              <a:chExt cx="576064" cy="576064"/>
            </a:xfrm>
          </p:grpSpPr>
          <p:sp>
            <p:nvSpPr>
              <p:cNvPr id="200" name="椭圆 199"/>
              <p:cNvSpPr/>
              <p:nvPr/>
            </p:nvSpPr>
            <p:spPr>
              <a:xfrm>
                <a:off x="3186460" y="5436815"/>
                <a:ext cx="576064" cy="576064"/>
              </a:xfrm>
              <a:prstGeom prst="ellipse">
                <a:avLst/>
              </a:prstGeom>
              <a:solidFill>
                <a:srgbClr val="0070C0">
                  <a:alpha val="5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Franklin Gothic Medium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3292293" y="5505309"/>
                <a:ext cx="459986" cy="459987"/>
              </a:xfrm>
              <a:prstGeom prst="ellipse">
                <a:avLst/>
              </a:prstGeom>
              <a:solidFill>
                <a:srgbClr val="FFFFFF">
                  <a:alpha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Franklin Gothic Medium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 rot="11928560">
              <a:off x="7492355" y="4304045"/>
              <a:ext cx="572566" cy="552341"/>
              <a:chOff x="3186460" y="5436815"/>
              <a:chExt cx="576064" cy="576064"/>
            </a:xfrm>
          </p:grpSpPr>
          <p:sp>
            <p:nvSpPr>
              <p:cNvPr id="198" name="椭圆 197"/>
              <p:cNvSpPr/>
              <p:nvPr/>
            </p:nvSpPr>
            <p:spPr>
              <a:xfrm>
                <a:off x="3186460" y="5436815"/>
                <a:ext cx="576064" cy="576064"/>
              </a:xfrm>
              <a:prstGeom prst="ellipse">
                <a:avLst/>
              </a:prstGeom>
              <a:solidFill>
                <a:srgbClr val="0070C0">
                  <a:alpha val="5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Franklin Gothic Medium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3292293" y="5505309"/>
                <a:ext cx="459986" cy="459987"/>
              </a:xfrm>
              <a:prstGeom prst="ellipse">
                <a:avLst/>
              </a:prstGeom>
              <a:solidFill>
                <a:srgbClr val="FFFFFF">
                  <a:alpha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Franklin Gothic Medium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rot="11928560">
              <a:off x="6765865" y="5271426"/>
              <a:ext cx="582137" cy="561573"/>
              <a:chOff x="3186460" y="5436815"/>
              <a:chExt cx="576064" cy="576064"/>
            </a:xfrm>
          </p:grpSpPr>
          <p:sp>
            <p:nvSpPr>
              <p:cNvPr id="196" name="椭圆 195"/>
              <p:cNvSpPr/>
              <p:nvPr/>
            </p:nvSpPr>
            <p:spPr>
              <a:xfrm>
                <a:off x="3186460" y="5436815"/>
                <a:ext cx="576064" cy="576064"/>
              </a:xfrm>
              <a:prstGeom prst="ellipse">
                <a:avLst/>
              </a:prstGeom>
              <a:solidFill>
                <a:srgbClr val="0070C0">
                  <a:alpha val="5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Franklin Gothic Medium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292293" y="5505309"/>
                <a:ext cx="459986" cy="459987"/>
              </a:xfrm>
              <a:prstGeom prst="ellipse">
                <a:avLst/>
              </a:prstGeom>
              <a:solidFill>
                <a:srgbClr val="FFFFFF">
                  <a:alpha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Franklin Gothic Medium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82" name="矩形 81"/>
            <p:cNvSpPr/>
            <p:nvPr/>
          </p:nvSpPr>
          <p:spPr>
            <a:xfrm rot="18436895">
              <a:off x="6059607" y="3865292"/>
              <a:ext cx="492386" cy="184662"/>
            </a:xfrm>
            <a:prstGeom prst="rect">
              <a:avLst/>
            </a:prstGeom>
          </p:spPr>
          <p:txBody>
            <a:bodyPr wrap="none" lIns="91412" tIns="45718" rIns="91412" bIns="45718">
              <a:spAutoFit/>
            </a:bodyPr>
            <a:lstStyle/>
            <a:p>
              <a:pPr marL="0" marR="0" lvl="0" indent="0" algn="l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anklin Gothic Medium"/>
                  <a:ea typeface="微软雅黑" panose="020B0503020204020204" pitchFamily="34" charset="-122"/>
                  <a:cs typeface="+mn-cs"/>
                </a:rPr>
                <a:t>胡焕庸线</a:t>
              </a:r>
            </a:p>
          </p:txBody>
        </p:sp>
        <p:sp>
          <p:nvSpPr>
            <p:cNvPr id="83" name="任意多边形 82"/>
            <p:cNvSpPr/>
            <p:nvPr/>
          </p:nvSpPr>
          <p:spPr>
            <a:xfrm>
              <a:off x="6946893" y="2827529"/>
              <a:ext cx="1296681" cy="547769"/>
            </a:xfrm>
            <a:custGeom>
              <a:avLst/>
              <a:gdLst>
                <a:gd name="connsiteX0" fmla="*/ 641268 w 2161309"/>
                <a:gd name="connsiteY0" fmla="*/ 23751 h 950026"/>
                <a:gd name="connsiteX1" fmla="*/ 0 w 2161309"/>
                <a:gd name="connsiteY1" fmla="*/ 914400 h 950026"/>
                <a:gd name="connsiteX2" fmla="*/ 2125683 w 2161309"/>
                <a:gd name="connsiteY2" fmla="*/ 950026 h 950026"/>
                <a:gd name="connsiteX3" fmla="*/ 2161309 w 2161309"/>
                <a:gd name="connsiteY3" fmla="*/ 0 h 950026"/>
                <a:gd name="connsiteX4" fmla="*/ 641268 w 2161309"/>
                <a:gd name="connsiteY4" fmla="*/ 23751 h 950026"/>
                <a:gd name="connsiteX0" fmla="*/ 677873 w 2161309"/>
                <a:gd name="connsiteY0" fmla="*/ 23751 h 950026"/>
                <a:gd name="connsiteX1" fmla="*/ 0 w 2161309"/>
                <a:gd name="connsiteY1" fmla="*/ 914400 h 950026"/>
                <a:gd name="connsiteX2" fmla="*/ 2125683 w 2161309"/>
                <a:gd name="connsiteY2" fmla="*/ 950026 h 950026"/>
                <a:gd name="connsiteX3" fmla="*/ 2161309 w 2161309"/>
                <a:gd name="connsiteY3" fmla="*/ 0 h 950026"/>
                <a:gd name="connsiteX4" fmla="*/ 677873 w 2161309"/>
                <a:gd name="connsiteY4" fmla="*/ 23751 h 950026"/>
                <a:gd name="connsiteX0" fmla="*/ 677873 w 2145620"/>
                <a:gd name="connsiteY0" fmla="*/ 2834 h 929109"/>
                <a:gd name="connsiteX1" fmla="*/ 0 w 2145620"/>
                <a:gd name="connsiteY1" fmla="*/ 893483 h 929109"/>
                <a:gd name="connsiteX2" fmla="*/ 2125683 w 2145620"/>
                <a:gd name="connsiteY2" fmla="*/ 929109 h 929109"/>
                <a:gd name="connsiteX3" fmla="*/ 2145620 w 2145620"/>
                <a:gd name="connsiteY3" fmla="*/ 0 h 929109"/>
                <a:gd name="connsiteX4" fmla="*/ 677873 w 2145620"/>
                <a:gd name="connsiteY4" fmla="*/ 2834 h 929109"/>
                <a:gd name="connsiteX0" fmla="*/ 677873 w 2146601"/>
                <a:gd name="connsiteY0" fmla="*/ 2834 h 929109"/>
                <a:gd name="connsiteX1" fmla="*/ 0 w 2146601"/>
                <a:gd name="connsiteY1" fmla="*/ 893483 h 929109"/>
                <a:gd name="connsiteX2" fmla="*/ 2146601 w 2146601"/>
                <a:gd name="connsiteY2" fmla="*/ 929109 h 929109"/>
                <a:gd name="connsiteX3" fmla="*/ 2145620 w 2146601"/>
                <a:gd name="connsiteY3" fmla="*/ 0 h 929109"/>
                <a:gd name="connsiteX4" fmla="*/ 677873 w 2146601"/>
                <a:gd name="connsiteY4" fmla="*/ 2834 h 929109"/>
                <a:gd name="connsiteX0" fmla="*/ 714478 w 2183206"/>
                <a:gd name="connsiteY0" fmla="*/ 2834 h 929109"/>
                <a:gd name="connsiteX1" fmla="*/ 0 w 2183206"/>
                <a:gd name="connsiteY1" fmla="*/ 903941 h 929109"/>
                <a:gd name="connsiteX2" fmla="*/ 2183206 w 2183206"/>
                <a:gd name="connsiteY2" fmla="*/ 929109 h 929109"/>
                <a:gd name="connsiteX3" fmla="*/ 2182225 w 2183206"/>
                <a:gd name="connsiteY3" fmla="*/ 0 h 929109"/>
                <a:gd name="connsiteX4" fmla="*/ 714478 w 2183206"/>
                <a:gd name="connsiteY4" fmla="*/ 2834 h 929109"/>
                <a:gd name="connsiteX0" fmla="*/ 719707 w 2188435"/>
                <a:gd name="connsiteY0" fmla="*/ 2834 h 929109"/>
                <a:gd name="connsiteX1" fmla="*/ 0 w 2188435"/>
                <a:gd name="connsiteY1" fmla="*/ 909170 h 929109"/>
                <a:gd name="connsiteX2" fmla="*/ 2188435 w 2188435"/>
                <a:gd name="connsiteY2" fmla="*/ 929109 h 929109"/>
                <a:gd name="connsiteX3" fmla="*/ 2187454 w 2188435"/>
                <a:gd name="connsiteY3" fmla="*/ 0 h 929109"/>
                <a:gd name="connsiteX4" fmla="*/ 719707 w 2188435"/>
                <a:gd name="connsiteY4" fmla="*/ 2834 h 929109"/>
                <a:gd name="connsiteX0" fmla="*/ 719707 w 2192684"/>
                <a:gd name="connsiteY0" fmla="*/ 0 h 926275"/>
                <a:gd name="connsiteX1" fmla="*/ 0 w 2192684"/>
                <a:gd name="connsiteY1" fmla="*/ 906336 h 926275"/>
                <a:gd name="connsiteX2" fmla="*/ 2188435 w 2192684"/>
                <a:gd name="connsiteY2" fmla="*/ 926275 h 926275"/>
                <a:gd name="connsiteX3" fmla="*/ 2192684 w 2192684"/>
                <a:gd name="connsiteY3" fmla="*/ 2395 h 926275"/>
                <a:gd name="connsiteX4" fmla="*/ 719707 w 2192684"/>
                <a:gd name="connsiteY4" fmla="*/ 0 h 92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2684" h="926275">
                  <a:moveTo>
                    <a:pt x="719707" y="0"/>
                  </a:moveTo>
                  <a:lnTo>
                    <a:pt x="0" y="906336"/>
                  </a:lnTo>
                  <a:lnTo>
                    <a:pt x="2188435" y="926275"/>
                  </a:lnTo>
                  <a:cubicBezTo>
                    <a:pt x="2189851" y="618315"/>
                    <a:pt x="2191268" y="310355"/>
                    <a:pt x="2192684" y="2395"/>
                  </a:cubicBezTo>
                  <a:lnTo>
                    <a:pt x="719707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  <a:alpha val="54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lIns="91412" tIns="45718" rIns="91412" bIns="45718" rtlCol="0" anchor="ctr"/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6404720" y="3141127"/>
              <a:ext cx="1271843" cy="2836151"/>
            </a:xfrm>
            <a:custGeom>
              <a:avLst/>
              <a:gdLst>
                <a:gd name="connsiteX0" fmla="*/ 1198179 w 1876097"/>
                <a:gd name="connsiteY0" fmla="*/ 0 h 4398579"/>
                <a:gd name="connsiteX1" fmla="*/ 1592317 w 1876097"/>
                <a:gd name="connsiteY1" fmla="*/ 1135117 h 4398579"/>
                <a:gd name="connsiteX2" fmla="*/ 1876097 w 1876097"/>
                <a:gd name="connsiteY2" fmla="*/ 2349062 h 4398579"/>
                <a:gd name="connsiteX3" fmla="*/ 930166 w 1876097"/>
                <a:gd name="connsiteY3" fmla="*/ 3846786 h 4398579"/>
                <a:gd name="connsiteX4" fmla="*/ 0 w 1876097"/>
                <a:gd name="connsiteY4" fmla="*/ 4398579 h 4398579"/>
                <a:gd name="connsiteX0" fmla="*/ 1198179 w 1876097"/>
                <a:gd name="connsiteY0" fmla="*/ 0 h 4398579"/>
                <a:gd name="connsiteX1" fmla="*/ 1655379 w 1876097"/>
                <a:gd name="connsiteY1" fmla="*/ 977461 h 4398579"/>
                <a:gd name="connsiteX2" fmla="*/ 1876097 w 1876097"/>
                <a:gd name="connsiteY2" fmla="*/ 2349062 h 4398579"/>
                <a:gd name="connsiteX3" fmla="*/ 930166 w 1876097"/>
                <a:gd name="connsiteY3" fmla="*/ 3846786 h 4398579"/>
                <a:gd name="connsiteX4" fmla="*/ 0 w 1876097"/>
                <a:gd name="connsiteY4" fmla="*/ 4398579 h 4398579"/>
                <a:gd name="connsiteX0" fmla="*/ 1198179 w 1876097"/>
                <a:gd name="connsiteY0" fmla="*/ 0 h 4398579"/>
                <a:gd name="connsiteX1" fmla="*/ 1655379 w 1876097"/>
                <a:gd name="connsiteY1" fmla="*/ 977461 h 4398579"/>
                <a:gd name="connsiteX2" fmla="*/ 1876097 w 1876097"/>
                <a:gd name="connsiteY2" fmla="*/ 2349062 h 4398579"/>
                <a:gd name="connsiteX3" fmla="*/ 930166 w 1876097"/>
                <a:gd name="connsiteY3" fmla="*/ 3846786 h 4398579"/>
                <a:gd name="connsiteX4" fmla="*/ 0 w 1876097"/>
                <a:gd name="connsiteY4" fmla="*/ 4398579 h 4398579"/>
                <a:gd name="connsiteX0" fmla="*/ 1198179 w 1878538"/>
                <a:gd name="connsiteY0" fmla="*/ 0 h 4398579"/>
                <a:gd name="connsiteX1" fmla="*/ 1876097 w 1878538"/>
                <a:gd name="connsiteY1" fmla="*/ 2349062 h 4398579"/>
                <a:gd name="connsiteX2" fmla="*/ 930166 w 1878538"/>
                <a:gd name="connsiteY2" fmla="*/ 3846786 h 4398579"/>
                <a:gd name="connsiteX3" fmla="*/ 0 w 1878538"/>
                <a:gd name="connsiteY3" fmla="*/ 4398579 h 4398579"/>
                <a:gd name="connsiteX0" fmla="*/ 1198179 w 1878538"/>
                <a:gd name="connsiteY0" fmla="*/ 0 h 4398579"/>
                <a:gd name="connsiteX1" fmla="*/ 1876097 w 1878538"/>
                <a:gd name="connsiteY1" fmla="*/ 2349062 h 4398579"/>
                <a:gd name="connsiteX2" fmla="*/ 0 w 1878538"/>
                <a:gd name="connsiteY2" fmla="*/ 4398579 h 4398579"/>
                <a:gd name="connsiteX0" fmla="*/ 1198179 w 1924690"/>
                <a:gd name="connsiteY0" fmla="*/ 0 h 4398579"/>
                <a:gd name="connsiteX1" fmla="*/ 1876097 w 1924690"/>
                <a:gd name="connsiteY1" fmla="*/ 2349062 h 4398579"/>
                <a:gd name="connsiteX2" fmla="*/ 0 w 1924690"/>
                <a:gd name="connsiteY2" fmla="*/ 4398579 h 4398579"/>
                <a:gd name="connsiteX0" fmla="*/ 1198179 w 1924690"/>
                <a:gd name="connsiteY0" fmla="*/ 0 h 4398579"/>
                <a:gd name="connsiteX1" fmla="*/ 1876097 w 1924690"/>
                <a:gd name="connsiteY1" fmla="*/ 2349062 h 4398579"/>
                <a:gd name="connsiteX2" fmla="*/ 0 w 1924690"/>
                <a:gd name="connsiteY2" fmla="*/ 4398579 h 4398579"/>
                <a:gd name="connsiteX0" fmla="*/ 1198179 w 1924690"/>
                <a:gd name="connsiteY0" fmla="*/ 0 h 4398579"/>
                <a:gd name="connsiteX1" fmla="*/ 1876097 w 1924690"/>
                <a:gd name="connsiteY1" fmla="*/ 2349062 h 4398579"/>
                <a:gd name="connsiteX2" fmla="*/ 0 w 1924690"/>
                <a:gd name="connsiteY2" fmla="*/ 4398579 h 4398579"/>
                <a:gd name="connsiteX0" fmla="*/ 1198179 w 1924690"/>
                <a:gd name="connsiteY0" fmla="*/ 0 h 4398579"/>
                <a:gd name="connsiteX1" fmla="*/ 1876097 w 1924690"/>
                <a:gd name="connsiteY1" fmla="*/ 2349062 h 4398579"/>
                <a:gd name="connsiteX2" fmla="*/ 0 w 1924690"/>
                <a:gd name="connsiteY2" fmla="*/ 4398579 h 4398579"/>
                <a:gd name="connsiteX0" fmla="*/ 1198179 w 1924690"/>
                <a:gd name="connsiteY0" fmla="*/ 0 h 4398579"/>
                <a:gd name="connsiteX1" fmla="*/ 1876097 w 1924690"/>
                <a:gd name="connsiteY1" fmla="*/ 2349062 h 4398579"/>
                <a:gd name="connsiteX2" fmla="*/ 0 w 1924690"/>
                <a:gd name="connsiteY2" fmla="*/ 4398579 h 4398579"/>
                <a:gd name="connsiteX0" fmla="*/ 1198179 w 1880377"/>
                <a:gd name="connsiteY0" fmla="*/ 0 h 4398579"/>
                <a:gd name="connsiteX1" fmla="*/ 1876097 w 1880377"/>
                <a:gd name="connsiteY1" fmla="*/ 2349062 h 4398579"/>
                <a:gd name="connsiteX2" fmla="*/ 0 w 1880377"/>
                <a:gd name="connsiteY2" fmla="*/ 4398579 h 4398579"/>
                <a:gd name="connsiteX0" fmla="*/ 1299633 w 1881179"/>
                <a:gd name="connsiteY0" fmla="*/ 0 h 4170307"/>
                <a:gd name="connsiteX1" fmla="*/ 1876097 w 1881179"/>
                <a:gd name="connsiteY1" fmla="*/ 2120790 h 4170307"/>
                <a:gd name="connsiteX2" fmla="*/ 0 w 1881179"/>
                <a:gd name="connsiteY2" fmla="*/ 4170307 h 4170307"/>
                <a:gd name="connsiteX0" fmla="*/ 1299633 w 1881690"/>
                <a:gd name="connsiteY0" fmla="*/ 0 h 4170307"/>
                <a:gd name="connsiteX1" fmla="*/ 1876097 w 1881690"/>
                <a:gd name="connsiteY1" fmla="*/ 2120790 h 4170307"/>
                <a:gd name="connsiteX2" fmla="*/ 0 w 1881690"/>
                <a:gd name="connsiteY2" fmla="*/ 4170307 h 4170307"/>
                <a:gd name="connsiteX0" fmla="*/ 1257360 w 1881250"/>
                <a:gd name="connsiteY0" fmla="*/ 0 h 4254852"/>
                <a:gd name="connsiteX1" fmla="*/ 1876097 w 1881250"/>
                <a:gd name="connsiteY1" fmla="*/ 2205335 h 4254852"/>
                <a:gd name="connsiteX2" fmla="*/ 0 w 1881250"/>
                <a:gd name="connsiteY2" fmla="*/ 4254852 h 4254852"/>
                <a:gd name="connsiteX0" fmla="*/ 1291179 w 1881597"/>
                <a:gd name="connsiteY0" fmla="*/ 0 h 4187216"/>
                <a:gd name="connsiteX1" fmla="*/ 1876097 w 1881597"/>
                <a:gd name="connsiteY1" fmla="*/ 2137699 h 4187216"/>
                <a:gd name="connsiteX2" fmla="*/ 0 w 1881597"/>
                <a:gd name="connsiteY2" fmla="*/ 4187216 h 4187216"/>
                <a:gd name="connsiteX0" fmla="*/ 1282725 w 1881506"/>
                <a:gd name="connsiteY0" fmla="*/ 0 h 4195671"/>
                <a:gd name="connsiteX1" fmla="*/ 1876097 w 1881506"/>
                <a:gd name="connsiteY1" fmla="*/ 2146154 h 4195671"/>
                <a:gd name="connsiteX2" fmla="*/ 0 w 1881506"/>
                <a:gd name="connsiteY2" fmla="*/ 4195671 h 419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1506" h="4195671">
                  <a:moveTo>
                    <a:pt x="1282725" y="0"/>
                  </a:moveTo>
                  <a:cubicBezTo>
                    <a:pt x="1474685" y="506297"/>
                    <a:pt x="1936532" y="984762"/>
                    <a:pt x="1876097" y="2146154"/>
                  </a:cubicBezTo>
                  <a:cubicBezTo>
                    <a:pt x="1660635" y="3254996"/>
                    <a:pt x="688428" y="3591327"/>
                    <a:pt x="0" y="4195671"/>
                  </a:cubicBezTo>
                </a:path>
              </a:pathLst>
            </a:custGeom>
            <a:noFill/>
            <a:ln w="228600" cap="flat" cmpd="thinThick" algn="ctr">
              <a:solidFill>
                <a:srgbClr val="FF0000">
                  <a:alpha val="30000"/>
                </a:srgbClr>
              </a:solidFill>
              <a:prstDash val="solid"/>
              <a:miter lim="800000"/>
              <a:headEnd type="none" w="med" len="sm"/>
              <a:tailEnd type="none" w="med" len="sm"/>
            </a:ln>
            <a:effectLst/>
          </p:spPr>
          <p:txBody>
            <a:bodyPr lIns="91412" tIns="45718" rIns="91412" bIns="45718" rtlCol="0" anchor="ctr"/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778404" y="3196089"/>
              <a:ext cx="2554706" cy="24033"/>
            </a:xfrm>
            <a:prstGeom prst="line">
              <a:avLst/>
            </a:prstGeom>
            <a:noFill/>
            <a:ln w="6350" cap="flat" cmpd="sng" algn="ctr">
              <a:solidFill>
                <a:srgbClr val="000000"/>
              </a:solidFill>
              <a:prstDash val="sysDash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6" name="五角星 85"/>
            <p:cNvSpPr/>
            <p:nvPr/>
          </p:nvSpPr>
          <p:spPr>
            <a:xfrm>
              <a:off x="7259263" y="3322560"/>
              <a:ext cx="170313" cy="170313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91412" tIns="45718" rIns="91412" bIns="45718" rtlCol="0" anchor="ctr"/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7819556" y="4505556"/>
              <a:ext cx="212892" cy="212892"/>
              <a:chOff x="10620672" y="1707923"/>
              <a:chExt cx="504056" cy="504000"/>
            </a:xfrm>
          </p:grpSpPr>
          <p:sp>
            <p:nvSpPr>
              <p:cNvPr id="194" name="椭圆 193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solidFill>
                <a:srgbClr val="7D0000">
                  <a:lumMod val="20000"/>
                  <a:lumOff val="80000"/>
                  <a:alpha val="61000"/>
                </a:srgbClr>
              </a:solidFill>
              <a:ln w="9525" cap="flat" cmpd="sng" algn="ctr">
                <a:solidFill>
                  <a:srgbClr val="C00000">
                    <a:alpha val="48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10755753" y="1832351"/>
                <a:ext cx="252000" cy="252000"/>
              </a:xfrm>
              <a:prstGeom prst="ellipse">
                <a:avLst/>
              </a:prstGeom>
              <a:solidFill>
                <a:srgbClr val="C00000">
                  <a:alpha val="72000"/>
                </a:srgbClr>
              </a:solidFill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6963929" y="5583669"/>
              <a:ext cx="212892" cy="212892"/>
              <a:chOff x="10620672" y="1707923"/>
              <a:chExt cx="504056" cy="504000"/>
            </a:xfrm>
          </p:grpSpPr>
          <p:sp>
            <p:nvSpPr>
              <p:cNvPr id="192" name="椭圆 191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solidFill>
                <a:srgbClr val="7D0000">
                  <a:lumMod val="20000"/>
                  <a:lumOff val="80000"/>
                  <a:alpha val="61000"/>
                </a:srgbClr>
              </a:solidFill>
              <a:ln w="9525" cap="flat" cmpd="sng" algn="ctr">
                <a:solidFill>
                  <a:srgbClr val="C00000">
                    <a:alpha val="48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10755753" y="1832351"/>
                <a:ext cx="252000" cy="252000"/>
              </a:xfrm>
              <a:prstGeom prst="ellipse">
                <a:avLst/>
              </a:prstGeom>
              <a:solidFill>
                <a:srgbClr val="C00000">
                  <a:alpha val="72000"/>
                </a:srgbClr>
              </a:solidFill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6851012" y="5314086"/>
              <a:ext cx="212892" cy="212892"/>
              <a:chOff x="10620672" y="1707923"/>
              <a:chExt cx="504056" cy="504000"/>
            </a:xfrm>
          </p:grpSpPr>
          <p:sp>
            <p:nvSpPr>
              <p:cNvPr id="190" name="椭圆 189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solidFill>
                <a:srgbClr val="7D0000">
                  <a:lumMod val="20000"/>
                  <a:lumOff val="80000"/>
                  <a:alpha val="61000"/>
                </a:srgbClr>
              </a:solidFill>
              <a:ln w="9525" cap="flat" cmpd="sng" algn="ctr">
                <a:solidFill>
                  <a:srgbClr val="C00000">
                    <a:alpha val="48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10755753" y="1832351"/>
                <a:ext cx="252000" cy="252000"/>
              </a:xfrm>
              <a:prstGeom prst="ellipse">
                <a:avLst/>
              </a:prstGeom>
              <a:solidFill>
                <a:srgbClr val="C00000">
                  <a:alpha val="72000"/>
                </a:srgbClr>
              </a:solidFill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6278726" y="5001968"/>
              <a:ext cx="127736" cy="127736"/>
              <a:chOff x="10620672" y="1707923"/>
              <a:chExt cx="504056" cy="504000"/>
            </a:xfrm>
            <a:solidFill>
              <a:srgbClr val="00B0F0"/>
            </a:solidFill>
          </p:grpSpPr>
          <p:sp>
            <p:nvSpPr>
              <p:cNvPr id="188" name="椭圆 187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9900">
                    <a:alpha val="48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10755753" y="1832351"/>
                <a:ext cx="252000" cy="252000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7545971" y="5108918"/>
              <a:ext cx="127736" cy="127736"/>
              <a:chOff x="10620672" y="1707923"/>
              <a:chExt cx="504056" cy="504000"/>
            </a:xfrm>
            <a:solidFill>
              <a:srgbClr val="00B0F0"/>
            </a:solidFill>
          </p:grpSpPr>
          <p:sp>
            <p:nvSpPr>
              <p:cNvPr id="186" name="椭圆 185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9900">
                    <a:alpha val="48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10755753" y="1832351"/>
                <a:ext cx="252000" cy="252000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7193660" y="4798510"/>
              <a:ext cx="127736" cy="127736"/>
              <a:chOff x="10620672" y="1707923"/>
              <a:chExt cx="504056" cy="504000"/>
            </a:xfrm>
            <a:solidFill>
              <a:srgbClr val="00B0F0"/>
            </a:solidFill>
          </p:grpSpPr>
          <p:sp>
            <p:nvSpPr>
              <p:cNvPr id="184" name="椭圆 183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9900">
                    <a:alpha val="48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0755753" y="1832351"/>
                <a:ext cx="252000" cy="252000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93" name="TextBox 82"/>
            <p:cNvSpPr txBox="1"/>
            <p:nvPr/>
          </p:nvSpPr>
          <p:spPr>
            <a:xfrm>
              <a:off x="7013033" y="3990396"/>
              <a:ext cx="355338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郑州</a:t>
              </a:r>
            </a:p>
          </p:txBody>
        </p:sp>
        <p:sp>
          <p:nvSpPr>
            <p:cNvPr id="94" name="TextBox 83"/>
            <p:cNvSpPr txBox="1"/>
            <p:nvPr/>
          </p:nvSpPr>
          <p:spPr>
            <a:xfrm>
              <a:off x="7311115" y="3308880"/>
              <a:ext cx="355338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北京</a:t>
              </a:r>
            </a:p>
          </p:txBody>
        </p:sp>
        <p:sp>
          <p:nvSpPr>
            <p:cNvPr id="95" name="TextBox 84"/>
            <p:cNvSpPr txBox="1"/>
            <p:nvPr/>
          </p:nvSpPr>
          <p:spPr>
            <a:xfrm>
              <a:off x="7438864" y="3539655"/>
              <a:ext cx="355338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天津</a:t>
              </a:r>
            </a:p>
          </p:txBody>
        </p:sp>
        <p:sp>
          <p:nvSpPr>
            <p:cNvPr id="96" name="TextBox 85"/>
            <p:cNvSpPr txBox="1"/>
            <p:nvPr/>
          </p:nvSpPr>
          <p:spPr>
            <a:xfrm>
              <a:off x="7387767" y="3877466"/>
              <a:ext cx="355338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济南</a:t>
              </a:r>
            </a:p>
          </p:txBody>
        </p:sp>
        <p:sp>
          <p:nvSpPr>
            <p:cNvPr id="97" name="TextBox 86"/>
            <p:cNvSpPr txBox="1"/>
            <p:nvPr/>
          </p:nvSpPr>
          <p:spPr>
            <a:xfrm>
              <a:off x="6867147" y="3708639"/>
              <a:ext cx="440352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石家庄</a:t>
              </a:r>
            </a:p>
          </p:txBody>
        </p:sp>
        <p:sp>
          <p:nvSpPr>
            <p:cNvPr id="98" name="TextBox 87"/>
            <p:cNvSpPr txBox="1"/>
            <p:nvPr/>
          </p:nvSpPr>
          <p:spPr>
            <a:xfrm>
              <a:off x="7779530" y="4416045"/>
              <a:ext cx="355338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上海</a:t>
              </a:r>
            </a:p>
          </p:txBody>
        </p:sp>
        <p:sp>
          <p:nvSpPr>
            <p:cNvPr id="99" name="TextBox 88"/>
            <p:cNvSpPr txBox="1"/>
            <p:nvPr/>
          </p:nvSpPr>
          <p:spPr>
            <a:xfrm>
              <a:off x="7471382" y="4210206"/>
              <a:ext cx="355338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南京</a:t>
              </a:r>
            </a:p>
          </p:txBody>
        </p:sp>
        <p:sp>
          <p:nvSpPr>
            <p:cNvPr id="100" name="TextBox 89"/>
            <p:cNvSpPr txBox="1"/>
            <p:nvPr/>
          </p:nvSpPr>
          <p:spPr>
            <a:xfrm>
              <a:off x="7243997" y="4816452"/>
              <a:ext cx="355338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南昌</a:t>
              </a:r>
            </a:p>
          </p:txBody>
        </p:sp>
        <p:sp>
          <p:nvSpPr>
            <p:cNvPr id="101" name="TextBox 90"/>
            <p:cNvSpPr txBox="1"/>
            <p:nvPr/>
          </p:nvSpPr>
          <p:spPr>
            <a:xfrm>
              <a:off x="7412614" y="4804839"/>
              <a:ext cx="495863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杭州</a:t>
              </a:r>
            </a:p>
          </p:txBody>
        </p:sp>
        <p:sp>
          <p:nvSpPr>
            <p:cNvPr id="102" name="TextBox 91"/>
            <p:cNvSpPr txBox="1"/>
            <p:nvPr/>
          </p:nvSpPr>
          <p:spPr>
            <a:xfrm>
              <a:off x="7473827" y="4984695"/>
              <a:ext cx="355338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福州</a:t>
              </a:r>
            </a:p>
          </p:txBody>
        </p:sp>
        <p:sp>
          <p:nvSpPr>
            <p:cNvPr id="103" name="TextBox 92"/>
            <p:cNvSpPr txBox="1"/>
            <p:nvPr/>
          </p:nvSpPr>
          <p:spPr>
            <a:xfrm>
              <a:off x="7289596" y="5174853"/>
              <a:ext cx="355338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厦门</a:t>
              </a:r>
            </a:p>
          </p:txBody>
        </p:sp>
        <p:sp>
          <p:nvSpPr>
            <p:cNvPr id="104" name="TextBox 93"/>
            <p:cNvSpPr txBox="1"/>
            <p:nvPr/>
          </p:nvSpPr>
          <p:spPr>
            <a:xfrm>
              <a:off x="6890123" y="4921188"/>
              <a:ext cx="355338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长沙</a:t>
              </a:r>
            </a:p>
          </p:txBody>
        </p:sp>
        <p:sp>
          <p:nvSpPr>
            <p:cNvPr id="105" name="TextBox 94"/>
            <p:cNvSpPr txBox="1"/>
            <p:nvPr/>
          </p:nvSpPr>
          <p:spPr>
            <a:xfrm>
              <a:off x="6164925" y="5122230"/>
              <a:ext cx="355338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贵阳</a:t>
              </a:r>
            </a:p>
          </p:txBody>
        </p:sp>
        <p:sp>
          <p:nvSpPr>
            <p:cNvPr id="106" name="TextBox 97"/>
            <p:cNvSpPr txBox="1"/>
            <p:nvPr/>
          </p:nvSpPr>
          <p:spPr>
            <a:xfrm>
              <a:off x="6952385" y="5490152"/>
              <a:ext cx="355338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深圳</a:t>
              </a:r>
            </a:p>
          </p:txBody>
        </p:sp>
        <p:sp>
          <p:nvSpPr>
            <p:cNvPr id="107" name="TextBox 98"/>
            <p:cNvSpPr txBox="1"/>
            <p:nvPr/>
          </p:nvSpPr>
          <p:spPr>
            <a:xfrm>
              <a:off x="6684431" y="5244060"/>
              <a:ext cx="355338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广州</a:t>
              </a:r>
            </a:p>
          </p:txBody>
        </p:sp>
        <p:sp>
          <p:nvSpPr>
            <p:cNvPr id="108" name="任意多边形 107"/>
            <p:cNvSpPr/>
            <p:nvPr/>
          </p:nvSpPr>
          <p:spPr>
            <a:xfrm>
              <a:off x="6963392" y="5428010"/>
              <a:ext cx="108812" cy="263339"/>
            </a:xfrm>
            <a:custGeom>
              <a:avLst/>
              <a:gdLst>
                <a:gd name="connsiteX0" fmla="*/ 175260 w 175260"/>
                <a:gd name="connsiteY0" fmla="*/ 403860 h 403860"/>
                <a:gd name="connsiteX1" fmla="*/ 0 w 175260"/>
                <a:gd name="connsiteY1" fmla="*/ 0 h 403860"/>
                <a:gd name="connsiteX0" fmla="*/ 160972 w 160972"/>
                <a:gd name="connsiteY0" fmla="*/ 403860 h 403860"/>
                <a:gd name="connsiteX1" fmla="*/ 0 w 160972"/>
                <a:gd name="connsiteY1" fmla="*/ 0 h 403860"/>
                <a:gd name="connsiteX0" fmla="*/ 160972 w 160972"/>
                <a:gd name="connsiteY0" fmla="*/ 389573 h 389573"/>
                <a:gd name="connsiteX1" fmla="*/ 0 w 160972"/>
                <a:gd name="connsiteY1" fmla="*/ 0 h 38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0972" h="389573">
                  <a:moveTo>
                    <a:pt x="160972" y="389573"/>
                  </a:moveTo>
                  <a:lnTo>
                    <a:pt x="0" y="0"/>
                  </a:lnTo>
                </a:path>
              </a:pathLst>
            </a:custGeom>
            <a:noFill/>
            <a:ln w="22225" cap="flat" cmpd="sng" algn="ctr">
              <a:solidFill>
                <a:srgbClr val="000000">
                  <a:lumMod val="95000"/>
                  <a:lumOff val="5000"/>
                </a:srgbClr>
              </a:solidFill>
              <a:prstDash val="sysDot"/>
              <a:miter lim="800000"/>
              <a:headEnd type="oval" w="sm" len="sm"/>
              <a:tailEnd type="oval" w="sm" len="sm"/>
            </a:ln>
            <a:effectLst/>
          </p:spPr>
          <p:txBody>
            <a:bodyPr lIns="91412" tIns="45718" rIns="91412" bIns="45718" rtlCol="0" anchor="ctr"/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9" name="任意多边形 108"/>
            <p:cNvSpPr/>
            <p:nvPr/>
          </p:nvSpPr>
          <p:spPr>
            <a:xfrm>
              <a:off x="7263431" y="3418074"/>
              <a:ext cx="81988" cy="178923"/>
            </a:xfrm>
            <a:custGeom>
              <a:avLst/>
              <a:gdLst>
                <a:gd name="connsiteX0" fmla="*/ 704850 w 704850"/>
                <a:gd name="connsiteY0" fmla="*/ 165100 h 374650"/>
                <a:gd name="connsiteX1" fmla="*/ 393700 w 704850"/>
                <a:gd name="connsiteY1" fmla="*/ 0 h 374650"/>
                <a:gd name="connsiteX2" fmla="*/ 0 w 704850"/>
                <a:gd name="connsiteY2" fmla="*/ 374650 h 374650"/>
                <a:gd name="connsiteX0" fmla="*/ 393700 w 393700"/>
                <a:gd name="connsiteY0" fmla="*/ 0 h 374650"/>
                <a:gd name="connsiteX1" fmla="*/ 0 w 393700"/>
                <a:gd name="connsiteY1" fmla="*/ 374650 h 374650"/>
                <a:gd name="connsiteX0" fmla="*/ 400050 w 400050"/>
                <a:gd name="connsiteY0" fmla="*/ 0 h 374650"/>
                <a:gd name="connsiteX1" fmla="*/ 0 w 400050"/>
                <a:gd name="connsiteY1" fmla="*/ 374650 h 37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0050" h="374650">
                  <a:moveTo>
                    <a:pt x="400050" y="0"/>
                  </a:moveTo>
                  <a:lnTo>
                    <a:pt x="0" y="374650"/>
                  </a:lnTo>
                </a:path>
              </a:pathLst>
            </a:custGeom>
            <a:noFill/>
            <a:ln w="22225" cap="flat" cmpd="sng" algn="ctr">
              <a:solidFill>
                <a:srgbClr val="000000">
                  <a:lumMod val="95000"/>
                  <a:lumOff val="5000"/>
                </a:srgbClr>
              </a:solidFill>
              <a:prstDash val="sysDot"/>
              <a:miter lim="800000"/>
              <a:headEnd type="oval" w="sm" len="sm"/>
              <a:tailEnd type="oval" w="sm" len="sm"/>
            </a:ln>
            <a:effectLst/>
          </p:spPr>
          <p:txBody>
            <a:bodyPr lIns="91412" tIns="45718" rIns="91412" bIns="45718" rtlCol="0" anchor="ctr"/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0" name="任意多边形 109"/>
            <p:cNvSpPr/>
            <p:nvPr/>
          </p:nvSpPr>
          <p:spPr>
            <a:xfrm>
              <a:off x="7341124" y="3413780"/>
              <a:ext cx="208182" cy="120188"/>
            </a:xfrm>
            <a:custGeom>
              <a:avLst/>
              <a:gdLst>
                <a:gd name="connsiteX0" fmla="*/ 0 w 323850"/>
                <a:gd name="connsiteY0" fmla="*/ 0 h 177800"/>
                <a:gd name="connsiteX1" fmla="*/ 323850 w 323850"/>
                <a:gd name="connsiteY1" fmla="*/ 177800 h 177800"/>
                <a:gd name="connsiteX0" fmla="*/ 0 w 307975"/>
                <a:gd name="connsiteY0" fmla="*/ 0 h 177800"/>
                <a:gd name="connsiteX1" fmla="*/ 307975 w 307975"/>
                <a:gd name="connsiteY1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975" h="177800">
                  <a:moveTo>
                    <a:pt x="0" y="0"/>
                  </a:moveTo>
                  <a:lnTo>
                    <a:pt x="307975" y="177800"/>
                  </a:lnTo>
                </a:path>
              </a:pathLst>
            </a:custGeom>
            <a:noFill/>
            <a:ln w="22225" cap="flat" cmpd="sng" algn="ctr">
              <a:solidFill>
                <a:srgbClr val="000000">
                  <a:lumMod val="95000"/>
                  <a:lumOff val="5000"/>
                </a:srgbClr>
              </a:solidFill>
              <a:prstDash val="sysDot"/>
              <a:miter lim="800000"/>
              <a:headEnd type="oval" w="sm" len="sm"/>
              <a:tailEnd type="oval" w="sm" len="sm"/>
            </a:ln>
            <a:effectLst/>
          </p:spPr>
          <p:txBody>
            <a:bodyPr lIns="91412" tIns="45718" rIns="91412" bIns="45718" rtlCol="0" anchor="ctr"/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1" name="任意多边形 110"/>
            <p:cNvSpPr/>
            <p:nvPr/>
          </p:nvSpPr>
          <p:spPr>
            <a:xfrm rot="749339">
              <a:off x="5156417" y="3982161"/>
              <a:ext cx="263917" cy="328845"/>
            </a:xfrm>
            <a:custGeom>
              <a:avLst/>
              <a:gdLst>
                <a:gd name="connsiteX0" fmla="*/ 723900 w 853440"/>
                <a:gd name="connsiteY0" fmla="*/ 0 h 982980"/>
                <a:gd name="connsiteX1" fmla="*/ 0 w 853440"/>
                <a:gd name="connsiteY1" fmla="*/ 297180 h 982980"/>
                <a:gd name="connsiteX2" fmla="*/ 99060 w 853440"/>
                <a:gd name="connsiteY2" fmla="*/ 982980 h 982980"/>
                <a:gd name="connsiteX3" fmla="*/ 236220 w 853440"/>
                <a:gd name="connsiteY3" fmla="*/ 967740 h 982980"/>
                <a:gd name="connsiteX4" fmla="*/ 205740 w 853440"/>
                <a:gd name="connsiteY4" fmla="*/ 434340 h 982980"/>
                <a:gd name="connsiteX5" fmla="*/ 853440 w 853440"/>
                <a:gd name="connsiteY5" fmla="*/ 160020 h 982980"/>
                <a:gd name="connsiteX6" fmla="*/ 723900 w 853440"/>
                <a:gd name="connsiteY6" fmla="*/ 0 h 982980"/>
                <a:gd name="connsiteX0" fmla="*/ 723900 w 815340"/>
                <a:gd name="connsiteY0" fmla="*/ 0 h 982980"/>
                <a:gd name="connsiteX1" fmla="*/ 0 w 815340"/>
                <a:gd name="connsiteY1" fmla="*/ 297180 h 982980"/>
                <a:gd name="connsiteX2" fmla="*/ 99060 w 815340"/>
                <a:gd name="connsiteY2" fmla="*/ 982980 h 982980"/>
                <a:gd name="connsiteX3" fmla="*/ 236220 w 815340"/>
                <a:gd name="connsiteY3" fmla="*/ 967740 h 982980"/>
                <a:gd name="connsiteX4" fmla="*/ 205740 w 815340"/>
                <a:gd name="connsiteY4" fmla="*/ 434340 h 982980"/>
                <a:gd name="connsiteX5" fmla="*/ 815340 w 815340"/>
                <a:gd name="connsiteY5" fmla="*/ 167640 h 982980"/>
                <a:gd name="connsiteX6" fmla="*/ 723900 w 815340"/>
                <a:gd name="connsiteY6" fmla="*/ 0 h 982980"/>
                <a:gd name="connsiteX0" fmla="*/ 739140 w 815340"/>
                <a:gd name="connsiteY0" fmla="*/ 0 h 967740"/>
                <a:gd name="connsiteX1" fmla="*/ 0 w 815340"/>
                <a:gd name="connsiteY1" fmla="*/ 281940 h 967740"/>
                <a:gd name="connsiteX2" fmla="*/ 99060 w 815340"/>
                <a:gd name="connsiteY2" fmla="*/ 967740 h 967740"/>
                <a:gd name="connsiteX3" fmla="*/ 236220 w 815340"/>
                <a:gd name="connsiteY3" fmla="*/ 952500 h 967740"/>
                <a:gd name="connsiteX4" fmla="*/ 205740 w 815340"/>
                <a:gd name="connsiteY4" fmla="*/ 419100 h 967740"/>
                <a:gd name="connsiteX5" fmla="*/ 815340 w 815340"/>
                <a:gd name="connsiteY5" fmla="*/ 152400 h 967740"/>
                <a:gd name="connsiteX6" fmla="*/ 739140 w 815340"/>
                <a:gd name="connsiteY6" fmla="*/ 0 h 967740"/>
                <a:gd name="connsiteX0" fmla="*/ 739140 w 792480"/>
                <a:gd name="connsiteY0" fmla="*/ 0 h 967740"/>
                <a:gd name="connsiteX1" fmla="*/ 0 w 792480"/>
                <a:gd name="connsiteY1" fmla="*/ 281940 h 967740"/>
                <a:gd name="connsiteX2" fmla="*/ 99060 w 792480"/>
                <a:gd name="connsiteY2" fmla="*/ 967740 h 967740"/>
                <a:gd name="connsiteX3" fmla="*/ 236220 w 792480"/>
                <a:gd name="connsiteY3" fmla="*/ 952500 h 967740"/>
                <a:gd name="connsiteX4" fmla="*/ 205740 w 792480"/>
                <a:gd name="connsiteY4" fmla="*/ 419100 h 967740"/>
                <a:gd name="connsiteX5" fmla="*/ 792480 w 792480"/>
                <a:gd name="connsiteY5" fmla="*/ 137160 h 967740"/>
                <a:gd name="connsiteX6" fmla="*/ 739140 w 792480"/>
                <a:gd name="connsiteY6" fmla="*/ 0 h 967740"/>
                <a:gd name="connsiteX0" fmla="*/ 739140 w 739140"/>
                <a:gd name="connsiteY0" fmla="*/ 0 h 967740"/>
                <a:gd name="connsiteX1" fmla="*/ 0 w 739140"/>
                <a:gd name="connsiteY1" fmla="*/ 281940 h 967740"/>
                <a:gd name="connsiteX2" fmla="*/ 99060 w 739140"/>
                <a:gd name="connsiteY2" fmla="*/ 967740 h 967740"/>
                <a:gd name="connsiteX3" fmla="*/ 236220 w 739140"/>
                <a:gd name="connsiteY3" fmla="*/ 952500 h 967740"/>
                <a:gd name="connsiteX4" fmla="*/ 205740 w 739140"/>
                <a:gd name="connsiteY4" fmla="*/ 419100 h 967740"/>
                <a:gd name="connsiteX5" fmla="*/ 692322 w 739140"/>
                <a:gd name="connsiteY5" fmla="*/ 197256 h 967740"/>
                <a:gd name="connsiteX6" fmla="*/ 739140 w 739140"/>
                <a:gd name="connsiteY6" fmla="*/ 0 h 967740"/>
                <a:gd name="connsiteX0" fmla="*/ 659013 w 692321"/>
                <a:gd name="connsiteY0" fmla="*/ 0 h 907644"/>
                <a:gd name="connsiteX1" fmla="*/ 0 w 692321"/>
                <a:gd name="connsiteY1" fmla="*/ 221844 h 907644"/>
                <a:gd name="connsiteX2" fmla="*/ 99060 w 692321"/>
                <a:gd name="connsiteY2" fmla="*/ 907644 h 907644"/>
                <a:gd name="connsiteX3" fmla="*/ 236220 w 692321"/>
                <a:gd name="connsiteY3" fmla="*/ 892404 h 907644"/>
                <a:gd name="connsiteX4" fmla="*/ 205740 w 692321"/>
                <a:gd name="connsiteY4" fmla="*/ 359004 h 907644"/>
                <a:gd name="connsiteX5" fmla="*/ 692322 w 692321"/>
                <a:gd name="connsiteY5" fmla="*/ 137160 h 907644"/>
                <a:gd name="connsiteX6" fmla="*/ 659013 w 692321"/>
                <a:gd name="connsiteY6" fmla="*/ 0 h 907644"/>
                <a:gd name="connsiteX0" fmla="*/ 659013 w 698999"/>
                <a:gd name="connsiteY0" fmla="*/ 0 h 907644"/>
                <a:gd name="connsiteX1" fmla="*/ 0 w 698999"/>
                <a:gd name="connsiteY1" fmla="*/ 221844 h 907644"/>
                <a:gd name="connsiteX2" fmla="*/ 99060 w 698999"/>
                <a:gd name="connsiteY2" fmla="*/ 907644 h 907644"/>
                <a:gd name="connsiteX3" fmla="*/ 236220 w 698999"/>
                <a:gd name="connsiteY3" fmla="*/ 892404 h 907644"/>
                <a:gd name="connsiteX4" fmla="*/ 205740 w 698999"/>
                <a:gd name="connsiteY4" fmla="*/ 359004 h 907644"/>
                <a:gd name="connsiteX5" fmla="*/ 698999 w 698999"/>
                <a:gd name="connsiteY5" fmla="*/ 123805 h 907644"/>
                <a:gd name="connsiteX6" fmla="*/ 659013 w 698999"/>
                <a:gd name="connsiteY6" fmla="*/ 0 h 907644"/>
                <a:gd name="connsiteX0" fmla="*/ 659013 w 721444"/>
                <a:gd name="connsiteY0" fmla="*/ 0 h 907644"/>
                <a:gd name="connsiteX1" fmla="*/ 0 w 721444"/>
                <a:gd name="connsiteY1" fmla="*/ 221844 h 907644"/>
                <a:gd name="connsiteX2" fmla="*/ 99060 w 721444"/>
                <a:gd name="connsiteY2" fmla="*/ 907644 h 907644"/>
                <a:gd name="connsiteX3" fmla="*/ 236220 w 721444"/>
                <a:gd name="connsiteY3" fmla="*/ 892404 h 907644"/>
                <a:gd name="connsiteX4" fmla="*/ 205740 w 721444"/>
                <a:gd name="connsiteY4" fmla="*/ 359004 h 907644"/>
                <a:gd name="connsiteX5" fmla="*/ 721445 w 721444"/>
                <a:gd name="connsiteY5" fmla="*/ 132513 h 907644"/>
                <a:gd name="connsiteX6" fmla="*/ 659013 w 721444"/>
                <a:gd name="connsiteY6" fmla="*/ 0 h 907644"/>
                <a:gd name="connsiteX0" fmla="*/ 659013 w 721445"/>
                <a:gd name="connsiteY0" fmla="*/ 0 h 907644"/>
                <a:gd name="connsiteX1" fmla="*/ 0 w 721445"/>
                <a:gd name="connsiteY1" fmla="*/ 221844 h 907644"/>
                <a:gd name="connsiteX2" fmla="*/ 99060 w 721445"/>
                <a:gd name="connsiteY2" fmla="*/ 907644 h 907644"/>
                <a:gd name="connsiteX3" fmla="*/ 236220 w 721445"/>
                <a:gd name="connsiteY3" fmla="*/ 892404 h 907644"/>
                <a:gd name="connsiteX4" fmla="*/ 202853 w 721445"/>
                <a:gd name="connsiteY4" fmla="*/ 345966 h 907644"/>
                <a:gd name="connsiteX5" fmla="*/ 721445 w 721445"/>
                <a:gd name="connsiteY5" fmla="*/ 132513 h 907644"/>
                <a:gd name="connsiteX6" fmla="*/ 659013 w 721445"/>
                <a:gd name="connsiteY6" fmla="*/ 0 h 907644"/>
                <a:gd name="connsiteX0" fmla="*/ 681458 w 721445"/>
                <a:gd name="connsiteY0" fmla="*/ -1 h 898934"/>
                <a:gd name="connsiteX1" fmla="*/ 0 w 721445"/>
                <a:gd name="connsiteY1" fmla="*/ 213134 h 898934"/>
                <a:gd name="connsiteX2" fmla="*/ 99060 w 721445"/>
                <a:gd name="connsiteY2" fmla="*/ 898934 h 898934"/>
                <a:gd name="connsiteX3" fmla="*/ 236220 w 721445"/>
                <a:gd name="connsiteY3" fmla="*/ 883694 h 898934"/>
                <a:gd name="connsiteX4" fmla="*/ 202853 w 721445"/>
                <a:gd name="connsiteY4" fmla="*/ 337256 h 898934"/>
                <a:gd name="connsiteX5" fmla="*/ 721445 w 721445"/>
                <a:gd name="connsiteY5" fmla="*/ 123803 h 898934"/>
                <a:gd name="connsiteX6" fmla="*/ 681458 w 721445"/>
                <a:gd name="connsiteY6" fmla="*/ -1 h 89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1445" h="898934">
                  <a:moveTo>
                    <a:pt x="681458" y="-1"/>
                  </a:moveTo>
                  <a:lnTo>
                    <a:pt x="0" y="213134"/>
                  </a:lnTo>
                  <a:lnTo>
                    <a:pt x="99060" y="898934"/>
                  </a:lnTo>
                  <a:lnTo>
                    <a:pt x="236220" y="883694"/>
                  </a:lnTo>
                  <a:lnTo>
                    <a:pt x="202853" y="337256"/>
                  </a:lnTo>
                  <a:lnTo>
                    <a:pt x="721445" y="123803"/>
                  </a:lnTo>
                  <a:lnTo>
                    <a:pt x="681458" y="-1"/>
                  </a:lnTo>
                  <a:close/>
                </a:path>
              </a:pathLst>
            </a:custGeom>
            <a:solidFill>
              <a:srgbClr val="FF0000">
                <a:alpha val="3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2" tIns="45718" rIns="91412" bIns="4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2" name="任意多边形 111"/>
            <p:cNvSpPr/>
            <p:nvPr/>
          </p:nvSpPr>
          <p:spPr>
            <a:xfrm rot="2212523">
              <a:off x="7126193" y="2974167"/>
              <a:ext cx="274472" cy="341997"/>
            </a:xfrm>
            <a:custGeom>
              <a:avLst/>
              <a:gdLst>
                <a:gd name="connsiteX0" fmla="*/ 723900 w 853440"/>
                <a:gd name="connsiteY0" fmla="*/ 0 h 982980"/>
                <a:gd name="connsiteX1" fmla="*/ 0 w 853440"/>
                <a:gd name="connsiteY1" fmla="*/ 297180 h 982980"/>
                <a:gd name="connsiteX2" fmla="*/ 99060 w 853440"/>
                <a:gd name="connsiteY2" fmla="*/ 982980 h 982980"/>
                <a:gd name="connsiteX3" fmla="*/ 236220 w 853440"/>
                <a:gd name="connsiteY3" fmla="*/ 967740 h 982980"/>
                <a:gd name="connsiteX4" fmla="*/ 205740 w 853440"/>
                <a:gd name="connsiteY4" fmla="*/ 434340 h 982980"/>
                <a:gd name="connsiteX5" fmla="*/ 853440 w 853440"/>
                <a:gd name="connsiteY5" fmla="*/ 160020 h 982980"/>
                <a:gd name="connsiteX6" fmla="*/ 723900 w 853440"/>
                <a:gd name="connsiteY6" fmla="*/ 0 h 982980"/>
                <a:gd name="connsiteX0" fmla="*/ 723900 w 815340"/>
                <a:gd name="connsiteY0" fmla="*/ 0 h 982980"/>
                <a:gd name="connsiteX1" fmla="*/ 0 w 815340"/>
                <a:gd name="connsiteY1" fmla="*/ 297180 h 982980"/>
                <a:gd name="connsiteX2" fmla="*/ 99060 w 815340"/>
                <a:gd name="connsiteY2" fmla="*/ 982980 h 982980"/>
                <a:gd name="connsiteX3" fmla="*/ 236220 w 815340"/>
                <a:gd name="connsiteY3" fmla="*/ 967740 h 982980"/>
                <a:gd name="connsiteX4" fmla="*/ 205740 w 815340"/>
                <a:gd name="connsiteY4" fmla="*/ 434340 h 982980"/>
                <a:gd name="connsiteX5" fmla="*/ 815340 w 815340"/>
                <a:gd name="connsiteY5" fmla="*/ 167640 h 982980"/>
                <a:gd name="connsiteX6" fmla="*/ 723900 w 815340"/>
                <a:gd name="connsiteY6" fmla="*/ 0 h 982980"/>
                <a:gd name="connsiteX0" fmla="*/ 739140 w 815340"/>
                <a:gd name="connsiteY0" fmla="*/ 0 h 967740"/>
                <a:gd name="connsiteX1" fmla="*/ 0 w 815340"/>
                <a:gd name="connsiteY1" fmla="*/ 281940 h 967740"/>
                <a:gd name="connsiteX2" fmla="*/ 99060 w 815340"/>
                <a:gd name="connsiteY2" fmla="*/ 967740 h 967740"/>
                <a:gd name="connsiteX3" fmla="*/ 236220 w 815340"/>
                <a:gd name="connsiteY3" fmla="*/ 952500 h 967740"/>
                <a:gd name="connsiteX4" fmla="*/ 205740 w 815340"/>
                <a:gd name="connsiteY4" fmla="*/ 419100 h 967740"/>
                <a:gd name="connsiteX5" fmla="*/ 815340 w 815340"/>
                <a:gd name="connsiteY5" fmla="*/ 152400 h 967740"/>
                <a:gd name="connsiteX6" fmla="*/ 739140 w 815340"/>
                <a:gd name="connsiteY6" fmla="*/ 0 h 967740"/>
                <a:gd name="connsiteX0" fmla="*/ 739140 w 792480"/>
                <a:gd name="connsiteY0" fmla="*/ 0 h 967740"/>
                <a:gd name="connsiteX1" fmla="*/ 0 w 792480"/>
                <a:gd name="connsiteY1" fmla="*/ 281940 h 967740"/>
                <a:gd name="connsiteX2" fmla="*/ 99060 w 792480"/>
                <a:gd name="connsiteY2" fmla="*/ 967740 h 967740"/>
                <a:gd name="connsiteX3" fmla="*/ 236220 w 792480"/>
                <a:gd name="connsiteY3" fmla="*/ 952500 h 967740"/>
                <a:gd name="connsiteX4" fmla="*/ 205740 w 792480"/>
                <a:gd name="connsiteY4" fmla="*/ 419100 h 967740"/>
                <a:gd name="connsiteX5" fmla="*/ 792480 w 792480"/>
                <a:gd name="connsiteY5" fmla="*/ 137160 h 967740"/>
                <a:gd name="connsiteX6" fmla="*/ 739140 w 792480"/>
                <a:gd name="connsiteY6" fmla="*/ 0 h 967740"/>
                <a:gd name="connsiteX0" fmla="*/ 739140 w 739140"/>
                <a:gd name="connsiteY0" fmla="*/ 0 h 967740"/>
                <a:gd name="connsiteX1" fmla="*/ 0 w 739140"/>
                <a:gd name="connsiteY1" fmla="*/ 281940 h 967740"/>
                <a:gd name="connsiteX2" fmla="*/ 99060 w 739140"/>
                <a:gd name="connsiteY2" fmla="*/ 967740 h 967740"/>
                <a:gd name="connsiteX3" fmla="*/ 236220 w 739140"/>
                <a:gd name="connsiteY3" fmla="*/ 952500 h 967740"/>
                <a:gd name="connsiteX4" fmla="*/ 205740 w 739140"/>
                <a:gd name="connsiteY4" fmla="*/ 419100 h 967740"/>
                <a:gd name="connsiteX5" fmla="*/ 692322 w 739140"/>
                <a:gd name="connsiteY5" fmla="*/ 197256 h 967740"/>
                <a:gd name="connsiteX6" fmla="*/ 739140 w 739140"/>
                <a:gd name="connsiteY6" fmla="*/ 0 h 967740"/>
                <a:gd name="connsiteX0" fmla="*/ 659013 w 692321"/>
                <a:gd name="connsiteY0" fmla="*/ 0 h 907644"/>
                <a:gd name="connsiteX1" fmla="*/ 0 w 692321"/>
                <a:gd name="connsiteY1" fmla="*/ 221844 h 907644"/>
                <a:gd name="connsiteX2" fmla="*/ 99060 w 692321"/>
                <a:gd name="connsiteY2" fmla="*/ 907644 h 907644"/>
                <a:gd name="connsiteX3" fmla="*/ 236220 w 692321"/>
                <a:gd name="connsiteY3" fmla="*/ 892404 h 907644"/>
                <a:gd name="connsiteX4" fmla="*/ 205740 w 692321"/>
                <a:gd name="connsiteY4" fmla="*/ 359004 h 907644"/>
                <a:gd name="connsiteX5" fmla="*/ 692322 w 692321"/>
                <a:gd name="connsiteY5" fmla="*/ 137160 h 907644"/>
                <a:gd name="connsiteX6" fmla="*/ 659013 w 692321"/>
                <a:gd name="connsiteY6" fmla="*/ 0 h 907644"/>
                <a:gd name="connsiteX0" fmla="*/ 659013 w 698999"/>
                <a:gd name="connsiteY0" fmla="*/ 0 h 907644"/>
                <a:gd name="connsiteX1" fmla="*/ 0 w 698999"/>
                <a:gd name="connsiteY1" fmla="*/ 221844 h 907644"/>
                <a:gd name="connsiteX2" fmla="*/ 99060 w 698999"/>
                <a:gd name="connsiteY2" fmla="*/ 907644 h 907644"/>
                <a:gd name="connsiteX3" fmla="*/ 236220 w 698999"/>
                <a:gd name="connsiteY3" fmla="*/ 892404 h 907644"/>
                <a:gd name="connsiteX4" fmla="*/ 205740 w 698999"/>
                <a:gd name="connsiteY4" fmla="*/ 359004 h 907644"/>
                <a:gd name="connsiteX5" fmla="*/ 698999 w 698999"/>
                <a:gd name="connsiteY5" fmla="*/ 123805 h 907644"/>
                <a:gd name="connsiteX6" fmla="*/ 659013 w 698999"/>
                <a:gd name="connsiteY6" fmla="*/ 0 h 907644"/>
                <a:gd name="connsiteX0" fmla="*/ 659013 w 721444"/>
                <a:gd name="connsiteY0" fmla="*/ 0 h 907644"/>
                <a:gd name="connsiteX1" fmla="*/ 0 w 721444"/>
                <a:gd name="connsiteY1" fmla="*/ 221844 h 907644"/>
                <a:gd name="connsiteX2" fmla="*/ 99060 w 721444"/>
                <a:gd name="connsiteY2" fmla="*/ 907644 h 907644"/>
                <a:gd name="connsiteX3" fmla="*/ 236220 w 721444"/>
                <a:gd name="connsiteY3" fmla="*/ 892404 h 907644"/>
                <a:gd name="connsiteX4" fmla="*/ 205740 w 721444"/>
                <a:gd name="connsiteY4" fmla="*/ 359004 h 907644"/>
                <a:gd name="connsiteX5" fmla="*/ 721445 w 721444"/>
                <a:gd name="connsiteY5" fmla="*/ 132513 h 907644"/>
                <a:gd name="connsiteX6" fmla="*/ 659013 w 721444"/>
                <a:gd name="connsiteY6" fmla="*/ 0 h 907644"/>
                <a:gd name="connsiteX0" fmla="*/ 659013 w 721445"/>
                <a:gd name="connsiteY0" fmla="*/ 0 h 907644"/>
                <a:gd name="connsiteX1" fmla="*/ 0 w 721445"/>
                <a:gd name="connsiteY1" fmla="*/ 221844 h 907644"/>
                <a:gd name="connsiteX2" fmla="*/ 99060 w 721445"/>
                <a:gd name="connsiteY2" fmla="*/ 907644 h 907644"/>
                <a:gd name="connsiteX3" fmla="*/ 236220 w 721445"/>
                <a:gd name="connsiteY3" fmla="*/ 892404 h 907644"/>
                <a:gd name="connsiteX4" fmla="*/ 202853 w 721445"/>
                <a:gd name="connsiteY4" fmla="*/ 345966 h 907644"/>
                <a:gd name="connsiteX5" fmla="*/ 721445 w 721445"/>
                <a:gd name="connsiteY5" fmla="*/ 132513 h 907644"/>
                <a:gd name="connsiteX6" fmla="*/ 659013 w 721445"/>
                <a:gd name="connsiteY6" fmla="*/ 0 h 907644"/>
                <a:gd name="connsiteX0" fmla="*/ 681458 w 721445"/>
                <a:gd name="connsiteY0" fmla="*/ -1 h 898934"/>
                <a:gd name="connsiteX1" fmla="*/ 0 w 721445"/>
                <a:gd name="connsiteY1" fmla="*/ 213134 h 898934"/>
                <a:gd name="connsiteX2" fmla="*/ 99060 w 721445"/>
                <a:gd name="connsiteY2" fmla="*/ 898934 h 898934"/>
                <a:gd name="connsiteX3" fmla="*/ 236220 w 721445"/>
                <a:gd name="connsiteY3" fmla="*/ 883694 h 898934"/>
                <a:gd name="connsiteX4" fmla="*/ 202853 w 721445"/>
                <a:gd name="connsiteY4" fmla="*/ 337256 h 898934"/>
                <a:gd name="connsiteX5" fmla="*/ 721445 w 721445"/>
                <a:gd name="connsiteY5" fmla="*/ 123803 h 898934"/>
                <a:gd name="connsiteX6" fmla="*/ 681458 w 721445"/>
                <a:gd name="connsiteY6" fmla="*/ -1 h 89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1445" h="898934">
                  <a:moveTo>
                    <a:pt x="681458" y="-1"/>
                  </a:moveTo>
                  <a:lnTo>
                    <a:pt x="0" y="213134"/>
                  </a:lnTo>
                  <a:lnTo>
                    <a:pt x="99060" y="898934"/>
                  </a:lnTo>
                  <a:lnTo>
                    <a:pt x="236220" y="883694"/>
                  </a:lnTo>
                  <a:lnTo>
                    <a:pt x="202853" y="337256"/>
                  </a:lnTo>
                  <a:lnTo>
                    <a:pt x="721445" y="123803"/>
                  </a:lnTo>
                  <a:lnTo>
                    <a:pt x="681458" y="-1"/>
                  </a:lnTo>
                  <a:close/>
                </a:path>
              </a:pathLst>
            </a:custGeom>
            <a:solidFill>
              <a:srgbClr val="FF0000">
                <a:alpha val="3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2" tIns="45718" rIns="91412" bIns="4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3" name="任意多边形 112"/>
            <p:cNvSpPr/>
            <p:nvPr/>
          </p:nvSpPr>
          <p:spPr>
            <a:xfrm rot="18150368">
              <a:off x="6256646" y="5789357"/>
              <a:ext cx="301062" cy="375128"/>
            </a:xfrm>
            <a:custGeom>
              <a:avLst/>
              <a:gdLst>
                <a:gd name="connsiteX0" fmla="*/ 723900 w 853440"/>
                <a:gd name="connsiteY0" fmla="*/ 0 h 982980"/>
                <a:gd name="connsiteX1" fmla="*/ 0 w 853440"/>
                <a:gd name="connsiteY1" fmla="*/ 297180 h 982980"/>
                <a:gd name="connsiteX2" fmla="*/ 99060 w 853440"/>
                <a:gd name="connsiteY2" fmla="*/ 982980 h 982980"/>
                <a:gd name="connsiteX3" fmla="*/ 236220 w 853440"/>
                <a:gd name="connsiteY3" fmla="*/ 967740 h 982980"/>
                <a:gd name="connsiteX4" fmla="*/ 205740 w 853440"/>
                <a:gd name="connsiteY4" fmla="*/ 434340 h 982980"/>
                <a:gd name="connsiteX5" fmla="*/ 853440 w 853440"/>
                <a:gd name="connsiteY5" fmla="*/ 160020 h 982980"/>
                <a:gd name="connsiteX6" fmla="*/ 723900 w 853440"/>
                <a:gd name="connsiteY6" fmla="*/ 0 h 982980"/>
                <a:gd name="connsiteX0" fmla="*/ 723900 w 815340"/>
                <a:gd name="connsiteY0" fmla="*/ 0 h 982980"/>
                <a:gd name="connsiteX1" fmla="*/ 0 w 815340"/>
                <a:gd name="connsiteY1" fmla="*/ 297180 h 982980"/>
                <a:gd name="connsiteX2" fmla="*/ 99060 w 815340"/>
                <a:gd name="connsiteY2" fmla="*/ 982980 h 982980"/>
                <a:gd name="connsiteX3" fmla="*/ 236220 w 815340"/>
                <a:gd name="connsiteY3" fmla="*/ 967740 h 982980"/>
                <a:gd name="connsiteX4" fmla="*/ 205740 w 815340"/>
                <a:gd name="connsiteY4" fmla="*/ 434340 h 982980"/>
                <a:gd name="connsiteX5" fmla="*/ 815340 w 815340"/>
                <a:gd name="connsiteY5" fmla="*/ 167640 h 982980"/>
                <a:gd name="connsiteX6" fmla="*/ 723900 w 815340"/>
                <a:gd name="connsiteY6" fmla="*/ 0 h 982980"/>
                <a:gd name="connsiteX0" fmla="*/ 739140 w 815340"/>
                <a:gd name="connsiteY0" fmla="*/ 0 h 967740"/>
                <a:gd name="connsiteX1" fmla="*/ 0 w 815340"/>
                <a:gd name="connsiteY1" fmla="*/ 281940 h 967740"/>
                <a:gd name="connsiteX2" fmla="*/ 99060 w 815340"/>
                <a:gd name="connsiteY2" fmla="*/ 967740 h 967740"/>
                <a:gd name="connsiteX3" fmla="*/ 236220 w 815340"/>
                <a:gd name="connsiteY3" fmla="*/ 952500 h 967740"/>
                <a:gd name="connsiteX4" fmla="*/ 205740 w 815340"/>
                <a:gd name="connsiteY4" fmla="*/ 419100 h 967740"/>
                <a:gd name="connsiteX5" fmla="*/ 815340 w 815340"/>
                <a:gd name="connsiteY5" fmla="*/ 152400 h 967740"/>
                <a:gd name="connsiteX6" fmla="*/ 739140 w 815340"/>
                <a:gd name="connsiteY6" fmla="*/ 0 h 967740"/>
                <a:gd name="connsiteX0" fmla="*/ 739140 w 792480"/>
                <a:gd name="connsiteY0" fmla="*/ 0 h 967740"/>
                <a:gd name="connsiteX1" fmla="*/ 0 w 792480"/>
                <a:gd name="connsiteY1" fmla="*/ 281940 h 967740"/>
                <a:gd name="connsiteX2" fmla="*/ 99060 w 792480"/>
                <a:gd name="connsiteY2" fmla="*/ 967740 h 967740"/>
                <a:gd name="connsiteX3" fmla="*/ 236220 w 792480"/>
                <a:gd name="connsiteY3" fmla="*/ 952500 h 967740"/>
                <a:gd name="connsiteX4" fmla="*/ 205740 w 792480"/>
                <a:gd name="connsiteY4" fmla="*/ 419100 h 967740"/>
                <a:gd name="connsiteX5" fmla="*/ 792480 w 792480"/>
                <a:gd name="connsiteY5" fmla="*/ 137160 h 967740"/>
                <a:gd name="connsiteX6" fmla="*/ 739140 w 792480"/>
                <a:gd name="connsiteY6" fmla="*/ 0 h 967740"/>
                <a:gd name="connsiteX0" fmla="*/ 739140 w 739140"/>
                <a:gd name="connsiteY0" fmla="*/ 0 h 967740"/>
                <a:gd name="connsiteX1" fmla="*/ 0 w 739140"/>
                <a:gd name="connsiteY1" fmla="*/ 281940 h 967740"/>
                <a:gd name="connsiteX2" fmla="*/ 99060 w 739140"/>
                <a:gd name="connsiteY2" fmla="*/ 967740 h 967740"/>
                <a:gd name="connsiteX3" fmla="*/ 236220 w 739140"/>
                <a:gd name="connsiteY3" fmla="*/ 952500 h 967740"/>
                <a:gd name="connsiteX4" fmla="*/ 205740 w 739140"/>
                <a:gd name="connsiteY4" fmla="*/ 419100 h 967740"/>
                <a:gd name="connsiteX5" fmla="*/ 692322 w 739140"/>
                <a:gd name="connsiteY5" fmla="*/ 197256 h 967740"/>
                <a:gd name="connsiteX6" fmla="*/ 739140 w 739140"/>
                <a:gd name="connsiteY6" fmla="*/ 0 h 967740"/>
                <a:gd name="connsiteX0" fmla="*/ 659013 w 692321"/>
                <a:gd name="connsiteY0" fmla="*/ 0 h 907644"/>
                <a:gd name="connsiteX1" fmla="*/ 0 w 692321"/>
                <a:gd name="connsiteY1" fmla="*/ 221844 h 907644"/>
                <a:gd name="connsiteX2" fmla="*/ 99060 w 692321"/>
                <a:gd name="connsiteY2" fmla="*/ 907644 h 907644"/>
                <a:gd name="connsiteX3" fmla="*/ 236220 w 692321"/>
                <a:gd name="connsiteY3" fmla="*/ 892404 h 907644"/>
                <a:gd name="connsiteX4" fmla="*/ 205740 w 692321"/>
                <a:gd name="connsiteY4" fmla="*/ 359004 h 907644"/>
                <a:gd name="connsiteX5" fmla="*/ 692322 w 692321"/>
                <a:gd name="connsiteY5" fmla="*/ 137160 h 907644"/>
                <a:gd name="connsiteX6" fmla="*/ 659013 w 692321"/>
                <a:gd name="connsiteY6" fmla="*/ 0 h 907644"/>
                <a:gd name="connsiteX0" fmla="*/ 659013 w 698999"/>
                <a:gd name="connsiteY0" fmla="*/ 0 h 907644"/>
                <a:gd name="connsiteX1" fmla="*/ 0 w 698999"/>
                <a:gd name="connsiteY1" fmla="*/ 221844 h 907644"/>
                <a:gd name="connsiteX2" fmla="*/ 99060 w 698999"/>
                <a:gd name="connsiteY2" fmla="*/ 907644 h 907644"/>
                <a:gd name="connsiteX3" fmla="*/ 236220 w 698999"/>
                <a:gd name="connsiteY3" fmla="*/ 892404 h 907644"/>
                <a:gd name="connsiteX4" fmla="*/ 205740 w 698999"/>
                <a:gd name="connsiteY4" fmla="*/ 359004 h 907644"/>
                <a:gd name="connsiteX5" fmla="*/ 698999 w 698999"/>
                <a:gd name="connsiteY5" fmla="*/ 123805 h 907644"/>
                <a:gd name="connsiteX6" fmla="*/ 659013 w 698999"/>
                <a:gd name="connsiteY6" fmla="*/ 0 h 907644"/>
                <a:gd name="connsiteX0" fmla="*/ 659013 w 721444"/>
                <a:gd name="connsiteY0" fmla="*/ 0 h 907644"/>
                <a:gd name="connsiteX1" fmla="*/ 0 w 721444"/>
                <a:gd name="connsiteY1" fmla="*/ 221844 h 907644"/>
                <a:gd name="connsiteX2" fmla="*/ 99060 w 721444"/>
                <a:gd name="connsiteY2" fmla="*/ 907644 h 907644"/>
                <a:gd name="connsiteX3" fmla="*/ 236220 w 721444"/>
                <a:gd name="connsiteY3" fmla="*/ 892404 h 907644"/>
                <a:gd name="connsiteX4" fmla="*/ 205740 w 721444"/>
                <a:gd name="connsiteY4" fmla="*/ 359004 h 907644"/>
                <a:gd name="connsiteX5" fmla="*/ 721445 w 721444"/>
                <a:gd name="connsiteY5" fmla="*/ 132513 h 907644"/>
                <a:gd name="connsiteX6" fmla="*/ 659013 w 721444"/>
                <a:gd name="connsiteY6" fmla="*/ 0 h 907644"/>
                <a:gd name="connsiteX0" fmla="*/ 659013 w 721445"/>
                <a:gd name="connsiteY0" fmla="*/ 0 h 907644"/>
                <a:gd name="connsiteX1" fmla="*/ 0 w 721445"/>
                <a:gd name="connsiteY1" fmla="*/ 221844 h 907644"/>
                <a:gd name="connsiteX2" fmla="*/ 99060 w 721445"/>
                <a:gd name="connsiteY2" fmla="*/ 907644 h 907644"/>
                <a:gd name="connsiteX3" fmla="*/ 236220 w 721445"/>
                <a:gd name="connsiteY3" fmla="*/ 892404 h 907644"/>
                <a:gd name="connsiteX4" fmla="*/ 202853 w 721445"/>
                <a:gd name="connsiteY4" fmla="*/ 345966 h 907644"/>
                <a:gd name="connsiteX5" fmla="*/ 721445 w 721445"/>
                <a:gd name="connsiteY5" fmla="*/ 132513 h 907644"/>
                <a:gd name="connsiteX6" fmla="*/ 659013 w 721445"/>
                <a:gd name="connsiteY6" fmla="*/ 0 h 907644"/>
                <a:gd name="connsiteX0" fmla="*/ 681458 w 721445"/>
                <a:gd name="connsiteY0" fmla="*/ -1 h 898934"/>
                <a:gd name="connsiteX1" fmla="*/ 0 w 721445"/>
                <a:gd name="connsiteY1" fmla="*/ 213134 h 898934"/>
                <a:gd name="connsiteX2" fmla="*/ 99060 w 721445"/>
                <a:gd name="connsiteY2" fmla="*/ 898934 h 898934"/>
                <a:gd name="connsiteX3" fmla="*/ 236220 w 721445"/>
                <a:gd name="connsiteY3" fmla="*/ 883694 h 898934"/>
                <a:gd name="connsiteX4" fmla="*/ 202853 w 721445"/>
                <a:gd name="connsiteY4" fmla="*/ 337256 h 898934"/>
                <a:gd name="connsiteX5" fmla="*/ 721445 w 721445"/>
                <a:gd name="connsiteY5" fmla="*/ 123803 h 898934"/>
                <a:gd name="connsiteX6" fmla="*/ 681458 w 721445"/>
                <a:gd name="connsiteY6" fmla="*/ -1 h 89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1445" h="898934">
                  <a:moveTo>
                    <a:pt x="681458" y="-1"/>
                  </a:moveTo>
                  <a:lnTo>
                    <a:pt x="0" y="213134"/>
                  </a:lnTo>
                  <a:lnTo>
                    <a:pt x="99060" y="898934"/>
                  </a:lnTo>
                  <a:lnTo>
                    <a:pt x="236220" y="883694"/>
                  </a:lnTo>
                  <a:lnTo>
                    <a:pt x="202853" y="337256"/>
                  </a:lnTo>
                  <a:lnTo>
                    <a:pt x="721445" y="123803"/>
                  </a:lnTo>
                  <a:lnTo>
                    <a:pt x="681458" y="-1"/>
                  </a:lnTo>
                  <a:close/>
                </a:path>
              </a:pathLst>
            </a:custGeom>
            <a:solidFill>
              <a:srgbClr val="FF0000">
                <a:alpha val="3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2" tIns="45718" rIns="91412" bIns="4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4" name="任意多边形 113"/>
            <p:cNvSpPr/>
            <p:nvPr/>
          </p:nvSpPr>
          <p:spPr>
            <a:xfrm rot="9755693">
              <a:off x="7987211" y="4388656"/>
              <a:ext cx="271555" cy="338363"/>
            </a:xfrm>
            <a:custGeom>
              <a:avLst/>
              <a:gdLst>
                <a:gd name="connsiteX0" fmla="*/ 723900 w 853440"/>
                <a:gd name="connsiteY0" fmla="*/ 0 h 982980"/>
                <a:gd name="connsiteX1" fmla="*/ 0 w 853440"/>
                <a:gd name="connsiteY1" fmla="*/ 297180 h 982980"/>
                <a:gd name="connsiteX2" fmla="*/ 99060 w 853440"/>
                <a:gd name="connsiteY2" fmla="*/ 982980 h 982980"/>
                <a:gd name="connsiteX3" fmla="*/ 236220 w 853440"/>
                <a:gd name="connsiteY3" fmla="*/ 967740 h 982980"/>
                <a:gd name="connsiteX4" fmla="*/ 205740 w 853440"/>
                <a:gd name="connsiteY4" fmla="*/ 434340 h 982980"/>
                <a:gd name="connsiteX5" fmla="*/ 853440 w 853440"/>
                <a:gd name="connsiteY5" fmla="*/ 160020 h 982980"/>
                <a:gd name="connsiteX6" fmla="*/ 723900 w 853440"/>
                <a:gd name="connsiteY6" fmla="*/ 0 h 982980"/>
                <a:gd name="connsiteX0" fmla="*/ 723900 w 815340"/>
                <a:gd name="connsiteY0" fmla="*/ 0 h 982980"/>
                <a:gd name="connsiteX1" fmla="*/ 0 w 815340"/>
                <a:gd name="connsiteY1" fmla="*/ 297180 h 982980"/>
                <a:gd name="connsiteX2" fmla="*/ 99060 w 815340"/>
                <a:gd name="connsiteY2" fmla="*/ 982980 h 982980"/>
                <a:gd name="connsiteX3" fmla="*/ 236220 w 815340"/>
                <a:gd name="connsiteY3" fmla="*/ 967740 h 982980"/>
                <a:gd name="connsiteX4" fmla="*/ 205740 w 815340"/>
                <a:gd name="connsiteY4" fmla="*/ 434340 h 982980"/>
                <a:gd name="connsiteX5" fmla="*/ 815340 w 815340"/>
                <a:gd name="connsiteY5" fmla="*/ 167640 h 982980"/>
                <a:gd name="connsiteX6" fmla="*/ 723900 w 815340"/>
                <a:gd name="connsiteY6" fmla="*/ 0 h 982980"/>
                <a:gd name="connsiteX0" fmla="*/ 739140 w 815340"/>
                <a:gd name="connsiteY0" fmla="*/ 0 h 967740"/>
                <a:gd name="connsiteX1" fmla="*/ 0 w 815340"/>
                <a:gd name="connsiteY1" fmla="*/ 281940 h 967740"/>
                <a:gd name="connsiteX2" fmla="*/ 99060 w 815340"/>
                <a:gd name="connsiteY2" fmla="*/ 967740 h 967740"/>
                <a:gd name="connsiteX3" fmla="*/ 236220 w 815340"/>
                <a:gd name="connsiteY3" fmla="*/ 952500 h 967740"/>
                <a:gd name="connsiteX4" fmla="*/ 205740 w 815340"/>
                <a:gd name="connsiteY4" fmla="*/ 419100 h 967740"/>
                <a:gd name="connsiteX5" fmla="*/ 815340 w 815340"/>
                <a:gd name="connsiteY5" fmla="*/ 152400 h 967740"/>
                <a:gd name="connsiteX6" fmla="*/ 739140 w 815340"/>
                <a:gd name="connsiteY6" fmla="*/ 0 h 967740"/>
                <a:gd name="connsiteX0" fmla="*/ 739140 w 792480"/>
                <a:gd name="connsiteY0" fmla="*/ 0 h 967740"/>
                <a:gd name="connsiteX1" fmla="*/ 0 w 792480"/>
                <a:gd name="connsiteY1" fmla="*/ 281940 h 967740"/>
                <a:gd name="connsiteX2" fmla="*/ 99060 w 792480"/>
                <a:gd name="connsiteY2" fmla="*/ 967740 h 967740"/>
                <a:gd name="connsiteX3" fmla="*/ 236220 w 792480"/>
                <a:gd name="connsiteY3" fmla="*/ 952500 h 967740"/>
                <a:gd name="connsiteX4" fmla="*/ 205740 w 792480"/>
                <a:gd name="connsiteY4" fmla="*/ 419100 h 967740"/>
                <a:gd name="connsiteX5" fmla="*/ 792480 w 792480"/>
                <a:gd name="connsiteY5" fmla="*/ 137160 h 967740"/>
                <a:gd name="connsiteX6" fmla="*/ 739140 w 792480"/>
                <a:gd name="connsiteY6" fmla="*/ 0 h 967740"/>
                <a:gd name="connsiteX0" fmla="*/ 739140 w 739140"/>
                <a:gd name="connsiteY0" fmla="*/ 0 h 967740"/>
                <a:gd name="connsiteX1" fmla="*/ 0 w 739140"/>
                <a:gd name="connsiteY1" fmla="*/ 281940 h 967740"/>
                <a:gd name="connsiteX2" fmla="*/ 99060 w 739140"/>
                <a:gd name="connsiteY2" fmla="*/ 967740 h 967740"/>
                <a:gd name="connsiteX3" fmla="*/ 236220 w 739140"/>
                <a:gd name="connsiteY3" fmla="*/ 952500 h 967740"/>
                <a:gd name="connsiteX4" fmla="*/ 205740 w 739140"/>
                <a:gd name="connsiteY4" fmla="*/ 419100 h 967740"/>
                <a:gd name="connsiteX5" fmla="*/ 692322 w 739140"/>
                <a:gd name="connsiteY5" fmla="*/ 197256 h 967740"/>
                <a:gd name="connsiteX6" fmla="*/ 739140 w 739140"/>
                <a:gd name="connsiteY6" fmla="*/ 0 h 967740"/>
                <a:gd name="connsiteX0" fmla="*/ 659013 w 692321"/>
                <a:gd name="connsiteY0" fmla="*/ 0 h 907644"/>
                <a:gd name="connsiteX1" fmla="*/ 0 w 692321"/>
                <a:gd name="connsiteY1" fmla="*/ 221844 h 907644"/>
                <a:gd name="connsiteX2" fmla="*/ 99060 w 692321"/>
                <a:gd name="connsiteY2" fmla="*/ 907644 h 907644"/>
                <a:gd name="connsiteX3" fmla="*/ 236220 w 692321"/>
                <a:gd name="connsiteY3" fmla="*/ 892404 h 907644"/>
                <a:gd name="connsiteX4" fmla="*/ 205740 w 692321"/>
                <a:gd name="connsiteY4" fmla="*/ 359004 h 907644"/>
                <a:gd name="connsiteX5" fmla="*/ 692322 w 692321"/>
                <a:gd name="connsiteY5" fmla="*/ 137160 h 907644"/>
                <a:gd name="connsiteX6" fmla="*/ 659013 w 692321"/>
                <a:gd name="connsiteY6" fmla="*/ 0 h 907644"/>
                <a:gd name="connsiteX0" fmla="*/ 659013 w 698999"/>
                <a:gd name="connsiteY0" fmla="*/ 0 h 907644"/>
                <a:gd name="connsiteX1" fmla="*/ 0 w 698999"/>
                <a:gd name="connsiteY1" fmla="*/ 221844 h 907644"/>
                <a:gd name="connsiteX2" fmla="*/ 99060 w 698999"/>
                <a:gd name="connsiteY2" fmla="*/ 907644 h 907644"/>
                <a:gd name="connsiteX3" fmla="*/ 236220 w 698999"/>
                <a:gd name="connsiteY3" fmla="*/ 892404 h 907644"/>
                <a:gd name="connsiteX4" fmla="*/ 205740 w 698999"/>
                <a:gd name="connsiteY4" fmla="*/ 359004 h 907644"/>
                <a:gd name="connsiteX5" fmla="*/ 698999 w 698999"/>
                <a:gd name="connsiteY5" fmla="*/ 123805 h 907644"/>
                <a:gd name="connsiteX6" fmla="*/ 659013 w 698999"/>
                <a:gd name="connsiteY6" fmla="*/ 0 h 907644"/>
                <a:gd name="connsiteX0" fmla="*/ 659013 w 721444"/>
                <a:gd name="connsiteY0" fmla="*/ 0 h 907644"/>
                <a:gd name="connsiteX1" fmla="*/ 0 w 721444"/>
                <a:gd name="connsiteY1" fmla="*/ 221844 h 907644"/>
                <a:gd name="connsiteX2" fmla="*/ 99060 w 721444"/>
                <a:gd name="connsiteY2" fmla="*/ 907644 h 907644"/>
                <a:gd name="connsiteX3" fmla="*/ 236220 w 721444"/>
                <a:gd name="connsiteY3" fmla="*/ 892404 h 907644"/>
                <a:gd name="connsiteX4" fmla="*/ 205740 w 721444"/>
                <a:gd name="connsiteY4" fmla="*/ 359004 h 907644"/>
                <a:gd name="connsiteX5" fmla="*/ 721445 w 721444"/>
                <a:gd name="connsiteY5" fmla="*/ 132513 h 907644"/>
                <a:gd name="connsiteX6" fmla="*/ 659013 w 721444"/>
                <a:gd name="connsiteY6" fmla="*/ 0 h 907644"/>
                <a:gd name="connsiteX0" fmla="*/ 659013 w 721445"/>
                <a:gd name="connsiteY0" fmla="*/ 0 h 907644"/>
                <a:gd name="connsiteX1" fmla="*/ 0 w 721445"/>
                <a:gd name="connsiteY1" fmla="*/ 221844 h 907644"/>
                <a:gd name="connsiteX2" fmla="*/ 99060 w 721445"/>
                <a:gd name="connsiteY2" fmla="*/ 907644 h 907644"/>
                <a:gd name="connsiteX3" fmla="*/ 236220 w 721445"/>
                <a:gd name="connsiteY3" fmla="*/ 892404 h 907644"/>
                <a:gd name="connsiteX4" fmla="*/ 202853 w 721445"/>
                <a:gd name="connsiteY4" fmla="*/ 345966 h 907644"/>
                <a:gd name="connsiteX5" fmla="*/ 721445 w 721445"/>
                <a:gd name="connsiteY5" fmla="*/ 132513 h 907644"/>
                <a:gd name="connsiteX6" fmla="*/ 659013 w 721445"/>
                <a:gd name="connsiteY6" fmla="*/ 0 h 907644"/>
                <a:gd name="connsiteX0" fmla="*/ 681458 w 721445"/>
                <a:gd name="connsiteY0" fmla="*/ -1 h 898934"/>
                <a:gd name="connsiteX1" fmla="*/ 0 w 721445"/>
                <a:gd name="connsiteY1" fmla="*/ 213134 h 898934"/>
                <a:gd name="connsiteX2" fmla="*/ 99060 w 721445"/>
                <a:gd name="connsiteY2" fmla="*/ 898934 h 898934"/>
                <a:gd name="connsiteX3" fmla="*/ 236220 w 721445"/>
                <a:gd name="connsiteY3" fmla="*/ 883694 h 898934"/>
                <a:gd name="connsiteX4" fmla="*/ 202853 w 721445"/>
                <a:gd name="connsiteY4" fmla="*/ 337256 h 898934"/>
                <a:gd name="connsiteX5" fmla="*/ 721445 w 721445"/>
                <a:gd name="connsiteY5" fmla="*/ 123803 h 898934"/>
                <a:gd name="connsiteX6" fmla="*/ 681458 w 721445"/>
                <a:gd name="connsiteY6" fmla="*/ -1 h 89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1445" h="898934">
                  <a:moveTo>
                    <a:pt x="681458" y="-1"/>
                  </a:moveTo>
                  <a:lnTo>
                    <a:pt x="0" y="213134"/>
                  </a:lnTo>
                  <a:lnTo>
                    <a:pt x="99060" y="898934"/>
                  </a:lnTo>
                  <a:lnTo>
                    <a:pt x="236220" y="883694"/>
                  </a:lnTo>
                  <a:lnTo>
                    <a:pt x="202853" y="337256"/>
                  </a:lnTo>
                  <a:lnTo>
                    <a:pt x="721445" y="123803"/>
                  </a:lnTo>
                  <a:lnTo>
                    <a:pt x="681458" y="-1"/>
                  </a:lnTo>
                  <a:close/>
                </a:path>
              </a:pathLst>
            </a:custGeom>
            <a:solidFill>
              <a:srgbClr val="FF0000">
                <a:alpha val="3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12" tIns="45718" rIns="91412" bIns="4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5" name="任意多边形 114"/>
            <p:cNvSpPr/>
            <p:nvPr/>
          </p:nvSpPr>
          <p:spPr>
            <a:xfrm>
              <a:off x="5291617" y="4173843"/>
              <a:ext cx="2875985" cy="584387"/>
            </a:xfrm>
            <a:custGeom>
              <a:avLst/>
              <a:gdLst>
                <a:gd name="connsiteX0" fmla="*/ 0 w 4429125"/>
                <a:gd name="connsiteY0" fmla="*/ 0 h 899979"/>
                <a:gd name="connsiteX1" fmla="*/ 1114425 w 4429125"/>
                <a:gd name="connsiteY1" fmla="*/ 771525 h 899979"/>
                <a:gd name="connsiteX2" fmla="*/ 1876425 w 4429125"/>
                <a:gd name="connsiteY2" fmla="*/ 876300 h 899979"/>
                <a:gd name="connsiteX3" fmla="*/ 2867025 w 4429125"/>
                <a:gd name="connsiteY3" fmla="*/ 523875 h 899979"/>
                <a:gd name="connsiteX4" fmla="*/ 3448050 w 4429125"/>
                <a:gd name="connsiteY4" fmla="*/ 438150 h 899979"/>
                <a:gd name="connsiteX5" fmla="*/ 4429125 w 4429125"/>
                <a:gd name="connsiteY5" fmla="*/ 628650 h 899979"/>
                <a:gd name="connsiteX0" fmla="*/ 0 w 4429125"/>
                <a:gd name="connsiteY0" fmla="*/ 0 h 899979"/>
                <a:gd name="connsiteX1" fmla="*/ 1114425 w 4429125"/>
                <a:gd name="connsiteY1" fmla="*/ 771525 h 899979"/>
                <a:gd name="connsiteX2" fmla="*/ 1876425 w 4429125"/>
                <a:gd name="connsiteY2" fmla="*/ 876300 h 899979"/>
                <a:gd name="connsiteX3" fmla="*/ 2743200 w 4429125"/>
                <a:gd name="connsiteY3" fmla="*/ 523875 h 899979"/>
                <a:gd name="connsiteX4" fmla="*/ 3448050 w 4429125"/>
                <a:gd name="connsiteY4" fmla="*/ 438150 h 899979"/>
                <a:gd name="connsiteX5" fmla="*/ 4429125 w 4429125"/>
                <a:gd name="connsiteY5" fmla="*/ 628650 h 89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9125" h="899979">
                  <a:moveTo>
                    <a:pt x="0" y="0"/>
                  </a:moveTo>
                  <a:cubicBezTo>
                    <a:pt x="400844" y="312737"/>
                    <a:pt x="801688" y="625475"/>
                    <a:pt x="1114425" y="771525"/>
                  </a:cubicBezTo>
                  <a:cubicBezTo>
                    <a:pt x="1427162" y="917575"/>
                    <a:pt x="1604963" y="917575"/>
                    <a:pt x="1876425" y="876300"/>
                  </a:cubicBezTo>
                  <a:cubicBezTo>
                    <a:pt x="2147887" y="835025"/>
                    <a:pt x="2481262" y="596900"/>
                    <a:pt x="2743200" y="523875"/>
                  </a:cubicBezTo>
                  <a:cubicBezTo>
                    <a:pt x="3005138" y="450850"/>
                    <a:pt x="3167063" y="420688"/>
                    <a:pt x="3448050" y="438150"/>
                  </a:cubicBezTo>
                  <a:cubicBezTo>
                    <a:pt x="3729037" y="455612"/>
                    <a:pt x="4068762" y="542131"/>
                    <a:pt x="4429125" y="628650"/>
                  </a:cubicBezTo>
                </a:path>
              </a:pathLst>
            </a:custGeom>
            <a:noFill/>
            <a:ln w="228600" cap="flat" cmpd="thinThick" algn="ctr">
              <a:solidFill>
                <a:srgbClr val="FF0000">
                  <a:alpha val="30000"/>
                </a:srgbClr>
              </a:solidFill>
              <a:prstDash val="solid"/>
              <a:miter lim="800000"/>
              <a:headEnd type="none" w="med" len="sm"/>
              <a:tailEnd type="none" w="med" len="sm"/>
            </a:ln>
            <a:effectLst/>
          </p:spPr>
          <p:txBody>
            <a:bodyPr lIns="91412" tIns="45718" rIns="91412" bIns="45718" rtlCol="0" anchor="ctr"/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16" name="肘形连接符 115"/>
            <p:cNvCxnSpPr/>
            <p:nvPr/>
          </p:nvCxnSpPr>
          <p:spPr>
            <a:xfrm rot="5400000" flipH="1">
              <a:off x="5622738" y="3455647"/>
              <a:ext cx="304321" cy="2109466"/>
            </a:xfrm>
            <a:prstGeom prst="bentConnector4">
              <a:avLst>
                <a:gd name="adj1" fmla="val 3789"/>
                <a:gd name="adj2" fmla="val 80347"/>
              </a:avLst>
            </a:prstGeom>
            <a:noFill/>
            <a:ln w="9525" cap="flat" cmpd="sng" algn="ctr">
              <a:solidFill>
                <a:srgbClr val="FFFFFF">
                  <a:lumMod val="65000"/>
                </a:srgbClr>
              </a:solidFill>
              <a:prstDash val="sysDash"/>
              <a:miter lim="800000"/>
            </a:ln>
            <a:effectLst/>
          </p:spPr>
        </p:cxnSp>
        <p:grpSp>
          <p:nvGrpSpPr>
            <p:cNvPr id="117" name="组合 116"/>
            <p:cNvGrpSpPr>
              <a:grpSpLocks noChangeAspect="1"/>
            </p:cNvGrpSpPr>
            <p:nvPr/>
          </p:nvGrpSpPr>
          <p:grpSpPr>
            <a:xfrm>
              <a:off x="7276843" y="4379628"/>
              <a:ext cx="170333" cy="170313"/>
              <a:chOff x="10620672" y="1707923"/>
              <a:chExt cx="504056" cy="504000"/>
            </a:xfrm>
          </p:grpSpPr>
          <p:sp>
            <p:nvSpPr>
              <p:cNvPr id="182" name="椭圆 181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solidFill>
                <a:srgbClr val="6699FF">
                  <a:alpha val="61000"/>
                </a:srgbClr>
              </a:solidFill>
              <a:ln w="9525" cap="flat" cmpd="sng" algn="ctr">
                <a:solidFill>
                  <a:srgbClr val="0070C0">
                    <a:alpha val="48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Medium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10749585" y="1832351"/>
                <a:ext cx="252000" cy="252000"/>
              </a:xfrm>
              <a:prstGeom prst="ellipse">
                <a:avLst/>
              </a:prstGeom>
              <a:solidFill>
                <a:srgbClr val="002060">
                  <a:alpha val="72000"/>
                </a:srgbClr>
              </a:solidFill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Medium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18" name="组合 117"/>
            <p:cNvGrpSpPr>
              <a:grpSpLocks noChangeAspect="1"/>
            </p:cNvGrpSpPr>
            <p:nvPr/>
          </p:nvGrpSpPr>
          <p:grpSpPr>
            <a:xfrm>
              <a:off x="6838302" y="4856484"/>
              <a:ext cx="170333" cy="170313"/>
              <a:chOff x="10620672" y="1707923"/>
              <a:chExt cx="504056" cy="504000"/>
            </a:xfrm>
          </p:grpSpPr>
          <p:sp>
            <p:nvSpPr>
              <p:cNvPr id="180" name="椭圆 179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solidFill>
                <a:srgbClr val="6699FF">
                  <a:alpha val="61000"/>
                </a:srgbClr>
              </a:solidFill>
              <a:ln w="9525" cap="flat" cmpd="sng" algn="ctr">
                <a:solidFill>
                  <a:srgbClr val="0070C0">
                    <a:alpha val="48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Medium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10749585" y="1832351"/>
                <a:ext cx="252000" cy="252000"/>
              </a:xfrm>
              <a:prstGeom prst="ellipse">
                <a:avLst/>
              </a:prstGeom>
              <a:solidFill>
                <a:srgbClr val="002060">
                  <a:alpha val="72000"/>
                </a:srgbClr>
              </a:solidFill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Medium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19" name="TextBox 123"/>
            <p:cNvSpPr txBox="1"/>
            <p:nvPr/>
          </p:nvSpPr>
          <p:spPr>
            <a:xfrm>
              <a:off x="5933781" y="4464786"/>
              <a:ext cx="355338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成都</a:t>
              </a:r>
            </a:p>
          </p:txBody>
        </p:sp>
        <p:sp>
          <p:nvSpPr>
            <p:cNvPr id="120" name="TextBox 124"/>
            <p:cNvSpPr txBox="1"/>
            <p:nvPr/>
          </p:nvSpPr>
          <p:spPr>
            <a:xfrm>
              <a:off x="6246535" y="4652904"/>
              <a:ext cx="355338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重庆</a:t>
              </a:r>
            </a:p>
          </p:txBody>
        </p:sp>
        <p:sp>
          <p:nvSpPr>
            <p:cNvPr id="121" name="TextBox 125"/>
            <p:cNvSpPr txBox="1"/>
            <p:nvPr/>
          </p:nvSpPr>
          <p:spPr>
            <a:xfrm>
              <a:off x="7128515" y="4289322"/>
              <a:ext cx="355338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合肥</a:t>
              </a:r>
            </a:p>
          </p:txBody>
        </p:sp>
        <p:sp>
          <p:nvSpPr>
            <p:cNvPr id="122" name="TextBox 126"/>
            <p:cNvSpPr txBox="1"/>
            <p:nvPr/>
          </p:nvSpPr>
          <p:spPr>
            <a:xfrm>
              <a:off x="6871277" y="4469484"/>
              <a:ext cx="355338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武汉</a:t>
              </a:r>
            </a:p>
          </p:txBody>
        </p:sp>
        <p:grpSp>
          <p:nvGrpSpPr>
            <p:cNvPr id="123" name="组合 122"/>
            <p:cNvGrpSpPr>
              <a:grpSpLocks noChangeAspect="1"/>
            </p:cNvGrpSpPr>
            <p:nvPr/>
          </p:nvGrpSpPr>
          <p:grpSpPr>
            <a:xfrm>
              <a:off x="7466513" y="3450471"/>
              <a:ext cx="170333" cy="170313"/>
              <a:chOff x="10620672" y="1707923"/>
              <a:chExt cx="504056" cy="504000"/>
            </a:xfrm>
          </p:grpSpPr>
          <p:sp>
            <p:nvSpPr>
              <p:cNvPr id="178" name="椭圆 177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solidFill>
                <a:srgbClr val="6699FF">
                  <a:alpha val="61000"/>
                </a:srgbClr>
              </a:solidFill>
              <a:ln w="9525" cap="flat" cmpd="sng" algn="ctr">
                <a:solidFill>
                  <a:srgbClr val="0070C0">
                    <a:alpha val="48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Medium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10749585" y="1832351"/>
                <a:ext cx="252000" cy="252000"/>
              </a:xfrm>
              <a:prstGeom prst="ellipse">
                <a:avLst/>
              </a:prstGeom>
              <a:solidFill>
                <a:srgbClr val="002060">
                  <a:alpha val="72000"/>
                </a:srgbClr>
              </a:solidFill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Medium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cxnSp>
          <p:nvCxnSpPr>
            <p:cNvPr id="124" name="直接连接符 123"/>
            <p:cNvCxnSpPr/>
            <p:nvPr/>
          </p:nvCxnSpPr>
          <p:spPr>
            <a:xfrm>
              <a:off x="7304590" y="3127761"/>
              <a:ext cx="0" cy="2540749"/>
            </a:xfrm>
            <a:prstGeom prst="line">
              <a:avLst/>
            </a:prstGeom>
            <a:noFill/>
            <a:ln w="76200" cap="flat" cmpd="sng" algn="ctr">
              <a:solidFill>
                <a:srgbClr val="7D0000">
                  <a:lumMod val="60000"/>
                  <a:lumOff val="40000"/>
                  <a:alpha val="64000"/>
                </a:srgbClr>
              </a:solidFill>
              <a:prstDash val="sysDot"/>
              <a:miter lim="800000"/>
            </a:ln>
            <a:effectLst/>
          </p:spPr>
        </p:cxnSp>
        <p:sp>
          <p:nvSpPr>
            <p:cNvPr id="125" name="TextBox 34"/>
            <p:cNvSpPr txBox="1"/>
            <p:nvPr/>
          </p:nvSpPr>
          <p:spPr>
            <a:xfrm>
              <a:off x="7787477" y="3262833"/>
              <a:ext cx="693176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沈阳</a:t>
              </a:r>
            </a:p>
          </p:txBody>
        </p:sp>
        <p:sp>
          <p:nvSpPr>
            <p:cNvPr id="126" name="TextBox 93"/>
            <p:cNvSpPr txBox="1"/>
            <p:nvPr/>
          </p:nvSpPr>
          <p:spPr>
            <a:xfrm>
              <a:off x="6514111" y="4136031"/>
              <a:ext cx="355338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西安</a:t>
              </a:r>
            </a:p>
          </p:txBody>
        </p:sp>
        <p:sp>
          <p:nvSpPr>
            <p:cNvPr id="127" name="TextBox 198"/>
            <p:cNvSpPr txBox="1"/>
            <p:nvPr/>
          </p:nvSpPr>
          <p:spPr>
            <a:xfrm>
              <a:off x="6656518" y="5830518"/>
              <a:ext cx="355338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海南</a:t>
              </a:r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5823578" y="5256617"/>
              <a:ext cx="127736" cy="127736"/>
              <a:chOff x="10620672" y="1707923"/>
              <a:chExt cx="504056" cy="504000"/>
            </a:xfrm>
            <a:solidFill>
              <a:srgbClr val="00B0F0"/>
            </a:solidFill>
          </p:grpSpPr>
          <p:sp>
            <p:nvSpPr>
              <p:cNvPr id="176" name="椭圆 175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10755753" y="1832351"/>
                <a:ext cx="252000" cy="252000"/>
              </a:xfrm>
              <a:prstGeom prst="ellipse">
                <a:avLst/>
              </a:prstGeom>
              <a:grpFill/>
              <a:ln w="1905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29" name="TextBox 94"/>
            <p:cNvSpPr txBox="1"/>
            <p:nvPr/>
          </p:nvSpPr>
          <p:spPr>
            <a:xfrm>
              <a:off x="5718440" y="5347320"/>
              <a:ext cx="355338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昆明</a:t>
              </a:r>
            </a:p>
          </p:txBody>
        </p:sp>
        <p:sp>
          <p:nvSpPr>
            <p:cNvPr id="130" name="TextBox 94"/>
            <p:cNvSpPr txBox="1"/>
            <p:nvPr/>
          </p:nvSpPr>
          <p:spPr>
            <a:xfrm>
              <a:off x="6260875" y="5578155"/>
              <a:ext cx="355338" cy="184662"/>
            </a:xfrm>
            <a:prstGeom prst="rect">
              <a:avLst/>
            </a:prstGeom>
            <a:noFill/>
          </p:spPr>
          <p:txBody>
            <a:bodyPr wrap="square" lIns="91412" tIns="45718" rIns="91412" bIns="45718" rtlCol="0">
              <a:spAutoFit/>
            </a:bodyPr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南宁</a:t>
              </a:r>
            </a:p>
          </p:txBody>
        </p:sp>
        <p:grpSp>
          <p:nvGrpSpPr>
            <p:cNvPr id="131" name="组合 130"/>
            <p:cNvGrpSpPr/>
            <p:nvPr/>
          </p:nvGrpSpPr>
          <p:grpSpPr>
            <a:xfrm>
              <a:off x="6393026" y="5451195"/>
              <a:ext cx="127736" cy="127736"/>
              <a:chOff x="10620672" y="1707923"/>
              <a:chExt cx="504056" cy="504000"/>
            </a:xfrm>
            <a:solidFill>
              <a:srgbClr val="00B0F0"/>
            </a:solidFill>
          </p:grpSpPr>
          <p:sp>
            <p:nvSpPr>
              <p:cNvPr id="174" name="椭圆 173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9900">
                    <a:alpha val="48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10755753" y="1832351"/>
                <a:ext cx="252000" cy="252000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6895610" y="3962166"/>
              <a:ext cx="212892" cy="212892"/>
              <a:chOff x="10620672" y="1707923"/>
              <a:chExt cx="504056" cy="504000"/>
            </a:xfrm>
          </p:grpSpPr>
          <p:sp>
            <p:nvSpPr>
              <p:cNvPr id="172" name="椭圆 171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solidFill>
                <a:srgbClr val="7D0000">
                  <a:lumMod val="20000"/>
                  <a:lumOff val="80000"/>
                  <a:alpha val="61000"/>
                </a:srgbClr>
              </a:solidFill>
              <a:ln w="9525" cap="flat" cmpd="sng" algn="ctr">
                <a:solidFill>
                  <a:srgbClr val="C00000">
                    <a:alpha val="48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73" name="椭圆 172"/>
              <p:cNvSpPr/>
              <p:nvPr/>
            </p:nvSpPr>
            <p:spPr>
              <a:xfrm>
                <a:off x="10755753" y="1832351"/>
                <a:ext cx="252000" cy="252000"/>
              </a:xfrm>
              <a:prstGeom prst="ellipse">
                <a:avLst/>
              </a:prstGeom>
              <a:solidFill>
                <a:srgbClr val="C00000">
                  <a:alpha val="72000"/>
                </a:srgbClr>
              </a:solidFill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7488316" y="4330394"/>
              <a:ext cx="212892" cy="212892"/>
              <a:chOff x="10620672" y="1707923"/>
              <a:chExt cx="504056" cy="504000"/>
            </a:xfrm>
          </p:grpSpPr>
          <p:sp>
            <p:nvSpPr>
              <p:cNvPr id="170" name="椭圆 169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solidFill>
                <a:srgbClr val="7D0000">
                  <a:lumMod val="20000"/>
                  <a:lumOff val="80000"/>
                  <a:alpha val="61000"/>
                </a:srgbClr>
              </a:solidFill>
              <a:ln w="9525" cap="flat" cmpd="sng" algn="ctr">
                <a:solidFill>
                  <a:srgbClr val="C00000">
                    <a:alpha val="48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10755753" y="1832351"/>
                <a:ext cx="252000" cy="252000"/>
              </a:xfrm>
              <a:prstGeom prst="ellipse">
                <a:avLst/>
              </a:prstGeom>
              <a:solidFill>
                <a:srgbClr val="C00000">
                  <a:alpha val="72000"/>
                </a:srgbClr>
              </a:solidFill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7550456" y="4613379"/>
              <a:ext cx="212892" cy="212892"/>
              <a:chOff x="10620672" y="1707923"/>
              <a:chExt cx="504056" cy="504000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solidFill>
                <a:srgbClr val="7D0000">
                  <a:lumMod val="20000"/>
                  <a:lumOff val="80000"/>
                  <a:alpha val="61000"/>
                </a:srgbClr>
              </a:solidFill>
              <a:ln w="9525" cap="flat" cmpd="sng" algn="ctr">
                <a:solidFill>
                  <a:srgbClr val="C00000">
                    <a:alpha val="48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10755753" y="1832351"/>
                <a:ext cx="252000" cy="252000"/>
              </a:xfrm>
              <a:prstGeom prst="ellipse">
                <a:avLst/>
              </a:prstGeom>
              <a:solidFill>
                <a:srgbClr val="C00000">
                  <a:alpha val="72000"/>
                </a:srgbClr>
              </a:solidFill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6927884" y="4585411"/>
              <a:ext cx="212892" cy="212892"/>
              <a:chOff x="10620672" y="1707923"/>
              <a:chExt cx="504056" cy="504000"/>
            </a:xfrm>
          </p:grpSpPr>
          <p:sp>
            <p:nvSpPr>
              <p:cNvPr id="166" name="椭圆 165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solidFill>
                <a:srgbClr val="7D0000">
                  <a:lumMod val="20000"/>
                  <a:lumOff val="80000"/>
                  <a:alpha val="61000"/>
                </a:srgbClr>
              </a:solidFill>
              <a:ln w="9525" cap="flat" cmpd="sng" algn="ctr">
                <a:solidFill>
                  <a:srgbClr val="C00000">
                    <a:alpha val="48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10755753" y="1832351"/>
                <a:ext cx="252000" cy="252000"/>
              </a:xfrm>
              <a:prstGeom prst="ellipse">
                <a:avLst/>
              </a:prstGeom>
              <a:solidFill>
                <a:srgbClr val="C00000">
                  <a:alpha val="72000"/>
                </a:srgbClr>
              </a:solidFill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5860870" y="4549941"/>
              <a:ext cx="212892" cy="212892"/>
              <a:chOff x="10620672" y="1707923"/>
              <a:chExt cx="504056" cy="504000"/>
            </a:xfrm>
          </p:grpSpPr>
          <p:sp>
            <p:nvSpPr>
              <p:cNvPr id="164" name="椭圆 163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solidFill>
                <a:srgbClr val="7D0000">
                  <a:lumMod val="20000"/>
                  <a:lumOff val="80000"/>
                  <a:alpha val="61000"/>
                </a:srgbClr>
              </a:solidFill>
              <a:ln w="9525" cap="flat" cmpd="sng" algn="ctr">
                <a:solidFill>
                  <a:srgbClr val="C00000">
                    <a:alpha val="48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10755753" y="1832351"/>
                <a:ext cx="252000" cy="252000"/>
              </a:xfrm>
              <a:prstGeom prst="ellipse">
                <a:avLst/>
              </a:prstGeom>
              <a:solidFill>
                <a:srgbClr val="C00000">
                  <a:alpha val="72000"/>
                </a:srgbClr>
              </a:solidFill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cxnSp>
          <p:nvCxnSpPr>
            <p:cNvPr id="137" name="直接连接符 136"/>
            <p:cNvCxnSpPr/>
            <p:nvPr/>
          </p:nvCxnSpPr>
          <p:spPr>
            <a:xfrm flipH="1" flipV="1">
              <a:off x="7580469" y="4449024"/>
              <a:ext cx="101237" cy="265981"/>
            </a:xfrm>
            <a:prstGeom prst="line">
              <a:avLst/>
            </a:prstGeom>
            <a:noFill/>
            <a:ln w="22225" cap="flat" cmpd="sng" algn="ctr">
              <a:solidFill>
                <a:srgbClr val="000000">
                  <a:lumMod val="95000"/>
                  <a:lumOff val="5000"/>
                </a:srgbClr>
              </a:solidFill>
              <a:prstDash val="sysDot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>
            <a:xfrm flipH="1">
              <a:off x="7757856" y="4616595"/>
              <a:ext cx="230351" cy="72617"/>
            </a:xfrm>
            <a:prstGeom prst="line">
              <a:avLst/>
            </a:prstGeom>
            <a:noFill/>
            <a:ln w="22225" cap="flat" cmpd="sng" algn="ctr">
              <a:solidFill>
                <a:srgbClr val="000000">
                  <a:lumMod val="95000"/>
                  <a:lumOff val="5000"/>
                </a:srgbClr>
              </a:solidFill>
              <a:prstDash val="sysDot"/>
              <a:miter lim="800000"/>
              <a:headEnd type="oval" w="sm" len="sm"/>
              <a:tailEnd type="oval" w="sm" len="sm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>
            <a:xfrm flipH="1" flipV="1">
              <a:off x="7631689" y="4419486"/>
              <a:ext cx="277911" cy="165663"/>
            </a:xfrm>
            <a:prstGeom prst="line">
              <a:avLst/>
            </a:prstGeom>
            <a:noFill/>
            <a:ln w="22225" cap="flat" cmpd="sng" algn="ctr">
              <a:solidFill>
                <a:srgbClr val="000000">
                  <a:lumMod val="95000"/>
                  <a:lumOff val="5000"/>
                </a:srgbClr>
              </a:solidFill>
              <a:prstDash val="sysDot"/>
              <a:miter lim="800000"/>
              <a:headEnd type="oval" w="sm" len="sm"/>
              <a:tailEnd type="oval" w="sm" len="sm"/>
            </a:ln>
            <a:effectLst/>
          </p:spPr>
        </p:cxnSp>
        <p:grpSp>
          <p:nvGrpSpPr>
            <p:cNvPr id="140" name="组合 139"/>
            <p:cNvGrpSpPr/>
            <p:nvPr/>
          </p:nvGrpSpPr>
          <p:grpSpPr>
            <a:xfrm>
              <a:off x="7274989" y="4372861"/>
              <a:ext cx="212892" cy="212892"/>
              <a:chOff x="10620672" y="1707923"/>
              <a:chExt cx="504056" cy="504000"/>
            </a:xfrm>
          </p:grpSpPr>
          <p:sp>
            <p:nvSpPr>
              <p:cNvPr id="162" name="椭圆 161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solidFill>
                <a:srgbClr val="7D0000">
                  <a:lumMod val="20000"/>
                  <a:lumOff val="80000"/>
                  <a:alpha val="61000"/>
                </a:srgbClr>
              </a:solidFill>
              <a:ln w="9525" cap="flat" cmpd="sng" algn="ctr">
                <a:solidFill>
                  <a:srgbClr val="C00000">
                    <a:alpha val="48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10755753" y="1832351"/>
                <a:ext cx="252000" cy="252000"/>
              </a:xfrm>
              <a:prstGeom prst="ellipse">
                <a:avLst/>
              </a:prstGeom>
              <a:solidFill>
                <a:srgbClr val="C00000">
                  <a:alpha val="72000"/>
                </a:srgbClr>
              </a:solidFill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41" name="组合 140"/>
            <p:cNvGrpSpPr>
              <a:grpSpLocks noChangeAspect="1"/>
            </p:cNvGrpSpPr>
            <p:nvPr/>
          </p:nvGrpSpPr>
          <p:grpSpPr>
            <a:xfrm>
              <a:off x="7008659" y="3587302"/>
              <a:ext cx="170333" cy="170313"/>
              <a:chOff x="10620672" y="1707923"/>
              <a:chExt cx="504056" cy="504000"/>
            </a:xfrm>
          </p:grpSpPr>
          <p:sp>
            <p:nvSpPr>
              <p:cNvPr id="160" name="椭圆 159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solidFill>
                <a:srgbClr val="6699FF">
                  <a:alpha val="61000"/>
                </a:srgbClr>
              </a:solidFill>
              <a:ln w="9525" cap="flat" cmpd="sng" algn="ctr">
                <a:solidFill>
                  <a:srgbClr val="0070C0">
                    <a:alpha val="48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Medium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10749585" y="1832351"/>
                <a:ext cx="252000" cy="252000"/>
              </a:xfrm>
              <a:prstGeom prst="ellipse">
                <a:avLst/>
              </a:prstGeom>
              <a:solidFill>
                <a:srgbClr val="002060">
                  <a:alpha val="72000"/>
                </a:srgbClr>
              </a:solidFill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Medium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42" name="组合 141"/>
            <p:cNvGrpSpPr>
              <a:grpSpLocks noChangeAspect="1"/>
            </p:cNvGrpSpPr>
            <p:nvPr/>
          </p:nvGrpSpPr>
          <p:grpSpPr>
            <a:xfrm>
              <a:off x="6590445" y="3990998"/>
              <a:ext cx="170333" cy="170313"/>
              <a:chOff x="10620672" y="1707923"/>
              <a:chExt cx="504056" cy="504000"/>
            </a:xfrm>
          </p:grpSpPr>
          <p:sp>
            <p:nvSpPr>
              <p:cNvPr id="158" name="椭圆 157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solidFill>
                <a:srgbClr val="6699FF">
                  <a:alpha val="61000"/>
                </a:srgbClr>
              </a:solidFill>
              <a:ln w="9525" cap="flat" cmpd="sng" algn="ctr">
                <a:solidFill>
                  <a:srgbClr val="0070C0">
                    <a:alpha val="48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Medium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10749585" y="1832351"/>
                <a:ext cx="252000" cy="252000"/>
              </a:xfrm>
              <a:prstGeom prst="ellipse">
                <a:avLst/>
              </a:prstGeom>
              <a:solidFill>
                <a:srgbClr val="002060">
                  <a:alpha val="72000"/>
                </a:srgbClr>
              </a:solidFill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Medium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43" name="组合 142"/>
            <p:cNvGrpSpPr>
              <a:grpSpLocks noChangeAspect="1"/>
            </p:cNvGrpSpPr>
            <p:nvPr/>
          </p:nvGrpSpPr>
          <p:grpSpPr>
            <a:xfrm>
              <a:off x="7378282" y="5317815"/>
              <a:ext cx="170333" cy="170313"/>
              <a:chOff x="10620672" y="1707923"/>
              <a:chExt cx="504056" cy="504000"/>
            </a:xfrm>
          </p:grpSpPr>
          <p:sp>
            <p:nvSpPr>
              <p:cNvPr id="156" name="椭圆 155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solidFill>
                <a:srgbClr val="6699FF">
                  <a:alpha val="61000"/>
                </a:srgbClr>
              </a:solidFill>
              <a:ln w="9525" cap="flat" cmpd="sng" algn="ctr">
                <a:solidFill>
                  <a:srgbClr val="0070C0">
                    <a:alpha val="48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Medium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10749585" y="1832351"/>
                <a:ext cx="252000" cy="252000"/>
              </a:xfrm>
              <a:prstGeom prst="ellipse">
                <a:avLst/>
              </a:prstGeom>
              <a:solidFill>
                <a:srgbClr val="002060">
                  <a:alpha val="72000"/>
                </a:srgbClr>
              </a:solidFill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Medium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44" name="组合 143"/>
            <p:cNvGrpSpPr>
              <a:grpSpLocks noChangeAspect="1"/>
            </p:cNvGrpSpPr>
            <p:nvPr/>
          </p:nvGrpSpPr>
          <p:grpSpPr>
            <a:xfrm>
              <a:off x="7312719" y="3803728"/>
              <a:ext cx="170333" cy="170313"/>
              <a:chOff x="10620672" y="1707923"/>
              <a:chExt cx="504056" cy="504000"/>
            </a:xfrm>
          </p:grpSpPr>
          <p:sp>
            <p:nvSpPr>
              <p:cNvPr id="154" name="椭圆 153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solidFill>
                <a:srgbClr val="6699FF">
                  <a:alpha val="61000"/>
                </a:srgbClr>
              </a:solidFill>
              <a:ln w="9525" cap="flat" cmpd="sng" algn="ctr">
                <a:solidFill>
                  <a:srgbClr val="0070C0">
                    <a:alpha val="48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Medium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0749585" y="1832351"/>
                <a:ext cx="252000" cy="252000"/>
              </a:xfrm>
              <a:prstGeom prst="ellipse">
                <a:avLst/>
              </a:prstGeom>
              <a:solidFill>
                <a:srgbClr val="002060">
                  <a:alpha val="72000"/>
                </a:srgbClr>
              </a:solidFill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Medium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45" name="组合 144"/>
            <p:cNvGrpSpPr>
              <a:grpSpLocks noChangeAspect="1"/>
            </p:cNvGrpSpPr>
            <p:nvPr/>
          </p:nvGrpSpPr>
          <p:grpSpPr>
            <a:xfrm>
              <a:off x="6260941" y="4733886"/>
              <a:ext cx="170333" cy="170313"/>
              <a:chOff x="10620672" y="1707923"/>
              <a:chExt cx="504056" cy="504000"/>
            </a:xfrm>
          </p:grpSpPr>
          <p:sp>
            <p:nvSpPr>
              <p:cNvPr id="152" name="椭圆 151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solidFill>
                <a:srgbClr val="6699FF">
                  <a:alpha val="61000"/>
                </a:srgbClr>
              </a:solidFill>
              <a:ln w="9525" cap="flat" cmpd="sng" algn="ctr">
                <a:solidFill>
                  <a:srgbClr val="0070C0">
                    <a:alpha val="48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Medium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10749585" y="1832351"/>
                <a:ext cx="252000" cy="252000"/>
              </a:xfrm>
              <a:prstGeom prst="ellipse">
                <a:avLst/>
              </a:prstGeom>
              <a:solidFill>
                <a:srgbClr val="002060">
                  <a:alpha val="72000"/>
                </a:srgbClr>
              </a:solidFill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Medium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8002233" y="3156254"/>
              <a:ext cx="127736" cy="127736"/>
              <a:chOff x="10620672" y="1707923"/>
              <a:chExt cx="504056" cy="504000"/>
            </a:xfrm>
            <a:solidFill>
              <a:srgbClr val="00B0F0"/>
            </a:solidFill>
          </p:grpSpPr>
          <p:sp>
            <p:nvSpPr>
              <p:cNvPr id="150" name="椭圆 149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9900">
                    <a:alpha val="48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10755753" y="1832351"/>
                <a:ext cx="252000" cy="252000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6622344" y="5835167"/>
              <a:ext cx="127736" cy="127736"/>
              <a:chOff x="10620672" y="1707923"/>
              <a:chExt cx="504056" cy="504000"/>
            </a:xfrm>
            <a:solidFill>
              <a:srgbClr val="00B0F0"/>
            </a:solidFill>
          </p:grpSpPr>
          <p:sp>
            <p:nvSpPr>
              <p:cNvPr id="148" name="椭圆 147"/>
              <p:cNvSpPr/>
              <p:nvPr/>
            </p:nvSpPr>
            <p:spPr>
              <a:xfrm>
                <a:off x="10620672" y="1707923"/>
                <a:ext cx="504056" cy="504000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9900">
                    <a:alpha val="48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10755753" y="1832351"/>
                <a:ext cx="252000" cy="252000"/>
              </a:xfrm>
              <a:prstGeom prst="ellipse">
                <a:avLst/>
              </a:prstGeom>
              <a:grpFill/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14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cxnSp>
        <p:nvCxnSpPr>
          <p:cNvPr id="54" name="Straight Connector 12"/>
          <p:cNvCxnSpPr>
            <a:cxnSpLocks/>
          </p:cNvCxnSpPr>
          <p:nvPr/>
        </p:nvCxnSpPr>
        <p:spPr>
          <a:xfrm>
            <a:off x="7198883" y="4440928"/>
            <a:ext cx="1026985" cy="0"/>
          </a:xfrm>
          <a:prstGeom prst="line">
            <a:avLst/>
          </a:prstGeom>
          <a:noFill/>
          <a:ln w="9525" cap="flat" cmpd="sng" algn="ctr">
            <a:solidFill>
              <a:srgbClr val="73797C"/>
            </a:solidFill>
            <a:prstDash val="solid"/>
          </a:ln>
          <a:effectLst/>
        </p:spPr>
      </p:cxnSp>
      <p:sp>
        <p:nvSpPr>
          <p:cNvPr id="55" name="TextBox 132"/>
          <p:cNvSpPr txBox="1">
            <a:spLocks/>
          </p:cNvSpPr>
          <p:nvPr/>
        </p:nvSpPr>
        <p:spPr>
          <a:xfrm>
            <a:off x="6957403" y="4196173"/>
            <a:ext cx="768013" cy="137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sz="1632" baseline="0">
                <a:latin typeface="+mn-lt"/>
              </a:defRPr>
            </a:lvl1pPr>
            <a:lvl2pPr marL="197607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32" baseline="0">
                <a:latin typeface="+mn-lt"/>
              </a:defRPr>
            </a:lvl2pPr>
            <a:lvl3pPr marL="466481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32" baseline="0">
                <a:latin typeface="+mn-lt"/>
              </a:defRPr>
            </a:lvl3pPr>
            <a:lvl4pPr marL="626835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32" baseline="0">
                <a:latin typeface="+mn-lt"/>
              </a:defRPr>
            </a:lvl4pPr>
            <a:lvl5pPr marL="765029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>
                <a:latin typeface="+mn-lt"/>
              </a:defRPr>
            </a:lvl9pPr>
          </a:lstStyle>
          <a:p>
            <a:pPr marL="1215" marR="0" lvl="1" indent="0" algn="l" defTabSz="6848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0000"/>
              </a:buClr>
              <a:buSzPct val="125000"/>
              <a:buFont typeface="Arial" charset="0"/>
              <a:buNone/>
              <a:tabLst/>
              <a:defRPr/>
            </a:pPr>
            <a:r>
              <a:rPr kumimoji="0" lang="zh-CN" altLang="en-US" sz="1400" b="1" i="0" u="none" strike="noStrike" kern="0" cap="none" spc="2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梯队</a:t>
            </a:r>
            <a:endParaRPr kumimoji="0" lang="zh-CN" altLang="en-US" sz="800" b="1" i="0" u="none" strike="noStrike" kern="0" cap="none" spc="225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6" name="Rectangle 6"/>
          <p:cNvSpPr>
            <a:spLocks/>
          </p:cNvSpPr>
          <p:nvPr/>
        </p:nvSpPr>
        <p:spPr>
          <a:xfrm>
            <a:off x="6296869" y="4437868"/>
            <a:ext cx="1617487" cy="998308"/>
          </a:xfrm>
          <a:prstGeom prst="rect">
            <a:avLst/>
          </a:prstGeom>
          <a:solidFill>
            <a:srgbClr val="BF0008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26999" tIns="34289" rIns="26999" bIns="34289" rtlCol="0" anchor="ctr">
            <a:noAutofit/>
          </a:bodyPr>
          <a:lstStyle/>
          <a:p>
            <a:pPr marL="0" marR="0" lvl="0" indent="0" algn="ctr" defTabSz="9114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聚焦深耕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0" marR="0" lvl="0" indent="0" algn="ctr" defTabSz="9114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1+8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都市圈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7" name="TextBox 138"/>
          <p:cNvSpPr txBox="1">
            <a:spLocks/>
          </p:cNvSpPr>
          <p:nvPr/>
        </p:nvSpPr>
        <p:spPr>
          <a:xfrm>
            <a:off x="9563014" y="4211248"/>
            <a:ext cx="1302211" cy="17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sz="1632" baseline="0">
                <a:latin typeface="+mn-lt"/>
              </a:defRPr>
            </a:lvl1pPr>
            <a:lvl2pPr marL="197607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32" baseline="0">
                <a:latin typeface="+mn-lt"/>
              </a:defRPr>
            </a:lvl2pPr>
            <a:lvl3pPr marL="466481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32" baseline="0">
                <a:latin typeface="+mn-lt"/>
              </a:defRPr>
            </a:lvl3pPr>
            <a:lvl4pPr marL="626835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32" baseline="0">
                <a:latin typeface="+mn-lt"/>
              </a:defRPr>
            </a:lvl4pPr>
            <a:lvl5pPr marL="765029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>
                <a:latin typeface="+mn-lt"/>
              </a:defRPr>
            </a:lvl9pPr>
          </a:lstStyle>
          <a:p>
            <a:pPr marL="1215" marR="0" lvl="1" indent="0" algn="l" defTabSz="6848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0000"/>
              </a:buClr>
              <a:buSzPct val="125000"/>
              <a:buFont typeface="Arial" charset="0"/>
              <a:buNone/>
              <a:tabLst/>
              <a:defRPr/>
            </a:pPr>
            <a:r>
              <a:rPr kumimoji="0" lang="zh-CN" altLang="en-US" sz="1400" b="1" i="0" u="none" strike="noStrike" kern="0" cap="none" spc="2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格局</a:t>
            </a:r>
          </a:p>
        </p:txBody>
      </p:sp>
      <p:cxnSp>
        <p:nvCxnSpPr>
          <p:cNvPr id="58" name="Straight Connector 12"/>
          <p:cNvCxnSpPr>
            <a:cxnSpLocks/>
          </p:cNvCxnSpPr>
          <p:nvPr/>
        </p:nvCxnSpPr>
        <p:spPr>
          <a:xfrm>
            <a:off x="8046252" y="4437565"/>
            <a:ext cx="3651543" cy="0"/>
          </a:xfrm>
          <a:prstGeom prst="line">
            <a:avLst/>
          </a:prstGeom>
          <a:noFill/>
          <a:ln w="9525" cap="flat" cmpd="sng" algn="ctr">
            <a:solidFill>
              <a:srgbClr val="73797C"/>
            </a:solidFill>
            <a:prstDash val="solid"/>
          </a:ln>
          <a:effectLst/>
        </p:spPr>
      </p:cxnSp>
      <p:sp>
        <p:nvSpPr>
          <p:cNvPr id="59" name="矩形 58"/>
          <p:cNvSpPr/>
          <p:nvPr/>
        </p:nvSpPr>
        <p:spPr>
          <a:xfrm>
            <a:off x="8270728" y="4516960"/>
            <a:ext cx="3003022" cy="230505"/>
          </a:xfrm>
          <a:prstGeom prst="rect">
            <a:avLst/>
          </a:prstGeom>
        </p:spPr>
        <p:txBody>
          <a:bodyPr wrap="none" lIns="68558" tIns="34289" rIns="68558" bIns="34289">
            <a:spAutoFit/>
          </a:bodyPr>
          <a:lstStyle/>
          <a:p>
            <a:pPr marL="0" marR="0" lvl="0" indent="0" algn="ctr" defTabSz="9114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“</a:t>
            </a: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1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”：</a:t>
            </a:r>
            <a:r>
              <a:rPr kumimoji="0" lang="zh-CN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京南、大香、廊坊、张承、秦皇岛</a:t>
            </a: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378019" y="4935907"/>
            <a:ext cx="3033397" cy="398146"/>
          </a:xfrm>
          <a:prstGeom prst="rect">
            <a:avLst/>
          </a:prstGeom>
        </p:spPr>
        <p:txBody>
          <a:bodyPr wrap="square" lIns="68558" tIns="34289" rIns="68558" bIns="34289">
            <a:spAutoFit/>
          </a:bodyPr>
          <a:lstStyle/>
          <a:p>
            <a:pPr marL="0" marR="0" lvl="0" indent="0" algn="l" defTabSz="9114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 smtClean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200" b="1" kern="0" dirty="0" smtClean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b="1" kern="0" dirty="0" smtClean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”：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环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南京、杭州、合肥、郑州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武汉、广州、环深圳、成都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216375" y="5437418"/>
            <a:ext cx="3617915" cy="230505"/>
          </a:xfrm>
          <a:prstGeom prst="rect">
            <a:avLst/>
          </a:prstGeom>
        </p:spPr>
        <p:txBody>
          <a:bodyPr wrap="square" lIns="68558" tIns="34289" rIns="68558" bIns="34289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冀</a:t>
            </a:r>
            <a:r>
              <a:rPr lang="zh-CN" altLang="en-US" sz="1200" kern="0" dirty="0">
                <a:solidFill>
                  <a:srgbClr val="000000"/>
                </a:solidFill>
                <a:latin typeface="微软雅黑" pitchFamily="34" charset="-122"/>
                <a:ea typeface="微软雅黑" panose="020B0503020204020204" pitchFamily="34" charset="-122"/>
              </a:rPr>
              <a:t>南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、长沙、天津、西安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厦门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济南、重庆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216375" y="5974537"/>
            <a:ext cx="3337308" cy="253914"/>
          </a:xfrm>
          <a:prstGeom prst="rect">
            <a:avLst/>
          </a:prstGeom>
        </p:spPr>
        <p:txBody>
          <a:bodyPr wrap="square" lIns="68558" tIns="34289" rIns="68558" bIns="34289">
            <a:spAutoFit/>
          </a:bodyPr>
          <a:lstStyle/>
          <a:p>
            <a:pPr marL="0" marR="0" lvl="0" indent="0" algn="l" defTabSz="9114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沈阳、南昌、海南、贵阳、福州、南宁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rPr>
              <a:t>昆明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五角星 62"/>
          <p:cNvSpPr/>
          <p:nvPr/>
        </p:nvSpPr>
        <p:spPr>
          <a:xfrm>
            <a:off x="7984025" y="4530153"/>
            <a:ext cx="304292" cy="160534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68558" tIns="34289" rIns="68558" bIns="34289" rtlCol="0" anchor="ctr"/>
          <a:lstStyle/>
          <a:p>
            <a:pPr marL="0" marR="0" lvl="0" indent="0" algn="ctr" defTabSz="9114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7944320" y="4936539"/>
            <a:ext cx="380364" cy="200667"/>
            <a:chOff x="10754828" y="1707923"/>
            <a:chExt cx="504056" cy="504000"/>
          </a:xfrm>
        </p:grpSpPr>
        <p:sp>
          <p:nvSpPr>
            <p:cNvPr id="76" name="椭圆 75"/>
            <p:cNvSpPr/>
            <p:nvPr/>
          </p:nvSpPr>
          <p:spPr>
            <a:xfrm>
              <a:off x="10754828" y="1707923"/>
              <a:ext cx="504056" cy="504000"/>
            </a:xfrm>
            <a:prstGeom prst="ellipse">
              <a:avLst/>
            </a:prstGeom>
            <a:solidFill>
              <a:srgbClr val="7D0000">
                <a:lumMod val="20000"/>
                <a:lumOff val="80000"/>
                <a:alpha val="61000"/>
              </a:srgbClr>
            </a:solidFill>
            <a:ln w="9525" cap="flat" cmpd="sng" algn="ctr">
              <a:solidFill>
                <a:srgbClr val="C00000">
                  <a:alpha val="48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10889909" y="1832350"/>
              <a:ext cx="252000" cy="252001"/>
            </a:xfrm>
            <a:prstGeom prst="ellipse">
              <a:avLst/>
            </a:prstGeom>
            <a:solidFill>
              <a:srgbClr val="C00000">
                <a:alpha val="72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5" name="组合 64"/>
          <p:cNvGrpSpPr>
            <a:grpSpLocks noChangeAspect="1"/>
          </p:cNvGrpSpPr>
          <p:nvPr/>
        </p:nvGrpSpPr>
        <p:grpSpPr>
          <a:xfrm>
            <a:off x="7923787" y="5437418"/>
            <a:ext cx="304326" cy="160534"/>
            <a:chOff x="10712130" y="1707923"/>
            <a:chExt cx="504056" cy="504000"/>
          </a:xfrm>
        </p:grpSpPr>
        <p:sp>
          <p:nvSpPr>
            <p:cNvPr id="74" name="椭圆 73"/>
            <p:cNvSpPr/>
            <p:nvPr/>
          </p:nvSpPr>
          <p:spPr>
            <a:xfrm>
              <a:off x="10712130" y="1707923"/>
              <a:ext cx="504056" cy="504000"/>
            </a:xfrm>
            <a:prstGeom prst="ellipse">
              <a:avLst/>
            </a:prstGeom>
            <a:solidFill>
              <a:srgbClr val="6699FF">
                <a:alpha val="61000"/>
              </a:srgbClr>
            </a:solidFill>
            <a:ln w="9525" cap="flat" cmpd="sng" algn="ctr">
              <a:solidFill>
                <a:srgbClr val="0070C0">
                  <a:alpha val="48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10841043" y="1832352"/>
              <a:ext cx="252000" cy="252000"/>
            </a:xfrm>
            <a:prstGeom prst="ellipse">
              <a:avLst/>
            </a:prstGeom>
            <a:solidFill>
              <a:srgbClr val="002060">
                <a:alpha val="72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972099" y="6051100"/>
            <a:ext cx="228220" cy="120401"/>
            <a:chOff x="10620672" y="1707923"/>
            <a:chExt cx="504056" cy="504000"/>
          </a:xfrm>
          <a:solidFill>
            <a:srgbClr val="00B0F0"/>
          </a:solidFill>
        </p:grpSpPr>
        <p:sp>
          <p:nvSpPr>
            <p:cNvPr id="72" name="椭圆 71"/>
            <p:cNvSpPr/>
            <p:nvPr/>
          </p:nvSpPr>
          <p:spPr>
            <a:xfrm>
              <a:off x="10620672" y="1707923"/>
              <a:ext cx="504056" cy="504000"/>
            </a:xfrm>
            <a:prstGeom prst="ellipse">
              <a:avLst/>
            </a:prstGeom>
            <a:grpFill/>
            <a:ln w="9525" cap="flat" cmpd="sng" algn="ctr">
              <a:solidFill>
                <a:srgbClr val="FF9900">
                  <a:alpha val="48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0755753" y="1832351"/>
              <a:ext cx="252000" cy="252000"/>
            </a:xfrm>
            <a:prstGeom prst="ellipse">
              <a:avLst/>
            </a:prstGeom>
            <a:grpFill/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14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67" name="直接连接符 66"/>
          <p:cNvCxnSpPr/>
          <p:nvPr/>
        </p:nvCxnSpPr>
        <p:spPr>
          <a:xfrm>
            <a:off x="8014582" y="4797392"/>
            <a:ext cx="362184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8014582" y="5437418"/>
            <a:ext cx="362184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"/>
          <p:cNvSpPr>
            <a:spLocks/>
          </p:cNvSpPr>
          <p:nvPr/>
        </p:nvSpPr>
        <p:spPr>
          <a:xfrm>
            <a:off x="6296870" y="5437720"/>
            <a:ext cx="1620574" cy="550562"/>
          </a:xfrm>
          <a:prstGeom prst="rect">
            <a:avLst/>
          </a:prstGeom>
          <a:solidFill>
            <a:srgbClr val="BF0008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26999" tIns="34289" rIns="26999" bIns="34289" rtlCol="0" anchor="ctr">
            <a:noAutofit/>
          </a:bodyPr>
          <a:lstStyle/>
          <a:p>
            <a:pPr marL="0" marR="0" lvl="0" indent="0" algn="ctr" defTabSz="9114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积极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布局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0" marR="0" lvl="0" indent="0" algn="ctr" defTabSz="9114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7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个都市圈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0" name="Rectangle 6"/>
          <p:cNvSpPr>
            <a:spLocks/>
          </p:cNvSpPr>
          <p:nvPr/>
        </p:nvSpPr>
        <p:spPr>
          <a:xfrm>
            <a:off x="6296869" y="5988282"/>
            <a:ext cx="1620521" cy="498873"/>
          </a:xfrm>
          <a:prstGeom prst="rect">
            <a:avLst/>
          </a:prstGeom>
          <a:solidFill>
            <a:srgbClr val="BF0008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26999" tIns="34289" rIns="26999" bIns="34289" rtlCol="0" anchor="ctr">
            <a:noAutofit/>
          </a:bodyPr>
          <a:lstStyle/>
          <a:p>
            <a:pPr marL="0" marR="0" lvl="0" indent="0" algn="ctr" defTabSz="9114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战略布局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0" marR="0" lvl="0" indent="0" algn="ctr" defTabSz="9114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7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个都市圈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7984466" y="5987980"/>
            <a:ext cx="362184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7865" y="1659393"/>
            <a:ext cx="5419439" cy="47089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管理口径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altLang="zh-CN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产业新城</a:t>
            </a:r>
            <a:r>
              <a:rPr lang="en-US" altLang="zh-CN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</a:t>
            </a:r>
            <a:r>
              <a:rPr lang="en-US" altLang="zh-CN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日，在全国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个都市圈，拓展布局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座产业新城（备忘录），进入全国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个省份，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个地级市，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个区县，委托面积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km²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，其中正式协议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个；设立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个区域事业部，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个区域；</a:t>
            </a:r>
            <a:r>
              <a:rPr lang="en-US" altLang="zh-CN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PPP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个，已入库项目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个，示范项目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lang="en-US" altLang="zh-CN" sz="1400" dirty="0" smtClean="0">
              <a:solidFill>
                <a:srgbClr val="3131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altLang="zh-CN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产业小镇</a:t>
            </a:r>
            <a:r>
              <a:rPr lang="en-US" altLang="zh-CN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小镇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备忘录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），委托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km²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，其中正式协议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lang="en-US" altLang="zh-CN" sz="1400" dirty="0" smtClean="0">
              <a:solidFill>
                <a:srgbClr val="3131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altLang="zh-CN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国际拓展</a:t>
            </a:r>
            <a:r>
              <a:rPr lang="en-US" altLang="zh-CN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截至</a:t>
            </a:r>
            <a:r>
              <a:rPr lang="en-US" altLang="zh-CN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日，已经在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个国家和地区设立常驻机构或者招商办公室，布局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座产业新城，其中正式协议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lang="en-US" altLang="zh-CN" sz="1400" dirty="0" smtClean="0">
              <a:solidFill>
                <a:srgbClr val="3131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公告口径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altLang="zh-CN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产业新城</a:t>
            </a:r>
            <a:r>
              <a:rPr lang="en-US" altLang="zh-CN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</a:t>
            </a:r>
            <a:r>
              <a:rPr lang="en-US" altLang="zh-CN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日，在全国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个都市圈，拓展布局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座产业新城（备忘录），进入全国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个省份，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个地级市，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个区县，委托面积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km²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，其中正式协议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个；设立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个区域事业部，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个区域；</a:t>
            </a:r>
            <a:r>
              <a:rPr lang="en-US" altLang="zh-CN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PPP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个，已入库项目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个，示范项目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lang="en-US" altLang="zh-CN" sz="1400" dirty="0">
              <a:solidFill>
                <a:srgbClr val="3131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altLang="zh-CN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产业小镇</a:t>
            </a:r>
            <a:r>
              <a:rPr lang="en-US" altLang="zh-CN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拓展布局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座产业小镇（备忘录），委托面积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km²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，其中正式协议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lang="en-US" altLang="zh-CN" sz="1400" dirty="0">
              <a:solidFill>
                <a:srgbClr val="3131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altLang="zh-CN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国际拓展</a:t>
            </a:r>
            <a:r>
              <a:rPr lang="en-US" altLang="zh-CN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截至</a:t>
            </a:r>
            <a:r>
              <a:rPr lang="en-US" altLang="zh-CN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日，已经在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个国家和地区设立常驻机构或者招商办公室，布局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座产业新城，其中正式</a:t>
            </a:r>
            <a:r>
              <a:rPr lang="zh-CN" altLang="en-US" sz="1400" dirty="0" smtClean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rgbClr val="3131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lang="en-US" altLang="zh-CN" sz="1400" dirty="0">
              <a:solidFill>
                <a:srgbClr val="3131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SzPct val="100000"/>
            </a:pPr>
            <a:endParaRPr lang="en-US" altLang="zh-CN" sz="1400" b="1" dirty="0">
              <a:solidFill>
                <a:srgbClr val="3131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323850" y="6173385"/>
            <a:ext cx="48196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100000"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1</a:t>
            </a:r>
            <a:r>
              <a:rPr lang="zh-CN" altLang="en-US" sz="1200" b="1" dirty="0">
                <a:solidFill>
                  <a:srgbClr val="C00000"/>
                </a:solidFill>
              </a:rPr>
              <a:t>：数据从后台数据表中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取得，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点击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XX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可以链接到明细数据表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8010772" y="6268772"/>
            <a:ext cx="394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lang="en-US" altLang="zh-CN" sz="1200" b="1" dirty="0">
                <a:solidFill>
                  <a:srgbClr val="C00000"/>
                </a:solidFill>
                <a:latin typeface="Verdana"/>
                <a:ea typeface="华文细黑"/>
              </a:rPr>
              <a:t>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：点击事业部可以看到事业部拓展布局及拓展区域，拓展上传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PPT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进行维护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6885439" y="1379423"/>
            <a:ext cx="3942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SzPct val="100000"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注释</a:t>
            </a:r>
            <a:r>
              <a:rPr lang="en-US" altLang="zh-CN" sz="1200" b="1" noProof="0" dirty="0">
                <a:solidFill>
                  <a:srgbClr val="C00000"/>
                </a:solidFill>
                <a:latin typeface="Verdana"/>
                <a:ea typeface="华文细黑"/>
              </a:rPr>
              <a:t>3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华文细黑"/>
                <a:cs typeface="+mn-cs"/>
              </a:rPr>
              <a:t>：此</a:t>
            </a:r>
            <a:r>
              <a:rPr lang="zh-CN" altLang="en-US" sz="1200" b="1" dirty="0">
                <a:solidFill>
                  <a:srgbClr val="C00000"/>
                </a:solidFill>
              </a:rPr>
              <a:t>图按照三年百城手机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端效果图调整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/>
              <a:ea typeface="华文细黑"/>
              <a:cs typeface="+mn-cs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7027259" y="833920"/>
            <a:ext cx="32577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buSzPct val="100000"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产业新城 布局图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568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8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O7QQBuQmG3b3n.8R7zJ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itMnGdaS9iBn.KUQstc7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itMnGdaS9iBn.KUQstc7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itMnGdaS9iBn.KUQstc7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itMnGdaS9iBn.KUQstc7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O7QQBuQmG3b3n.8R7zJ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itMnGdaS9iBn.KUQstc7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itMnGdaS9iBn.KUQstc7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itMnGdaS9iBn.KUQstc7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O7QQBuQmG3b3n.8R7zJ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itMnGdaS9iBn.KUQstc7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itMnGdaS9iBn.KUQstc7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itMnGdaS9iBn.KUQstc7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itMnGdaS9iBn.KUQstc7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itMnGdaS9iBn.KUQstc7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C-all">
  <a:themeElements>
    <a:clrScheme name="Deloitte colou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6BC25"/>
      </a:accent1>
      <a:accent2>
        <a:srgbClr val="2C5234"/>
      </a:accent2>
      <a:accent3>
        <a:srgbClr val="00A3E0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">
      <a:majorFont>
        <a:latin typeface="Verdana"/>
        <a:ea typeface="华文细黑"/>
        <a:cs typeface=""/>
      </a:majorFont>
      <a:minorFont>
        <a:latin typeface="Verdana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fault PPT template_161209.potx" id="{03312FA7-8E2D-4B10-A356-3B91415B2C88}" vid="{276E2A37-754B-40F9-BE68-DA089D17817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rgoa2ht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C-all">
  <a:themeElements>
    <a:clrScheme name="Deloitte colou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6BC25"/>
      </a:accent1>
      <a:accent2>
        <a:srgbClr val="2C5234"/>
      </a:accent2>
      <a:accent3>
        <a:srgbClr val="00A3E0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">
      <a:majorFont>
        <a:latin typeface="Verdana"/>
        <a:ea typeface="华文细黑"/>
        <a:cs typeface=""/>
      </a:majorFont>
      <a:minorFont>
        <a:latin typeface="Verdana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fault PPT template_161209.potx" id="{03312FA7-8E2D-4B10-A356-3B91415B2C88}" vid="{276E2A37-754B-40F9-BE68-DA089D178179}"/>
    </a:ext>
  </a:extLst>
</a:theme>
</file>

<file path=ppt/theme/theme4.xml><?xml version="1.0" encoding="utf-8"?>
<a:theme xmlns:a="http://schemas.openxmlformats.org/drawingml/2006/main" name="2_TC-all">
  <a:themeElements>
    <a:clrScheme name="Deloitte colour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6BC25"/>
      </a:accent1>
      <a:accent2>
        <a:srgbClr val="2C5234"/>
      </a:accent2>
      <a:accent3>
        <a:srgbClr val="00A3E0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">
      <a:majorFont>
        <a:latin typeface="Verdana"/>
        <a:ea typeface="华文细黑"/>
        <a:cs typeface=""/>
      </a:majorFont>
      <a:minorFont>
        <a:latin typeface="Verdana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fault PPT template_161209.potx" id="{03312FA7-8E2D-4B10-A356-3B91415B2C88}" vid="{276E2A37-754B-40F9-BE68-DA089D178179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龙腾四海">
    <a:dk1>
      <a:sysClr val="windowText" lastClr="000000"/>
    </a:dk1>
    <a:lt1>
      <a:sysClr val="window" lastClr="FFFFFF"/>
    </a:lt1>
    <a:dk2>
      <a:srgbClr val="001B36"/>
    </a:dk2>
    <a:lt2>
      <a:srgbClr val="EDF8FE"/>
    </a:lt2>
    <a:accent1>
      <a:srgbClr val="477AB1"/>
    </a:accent1>
    <a:accent2>
      <a:srgbClr val="51848E"/>
    </a:accent2>
    <a:accent3>
      <a:srgbClr val="7B9B57"/>
    </a:accent3>
    <a:accent4>
      <a:srgbClr val="8B8D8C"/>
    </a:accent4>
    <a:accent5>
      <a:srgbClr val="8B7396"/>
    </a:accent5>
    <a:accent6>
      <a:srgbClr val="E89A53"/>
    </a:accent6>
    <a:hlink>
      <a:srgbClr val="0080FF"/>
    </a:hlink>
    <a:folHlink>
      <a:srgbClr val="FF00FF"/>
    </a:folHlink>
  </a:clrScheme>
  <a:fontScheme name="Office 主题​​">
    <a:majorFont>
      <a:latin typeface="Verdana"/>
      <a:ea typeface="黑体"/>
      <a:cs typeface=""/>
    </a:majorFont>
    <a:minorFont>
      <a:latin typeface="Verdana"/>
      <a:ea typeface="黑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CFLD">
    <a:dk1>
      <a:srgbClr val="000000"/>
    </a:dk1>
    <a:lt1>
      <a:srgbClr val="FFFFFF"/>
    </a:lt1>
    <a:dk2>
      <a:srgbClr val="BF0000"/>
    </a:dk2>
    <a:lt2>
      <a:srgbClr val="7D0000"/>
    </a:lt2>
    <a:accent1>
      <a:srgbClr val="A0A0A0"/>
    </a:accent1>
    <a:accent2>
      <a:srgbClr val="DCDCDC"/>
    </a:accent2>
    <a:accent3>
      <a:srgbClr val="767171"/>
    </a:accent3>
    <a:accent4>
      <a:srgbClr val="BF0000"/>
    </a:accent4>
    <a:accent5>
      <a:srgbClr val="7D0000"/>
    </a:accent5>
    <a:accent6>
      <a:srgbClr val="A0A0A0"/>
    </a:accent6>
    <a:hlink>
      <a:srgbClr val="0563C1"/>
    </a:hlink>
    <a:folHlink>
      <a:srgbClr val="985392"/>
    </a:folHlink>
  </a:clrScheme>
  <a:fontScheme name="Office 主题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主题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CFLD">
    <a:dk1>
      <a:srgbClr val="000000"/>
    </a:dk1>
    <a:lt1>
      <a:srgbClr val="FFFFFF"/>
    </a:lt1>
    <a:dk2>
      <a:srgbClr val="BF0000"/>
    </a:dk2>
    <a:lt2>
      <a:srgbClr val="7D0000"/>
    </a:lt2>
    <a:accent1>
      <a:srgbClr val="A0A0A0"/>
    </a:accent1>
    <a:accent2>
      <a:srgbClr val="DCDCDC"/>
    </a:accent2>
    <a:accent3>
      <a:srgbClr val="767171"/>
    </a:accent3>
    <a:accent4>
      <a:srgbClr val="BF0000"/>
    </a:accent4>
    <a:accent5>
      <a:srgbClr val="7D0000"/>
    </a:accent5>
    <a:accent6>
      <a:srgbClr val="A0A0A0"/>
    </a:accent6>
    <a:hlink>
      <a:srgbClr val="0563C1"/>
    </a:hlink>
    <a:folHlink>
      <a:srgbClr val="985392"/>
    </a:folHlink>
  </a:clrScheme>
  <a:fontScheme name="Office 主题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主题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CFLD">
    <a:dk1>
      <a:srgbClr val="000000"/>
    </a:dk1>
    <a:lt1>
      <a:srgbClr val="FFFFFF"/>
    </a:lt1>
    <a:dk2>
      <a:srgbClr val="BF0000"/>
    </a:dk2>
    <a:lt2>
      <a:srgbClr val="7D0000"/>
    </a:lt2>
    <a:accent1>
      <a:srgbClr val="A0A0A0"/>
    </a:accent1>
    <a:accent2>
      <a:srgbClr val="DCDCDC"/>
    </a:accent2>
    <a:accent3>
      <a:srgbClr val="767171"/>
    </a:accent3>
    <a:accent4>
      <a:srgbClr val="BF0000"/>
    </a:accent4>
    <a:accent5>
      <a:srgbClr val="7D0000"/>
    </a:accent5>
    <a:accent6>
      <a:srgbClr val="A0A0A0"/>
    </a:accent6>
    <a:hlink>
      <a:srgbClr val="0563C1"/>
    </a:hlink>
    <a:folHlink>
      <a:srgbClr val="985392"/>
    </a:folHlink>
  </a:clrScheme>
  <a:fontScheme name="Office 主题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主题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5526</Words>
  <Application>Microsoft Office PowerPoint</Application>
  <PresentationFormat>宽屏</PresentationFormat>
  <Paragraphs>1000</Paragraphs>
  <Slides>25</Slides>
  <Notes>3</Notes>
  <HiddenSlides>6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等线</vt:lpstr>
      <vt:lpstr>华文细黑</vt:lpstr>
      <vt:lpstr>宋体</vt:lpstr>
      <vt:lpstr>Microsoft YaHei</vt:lpstr>
      <vt:lpstr>Microsoft YaHei</vt:lpstr>
      <vt:lpstr>Arial</vt:lpstr>
      <vt:lpstr>Calibri</vt:lpstr>
      <vt:lpstr>Franklin Gothic Medium</vt:lpstr>
      <vt:lpstr>Verdana</vt:lpstr>
      <vt:lpstr>Wingdings</vt:lpstr>
      <vt:lpstr>Wingdings 2</vt:lpstr>
      <vt:lpstr>TC-all</vt:lpstr>
      <vt:lpstr>Office 主题</vt:lpstr>
      <vt:lpstr>1_TC-all</vt:lpstr>
      <vt:lpstr>2_TC-all</vt:lpstr>
      <vt:lpstr>think-cell Slide</vt:lpstr>
      <vt:lpstr>图表</vt:lpstr>
      <vt:lpstr>经营分析平台-核心指标&amp;关键节点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Lihui</dc:creator>
  <cp:lastModifiedBy>Windows 用户</cp:lastModifiedBy>
  <cp:revision>148</cp:revision>
  <dcterms:created xsi:type="dcterms:W3CDTF">2018-04-24T08:39:46Z</dcterms:created>
  <dcterms:modified xsi:type="dcterms:W3CDTF">2018-05-08T12:49:35Z</dcterms:modified>
</cp:coreProperties>
</file>