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767" r:id="rId2"/>
    <p:sldMasterId id="2147483784" r:id="rId3"/>
  </p:sldMasterIdLst>
  <p:notesMasterIdLst>
    <p:notesMasterId r:id="rId10"/>
  </p:notesMasterIdLst>
  <p:handoutMasterIdLst>
    <p:handoutMasterId r:id="rId11"/>
  </p:handoutMasterIdLst>
  <p:sldIdLst>
    <p:sldId id="256" r:id="rId4"/>
    <p:sldId id="629" r:id="rId5"/>
    <p:sldId id="627" r:id="rId6"/>
    <p:sldId id="632" r:id="rId7"/>
    <p:sldId id="633" r:id="rId8"/>
    <p:sldId id="264" r:id="rId9"/>
  </p:sldIdLst>
  <p:sldSz cx="9144000" cy="6858000" type="screen4x3"/>
  <p:notesSz cx="6807200" cy="9939338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CDCDC"/>
    <a:srgbClr val="A0A0A0"/>
    <a:srgbClr val="7D0000"/>
    <a:srgbClr val="E6E6E6"/>
    <a:srgbClr val="FFC000"/>
    <a:srgbClr val="E87A2B"/>
    <a:srgbClr val="6A7173"/>
    <a:srgbClr val="FFB500"/>
    <a:srgbClr val="C85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6" autoAdjust="0"/>
    <p:restoredTop sz="95320" autoAdjust="0"/>
  </p:normalViewPr>
  <p:slideViewPr>
    <p:cSldViewPr snapToGrid="0" snapToObjects="1">
      <p:cViewPr varScale="1">
        <p:scale>
          <a:sx n="79" d="100"/>
          <a:sy n="79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CEE16D9-4724-F349-8AEB-FE76DA7FA7DC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33372AA9-0B88-0347-A95D-A5BF86045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5282661-8951-486A-80A3-5A15653D0ACD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4114132-ADB0-44BA-ADDA-6C2A488BA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0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14132-ADB0-44BA-ADDA-6C2A488BA8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5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7706326" y="551636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www.cfldcn.com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4" y="524459"/>
            <a:ext cx="2759668" cy="6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2" y="6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5" name="Picture 2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7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7706326" y="551636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www.cfldcn.com</a:t>
            </a:r>
            <a:endParaRPr lang="zh-CN" altLang="en-US" sz="9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4" y="524459"/>
            <a:ext cx="2759668" cy="6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2" y="6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5" y="692551"/>
            <a:ext cx="2253244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1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89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890" y="545307"/>
            <a:ext cx="6522862" cy="54610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6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889" y="1508647"/>
            <a:ext cx="8142973" cy="567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9986" y="2076543"/>
            <a:ext cx="8143875" cy="4263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31" y="548940"/>
            <a:ext cx="1108348" cy="2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7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5" y="692551"/>
            <a:ext cx="2253244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4" y="12"/>
            <a:ext cx="7411907" cy="1095121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1801" b="1" kern="1200" spc="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69104" y="1163369"/>
            <a:ext cx="8205805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26"/>
            </a:lvl2pPr>
            <a:lvl3pPr>
              <a:defRPr sz="2401"/>
            </a:lvl3pPr>
            <a:lvl4pPr>
              <a:defRPr sz="2176"/>
            </a:lvl4pPr>
            <a:lvl5pPr>
              <a:defRPr sz="202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76956" y="119933"/>
            <a:ext cx="687171" cy="8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3" y="12"/>
            <a:ext cx="7323687" cy="10951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88305" y="147913"/>
            <a:ext cx="664473" cy="8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8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04" y="1015444"/>
            <a:ext cx="820580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3901"/>
              </a:lnSpc>
              <a:defRPr sz="2701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_Chrome Yellow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10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14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0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20" y="1443047"/>
            <a:ext cx="8207375" cy="1323975"/>
          </a:xfrm>
        </p:spPr>
        <p:txBody>
          <a:bodyPr wrap="square" lIns="0" tIns="0" rIns="0" bIns="95983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1" b="1" i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8049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_White_T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10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3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4" name="Objekt 4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0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auto">
          <a:xfrm>
            <a:off x="347031" y="2173454"/>
            <a:ext cx="4449552" cy="60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776" i="0" baseline="0" dirty="0">
                <a:solidFill>
                  <a:srgbClr val="FFB500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 bwMode="auto">
          <a:xfrm>
            <a:off x="461969" y="2159478"/>
            <a:ext cx="2640123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25" dirty="0">
                <a:solidFill>
                  <a:srgbClr val="FFB500"/>
                </a:solidFill>
                <a:latin typeface="+mn-lt"/>
                <a:ea typeface="+mn-ea"/>
                <a:cs typeface="+mn-cs"/>
              </a:defRPr>
            </a:lvl1pPr>
            <a:lvl2pPr marL="4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add subtitle</a:t>
            </a:r>
            <a:endParaRPr lang="de-DE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61969" y="41629"/>
            <a:ext cx="2306397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61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271" y="887465"/>
            <a:ext cx="3796746" cy="246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0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defTabSz="686166">
              <a:defRPr/>
            </a:pPr>
            <a:fld id="{CD26B40A-7A2D-1643-A5E3-095B2EAF6671}" type="slidenum">
              <a:rPr lang="en-US" smtClean="0">
                <a:solidFill>
                  <a:srgbClr val="FFFFFF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74058" y="-2590800"/>
            <a:ext cx="8104217" cy="9274175"/>
            <a:chOff x="474054" y="-902309"/>
            <a:chExt cx="8104217" cy="7585684"/>
          </a:xfrm>
        </p:grpSpPr>
        <p:grpSp>
          <p:nvGrpSpPr>
            <p:cNvPr id="91" name="Group 23"/>
            <p:cNvGrpSpPr>
              <a:grpSpLocks/>
            </p:cNvGrpSpPr>
            <p:nvPr userDrawn="1"/>
          </p:nvGrpSpPr>
          <p:grpSpPr bwMode="auto">
            <a:xfrm>
              <a:off x="6815471" y="4740911"/>
              <a:ext cx="1762800" cy="1942464"/>
              <a:chOff x="8731978" y="3934603"/>
              <a:chExt cx="2465263" cy="2716361"/>
            </a:xfrm>
          </p:grpSpPr>
          <p:grpSp>
            <p:nvGrpSpPr>
              <p:cNvPr id="140" name="Group 24"/>
              <p:cNvGrpSpPr>
                <a:grpSpLocks/>
              </p:cNvGrpSpPr>
              <p:nvPr/>
            </p:nvGrpSpPr>
            <p:grpSpPr bwMode="auto">
              <a:xfrm>
                <a:off x="10251199" y="4091793"/>
                <a:ext cx="389631" cy="389626"/>
                <a:chOff x="10284619" y="4038600"/>
                <a:chExt cx="389626" cy="3896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0283807" y="4038058"/>
                  <a:ext cx="390786" cy="390756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0319958" y="4074207"/>
                  <a:ext cx="318483" cy="31845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" name="Group 25"/>
              <p:cNvGrpSpPr>
                <a:grpSpLocks/>
              </p:cNvGrpSpPr>
              <p:nvPr/>
            </p:nvGrpSpPr>
            <p:grpSpPr bwMode="auto">
              <a:xfrm>
                <a:off x="9651181" y="3934603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0284756" y="4038600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0320189" y="4074030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2" name="Group 26"/>
              <p:cNvGrpSpPr>
                <a:grpSpLocks/>
              </p:cNvGrpSpPr>
              <p:nvPr/>
            </p:nvGrpSpPr>
            <p:grpSpPr bwMode="auto">
              <a:xfrm>
                <a:off x="9022405" y="4157925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0285282" y="403919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10320715" y="407462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27"/>
              <p:cNvGrpSpPr>
                <a:grpSpLocks/>
              </p:cNvGrpSpPr>
              <p:nvPr/>
            </p:nvGrpSpPr>
            <p:grpSpPr bwMode="auto">
              <a:xfrm>
                <a:off x="10741955" y="4648196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0285643" y="4039611"/>
                  <a:ext cx="387549" cy="387517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10321076" y="4075041"/>
                  <a:ext cx="316683" cy="316657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28"/>
              <p:cNvGrpSpPr>
                <a:grpSpLocks/>
              </p:cNvGrpSpPr>
              <p:nvPr/>
            </p:nvGrpSpPr>
            <p:grpSpPr bwMode="auto">
              <a:xfrm>
                <a:off x="10894355" y="5367540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10284481" y="4037653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0319914" y="4073083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5" name="Group 29"/>
              <p:cNvGrpSpPr>
                <a:grpSpLocks/>
              </p:cNvGrpSpPr>
              <p:nvPr/>
            </p:nvGrpSpPr>
            <p:grpSpPr bwMode="auto">
              <a:xfrm>
                <a:off x="8731978" y="5296132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284619" y="403872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0320052" y="407415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30"/>
              <p:cNvGrpSpPr>
                <a:grpSpLocks/>
              </p:cNvGrpSpPr>
              <p:nvPr/>
            </p:nvGrpSpPr>
            <p:grpSpPr bwMode="auto">
              <a:xfrm>
                <a:off x="8946677" y="6053341"/>
                <a:ext cx="349377" cy="349373"/>
                <a:chOff x="10284619" y="4038600"/>
                <a:chExt cx="389626" cy="389626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10285170" y="4038934"/>
                  <a:ext cx="389736" cy="38970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0319728" y="4073489"/>
                  <a:ext cx="320620" cy="320593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31"/>
              <p:cNvGrpSpPr>
                <a:grpSpLocks/>
              </p:cNvGrpSpPr>
              <p:nvPr/>
            </p:nvGrpSpPr>
            <p:grpSpPr bwMode="auto">
              <a:xfrm>
                <a:off x="10493704" y="6172197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10283919" y="4038865"/>
                  <a:ext cx="390053" cy="39002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319379" y="4074323"/>
                  <a:ext cx="319133" cy="31910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8" name="Group 32"/>
              <p:cNvGrpSpPr>
                <a:grpSpLocks/>
              </p:cNvGrpSpPr>
              <p:nvPr/>
            </p:nvGrpSpPr>
            <p:grpSpPr bwMode="auto">
              <a:xfrm>
                <a:off x="9746551" y="6329390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10283917" y="4038205"/>
                  <a:ext cx="390053" cy="390021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0319377" y="4073660"/>
                  <a:ext cx="319133" cy="319110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" name="Group 33"/>
              <p:cNvGrpSpPr>
                <a:grpSpLocks/>
              </p:cNvGrpSpPr>
              <p:nvPr userDrawn="1"/>
            </p:nvGrpSpPr>
            <p:grpSpPr bwMode="auto">
              <a:xfrm>
                <a:off x="9751344" y="4876798"/>
                <a:ext cx="557849" cy="557841"/>
                <a:chOff x="10284609" y="4038595"/>
                <a:chExt cx="389626" cy="389625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10284464" y="4038182"/>
                  <a:ext cx="389580" cy="389549"/>
                </a:xfrm>
                <a:prstGeom prst="ellipse">
                  <a:avLst/>
                </a:prstGeom>
                <a:solidFill>
                  <a:schemeClr val="bg1">
                    <a:alpha val="5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0319334" y="4073049"/>
                  <a:ext cx="319840" cy="319815"/>
                </a:xfrm>
                <a:prstGeom prst="ellipse">
                  <a:avLst/>
                </a:prstGeom>
                <a:solidFill>
                  <a:srgbClr val="887799">
                    <a:alpha val="7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 rot="17768796">
                <a:off x="10015417" y="4661891"/>
                <a:ext cx="485433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15582022">
                <a:off x="9568682" y="4542254"/>
                <a:ext cx="659295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20441708">
                <a:off x="10267603" y="4929569"/>
                <a:ext cx="513023" cy="36150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20739807">
                <a:off x="9021199" y="5303112"/>
                <a:ext cx="752318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060210">
                <a:off x="10272767" y="5337540"/>
                <a:ext cx="652469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3726459">
                <a:off x="9937966" y="5775633"/>
                <a:ext cx="88824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8532203">
                <a:off x="9056534" y="5708499"/>
                <a:ext cx="95021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3592697">
                <a:off x="9159819" y="4675662"/>
                <a:ext cx="781513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16478464">
                <a:off x="9496388" y="5862564"/>
                <a:ext cx="896847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 rot="540000">
              <a:off x="1689339" y="5086732"/>
              <a:ext cx="5925301" cy="180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>
            <a:xfrm>
              <a:off x="474054" y="2905125"/>
              <a:ext cx="2751466" cy="3107611"/>
              <a:chOff x="474054" y="2381250"/>
              <a:chExt cx="2751466" cy="310761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663536" y="2578890"/>
                <a:ext cx="2482217" cy="2717284"/>
                <a:chOff x="914400" y="2092325"/>
                <a:chExt cx="3167063" cy="3467100"/>
              </a:xfrm>
              <a:solidFill>
                <a:schemeClr val="bg1">
                  <a:lumMod val="85000"/>
                  <a:alpha val="48000"/>
                </a:schemeClr>
              </a:solidFill>
            </p:grpSpPr>
            <p:grpSp>
              <p:nvGrpSpPr>
                <p:cNvPr id="129" name="Group 90"/>
                <p:cNvGrpSpPr>
                  <a:grpSpLocks/>
                </p:cNvGrpSpPr>
                <p:nvPr/>
              </p:nvGrpSpPr>
              <p:grpSpPr bwMode="auto">
                <a:xfrm>
                  <a:off x="1223963" y="2730500"/>
                  <a:ext cx="2857500" cy="2081213"/>
                  <a:chOff x="1224511" y="2730600"/>
                  <a:chExt cx="2856188" cy="2081057"/>
                </a:xfrm>
                <a:grpFill/>
              </p:grpSpPr>
              <p:sp>
                <p:nvSpPr>
                  <p:cNvPr id="138" name="Freeform 286"/>
                  <p:cNvSpPr>
                    <a:spLocks/>
                  </p:cNvSpPr>
                  <p:nvPr/>
                </p:nvSpPr>
                <p:spPr bwMode="auto">
                  <a:xfrm>
                    <a:off x="1981718" y="3799659"/>
                    <a:ext cx="2098981" cy="158284"/>
                  </a:xfrm>
                  <a:custGeom>
                    <a:avLst/>
                    <a:gdLst>
                      <a:gd name="T0" fmla="*/ 0 w 915"/>
                      <a:gd name="T1" fmla="*/ 69 h 69"/>
                      <a:gd name="T2" fmla="*/ 915 w 915"/>
                      <a:gd name="T3" fmla="*/ 16 h 69"/>
                      <a:gd name="T4" fmla="*/ 915 w 915"/>
                      <a:gd name="T5" fmla="*/ 0 h 69"/>
                      <a:gd name="T6" fmla="*/ 0 w 915"/>
                      <a:gd name="T7" fmla="*/ 53 h 69"/>
                      <a:gd name="T8" fmla="*/ 0 w 915"/>
                      <a:gd name="T9" fmla="*/ 69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15" h="69">
                        <a:moveTo>
                          <a:pt x="0" y="69"/>
                        </a:moveTo>
                        <a:lnTo>
                          <a:pt x="915" y="16"/>
                        </a:lnTo>
                        <a:lnTo>
                          <a:pt x="915" y="0"/>
                        </a:lnTo>
                        <a:lnTo>
                          <a:pt x="0" y="53"/>
                        </a:lnTo>
                        <a:lnTo>
                          <a:pt x="0" y="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9" name="Freeform 367"/>
                  <p:cNvSpPr>
                    <a:spLocks noEditPoints="1"/>
                  </p:cNvSpPr>
                  <p:nvPr/>
                </p:nvSpPr>
                <p:spPr bwMode="auto">
                  <a:xfrm>
                    <a:off x="1224511" y="2730600"/>
                    <a:ext cx="2026223" cy="2081057"/>
                  </a:xfrm>
                  <a:custGeom>
                    <a:avLst/>
                    <a:gdLst>
                      <a:gd name="T0" fmla="*/ 72 w 218"/>
                      <a:gd name="T1" fmla="*/ 220 h 224"/>
                      <a:gd name="T2" fmla="*/ 28 w 218"/>
                      <a:gd name="T3" fmla="*/ 204 h 224"/>
                      <a:gd name="T4" fmla="*/ 7 w 218"/>
                      <a:gd name="T5" fmla="*/ 139 h 224"/>
                      <a:gd name="T6" fmla="*/ 46 w 218"/>
                      <a:gd name="T7" fmla="*/ 57 h 224"/>
                      <a:gd name="T8" fmla="*/ 146 w 218"/>
                      <a:gd name="T9" fmla="*/ 4 h 224"/>
                      <a:gd name="T10" fmla="*/ 190 w 218"/>
                      <a:gd name="T11" fmla="*/ 20 h 224"/>
                      <a:gd name="T12" fmla="*/ 211 w 218"/>
                      <a:gd name="T13" fmla="*/ 85 h 224"/>
                      <a:gd name="T14" fmla="*/ 172 w 218"/>
                      <a:gd name="T15" fmla="*/ 167 h 224"/>
                      <a:gd name="T16" fmla="*/ 72 w 218"/>
                      <a:gd name="T17" fmla="*/ 220 h 224"/>
                      <a:gd name="T18" fmla="*/ 146 w 218"/>
                      <a:gd name="T19" fmla="*/ 0 h 224"/>
                      <a:gd name="T20" fmla="*/ 43 w 218"/>
                      <a:gd name="T21" fmla="*/ 54 h 224"/>
                      <a:gd name="T22" fmla="*/ 3 w 218"/>
                      <a:gd name="T23" fmla="*/ 138 h 224"/>
                      <a:gd name="T24" fmla="*/ 25 w 218"/>
                      <a:gd name="T25" fmla="*/ 208 h 224"/>
                      <a:gd name="T26" fmla="*/ 72 w 218"/>
                      <a:gd name="T27" fmla="*/ 224 h 224"/>
                      <a:gd name="T28" fmla="*/ 175 w 218"/>
                      <a:gd name="T29" fmla="*/ 170 h 224"/>
                      <a:gd name="T30" fmla="*/ 215 w 218"/>
                      <a:gd name="T31" fmla="*/ 86 h 224"/>
                      <a:gd name="T32" fmla="*/ 193 w 218"/>
                      <a:gd name="T33" fmla="*/ 17 h 224"/>
                      <a:gd name="T34" fmla="*/ 146 w 218"/>
                      <a:gd name="T35" fmla="*/ 0 h 22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8" h="224">
                        <a:moveTo>
                          <a:pt x="72" y="220"/>
                        </a:moveTo>
                        <a:cubicBezTo>
                          <a:pt x="55" y="220"/>
                          <a:pt x="40" y="214"/>
                          <a:pt x="28" y="204"/>
                        </a:cubicBezTo>
                        <a:cubicBezTo>
                          <a:pt x="11" y="190"/>
                          <a:pt x="4" y="166"/>
                          <a:pt x="7" y="139"/>
                        </a:cubicBezTo>
                        <a:cubicBezTo>
                          <a:pt x="10" y="111"/>
                          <a:pt x="24" y="82"/>
                          <a:pt x="46" y="57"/>
                        </a:cubicBezTo>
                        <a:cubicBezTo>
                          <a:pt x="74" y="25"/>
                          <a:pt x="113" y="4"/>
                          <a:pt x="146" y="4"/>
                        </a:cubicBezTo>
                        <a:cubicBezTo>
                          <a:pt x="163" y="4"/>
                          <a:pt x="178" y="10"/>
                          <a:pt x="190" y="20"/>
                        </a:cubicBezTo>
                        <a:cubicBezTo>
                          <a:pt x="207" y="34"/>
                          <a:pt x="214" y="58"/>
                          <a:pt x="211" y="85"/>
                        </a:cubicBezTo>
                        <a:cubicBezTo>
                          <a:pt x="208" y="113"/>
                          <a:pt x="194" y="143"/>
                          <a:pt x="172" y="167"/>
                        </a:cubicBezTo>
                        <a:cubicBezTo>
                          <a:pt x="144" y="200"/>
                          <a:pt x="105" y="220"/>
                          <a:pt x="72" y="220"/>
                        </a:cubicBezTo>
                        <a:moveTo>
                          <a:pt x="146" y="0"/>
                        </a:moveTo>
                        <a:cubicBezTo>
                          <a:pt x="111" y="0"/>
                          <a:pt x="72" y="20"/>
                          <a:pt x="43" y="54"/>
                        </a:cubicBezTo>
                        <a:cubicBezTo>
                          <a:pt x="20" y="79"/>
                          <a:pt x="6" y="109"/>
                          <a:pt x="3" y="138"/>
                        </a:cubicBezTo>
                        <a:cubicBezTo>
                          <a:pt x="0" y="167"/>
                          <a:pt x="8" y="192"/>
                          <a:pt x="25" y="208"/>
                        </a:cubicBezTo>
                        <a:cubicBezTo>
                          <a:pt x="38" y="218"/>
                          <a:pt x="54" y="224"/>
                          <a:pt x="72" y="224"/>
                        </a:cubicBezTo>
                        <a:cubicBezTo>
                          <a:pt x="107" y="224"/>
                          <a:pt x="146" y="204"/>
                          <a:pt x="175" y="170"/>
                        </a:cubicBezTo>
                        <a:cubicBezTo>
                          <a:pt x="198" y="145"/>
                          <a:pt x="212" y="115"/>
                          <a:pt x="215" y="86"/>
                        </a:cubicBezTo>
                        <a:cubicBezTo>
                          <a:pt x="218" y="57"/>
                          <a:pt x="210" y="32"/>
                          <a:pt x="193" y="17"/>
                        </a:cubicBezTo>
                        <a:cubicBezTo>
                          <a:pt x="180" y="6"/>
                          <a:pt x="164" y="0"/>
                          <a:pt x="14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30" name="Group 89"/>
                <p:cNvGrpSpPr>
                  <a:grpSpLocks/>
                </p:cNvGrpSpPr>
                <p:nvPr/>
              </p:nvGrpSpPr>
              <p:grpSpPr bwMode="auto">
                <a:xfrm>
                  <a:off x="914400" y="2092325"/>
                  <a:ext cx="2595563" cy="3467100"/>
                  <a:chOff x="915023" y="2092948"/>
                  <a:chExt cx="2594477" cy="3466184"/>
                </a:xfrm>
                <a:grpFill/>
              </p:grpSpPr>
              <p:sp>
                <p:nvSpPr>
                  <p:cNvPr id="131" name="Freeform 288"/>
                  <p:cNvSpPr>
                    <a:spLocks/>
                  </p:cNvSpPr>
                  <p:nvPr/>
                </p:nvSpPr>
                <p:spPr bwMode="auto">
                  <a:xfrm>
                    <a:off x="1972542" y="3930415"/>
                    <a:ext cx="1442906" cy="945115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2" name="Freeform 290"/>
                  <p:cNvSpPr>
                    <a:spLocks/>
                  </p:cNvSpPr>
                  <p:nvPr/>
                </p:nvSpPr>
                <p:spPr bwMode="auto">
                  <a:xfrm>
                    <a:off x="915023" y="3593202"/>
                    <a:ext cx="1066695" cy="364742"/>
                  </a:xfrm>
                  <a:custGeom>
                    <a:avLst/>
                    <a:gdLst>
                      <a:gd name="T0" fmla="*/ 465 w 465"/>
                      <a:gd name="T1" fmla="*/ 143 h 159"/>
                      <a:gd name="T2" fmla="*/ 4 w 465"/>
                      <a:gd name="T3" fmla="*/ 0 h 159"/>
                      <a:gd name="T4" fmla="*/ 0 w 465"/>
                      <a:gd name="T5" fmla="*/ 12 h 159"/>
                      <a:gd name="T6" fmla="*/ 461 w 465"/>
                      <a:gd name="T7" fmla="*/ 159 h 159"/>
                      <a:gd name="T8" fmla="*/ 465 w 465"/>
                      <a:gd name="T9" fmla="*/ 143 h 1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5" h="159">
                        <a:moveTo>
                          <a:pt x="465" y="143"/>
                        </a:moveTo>
                        <a:lnTo>
                          <a:pt x="4" y="0"/>
                        </a:lnTo>
                        <a:lnTo>
                          <a:pt x="0" y="12"/>
                        </a:lnTo>
                        <a:lnTo>
                          <a:pt x="461" y="159"/>
                        </a:lnTo>
                        <a:lnTo>
                          <a:pt x="465" y="1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3" name="Freeform 292"/>
                  <p:cNvSpPr>
                    <a:spLocks/>
                  </p:cNvSpPr>
                  <p:nvPr/>
                </p:nvSpPr>
                <p:spPr bwMode="auto">
                  <a:xfrm>
                    <a:off x="951726" y="3930415"/>
                    <a:ext cx="1039168" cy="768480"/>
                  </a:xfrm>
                  <a:custGeom>
                    <a:avLst/>
                    <a:gdLst>
                      <a:gd name="T0" fmla="*/ 8 w 453"/>
                      <a:gd name="T1" fmla="*/ 335 h 335"/>
                      <a:gd name="T2" fmla="*/ 453 w 453"/>
                      <a:gd name="T3" fmla="*/ 12 h 335"/>
                      <a:gd name="T4" fmla="*/ 445 w 453"/>
                      <a:gd name="T5" fmla="*/ 0 h 335"/>
                      <a:gd name="T6" fmla="*/ 0 w 453"/>
                      <a:gd name="T7" fmla="*/ 322 h 335"/>
                      <a:gd name="T8" fmla="*/ 8 w 453"/>
                      <a:gd name="T9" fmla="*/ 335 h 3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53" h="335">
                        <a:moveTo>
                          <a:pt x="8" y="335"/>
                        </a:moveTo>
                        <a:lnTo>
                          <a:pt x="453" y="12"/>
                        </a:lnTo>
                        <a:lnTo>
                          <a:pt x="445" y="0"/>
                        </a:lnTo>
                        <a:lnTo>
                          <a:pt x="0" y="322"/>
                        </a:lnTo>
                        <a:lnTo>
                          <a:pt x="8" y="3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4" name="Freeform 294"/>
                  <p:cNvSpPr>
                    <a:spLocks/>
                  </p:cNvSpPr>
                  <p:nvPr/>
                </p:nvSpPr>
                <p:spPr bwMode="auto">
                  <a:xfrm>
                    <a:off x="1963366" y="2092948"/>
                    <a:ext cx="628547" cy="1855820"/>
                  </a:xfrm>
                  <a:custGeom>
                    <a:avLst/>
                    <a:gdLst>
                      <a:gd name="T0" fmla="*/ 16 w 274"/>
                      <a:gd name="T1" fmla="*/ 809 h 809"/>
                      <a:gd name="T2" fmla="*/ 274 w 274"/>
                      <a:gd name="T3" fmla="*/ 4 h 809"/>
                      <a:gd name="T4" fmla="*/ 261 w 274"/>
                      <a:gd name="T5" fmla="*/ 0 h 809"/>
                      <a:gd name="T6" fmla="*/ 0 w 274"/>
                      <a:gd name="T7" fmla="*/ 805 h 809"/>
                      <a:gd name="T8" fmla="*/ 16 w 274"/>
                      <a:gd name="T9" fmla="*/ 809 h 8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4" h="809">
                        <a:moveTo>
                          <a:pt x="16" y="809"/>
                        </a:moveTo>
                        <a:lnTo>
                          <a:pt x="274" y="4"/>
                        </a:lnTo>
                        <a:lnTo>
                          <a:pt x="261" y="0"/>
                        </a:lnTo>
                        <a:lnTo>
                          <a:pt x="0" y="805"/>
                        </a:lnTo>
                        <a:lnTo>
                          <a:pt x="16" y="80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5" name="Freeform 296"/>
                  <p:cNvSpPr>
                    <a:spLocks/>
                  </p:cNvSpPr>
                  <p:nvPr/>
                </p:nvSpPr>
                <p:spPr bwMode="auto">
                  <a:xfrm>
                    <a:off x="1972542" y="2758198"/>
                    <a:ext cx="1536958" cy="1199746"/>
                  </a:xfrm>
                  <a:custGeom>
                    <a:avLst/>
                    <a:gdLst>
                      <a:gd name="T0" fmla="*/ 657 w 670"/>
                      <a:gd name="T1" fmla="*/ 0 h 523"/>
                      <a:gd name="T2" fmla="*/ 0 w 670"/>
                      <a:gd name="T3" fmla="*/ 511 h 523"/>
                      <a:gd name="T4" fmla="*/ 8 w 670"/>
                      <a:gd name="T5" fmla="*/ 523 h 523"/>
                      <a:gd name="T6" fmla="*/ 670 w 670"/>
                      <a:gd name="T7" fmla="*/ 12 h 523"/>
                      <a:gd name="T8" fmla="*/ 657 w 670"/>
                      <a:gd name="T9" fmla="*/ 0 h 5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0" h="523">
                        <a:moveTo>
                          <a:pt x="657" y="0"/>
                        </a:moveTo>
                        <a:lnTo>
                          <a:pt x="0" y="511"/>
                        </a:lnTo>
                        <a:lnTo>
                          <a:pt x="8" y="523"/>
                        </a:lnTo>
                        <a:lnTo>
                          <a:pt x="670" y="12"/>
                        </a:lnTo>
                        <a:lnTo>
                          <a:pt x="65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6" name="Freeform 310"/>
                  <p:cNvSpPr>
                    <a:spLocks/>
                  </p:cNvSpPr>
                  <p:nvPr/>
                </p:nvSpPr>
                <p:spPr bwMode="auto">
                  <a:xfrm>
                    <a:off x="1935839" y="3939591"/>
                    <a:ext cx="64231" cy="1619541"/>
                  </a:xfrm>
                  <a:custGeom>
                    <a:avLst/>
                    <a:gdLst>
                      <a:gd name="T0" fmla="*/ 12 w 28"/>
                      <a:gd name="T1" fmla="*/ 0 h 706"/>
                      <a:gd name="T2" fmla="*/ 0 w 28"/>
                      <a:gd name="T3" fmla="*/ 706 h 706"/>
                      <a:gd name="T4" fmla="*/ 12 w 28"/>
                      <a:gd name="T5" fmla="*/ 706 h 706"/>
                      <a:gd name="T6" fmla="*/ 28 w 28"/>
                      <a:gd name="T7" fmla="*/ 0 h 706"/>
                      <a:gd name="T8" fmla="*/ 12 w 28"/>
                      <a:gd name="T9" fmla="*/ 0 h 7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706">
                        <a:moveTo>
                          <a:pt x="12" y="0"/>
                        </a:moveTo>
                        <a:lnTo>
                          <a:pt x="0" y="706"/>
                        </a:lnTo>
                        <a:lnTo>
                          <a:pt x="12" y="706"/>
                        </a:lnTo>
                        <a:lnTo>
                          <a:pt x="28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7" name="Freeform 288"/>
                  <p:cNvSpPr>
                    <a:spLocks/>
                  </p:cNvSpPr>
                  <p:nvPr/>
                </p:nvSpPr>
                <p:spPr bwMode="auto">
                  <a:xfrm rot="2716992">
                    <a:off x="1222407" y="2842433"/>
                    <a:ext cx="1210800" cy="792839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7" name="Group 20"/>
              <p:cNvGrpSpPr>
                <a:grpSpLocks/>
              </p:cNvGrpSpPr>
              <p:nvPr userDrawn="1"/>
            </p:nvGrpSpPr>
            <p:grpSpPr bwMode="auto">
              <a:xfrm>
                <a:off x="2846332" y="3737373"/>
                <a:ext cx="379188" cy="379174"/>
                <a:chOff x="3825687" y="3454603"/>
                <a:chExt cx="444977" cy="446441"/>
              </a:xfrm>
            </p:grpSpPr>
            <p:sp>
              <p:nvSpPr>
                <p:cNvPr id="127" name="Oval 12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8" name="Group 64"/>
              <p:cNvGrpSpPr>
                <a:grpSpLocks/>
              </p:cNvGrpSpPr>
              <p:nvPr userDrawn="1"/>
            </p:nvGrpSpPr>
            <p:grpSpPr bwMode="auto">
              <a:xfrm>
                <a:off x="2562954" y="2860279"/>
                <a:ext cx="379188" cy="379174"/>
                <a:chOff x="3825687" y="3454603"/>
                <a:chExt cx="444977" cy="446441"/>
              </a:xfrm>
            </p:grpSpPr>
            <p:sp>
              <p:nvSpPr>
                <p:cNvPr id="125" name="Oval 124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9" name="Group 67"/>
              <p:cNvGrpSpPr>
                <a:grpSpLocks/>
              </p:cNvGrpSpPr>
              <p:nvPr userDrawn="1"/>
            </p:nvGrpSpPr>
            <p:grpSpPr bwMode="auto">
              <a:xfrm>
                <a:off x="1785689" y="2381250"/>
                <a:ext cx="379188" cy="379175"/>
                <a:chOff x="3825687" y="3454603"/>
                <a:chExt cx="444977" cy="446441"/>
              </a:xfrm>
            </p:grpSpPr>
            <p:sp>
              <p:nvSpPr>
                <p:cNvPr id="123" name="Oval 12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0" name="Group 70"/>
              <p:cNvGrpSpPr>
                <a:grpSpLocks/>
              </p:cNvGrpSpPr>
              <p:nvPr userDrawn="1"/>
            </p:nvGrpSpPr>
            <p:grpSpPr bwMode="auto">
              <a:xfrm>
                <a:off x="1065100" y="2742883"/>
                <a:ext cx="377837" cy="380524"/>
                <a:chOff x="3825687" y="3454603"/>
                <a:chExt cx="444977" cy="446441"/>
              </a:xfrm>
            </p:grpSpPr>
            <p:sp>
              <p:nvSpPr>
                <p:cNvPr id="121" name="Oval 12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1" name="Group 73"/>
              <p:cNvGrpSpPr>
                <a:grpSpLocks/>
              </p:cNvGrpSpPr>
              <p:nvPr userDrawn="1"/>
            </p:nvGrpSpPr>
            <p:grpSpPr bwMode="auto">
              <a:xfrm>
                <a:off x="474054" y="355116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9" name="Oval 118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2" name="Group 76"/>
              <p:cNvGrpSpPr>
                <a:grpSpLocks/>
              </p:cNvGrpSpPr>
              <p:nvPr userDrawn="1"/>
            </p:nvGrpSpPr>
            <p:grpSpPr bwMode="auto">
              <a:xfrm>
                <a:off x="495644" y="4397216"/>
                <a:ext cx="377837" cy="379175"/>
                <a:chOff x="3825687" y="3454603"/>
                <a:chExt cx="444977" cy="446441"/>
              </a:xfrm>
            </p:grpSpPr>
            <p:sp>
              <p:nvSpPr>
                <p:cNvPr id="117" name="Oval 11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3" name="Group 79"/>
              <p:cNvGrpSpPr>
                <a:grpSpLocks/>
              </p:cNvGrpSpPr>
              <p:nvPr userDrawn="1"/>
            </p:nvGrpSpPr>
            <p:grpSpPr bwMode="auto">
              <a:xfrm>
                <a:off x="2423966" y="456589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3" name="Oval 11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4" name="Group 82"/>
              <p:cNvGrpSpPr>
                <a:grpSpLocks/>
              </p:cNvGrpSpPr>
              <p:nvPr userDrawn="1"/>
            </p:nvGrpSpPr>
            <p:grpSpPr bwMode="auto">
              <a:xfrm>
                <a:off x="1274260" y="5109686"/>
                <a:ext cx="379186" cy="379175"/>
                <a:chOff x="3825687" y="3454603"/>
                <a:chExt cx="444977" cy="446441"/>
              </a:xfrm>
            </p:grpSpPr>
            <p:sp>
              <p:nvSpPr>
                <p:cNvPr id="111" name="Oval 11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5" name="Group 85"/>
              <p:cNvGrpSpPr>
                <a:grpSpLocks/>
              </p:cNvGrpSpPr>
              <p:nvPr/>
            </p:nvGrpSpPr>
            <p:grpSpPr bwMode="auto">
              <a:xfrm>
                <a:off x="1175752" y="3688796"/>
                <a:ext cx="634227" cy="634206"/>
                <a:chOff x="3779912" y="2492896"/>
                <a:chExt cx="444821" cy="444821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3779912" y="2492896"/>
                  <a:ext cx="444821" cy="44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 83"/>
                <p:cNvSpPr>
                  <a:spLocks/>
                </p:cNvSpPr>
                <p:nvPr/>
              </p:nvSpPr>
              <p:spPr bwMode="auto">
                <a:xfrm>
                  <a:off x="3784041" y="2496231"/>
                  <a:ext cx="436563" cy="438150"/>
                </a:xfrm>
                <a:custGeom>
                  <a:avLst/>
                  <a:gdLst>
                    <a:gd name="T0" fmla="*/ 2147483647 w 305"/>
                    <a:gd name="T1" fmla="*/ 2147483647 h 305"/>
                    <a:gd name="T2" fmla="*/ 2147483647 w 305"/>
                    <a:gd name="T3" fmla="*/ 2147483647 h 305"/>
                    <a:gd name="T4" fmla="*/ 2147483647 w 305"/>
                    <a:gd name="T5" fmla="*/ 2147483647 h 305"/>
                    <a:gd name="T6" fmla="*/ 2147483647 w 305"/>
                    <a:gd name="T7" fmla="*/ 2147483647 h 305"/>
                    <a:gd name="T8" fmla="*/ 2147483647 w 305"/>
                    <a:gd name="T9" fmla="*/ 2147483647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5" h="305">
                      <a:moveTo>
                        <a:pt x="22" y="112"/>
                      </a:moveTo>
                      <a:cubicBezTo>
                        <a:pt x="45" y="40"/>
                        <a:pt x="121" y="0"/>
                        <a:pt x="193" y="22"/>
                      </a:cubicBezTo>
                      <a:cubicBezTo>
                        <a:pt x="265" y="45"/>
                        <a:pt x="305" y="121"/>
                        <a:pt x="283" y="193"/>
                      </a:cubicBezTo>
                      <a:cubicBezTo>
                        <a:pt x="260" y="265"/>
                        <a:pt x="184" y="305"/>
                        <a:pt x="112" y="283"/>
                      </a:cubicBezTo>
                      <a:cubicBezTo>
                        <a:pt x="40" y="260"/>
                        <a:pt x="0" y="184"/>
                        <a:pt x="22" y="112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95" name="Rectangle 94"/>
            <p:cNvSpPr/>
            <p:nvPr userDrawn="1"/>
          </p:nvSpPr>
          <p:spPr>
            <a:xfrm rot="18681383">
              <a:off x="678880" y="2054942"/>
              <a:ext cx="5925301" cy="108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286407" y="3795711"/>
            <a:ext cx="367268" cy="378474"/>
            <a:chOff x="1268525" y="2494901"/>
            <a:chExt cx="762973" cy="786252"/>
          </a:xfrm>
        </p:grpSpPr>
        <p:sp>
          <p:nvSpPr>
            <p:cNvPr id="185" name="Freeform 99"/>
            <p:cNvSpPr>
              <a:spLocks noEditPoints="1"/>
            </p:cNvSpPr>
            <p:nvPr/>
          </p:nvSpPr>
          <p:spPr bwMode="auto">
            <a:xfrm>
              <a:off x="1296778" y="2828635"/>
              <a:ext cx="678199" cy="452518"/>
            </a:xfrm>
            <a:custGeom>
              <a:avLst/>
              <a:gdLst>
                <a:gd name="T0" fmla="*/ 2147483647 w 133"/>
                <a:gd name="T1" fmla="*/ 2147483647 h 88"/>
                <a:gd name="T2" fmla="*/ 2147483647 w 133"/>
                <a:gd name="T3" fmla="*/ 2147483647 h 88"/>
                <a:gd name="T4" fmla="*/ 0 w 133"/>
                <a:gd name="T5" fmla="*/ 2147483647 h 88"/>
                <a:gd name="T6" fmla="*/ 2147483647 w 133"/>
                <a:gd name="T7" fmla="*/ 2147483647 h 88"/>
                <a:gd name="T8" fmla="*/ 2147483647 w 133"/>
                <a:gd name="T9" fmla="*/ 2147483647 h 88"/>
                <a:gd name="T10" fmla="*/ 2147483647 w 133"/>
                <a:gd name="T11" fmla="*/ 2147483647 h 88"/>
                <a:gd name="T12" fmla="*/ 2147483647 w 133"/>
                <a:gd name="T13" fmla="*/ 2147483647 h 88"/>
                <a:gd name="T14" fmla="*/ 2147483647 w 133"/>
                <a:gd name="T15" fmla="*/ 0 h 88"/>
                <a:gd name="T16" fmla="*/ 2147483647 w 133"/>
                <a:gd name="T17" fmla="*/ 0 h 88"/>
                <a:gd name="T18" fmla="*/ 2147483647 w 133"/>
                <a:gd name="T19" fmla="*/ 2147483647 h 88"/>
                <a:gd name="T20" fmla="*/ 2147483647 w 133"/>
                <a:gd name="T21" fmla="*/ 2147483647 h 88"/>
                <a:gd name="T22" fmla="*/ 2147483647 w 133"/>
                <a:gd name="T23" fmla="*/ 2147483647 h 88"/>
                <a:gd name="T24" fmla="*/ 2147483647 w 133"/>
                <a:gd name="T25" fmla="*/ 2147483647 h 88"/>
                <a:gd name="T26" fmla="*/ 2147483647 w 133"/>
                <a:gd name="T27" fmla="*/ 2147483647 h 88"/>
                <a:gd name="T28" fmla="*/ 2147483647 w 133"/>
                <a:gd name="T29" fmla="*/ 2147483647 h 88"/>
                <a:gd name="T30" fmla="*/ 2147483647 w 133"/>
                <a:gd name="T31" fmla="*/ 2147483647 h 88"/>
                <a:gd name="T32" fmla="*/ 2147483647 w 133"/>
                <a:gd name="T33" fmla="*/ 2147483647 h 88"/>
                <a:gd name="T34" fmla="*/ 2147483647 w 133"/>
                <a:gd name="T35" fmla="*/ 2147483647 h 88"/>
                <a:gd name="T36" fmla="*/ 2147483647 w 133"/>
                <a:gd name="T37" fmla="*/ 2147483647 h 88"/>
                <a:gd name="T38" fmla="*/ 2147483647 w 133"/>
                <a:gd name="T39" fmla="*/ 2147483647 h 88"/>
                <a:gd name="T40" fmla="*/ 2147483647 w 133"/>
                <a:gd name="T41" fmla="*/ 2147483647 h 88"/>
                <a:gd name="T42" fmla="*/ 2147483647 w 133"/>
                <a:gd name="T43" fmla="*/ 2147483647 h 88"/>
                <a:gd name="T44" fmla="*/ 2147483647 w 133"/>
                <a:gd name="T45" fmla="*/ 2147483647 h 88"/>
                <a:gd name="T46" fmla="*/ 2147483647 w 133"/>
                <a:gd name="T47" fmla="*/ 2147483647 h 88"/>
                <a:gd name="T48" fmla="*/ 2147483647 w 133"/>
                <a:gd name="T49" fmla="*/ 2147483647 h 88"/>
                <a:gd name="T50" fmla="*/ 2147483647 w 133"/>
                <a:gd name="T51" fmla="*/ 2147483647 h 88"/>
                <a:gd name="T52" fmla="*/ 2147483647 w 133"/>
                <a:gd name="T53" fmla="*/ 2147483647 h 88"/>
                <a:gd name="T54" fmla="*/ 2147483647 w 133"/>
                <a:gd name="T55" fmla="*/ 2147483647 h 88"/>
                <a:gd name="T56" fmla="*/ 2147483647 w 133"/>
                <a:gd name="T57" fmla="*/ 2147483647 h 88"/>
                <a:gd name="T58" fmla="*/ 2147483647 w 133"/>
                <a:gd name="T59" fmla="*/ 2147483647 h 88"/>
                <a:gd name="T60" fmla="*/ 2147483647 w 133"/>
                <a:gd name="T61" fmla="*/ 2147483647 h 88"/>
                <a:gd name="T62" fmla="*/ 2147483647 w 133"/>
                <a:gd name="T63" fmla="*/ 2147483647 h 88"/>
                <a:gd name="T64" fmla="*/ 2147483647 w 133"/>
                <a:gd name="T65" fmla="*/ 2147483647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3" h="88">
                  <a:moveTo>
                    <a:pt x="26" y="77"/>
                  </a:moveTo>
                  <a:cubicBezTo>
                    <a:pt x="26" y="76"/>
                    <a:pt x="26" y="76"/>
                    <a:pt x="26" y="7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9"/>
                    <a:pt x="2" y="19"/>
                  </a:cubicBezTo>
                  <a:cubicBezTo>
                    <a:pt x="3" y="19"/>
                    <a:pt x="5" y="19"/>
                    <a:pt x="6" y="1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8" y="9"/>
                    <a:pt x="129" y="9"/>
                    <a:pt x="130" y="9"/>
                  </a:cubicBezTo>
                  <a:cubicBezTo>
                    <a:pt x="131" y="9"/>
                    <a:pt x="132" y="9"/>
                    <a:pt x="133" y="9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77"/>
                    <a:pt x="3" y="77"/>
                    <a:pt x="3" y="77"/>
                  </a:cubicBezTo>
                  <a:lnTo>
                    <a:pt x="26" y="77"/>
                  </a:lnTo>
                  <a:close/>
                  <a:moveTo>
                    <a:pt x="94" y="77"/>
                  </a:moveTo>
                  <a:cubicBezTo>
                    <a:pt x="86" y="56"/>
                    <a:pt x="86" y="56"/>
                    <a:pt x="86" y="56"/>
                  </a:cubicBezTo>
                  <a:cubicBezTo>
                    <a:pt x="38" y="77"/>
                    <a:pt x="38" y="77"/>
                    <a:pt x="38" y="77"/>
                  </a:cubicBezTo>
                  <a:lnTo>
                    <a:pt x="94" y="77"/>
                  </a:lnTo>
                  <a:close/>
                  <a:moveTo>
                    <a:pt x="80" y="43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56" y="31"/>
                    <a:pt x="56" y="31"/>
                    <a:pt x="56" y="31"/>
                  </a:cubicBezTo>
                  <a:lnTo>
                    <a:pt x="80" y="43"/>
                  </a:lnTo>
                  <a:close/>
                  <a:moveTo>
                    <a:pt x="54" y="36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83" y="50"/>
                    <a:pt x="83" y="50"/>
                    <a:pt x="83" y="50"/>
                  </a:cubicBezTo>
                  <a:lnTo>
                    <a:pt x="5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6" name="Freeform 100"/>
            <p:cNvSpPr>
              <a:spLocks noEditPoints="1"/>
            </p:cNvSpPr>
            <p:nvPr/>
          </p:nvSpPr>
          <p:spPr bwMode="auto">
            <a:xfrm>
              <a:off x="1844991" y="2494901"/>
              <a:ext cx="186507" cy="373327"/>
            </a:xfrm>
            <a:custGeom>
              <a:avLst/>
              <a:gdLst>
                <a:gd name="T0" fmla="*/ 2147483647 w 37"/>
                <a:gd name="T1" fmla="*/ 2147483647 h 74"/>
                <a:gd name="T2" fmla="*/ 2147483647 w 37"/>
                <a:gd name="T3" fmla="*/ 2147483647 h 74"/>
                <a:gd name="T4" fmla="*/ 2147483647 w 37"/>
                <a:gd name="T5" fmla="*/ 2147483647 h 74"/>
                <a:gd name="T6" fmla="*/ 2147483647 w 37"/>
                <a:gd name="T7" fmla="*/ 2147483647 h 74"/>
                <a:gd name="T8" fmla="*/ 2147483647 w 37"/>
                <a:gd name="T9" fmla="*/ 2147483647 h 74"/>
                <a:gd name="T10" fmla="*/ 2147483647 w 37"/>
                <a:gd name="T11" fmla="*/ 2147483647 h 74"/>
                <a:gd name="T12" fmla="*/ 2147483647 w 37"/>
                <a:gd name="T13" fmla="*/ 2147483647 h 74"/>
                <a:gd name="T14" fmla="*/ 2147483647 w 37"/>
                <a:gd name="T15" fmla="*/ 2147483647 h 74"/>
                <a:gd name="T16" fmla="*/ 2147483647 w 37"/>
                <a:gd name="T17" fmla="*/ 2147483647 h 74"/>
                <a:gd name="T18" fmla="*/ 2147483647 w 37"/>
                <a:gd name="T19" fmla="*/ 2147483647 h 74"/>
                <a:gd name="T20" fmla="*/ 2147483647 w 37"/>
                <a:gd name="T21" fmla="*/ 2147483647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74">
                  <a:moveTo>
                    <a:pt x="26" y="72"/>
                  </a:moveTo>
                  <a:cubicBezTo>
                    <a:pt x="19" y="74"/>
                    <a:pt x="17" y="70"/>
                    <a:pt x="15" y="65"/>
                  </a:cubicBezTo>
                  <a:cubicBezTo>
                    <a:pt x="11" y="52"/>
                    <a:pt x="6" y="38"/>
                    <a:pt x="2" y="24"/>
                  </a:cubicBezTo>
                  <a:cubicBezTo>
                    <a:pt x="0" y="17"/>
                    <a:pt x="4" y="9"/>
                    <a:pt x="11" y="7"/>
                  </a:cubicBezTo>
                  <a:cubicBezTo>
                    <a:pt x="37" y="0"/>
                    <a:pt x="36" y="42"/>
                    <a:pt x="32" y="59"/>
                  </a:cubicBezTo>
                  <a:cubicBezTo>
                    <a:pt x="31" y="66"/>
                    <a:pt x="28" y="71"/>
                    <a:pt x="26" y="72"/>
                  </a:cubicBezTo>
                  <a:close/>
                  <a:moveTo>
                    <a:pt x="17" y="14"/>
                  </a:moveTo>
                  <a:cubicBezTo>
                    <a:pt x="22" y="14"/>
                    <a:pt x="26" y="18"/>
                    <a:pt x="26" y="23"/>
                  </a:cubicBezTo>
                  <a:cubicBezTo>
                    <a:pt x="26" y="28"/>
                    <a:pt x="22" y="32"/>
                    <a:pt x="17" y="32"/>
                  </a:cubicBezTo>
                  <a:cubicBezTo>
                    <a:pt x="12" y="32"/>
                    <a:pt x="8" y="28"/>
                    <a:pt x="8" y="23"/>
                  </a:cubicBezTo>
                  <a:cubicBezTo>
                    <a:pt x="8" y="18"/>
                    <a:pt x="12" y="14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268525" y="2664584"/>
              <a:ext cx="655593" cy="248885"/>
            </a:xfrm>
            <a:custGeom>
              <a:avLst/>
              <a:gdLst>
                <a:gd name="T0" fmla="*/ 2147483647 w 129"/>
                <a:gd name="T1" fmla="*/ 2147483647 h 48"/>
                <a:gd name="T2" fmla="*/ 2147483647 w 129"/>
                <a:gd name="T3" fmla="*/ 2147483647 h 48"/>
                <a:gd name="T4" fmla="*/ 2147483647 w 129"/>
                <a:gd name="T5" fmla="*/ 2147483647 h 48"/>
                <a:gd name="T6" fmla="*/ 2147483647 w 129"/>
                <a:gd name="T7" fmla="*/ 2147483647 h 48"/>
                <a:gd name="T8" fmla="*/ 2147483647 w 129"/>
                <a:gd name="T9" fmla="*/ 2147483647 h 48"/>
                <a:gd name="T10" fmla="*/ 2147483647 w 129"/>
                <a:gd name="T11" fmla="*/ 2147483647 h 48"/>
                <a:gd name="T12" fmla="*/ 2147483647 w 129"/>
                <a:gd name="T13" fmla="*/ 2147483647 h 48"/>
                <a:gd name="T14" fmla="*/ 2147483647 w 129"/>
                <a:gd name="T15" fmla="*/ 2147483647 h 48"/>
                <a:gd name="T16" fmla="*/ 2147483647 w 129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" h="48">
                  <a:moveTo>
                    <a:pt x="4" y="34"/>
                  </a:moveTo>
                  <a:cubicBezTo>
                    <a:pt x="121" y="1"/>
                    <a:pt x="121" y="1"/>
                    <a:pt x="121" y="1"/>
                  </a:cubicBezTo>
                  <a:cubicBezTo>
                    <a:pt x="124" y="0"/>
                    <a:pt x="127" y="1"/>
                    <a:pt x="128" y="4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10"/>
                    <a:pt x="128" y="13"/>
                    <a:pt x="125" y="1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5" y="48"/>
                    <a:pt x="2" y="47"/>
                    <a:pt x="2" y="4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8"/>
                    <a:pt x="2" y="35"/>
                    <a:pt x="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02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7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30800197"/>
              </p:ext>
            </p:extLst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76" name="think-cell Slide" r:id="rId6" imgW="463" imgH="464" progId="TCLayout.ActiveDocument.1">
                  <p:embed/>
                </p:oleObj>
              </mc:Choice>
              <mc:Fallback>
                <p:oleObj name="think-cell Slide" r:id="rId6" imgW="463" imgH="46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8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4" y="1182102"/>
            <a:ext cx="8205805" cy="5254783"/>
          </a:xfrm>
          <a:prstGeom prst="rect">
            <a:avLst/>
          </a:prstGeom>
        </p:spPr>
        <p:txBody>
          <a:bodyPr vert="horz" lIns="0" tIns="60937" rIns="0" bIns="6093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104" y="12"/>
            <a:ext cx="8205805" cy="1081583"/>
          </a:xfrm>
          <a:prstGeom prst="rect">
            <a:avLst/>
          </a:prstGeom>
        </p:spPr>
        <p:txBody>
          <a:bodyPr vert="horz" lIns="0" tIns="60937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0358" y="1143001"/>
            <a:ext cx="8389643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1801" b="1" kern="1200" spc="0" baseline="0" dirty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72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545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81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908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36968" indent="-13696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37059" indent="-200092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469263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tabLst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674118" indent="-204855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806322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998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271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543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815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7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45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817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8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6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634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906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17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65" name="think-cell Slide" r:id="rId7" imgW="463" imgH="464" progId="TCLayout.ActiveDocument.1">
                  <p:embed/>
                </p:oleObj>
              </mc:Choice>
              <mc:Fallback>
                <p:oleObj name="think-cell Slide" r:id="rId7" imgW="463" imgH="46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5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41009" y="2396269"/>
            <a:ext cx="8018582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 cap="small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经营决策分析平台项目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7799" y="4003472"/>
            <a:ext cx="1491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598" b="12736"/>
          <a:stretch/>
        </p:blipFill>
        <p:spPr>
          <a:xfrm>
            <a:off x="0" y="4711358"/>
            <a:ext cx="9144000" cy="2135170"/>
          </a:xfrm>
          <a:prstGeom prst="rect">
            <a:avLst/>
          </a:prstGeom>
          <a:gradFill>
            <a:gsLst>
              <a:gs pos="78000">
                <a:srgbClr val="CCACE1">
                  <a:alpha val="34000"/>
                </a:srgbClr>
              </a:gs>
              <a:gs pos="100000">
                <a:srgbClr val="9999FF">
                  <a:alpha val="17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41000">
                <a:schemeClr val="bg1">
                  <a:lumMod val="75000"/>
                  <a:alpha val="16000"/>
                </a:schemeClr>
              </a:gs>
              <a:gs pos="62000">
                <a:schemeClr val="bg2">
                  <a:lumMod val="20000"/>
                  <a:lumOff val="80000"/>
                  <a:alpha val="17000"/>
                </a:schemeClr>
              </a:gs>
            </a:gsLst>
            <a:lin ang="16200000" scaled="1"/>
          </a:gradFill>
          <a:effectLst/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553302" y="4288707"/>
            <a:ext cx="7720733" cy="255710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895" y="1456134"/>
            <a:ext cx="7720733" cy="277149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684" y="126435"/>
            <a:ext cx="6522862" cy="546101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平台总体架构设计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145678" y="1191434"/>
            <a:ext cx="4287058" cy="271599"/>
            <a:chOff x="1744962" y="1398456"/>
            <a:chExt cx="4287058" cy="271599"/>
          </a:xfrm>
        </p:grpSpPr>
        <p:sp>
          <p:nvSpPr>
            <p:cNvPr id="113" name="圆角矩形 112"/>
            <p:cNvSpPr/>
            <p:nvPr/>
          </p:nvSpPr>
          <p:spPr>
            <a:xfrm>
              <a:off x="1744962" y="1399323"/>
              <a:ext cx="972000" cy="252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公司高管</a:t>
              </a: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3327449" y="1398456"/>
              <a:ext cx="972000" cy="2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专业管理</a:t>
              </a: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5060020" y="1418055"/>
              <a:ext cx="972000" cy="2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业务执行</a:t>
              </a:r>
            </a:p>
          </p:txBody>
        </p:sp>
      </p:grpSp>
      <p:sp>
        <p:nvSpPr>
          <p:cNvPr id="117" name="标题 1"/>
          <p:cNvSpPr txBox="1">
            <a:spLocks/>
          </p:cNvSpPr>
          <p:nvPr/>
        </p:nvSpPr>
        <p:spPr>
          <a:xfrm>
            <a:off x="174829" y="907144"/>
            <a:ext cx="8435235" cy="266105"/>
          </a:xfrm>
          <a:prstGeom prst="rect">
            <a:avLst/>
          </a:prstGeom>
          <a:solidFill>
            <a:srgbClr val="C00000"/>
          </a:solidFill>
        </p:spPr>
        <p:txBody>
          <a:bodyPr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sz="1400" b="0" dirty="0">
                <a:solidFill>
                  <a:schemeClr val="bg1"/>
                </a:solidFill>
              </a:rPr>
              <a:t>面向公司高管，聚焦关键业务维度</a:t>
            </a:r>
            <a:r>
              <a:rPr lang="zh-CN" altLang="en-US" sz="1400" b="0" dirty="0" smtClean="0">
                <a:solidFill>
                  <a:schemeClr val="bg1"/>
                </a:solidFill>
              </a:rPr>
              <a:t>，辅助决策管理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00231" y="1452216"/>
            <a:ext cx="7231661" cy="2726189"/>
            <a:chOff x="1424463" y="1694591"/>
            <a:chExt cx="7231661" cy="2726189"/>
          </a:xfrm>
        </p:grpSpPr>
        <p:sp>
          <p:nvSpPr>
            <p:cNvPr id="5" name="Rectangle 4"/>
            <p:cNvSpPr/>
            <p:nvPr/>
          </p:nvSpPr>
          <p:spPr>
            <a:xfrm>
              <a:off x="1424463" y="1698378"/>
              <a:ext cx="7231661" cy="272240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472102" y="3269706"/>
              <a:ext cx="7184022" cy="10789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87745" y="3366981"/>
              <a:ext cx="369664" cy="8168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主题分析</a:t>
              </a:r>
              <a:endParaRPr lang="en-US" sz="10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ounded Rectangle 98"/>
            <p:cNvSpPr/>
            <p:nvPr/>
          </p:nvSpPr>
          <p:spPr>
            <a:xfrm>
              <a:off x="3581220" y="3292455"/>
              <a:ext cx="1171043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土地资源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ounded Rectangle 99"/>
            <p:cNvSpPr/>
            <p:nvPr/>
          </p:nvSpPr>
          <p:spPr>
            <a:xfrm>
              <a:off x="4827622" y="3292455"/>
              <a:ext cx="1103559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经营管控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ounded Rectangle 100"/>
            <p:cNvSpPr/>
            <p:nvPr/>
          </p:nvSpPr>
          <p:spPr>
            <a:xfrm>
              <a:off x="6006542" y="3292455"/>
              <a:ext cx="1103559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人力资源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02"/>
            <p:cNvSpPr txBox="1"/>
            <p:nvPr/>
          </p:nvSpPr>
          <p:spPr>
            <a:xfrm>
              <a:off x="7354417" y="3707362"/>
              <a:ext cx="4087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  <p:grpSp>
          <p:nvGrpSpPr>
            <p:cNvPr id="24" name="Group 110"/>
            <p:cNvGrpSpPr/>
            <p:nvPr/>
          </p:nvGrpSpPr>
          <p:grpSpPr>
            <a:xfrm>
              <a:off x="6066192" y="3540403"/>
              <a:ext cx="982611" cy="704589"/>
              <a:chOff x="3350290" y="3020614"/>
              <a:chExt cx="865469" cy="747956"/>
            </a:xfrm>
          </p:grpSpPr>
          <p:sp>
            <p:nvSpPr>
              <p:cNvPr id="56" name="Rectangle 111"/>
              <p:cNvSpPr/>
              <p:nvPr/>
            </p:nvSpPr>
            <p:spPr>
              <a:xfrm>
                <a:off x="3351758" y="3020614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组织发展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112"/>
              <p:cNvSpPr/>
              <p:nvPr/>
            </p:nvSpPr>
            <p:spPr>
              <a:xfrm>
                <a:off x="3351758" y="3243192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常青藤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Rectangle 113"/>
              <p:cNvSpPr/>
              <p:nvPr/>
            </p:nvSpPr>
            <p:spPr>
              <a:xfrm>
                <a:off x="3350290" y="3465771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离职预警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114"/>
              <p:cNvSpPr txBox="1"/>
              <p:nvPr/>
            </p:nvSpPr>
            <p:spPr>
              <a:xfrm>
                <a:off x="3603758" y="3539866"/>
                <a:ext cx="359998" cy="22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grpSp>
          <p:nvGrpSpPr>
            <p:cNvPr id="25" name="Group 115"/>
            <p:cNvGrpSpPr/>
            <p:nvPr/>
          </p:nvGrpSpPr>
          <p:grpSpPr>
            <a:xfrm>
              <a:off x="3674167" y="3540399"/>
              <a:ext cx="980941" cy="712426"/>
              <a:chOff x="3316848" y="3020614"/>
              <a:chExt cx="864000" cy="756275"/>
            </a:xfrm>
          </p:grpSpPr>
          <p:sp>
            <p:nvSpPr>
              <p:cNvPr id="52" name="Rectangle 116"/>
              <p:cNvSpPr/>
              <p:nvPr/>
            </p:nvSpPr>
            <p:spPr>
              <a:xfrm>
                <a:off x="3316848" y="3020614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指标批复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117"/>
              <p:cNvSpPr/>
              <p:nvPr/>
            </p:nvSpPr>
            <p:spPr>
              <a:xfrm>
                <a:off x="3316848" y="3243192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新增有效房源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18"/>
              <p:cNvSpPr/>
              <p:nvPr/>
            </p:nvSpPr>
            <p:spPr>
              <a:xfrm>
                <a:off x="3316848" y="3465771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配套取地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119"/>
              <p:cNvSpPr txBox="1"/>
              <p:nvPr/>
            </p:nvSpPr>
            <p:spPr>
              <a:xfrm>
                <a:off x="3639575" y="3548185"/>
                <a:ext cx="360000" cy="22870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grpSp>
          <p:nvGrpSpPr>
            <p:cNvPr id="26" name="Group 120"/>
            <p:cNvGrpSpPr/>
            <p:nvPr/>
          </p:nvGrpSpPr>
          <p:grpSpPr>
            <a:xfrm>
              <a:off x="4890826" y="3540399"/>
              <a:ext cx="980941" cy="712426"/>
              <a:chOff x="3351756" y="3020614"/>
              <a:chExt cx="864000" cy="756275"/>
            </a:xfrm>
          </p:grpSpPr>
          <p:sp>
            <p:nvSpPr>
              <p:cNvPr id="48" name="Rectangle 121"/>
              <p:cNvSpPr/>
              <p:nvPr/>
            </p:nvSpPr>
            <p:spPr>
              <a:xfrm>
                <a:off x="3351756" y="3020614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签约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Rectangle 122"/>
              <p:cNvSpPr/>
              <p:nvPr/>
            </p:nvSpPr>
            <p:spPr>
              <a:xfrm>
                <a:off x="3351756" y="3243192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回款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Rectangle 123"/>
              <p:cNvSpPr/>
              <p:nvPr/>
            </p:nvSpPr>
            <p:spPr>
              <a:xfrm>
                <a:off x="3351756" y="3465771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利润分析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124"/>
              <p:cNvSpPr txBox="1"/>
              <p:nvPr/>
            </p:nvSpPr>
            <p:spPr>
              <a:xfrm>
                <a:off x="3686333" y="3548185"/>
                <a:ext cx="360000" cy="22870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sp>
          <p:nvSpPr>
            <p:cNvPr id="35" name="Rounded Rectangle 98"/>
            <p:cNvSpPr/>
            <p:nvPr/>
          </p:nvSpPr>
          <p:spPr>
            <a:xfrm>
              <a:off x="2296250" y="3292455"/>
              <a:ext cx="1218887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产业发展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15"/>
            <p:cNvGrpSpPr/>
            <p:nvPr/>
          </p:nvGrpSpPr>
          <p:grpSpPr>
            <a:xfrm>
              <a:off x="2351715" y="3557358"/>
              <a:ext cx="1157221" cy="664988"/>
              <a:chOff x="3243485" y="3020614"/>
              <a:chExt cx="1019264" cy="705918"/>
            </a:xfrm>
          </p:grpSpPr>
          <p:sp>
            <p:nvSpPr>
              <p:cNvPr id="44" name="Rectangle 116"/>
              <p:cNvSpPr/>
              <p:nvPr/>
            </p:nvSpPr>
            <p:spPr>
              <a:xfrm>
                <a:off x="3305788" y="3020614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签约落地投</a:t>
                </a:r>
                <a:endPara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Rectangle 117"/>
              <p:cNvSpPr/>
              <p:nvPr/>
            </p:nvSpPr>
            <p:spPr>
              <a:xfrm>
                <a:off x="3305630" y="3241157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规模类龙头目</a:t>
                </a:r>
                <a:endPara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118"/>
              <p:cNvSpPr/>
              <p:nvPr/>
            </p:nvSpPr>
            <p:spPr>
              <a:xfrm>
                <a:off x="3243485" y="3456110"/>
                <a:ext cx="1019264" cy="138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创新类龙头项目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119"/>
              <p:cNvSpPr txBox="1"/>
              <p:nvPr/>
            </p:nvSpPr>
            <p:spPr>
              <a:xfrm>
                <a:off x="3652093" y="3497827"/>
                <a:ext cx="360000" cy="22870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sp>
          <p:nvSpPr>
            <p:cNvPr id="38" name="Rounded Rectangle 100"/>
            <p:cNvSpPr/>
            <p:nvPr/>
          </p:nvSpPr>
          <p:spPr>
            <a:xfrm>
              <a:off x="7187039" y="3287830"/>
              <a:ext cx="1103559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Group 110"/>
            <p:cNvGrpSpPr/>
            <p:nvPr/>
          </p:nvGrpSpPr>
          <p:grpSpPr>
            <a:xfrm>
              <a:off x="7248354" y="3535778"/>
              <a:ext cx="985464" cy="704589"/>
              <a:chOff x="3351758" y="3020614"/>
              <a:chExt cx="867983" cy="747956"/>
            </a:xfrm>
          </p:grpSpPr>
          <p:sp>
            <p:nvSpPr>
              <p:cNvPr id="40" name="Rectangle 111"/>
              <p:cNvSpPr/>
              <p:nvPr/>
            </p:nvSpPr>
            <p:spPr>
              <a:xfrm>
                <a:off x="3351758" y="3020614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资产情况</a:t>
                </a:r>
                <a:endPara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112"/>
              <p:cNvSpPr/>
              <p:nvPr/>
            </p:nvSpPr>
            <p:spPr>
              <a:xfrm>
                <a:off x="3351758" y="3243192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帐实相符率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113"/>
              <p:cNvSpPr/>
              <p:nvPr/>
            </p:nvSpPr>
            <p:spPr>
              <a:xfrm>
                <a:off x="3355742" y="3464374"/>
                <a:ext cx="863999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盘点完成率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114"/>
              <p:cNvSpPr txBox="1"/>
              <p:nvPr/>
            </p:nvSpPr>
            <p:spPr>
              <a:xfrm>
                <a:off x="3603758" y="3539866"/>
                <a:ext cx="359998" cy="22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456338" y="2465540"/>
              <a:ext cx="7189118" cy="761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87866" y="2405119"/>
              <a:ext cx="369664" cy="8168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数据应用</a:t>
              </a:r>
              <a:endParaRPr lang="en-US" sz="10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7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203" y="2681407"/>
              <a:ext cx="1284970" cy="507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TextBox 93"/>
            <p:cNvSpPr txBox="1"/>
            <p:nvPr/>
          </p:nvSpPr>
          <p:spPr>
            <a:xfrm>
              <a:off x="2252655" y="2456019"/>
              <a:ext cx="1676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全局战略驾驶舱</a:t>
              </a:r>
              <a:endParaRPr lang="en-US" altLang="zh-CN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3869357" y="2459293"/>
              <a:ext cx="1676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主题管理看板</a:t>
              </a:r>
              <a:endParaRPr lang="en-US" altLang="zh-CN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2807" y="2682364"/>
              <a:ext cx="1184046" cy="460945"/>
            </a:xfrm>
            <a:prstGeom prst="rect">
              <a:avLst/>
            </a:prstGeom>
          </p:spPr>
        </p:pic>
        <p:sp>
          <p:nvSpPr>
            <p:cNvPr id="104" name="TextBox 93"/>
            <p:cNvSpPr txBox="1"/>
            <p:nvPr/>
          </p:nvSpPr>
          <p:spPr>
            <a:xfrm>
              <a:off x="6794577" y="2450618"/>
              <a:ext cx="1676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日常业务报表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1098" y="2681411"/>
              <a:ext cx="1263861" cy="479667"/>
            </a:xfrm>
            <a:prstGeom prst="rect">
              <a:avLst/>
            </a:prstGeom>
          </p:spPr>
        </p:pic>
        <p:sp>
          <p:nvSpPr>
            <p:cNvPr id="106" name="TextBox 94"/>
            <p:cNvSpPr txBox="1"/>
            <p:nvPr/>
          </p:nvSpPr>
          <p:spPr>
            <a:xfrm>
              <a:off x="5417800" y="2437834"/>
              <a:ext cx="1205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管理分析</a:t>
              </a:r>
              <a:endParaRPr lang="en-US" altLang="zh-CN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87865" y="1772499"/>
              <a:ext cx="7158223" cy="665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472102" y="1694591"/>
              <a:ext cx="369664" cy="8168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访问展现</a:t>
              </a:r>
              <a:endParaRPr lang="en-US" sz="10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4800" y="2676530"/>
              <a:ext cx="1419964" cy="519277"/>
            </a:xfrm>
            <a:prstGeom prst="rect">
              <a:avLst/>
            </a:prstGeom>
          </p:spPr>
        </p:pic>
        <p:sp>
          <p:nvSpPr>
            <p:cNvPr id="121" name="Rectangle 34"/>
            <p:cNvSpPr/>
            <p:nvPr/>
          </p:nvSpPr>
          <p:spPr>
            <a:xfrm rot="2700000">
              <a:off x="7947442" y="1890810"/>
              <a:ext cx="720000" cy="3531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900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一期重点</a:t>
              </a:r>
              <a:endPara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Rounded Rectangle 100"/>
            <p:cNvSpPr/>
            <p:nvPr/>
          </p:nvSpPr>
          <p:spPr>
            <a:xfrm>
              <a:off x="3884716" y="1791549"/>
              <a:ext cx="2378930" cy="629547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Box 93"/>
            <p:cNvSpPr txBox="1"/>
            <p:nvPr/>
          </p:nvSpPr>
          <p:spPr>
            <a:xfrm>
              <a:off x="4081389" y="1749667"/>
              <a:ext cx="2266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自助分析</a:t>
              </a:r>
              <a:endParaRPr lang="en-US" altLang="zh-CN" sz="9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7" name="Picture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442" y="1934049"/>
              <a:ext cx="1271358" cy="44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组合 7"/>
            <p:cNvGrpSpPr/>
            <p:nvPr/>
          </p:nvGrpSpPr>
          <p:grpSpPr>
            <a:xfrm>
              <a:off x="2195248" y="1764812"/>
              <a:ext cx="1676117" cy="671429"/>
              <a:chOff x="1452921" y="1740142"/>
              <a:chExt cx="1676117" cy="671429"/>
            </a:xfrm>
          </p:grpSpPr>
          <p:sp>
            <p:nvSpPr>
              <p:cNvPr id="112" name="Rounded Rectangle 100"/>
              <p:cNvSpPr/>
              <p:nvPr/>
            </p:nvSpPr>
            <p:spPr>
              <a:xfrm>
                <a:off x="1548754" y="1782024"/>
                <a:ext cx="1512092" cy="629547"/>
              </a:xfrm>
              <a:prstGeom prst="roundRect">
                <a:avLst>
                  <a:gd name="adj" fmla="val 714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93"/>
              <p:cNvSpPr txBox="1"/>
              <p:nvPr/>
            </p:nvSpPr>
            <p:spPr>
              <a:xfrm>
                <a:off x="1452921" y="1740142"/>
                <a:ext cx="1676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900" dirty="0" smtClean="0">
                    <a:solidFill>
                      <a:srgbClr val="B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管理分析</a:t>
                </a:r>
                <a:endParaRPr lang="en-US" altLang="zh-CN" sz="9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941" y="1935869"/>
                <a:ext cx="1270607" cy="44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" name="组合 6"/>
          <p:cNvGrpSpPr/>
          <p:nvPr/>
        </p:nvGrpSpPr>
        <p:grpSpPr>
          <a:xfrm>
            <a:off x="1000231" y="4128142"/>
            <a:ext cx="7231661" cy="1722957"/>
            <a:chOff x="963655" y="4128142"/>
            <a:chExt cx="7231661" cy="1722957"/>
          </a:xfrm>
        </p:grpSpPr>
        <p:sp>
          <p:nvSpPr>
            <p:cNvPr id="129" name="矩形 128"/>
            <p:cNvSpPr/>
            <p:nvPr/>
          </p:nvSpPr>
          <p:spPr>
            <a:xfrm>
              <a:off x="963655" y="4303829"/>
              <a:ext cx="7231661" cy="1547270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2961428" y="4345639"/>
              <a:ext cx="2939535" cy="1437030"/>
              <a:chOff x="2841495" y="2211710"/>
              <a:chExt cx="2939535" cy="1512167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2841496" y="2211710"/>
                <a:ext cx="2939534" cy="15121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3170639" y="3003798"/>
                <a:ext cx="2264849" cy="665149"/>
                <a:chOff x="3115538" y="3243608"/>
                <a:chExt cx="2264849" cy="480269"/>
              </a:xfrm>
            </p:grpSpPr>
            <p:sp>
              <p:nvSpPr>
                <p:cNvPr id="172" name="AutoShape 28"/>
                <p:cNvSpPr>
                  <a:spLocks noChangeArrowheads="1"/>
                </p:cNvSpPr>
                <p:nvPr/>
              </p:nvSpPr>
              <p:spPr bwMode="auto">
                <a:xfrm>
                  <a:off x="3115538" y="3243608"/>
                  <a:ext cx="2264849" cy="480269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3496564" y="3513415"/>
                  <a:ext cx="1706482" cy="187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000" b="1">
                      <a:solidFill>
                        <a:schemeClr val="accent2">
                          <a:lumMod val="75000"/>
                        </a:schemeClr>
                      </a:solidFill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0" dirty="0" smtClean="0">
                      <a:solidFill>
                        <a:schemeClr val="tx1"/>
                      </a:solidFill>
                    </a:rPr>
                    <a:t>操作型数据存储（</a:t>
                  </a:r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</a:rPr>
                    <a:t>ODS</a:t>
                  </a:r>
                  <a:r>
                    <a:rPr lang="zh-CN" altLang="en-US" b="0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3172045" y="2678122"/>
                <a:ext cx="2264849" cy="613708"/>
                <a:chOff x="3115538" y="2610642"/>
                <a:chExt cx="2264849" cy="613708"/>
              </a:xfrm>
            </p:grpSpPr>
            <p:sp>
              <p:nvSpPr>
                <p:cNvPr id="170" name="AutoShape 28"/>
                <p:cNvSpPr>
                  <a:spLocks noChangeArrowheads="1"/>
                </p:cNvSpPr>
                <p:nvPr/>
              </p:nvSpPr>
              <p:spPr bwMode="auto">
                <a:xfrm>
                  <a:off x="3115538" y="2610642"/>
                  <a:ext cx="2264849" cy="613708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文本框 170"/>
                <p:cNvSpPr txBox="1"/>
                <p:nvPr/>
              </p:nvSpPr>
              <p:spPr>
                <a:xfrm>
                  <a:off x="3488143" y="2939851"/>
                  <a:ext cx="1707268" cy="259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000" b="1">
                      <a:solidFill>
                        <a:schemeClr val="accent2">
                          <a:lumMod val="75000"/>
                        </a:schemeClr>
                      </a:solidFill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0" dirty="0" smtClean="0">
                      <a:solidFill>
                        <a:schemeClr val="tx1"/>
                      </a:solidFill>
                    </a:rPr>
                    <a:t>历史明细数据存储区（</a:t>
                  </a:r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</a:rPr>
                    <a:t>DW</a:t>
                  </a:r>
                  <a:r>
                    <a:rPr lang="zh-CN" altLang="en-US" b="0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</p:grpSp>
          <p:grpSp>
            <p:nvGrpSpPr>
              <p:cNvPr id="165" name="组合 164"/>
              <p:cNvGrpSpPr/>
              <p:nvPr/>
            </p:nvGrpSpPr>
            <p:grpSpPr>
              <a:xfrm>
                <a:off x="3167960" y="2319993"/>
                <a:ext cx="2264849" cy="613708"/>
                <a:chOff x="3115538" y="2610642"/>
                <a:chExt cx="2264849" cy="613708"/>
              </a:xfrm>
            </p:grpSpPr>
            <p:sp>
              <p:nvSpPr>
                <p:cNvPr id="168" name="AutoShape 28"/>
                <p:cNvSpPr>
                  <a:spLocks noChangeArrowheads="1"/>
                </p:cNvSpPr>
                <p:nvPr/>
              </p:nvSpPr>
              <p:spPr bwMode="auto">
                <a:xfrm>
                  <a:off x="3115538" y="2610642"/>
                  <a:ext cx="2264849" cy="613708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3440035" y="2948253"/>
                  <a:ext cx="1765690" cy="259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000" b="1">
                      <a:solidFill>
                        <a:schemeClr val="accent2">
                          <a:lumMod val="75000"/>
                        </a:schemeClr>
                      </a:solidFill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0" dirty="0" smtClean="0">
                      <a:solidFill>
                        <a:schemeClr val="tx1"/>
                      </a:solidFill>
                    </a:rPr>
                    <a:t>高聚合应用数据集市（</a:t>
                  </a:r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</a:rPr>
                    <a:t>D</a:t>
                  </a:r>
                  <a:r>
                    <a:rPr lang="zh-CN" altLang="en-US" b="0" dirty="0">
                      <a:solidFill>
                        <a:schemeClr val="tx1"/>
                      </a:solidFill>
                    </a:rPr>
                    <a:t>Ｍ）</a:t>
                  </a: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2841495" y="2355726"/>
                <a:ext cx="294806" cy="136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集中</a:t>
                </a:r>
                <a:r>
                  <a:rPr lang="zh-CN" altLang="en-US" sz="10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存储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仓库</a:t>
                </a: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5514994" y="2619520"/>
                <a:ext cx="231710" cy="888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数据规范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5" name="文本框 154"/>
            <p:cNvSpPr txBox="1"/>
            <p:nvPr/>
          </p:nvSpPr>
          <p:spPr>
            <a:xfrm>
              <a:off x="1026937" y="4623999"/>
              <a:ext cx="300111" cy="6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存储层</a:t>
              </a: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6035775" y="4350140"/>
              <a:ext cx="2059158" cy="1437030"/>
              <a:chOff x="6078307" y="4350140"/>
              <a:chExt cx="2059158" cy="143703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6078307" y="4350140"/>
                <a:ext cx="2059158" cy="1437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7769816" y="4471031"/>
                <a:ext cx="36004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数据质量管理</a:t>
                </a:r>
              </a:p>
            </p:txBody>
          </p:sp>
          <p:sp>
            <p:nvSpPr>
              <p:cNvPr id="144" name="流程图: 磁盘 143"/>
              <p:cNvSpPr/>
              <p:nvPr/>
            </p:nvSpPr>
            <p:spPr>
              <a:xfrm>
                <a:off x="6315586" y="4578627"/>
                <a:ext cx="1383047" cy="320955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规则库</a:t>
                </a:r>
              </a:p>
            </p:txBody>
          </p:sp>
          <p:sp>
            <p:nvSpPr>
              <p:cNvPr id="145" name="流程图: 磁盘 144"/>
              <p:cNvSpPr/>
              <p:nvPr/>
            </p:nvSpPr>
            <p:spPr>
              <a:xfrm>
                <a:off x="6315587" y="4966343"/>
                <a:ext cx="138304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缺陷库</a:t>
                </a:r>
              </a:p>
            </p:txBody>
          </p:sp>
          <p:sp>
            <p:nvSpPr>
              <p:cNvPr id="152" name="流程图: 磁盘 151"/>
              <p:cNvSpPr/>
              <p:nvPr/>
            </p:nvSpPr>
            <p:spPr>
              <a:xfrm>
                <a:off x="6315587" y="5327556"/>
                <a:ext cx="138304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质量追溯库</a:t>
                </a: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6111385" y="4744509"/>
                <a:ext cx="170935" cy="6750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监控、巡检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7" name="左箭头 156"/>
            <p:cNvSpPr/>
            <p:nvPr/>
          </p:nvSpPr>
          <p:spPr>
            <a:xfrm>
              <a:off x="5907372" y="4982343"/>
              <a:ext cx="144017" cy="184456"/>
            </a:xfrm>
            <a:prstGeom prst="lef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372793" y="4357227"/>
              <a:ext cx="1398007" cy="1437030"/>
              <a:chOff x="1202665" y="4357227"/>
              <a:chExt cx="1398007" cy="1437030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221182" y="4357227"/>
                <a:ext cx="1379490" cy="1437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流程图: 磁盘 145"/>
              <p:cNvSpPr/>
              <p:nvPr/>
            </p:nvSpPr>
            <p:spPr>
              <a:xfrm>
                <a:off x="1494431" y="4482499"/>
                <a:ext cx="864096" cy="320955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主数据</a:t>
                </a:r>
                <a:endPara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流程图: 磁盘 146"/>
              <p:cNvSpPr/>
              <p:nvPr/>
            </p:nvSpPr>
            <p:spPr>
              <a:xfrm>
                <a:off x="1494431" y="4852690"/>
                <a:ext cx="86409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元数据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202665" y="4461672"/>
                <a:ext cx="36004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数据资源管理</a:t>
                </a: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1459782" y="5567627"/>
                <a:ext cx="915616" cy="19606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编码规范</a:t>
                </a:r>
              </a:p>
            </p:txBody>
          </p:sp>
          <p:sp>
            <p:nvSpPr>
              <p:cNvPr id="154" name="流程图: 磁盘 153"/>
              <p:cNvSpPr/>
              <p:nvPr/>
            </p:nvSpPr>
            <p:spPr>
              <a:xfrm>
                <a:off x="1488347" y="5203487"/>
                <a:ext cx="86409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指标库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393944" y="4719082"/>
                <a:ext cx="170935" cy="6750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读取、更新、同步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9" name="左右箭头 158"/>
            <p:cNvSpPr/>
            <p:nvPr/>
          </p:nvSpPr>
          <p:spPr>
            <a:xfrm>
              <a:off x="2764493" y="4953043"/>
              <a:ext cx="236641" cy="207106"/>
            </a:xfrm>
            <a:prstGeom prst="leftRigh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上箭头 192"/>
            <p:cNvSpPr/>
            <p:nvPr/>
          </p:nvSpPr>
          <p:spPr>
            <a:xfrm>
              <a:off x="3949768" y="4128142"/>
              <a:ext cx="570399" cy="14699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00231" y="5763693"/>
            <a:ext cx="7231661" cy="1058188"/>
            <a:chOff x="963655" y="5775885"/>
            <a:chExt cx="7231661" cy="1058188"/>
          </a:xfrm>
        </p:grpSpPr>
        <p:sp>
          <p:nvSpPr>
            <p:cNvPr id="176" name="矩形 175"/>
            <p:cNvSpPr/>
            <p:nvPr/>
          </p:nvSpPr>
          <p:spPr>
            <a:xfrm>
              <a:off x="963655" y="6345760"/>
              <a:ext cx="7231661" cy="449288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963655" y="5912676"/>
              <a:ext cx="7231661" cy="361654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流程图: 磁盘 177"/>
            <p:cNvSpPr/>
            <p:nvPr/>
          </p:nvSpPr>
          <p:spPr>
            <a:xfrm>
              <a:off x="1675091" y="6397426"/>
              <a:ext cx="1777032" cy="3287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战略管控类系统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（运营管控、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TOPK……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流程图: 磁盘 178"/>
            <p:cNvSpPr/>
            <p:nvPr/>
          </p:nvSpPr>
          <p:spPr>
            <a:xfrm>
              <a:off x="3574158" y="6397426"/>
              <a:ext cx="1643265" cy="35458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职能管理类系统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（人力、财务、成本、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OA……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流程图: 磁盘 179"/>
            <p:cNvSpPr/>
            <p:nvPr/>
          </p:nvSpPr>
          <p:spPr>
            <a:xfrm>
              <a:off x="5308053" y="6408877"/>
              <a:ext cx="1580255" cy="35458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业务运营类系统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（土地资源、项目管理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流程图: 磁盘 180"/>
            <p:cNvSpPr/>
            <p:nvPr/>
          </p:nvSpPr>
          <p:spPr>
            <a:xfrm>
              <a:off x="7006229" y="6397426"/>
              <a:ext cx="1131235" cy="35458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2941839" y="6008417"/>
              <a:ext cx="2808312" cy="228941"/>
              <a:chOff x="1998323" y="2210618"/>
              <a:chExt cx="4496660" cy="319087"/>
            </a:xfrm>
            <a:solidFill>
              <a:srgbClr val="996633"/>
            </a:solidFill>
          </p:grpSpPr>
          <p:sp>
            <p:nvSpPr>
              <p:cNvPr id="190" name="AutoShape 54"/>
              <p:cNvSpPr>
                <a:spLocks noChangeArrowheads="1"/>
              </p:cNvSpPr>
              <p:nvPr/>
            </p:nvSpPr>
            <p:spPr bwMode="auto">
              <a:xfrm rot="16200000">
                <a:off x="4087109" y="121832"/>
                <a:ext cx="319087" cy="4496660"/>
              </a:xfrm>
              <a:prstGeom prst="can">
                <a:avLst>
                  <a:gd name="adj" fmla="val 4519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B09BC5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3203976" y="2226604"/>
                <a:ext cx="2851621" cy="3002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数据清洗、转换、整合（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ETL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3" name="立方体 182"/>
            <p:cNvSpPr/>
            <p:nvPr/>
          </p:nvSpPr>
          <p:spPr>
            <a:xfrm>
              <a:off x="7178339" y="5988396"/>
              <a:ext cx="413761" cy="210214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4" name="直接箭头连接符 183"/>
            <p:cNvCxnSpPr>
              <a:stCxn id="190" idx="3"/>
              <a:endCxn id="183" idx="2"/>
            </p:cNvCxnSpPr>
            <p:nvPr/>
          </p:nvCxnSpPr>
          <p:spPr>
            <a:xfrm flipV="1">
              <a:off x="5750151" y="6119780"/>
              <a:ext cx="1428188" cy="3107"/>
            </a:xfrm>
            <a:prstGeom prst="straightConnector1">
              <a:avLst/>
            </a:prstGeom>
            <a:ln w="12700">
              <a:solidFill>
                <a:srgbClr val="765E0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5" name="文本框 184"/>
            <p:cNvSpPr txBox="1"/>
            <p:nvPr/>
          </p:nvSpPr>
          <p:spPr>
            <a:xfrm>
              <a:off x="5974085" y="5941962"/>
              <a:ext cx="980321" cy="20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共享外部接口</a:t>
              </a:r>
            </a:p>
          </p:txBody>
        </p:sp>
        <p:sp>
          <p:nvSpPr>
            <p:cNvPr id="186" name="圆角矩形 185"/>
            <p:cNvSpPr/>
            <p:nvPr/>
          </p:nvSpPr>
          <p:spPr>
            <a:xfrm>
              <a:off x="1513649" y="6019887"/>
              <a:ext cx="990058" cy="198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数据交换规范</a:t>
              </a:r>
            </a:p>
          </p:txBody>
        </p:sp>
        <p:cxnSp>
          <p:nvCxnSpPr>
            <p:cNvPr id="187" name="直接箭头连接符 186"/>
            <p:cNvCxnSpPr>
              <a:stCxn id="186" idx="3"/>
              <a:endCxn id="190" idx="1"/>
            </p:cNvCxnSpPr>
            <p:nvPr/>
          </p:nvCxnSpPr>
          <p:spPr>
            <a:xfrm>
              <a:off x="2503707" y="6119258"/>
              <a:ext cx="438132" cy="3629"/>
            </a:xfrm>
            <a:prstGeom prst="straightConnector1">
              <a:avLst/>
            </a:prstGeom>
            <a:ln w="12700">
              <a:solidFill>
                <a:srgbClr val="9966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/>
            <p:cNvSpPr txBox="1"/>
            <p:nvPr/>
          </p:nvSpPr>
          <p:spPr>
            <a:xfrm>
              <a:off x="966218" y="5849530"/>
              <a:ext cx="482485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数据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获取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3655" y="6361379"/>
              <a:ext cx="532718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数据来源</a:t>
              </a:r>
            </a:p>
          </p:txBody>
        </p:sp>
        <p:sp>
          <p:nvSpPr>
            <p:cNvPr id="192" name="上箭头 191"/>
            <p:cNvSpPr/>
            <p:nvPr/>
          </p:nvSpPr>
          <p:spPr>
            <a:xfrm>
              <a:off x="3989377" y="6256563"/>
              <a:ext cx="570399" cy="8919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上下箭头 27"/>
            <p:cNvSpPr/>
            <p:nvPr/>
          </p:nvSpPr>
          <p:spPr>
            <a:xfrm>
              <a:off x="4091892" y="5775885"/>
              <a:ext cx="333675" cy="161619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" name="矩形 194"/>
          <p:cNvSpPr/>
          <p:nvPr/>
        </p:nvSpPr>
        <p:spPr>
          <a:xfrm>
            <a:off x="174829" y="1324361"/>
            <a:ext cx="315507" cy="5527543"/>
          </a:xfrm>
          <a:prstGeom prst="rect">
            <a:avLst/>
          </a:prstGeom>
          <a:solidFill>
            <a:schemeClr val="bg1">
              <a:lumMod val="95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196" name="矩形 195"/>
          <p:cNvSpPr/>
          <p:nvPr/>
        </p:nvSpPr>
        <p:spPr>
          <a:xfrm>
            <a:off x="8345211" y="1303305"/>
            <a:ext cx="273914" cy="5542503"/>
          </a:xfrm>
          <a:prstGeom prst="rect">
            <a:avLst/>
          </a:prstGeom>
          <a:solidFill>
            <a:schemeClr val="bg1">
              <a:lumMod val="95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350316" y="1625365"/>
            <a:ext cx="576505" cy="604973"/>
            <a:chOff x="6484428" y="1701565"/>
            <a:chExt cx="576505" cy="604973"/>
          </a:xfrm>
        </p:grpSpPr>
        <p:pic>
          <p:nvPicPr>
            <p:cNvPr id="120" name="Picture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4428" y="1701565"/>
              <a:ext cx="576505" cy="43182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532149" y="2044928"/>
              <a:ext cx="383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90114" y="2108829"/>
            <a:ext cx="446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决策分析平台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59074" y="4965022"/>
            <a:ext cx="446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数据平台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77401" y="4878422"/>
            <a:ext cx="442531" cy="20784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675612" y="5719037"/>
            <a:ext cx="442531" cy="221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54381" y="5719226"/>
            <a:ext cx="458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后续扩展内容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28502" y="4895782"/>
            <a:ext cx="464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建设内容</a:t>
            </a:r>
          </a:p>
        </p:txBody>
      </p:sp>
    </p:spTree>
    <p:extLst>
      <p:ext uri="{BB962C8B-B14F-4D97-AF65-F5344CB8AC3E}">
        <p14:creationId xmlns:p14="http://schemas.microsoft.com/office/powerpoint/2010/main" val="2323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 179"/>
          <p:cNvSpPr/>
          <p:nvPr/>
        </p:nvSpPr>
        <p:spPr>
          <a:xfrm>
            <a:off x="584164" y="872192"/>
            <a:ext cx="8344783" cy="30583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626573" y="1745083"/>
            <a:ext cx="3967800" cy="2138311"/>
            <a:chOff x="4939473" y="2016754"/>
            <a:chExt cx="3967800" cy="2138311"/>
          </a:xfrm>
          <a:effectLst/>
        </p:grpSpPr>
        <p:sp>
          <p:nvSpPr>
            <p:cNvPr id="17" name="矩形 16"/>
            <p:cNvSpPr/>
            <p:nvPr/>
          </p:nvSpPr>
          <p:spPr>
            <a:xfrm>
              <a:off x="4939473" y="2016754"/>
              <a:ext cx="3967800" cy="2138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992530" y="3524369"/>
              <a:ext cx="3801486" cy="588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</a:t>
              </a:r>
              <a:endPara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957825" y="2379308"/>
              <a:ext cx="1836191" cy="278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综合分析报表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92529" y="2397349"/>
              <a:ext cx="1763365" cy="260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管理驾驶舱（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992529" y="2720543"/>
              <a:ext cx="1763365" cy="77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主题分析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39473" y="2025543"/>
              <a:ext cx="156034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管理分析平台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047534" y="2988485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产业发展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057154" y="3242196"/>
              <a:ext cx="79668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土地资源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898907" y="2999892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经营管控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893333" y="3242326"/>
              <a:ext cx="757527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人力资源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58577" y="2716350"/>
              <a:ext cx="1829342" cy="7867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专题分析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077930" y="2972857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存货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929303" y="2973631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934362" y="3226698"/>
              <a:ext cx="757527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款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7087550" y="3226525"/>
              <a:ext cx="79668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443857" y="3557604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趋势分析</a:t>
              </a: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5453477" y="3853850"/>
              <a:ext cx="720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占比分析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6295234" y="3569011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钻取分析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6215229" y="3853977"/>
              <a:ext cx="720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7093614" y="3564295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杜邦分析</a:t>
              </a: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965005" y="3860541"/>
              <a:ext cx="97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图表数据下载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7944991" y="3575702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预警分析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7939417" y="3850035"/>
              <a:ext cx="757527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历史数据查询</a:t>
              </a:r>
            </a:p>
          </p:txBody>
        </p:sp>
        <p:sp>
          <p:nvSpPr>
            <p:cNvPr id="124" name="右箭头 123"/>
            <p:cNvSpPr/>
            <p:nvPr/>
          </p:nvSpPr>
          <p:spPr>
            <a:xfrm>
              <a:off x="6807764" y="2996196"/>
              <a:ext cx="150062" cy="33298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右箭头 124"/>
            <p:cNvSpPr/>
            <p:nvPr/>
          </p:nvSpPr>
          <p:spPr>
            <a:xfrm>
              <a:off x="6788665" y="2380943"/>
              <a:ext cx="150062" cy="33298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195282" y="834721"/>
            <a:ext cx="440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05" y="121350"/>
            <a:ext cx="6522862" cy="546101"/>
          </a:xfrm>
        </p:spPr>
        <p:txBody>
          <a:bodyPr/>
          <a:lstStyle/>
          <a:p>
            <a:r>
              <a:rPr lang="zh-CN" altLang="en-US" dirty="0" smtClean="0"/>
              <a:t>平台应用功能架构及实施路线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9440" y="5481649"/>
            <a:ext cx="8268709" cy="4120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C00000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权限和安全管理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630141" y="4147562"/>
            <a:ext cx="8268008" cy="1277780"/>
            <a:chOff x="670469" y="4992858"/>
            <a:chExt cx="8268008" cy="1277780"/>
          </a:xfrm>
          <a:effectLst/>
        </p:grpSpPr>
        <p:sp>
          <p:nvSpPr>
            <p:cNvPr id="6" name="矩形 5"/>
            <p:cNvSpPr/>
            <p:nvPr/>
          </p:nvSpPr>
          <p:spPr>
            <a:xfrm>
              <a:off x="670469" y="4992858"/>
              <a:ext cx="8268008" cy="1277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8713" y="5035710"/>
              <a:ext cx="1022997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751766" y="5682275"/>
              <a:ext cx="3548646" cy="576000"/>
              <a:chOff x="-183848" y="5582485"/>
              <a:chExt cx="3548646" cy="55626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183848" y="5582485"/>
                <a:ext cx="3548646" cy="556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整合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306205" y="5868939"/>
                <a:ext cx="1178716" cy="2197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数据清洗、转换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2307310" y="5601545"/>
                <a:ext cx="795451" cy="2221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共享接口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504829" y="5872695"/>
                <a:ext cx="1012519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数据质量监控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369981" y="5669177"/>
              <a:ext cx="4424036" cy="569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922316" y="5976958"/>
              <a:ext cx="864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指标库管理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853835" y="5060617"/>
              <a:ext cx="2940184" cy="576000"/>
              <a:chOff x="1057009" y="5510496"/>
              <a:chExt cx="2269843" cy="576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7009" y="5510496"/>
                <a:ext cx="2269843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预警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提醒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434321" y="5551975"/>
                <a:ext cx="944937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规则预警库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1434639" y="5830402"/>
                <a:ext cx="750391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邮件通知服务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220297" y="5825101"/>
                <a:ext cx="750391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信提醒服务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709953" y="5060038"/>
              <a:ext cx="4064504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194397" y="5351066"/>
              <a:ext cx="865091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共享数据池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105365" y="5351066"/>
              <a:ext cx="100857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个性应用功能</a:t>
              </a: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73293" y="5365203"/>
              <a:ext cx="98802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285600" y="5110008"/>
              <a:ext cx="130889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数据批量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下载服务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2202733" y="5112098"/>
              <a:ext cx="1054635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数据搜索服务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2327060" y="5718774"/>
              <a:ext cx="862031" cy="2232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数据流监控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254207" y="5730788"/>
              <a:ext cx="100094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调度数据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7028705" y="5714868"/>
              <a:ext cx="864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013547" y="5704446"/>
              <a:ext cx="983560" cy="2138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818396" y="5978893"/>
              <a:ext cx="105292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4921312" y="5714868"/>
              <a:ext cx="105292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统一数据视图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815098" y="5976777"/>
              <a:ext cx="97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664992" y="1745083"/>
            <a:ext cx="4204460" cy="2125641"/>
            <a:chOff x="637032" y="1963058"/>
            <a:chExt cx="4204460" cy="2125641"/>
          </a:xfrm>
          <a:effectLst/>
        </p:grpSpPr>
        <p:sp>
          <p:nvSpPr>
            <p:cNvPr id="13" name="矩形 12"/>
            <p:cNvSpPr/>
            <p:nvPr/>
          </p:nvSpPr>
          <p:spPr>
            <a:xfrm>
              <a:off x="637032" y="1963058"/>
              <a:ext cx="4204460" cy="2125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5130" y="2035631"/>
              <a:ext cx="1413672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自助分析平台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67226" y="2456110"/>
              <a:ext cx="1988215" cy="155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敏捷采集表单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856562" y="2709910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数据宽表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708481" y="2456132"/>
              <a:ext cx="1987296" cy="1558678"/>
              <a:chOff x="4025383" y="2146902"/>
              <a:chExt cx="1987296" cy="155867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025383" y="2146902"/>
                <a:ext cx="1987296" cy="15586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自助</a:t>
                </a: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报表</a:t>
                </a: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4086447" y="2389738"/>
                <a:ext cx="1864330" cy="1892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预定义的业务数据目录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648091" y="3487656"/>
                <a:ext cx="757527" cy="1564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…………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" name="圆角矩形 98"/>
            <p:cNvSpPr/>
            <p:nvPr/>
          </p:nvSpPr>
          <p:spPr>
            <a:xfrm>
              <a:off x="741133" y="3005363"/>
              <a:ext cx="100137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拖拽式报表</a:t>
              </a: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740120" y="3248442"/>
              <a:ext cx="99175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拖拽式分析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818420" y="3006085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图表分享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808313" y="3250493"/>
              <a:ext cx="772168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图表存档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739447" y="3496967"/>
              <a:ext cx="98179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下载图表数据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2852444" y="2978442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表单设计</a:t>
              </a: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2840916" y="3221015"/>
              <a:ext cx="79668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保存共享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3755594" y="2733883"/>
              <a:ext cx="91011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样表导入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3751708" y="2976850"/>
              <a:ext cx="91569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下载导出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2835837" y="3453225"/>
              <a:ext cx="796680" cy="2922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数据期间定制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3759053" y="3228540"/>
              <a:ext cx="91569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规则引用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760997" y="3472742"/>
              <a:ext cx="915693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搜索条件定制功能等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1810863" y="3487761"/>
              <a:ext cx="772168" cy="2314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查看历史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3339660" y="3833205"/>
              <a:ext cx="757527" cy="15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9" name="上箭头 128"/>
          <p:cNvSpPr/>
          <p:nvPr/>
        </p:nvSpPr>
        <p:spPr>
          <a:xfrm>
            <a:off x="1325309" y="3913069"/>
            <a:ext cx="654159" cy="1835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上箭头 129"/>
          <p:cNvSpPr/>
          <p:nvPr/>
        </p:nvSpPr>
        <p:spPr>
          <a:xfrm>
            <a:off x="3544263" y="3916961"/>
            <a:ext cx="654159" cy="1835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上箭头 130"/>
          <p:cNvSpPr/>
          <p:nvPr/>
        </p:nvSpPr>
        <p:spPr>
          <a:xfrm>
            <a:off x="6527492" y="3909231"/>
            <a:ext cx="654159" cy="1835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2936" y="5224194"/>
            <a:ext cx="59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308332" y="4581677"/>
            <a:ext cx="556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专业人员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208211" y="4573765"/>
            <a:ext cx="556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专业人员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529497" y="5191281"/>
            <a:ext cx="556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979467" y="3898598"/>
            <a:ext cx="1039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126678" y="3898792"/>
            <a:ext cx="1039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084490" y="3901433"/>
            <a:ext cx="1039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00758" y="2057544"/>
            <a:ext cx="367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数据消费层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04248" y="4148569"/>
            <a:ext cx="367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数据支持层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" y="5938766"/>
            <a:ext cx="9143999" cy="925751"/>
            <a:chOff x="658860" y="6148676"/>
            <a:chExt cx="8141208" cy="998865"/>
          </a:xfrm>
          <a:solidFill>
            <a:schemeClr val="bg1">
              <a:lumMod val="9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658860" y="6148676"/>
              <a:ext cx="8141208" cy="979521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41080" y="6201063"/>
              <a:ext cx="5803392" cy="9464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实施路线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：一库三平台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7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成型阶段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：数据整合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、数据基础服务、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综合分析报表、管理驾驶舱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7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夯实阶段：数据资源中心、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预警提醒服务、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自助报表分析平台、主题分析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7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达成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阶段：敏捷采集、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专题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207135" y="5410382"/>
            <a:ext cx="4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3700" y="1876916"/>
            <a:ext cx="692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集团领导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721999" y="1943876"/>
            <a:ext cx="726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左右箭头 144"/>
          <p:cNvSpPr/>
          <p:nvPr/>
        </p:nvSpPr>
        <p:spPr>
          <a:xfrm>
            <a:off x="4524927" y="2642319"/>
            <a:ext cx="204510" cy="32833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89" y="1782169"/>
            <a:ext cx="320326" cy="32032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28" y="1817656"/>
            <a:ext cx="406610" cy="40661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6" y="4283707"/>
            <a:ext cx="384536" cy="305630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162" y="4924375"/>
            <a:ext cx="384536" cy="305630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189241"/>
            <a:ext cx="406610" cy="406610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56" y="5043967"/>
            <a:ext cx="384536" cy="30563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710654" y="924343"/>
            <a:ext cx="3520159" cy="792376"/>
            <a:chOff x="710654" y="924343"/>
            <a:chExt cx="3520159" cy="792376"/>
          </a:xfrm>
        </p:grpSpPr>
        <p:grpSp>
          <p:nvGrpSpPr>
            <p:cNvPr id="149" name="组合 148">
              <a:extLst>
                <a:ext uri="{FF2B5EF4-FFF2-40B4-BE49-F238E27FC236}">
                  <a16:creationId xmlns="" xmlns:a16="http://schemas.microsoft.com/office/drawing/2014/main" id="{CDA058D4-28D6-415F-A8A0-55484BF1CA5A}"/>
                </a:ext>
              </a:extLst>
            </p:cNvPr>
            <p:cNvGrpSpPr/>
            <p:nvPr/>
          </p:nvGrpSpPr>
          <p:grpSpPr>
            <a:xfrm>
              <a:off x="710654" y="924343"/>
              <a:ext cx="3520159" cy="792376"/>
              <a:chOff x="1424759" y="4796637"/>
              <a:chExt cx="4372209" cy="1360928"/>
            </a:xfrm>
            <a:noFill/>
          </p:grpSpPr>
          <p:sp>
            <p:nvSpPr>
              <p:cNvPr id="161" name="文本框 160">
                <a:extLst>
                  <a:ext uri="{FF2B5EF4-FFF2-40B4-BE49-F238E27FC236}">
                    <a16:creationId xmlns="" xmlns:a16="http://schemas.microsoft.com/office/drawing/2014/main" id="{04C989C8-ACDD-4ED6-85FA-475BAD7C4A99}"/>
                  </a:ext>
                </a:extLst>
              </p:cNvPr>
              <p:cNvSpPr txBox="1"/>
              <p:nvPr/>
            </p:nvSpPr>
            <p:spPr>
              <a:xfrm>
                <a:off x="5099735" y="5662474"/>
                <a:ext cx="697233" cy="325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技术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="" xmlns:a16="http://schemas.microsoft.com/office/drawing/2014/main" id="{1D5BE94C-88AF-4484-9C5C-205CB6D32131}"/>
                  </a:ext>
                </a:extLst>
              </p:cNvPr>
              <p:cNvSpPr txBox="1"/>
              <p:nvPr/>
            </p:nvSpPr>
            <p:spPr>
              <a:xfrm>
                <a:off x="3327751" y="5662474"/>
                <a:ext cx="610933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业务</a:t>
                </a: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="" xmlns:a16="http://schemas.microsoft.com/office/drawing/2014/main" id="{C69642F5-61A5-4F2A-9E45-2A63F30B9DD9}"/>
                  </a:ext>
                </a:extLst>
              </p:cNvPr>
              <p:cNvSpPr txBox="1"/>
              <p:nvPr/>
            </p:nvSpPr>
            <p:spPr>
              <a:xfrm>
                <a:off x="1424759" y="5652149"/>
                <a:ext cx="742784" cy="50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领导</a:t>
                </a:r>
              </a:p>
            </p:txBody>
          </p:sp>
          <p:cxnSp>
            <p:nvCxnSpPr>
              <p:cNvPr id="155" name="直接箭头连接符 154">
                <a:extLst>
                  <a:ext uri="{FF2B5EF4-FFF2-40B4-BE49-F238E27FC236}">
                    <a16:creationId xmlns="" xmlns:a16="http://schemas.microsoft.com/office/drawing/2014/main" id="{FF70A192-BC65-4D1E-8A16-BC88796453D8}"/>
                  </a:ext>
                </a:extLst>
              </p:cNvPr>
              <p:cNvCxnSpPr/>
              <p:nvPr/>
            </p:nvCxnSpPr>
            <p:spPr>
              <a:xfrm flipV="1">
                <a:off x="2028394" y="5309201"/>
                <a:ext cx="1260472" cy="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>
                <a:extLst>
                  <a:ext uri="{FF2B5EF4-FFF2-40B4-BE49-F238E27FC236}">
                    <a16:creationId xmlns="" xmlns:a16="http://schemas.microsoft.com/office/drawing/2014/main" id="{DD0AA2CF-D157-40FA-B511-B18A176DD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5061" y="5309201"/>
                <a:ext cx="1255817" cy="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="" xmlns:a16="http://schemas.microsoft.com/office/drawing/2014/main" id="{EED7A6BC-776F-4CD6-A735-A6A6091E05C0}"/>
                  </a:ext>
                </a:extLst>
              </p:cNvPr>
              <p:cNvSpPr txBox="1"/>
              <p:nvPr/>
            </p:nvSpPr>
            <p:spPr>
              <a:xfrm>
                <a:off x="2141288" y="5254372"/>
                <a:ext cx="952783" cy="325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提出需求</a:t>
                </a: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="" xmlns:a16="http://schemas.microsoft.com/office/drawing/2014/main" id="{070CACA6-F436-4EC9-AEB3-4A092DC6477F}"/>
                  </a:ext>
                </a:extLst>
              </p:cNvPr>
              <p:cNvSpPr txBox="1"/>
              <p:nvPr/>
            </p:nvSpPr>
            <p:spPr>
              <a:xfrm>
                <a:off x="4389958" y="4796637"/>
                <a:ext cx="952783" cy="325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响应需求</a:t>
                </a:r>
              </a:p>
            </p:txBody>
          </p:sp>
          <p:cxnSp>
            <p:nvCxnSpPr>
              <p:cNvPr id="159" name="直接连接符 158">
                <a:extLst>
                  <a:ext uri="{FF2B5EF4-FFF2-40B4-BE49-F238E27FC236}">
                    <a16:creationId xmlns="" xmlns:a16="http://schemas.microsoft.com/office/drawing/2014/main" id="{341130B1-43D6-4F29-A8F1-655C515957C8}"/>
                  </a:ext>
                </a:extLst>
              </p:cNvPr>
              <p:cNvCxnSpPr/>
              <p:nvPr/>
            </p:nvCxnSpPr>
            <p:spPr>
              <a:xfrm>
                <a:off x="4419264" y="4956659"/>
                <a:ext cx="0" cy="11593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88" name="图片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213" y="995630"/>
              <a:ext cx="406610" cy="406610"/>
            </a:xfrm>
            <a:prstGeom prst="rect">
              <a:avLst/>
            </a:prstGeom>
          </p:spPr>
        </p:pic>
        <p:pic>
          <p:nvPicPr>
            <p:cNvPr id="189" name="图片 1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51" y="1056862"/>
              <a:ext cx="320326" cy="320326"/>
            </a:xfrm>
            <a:prstGeom prst="rect">
              <a:avLst/>
            </a:prstGeom>
          </p:spPr>
        </p:pic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0" y="1059721"/>
              <a:ext cx="384536" cy="30563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4968040" y="990247"/>
            <a:ext cx="3410643" cy="689021"/>
            <a:chOff x="4968040" y="990247"/>
            <a:chExt cx="3410643" cy="689021"/>
          </a:xfrm>
        </p:grpSpPr>
        <p:grpSp>
          <p:nvGrpSpPr>
            <p:cNvPr id="163" name="组合 162">
              <a:extLst>
                <a:ext uri="{FF2B5EF4-FFF2-40B4-BE49-F238E27FC236}">
                  <a16:creationId xmlns="" xmlns:a16="http://schemas.microsoft.com/office/drawing/2014/main" id="{D5659415-D712-451F-A986-085CCF4FF3ED}"/>
                </a:ext>
              </a:extLst>
            </p:cNvPr>
            <p:cNvGrpSpPr/>
            <p:nvPr/>
          </p:nvGrpSpPr>
          <p:grpSpPr>
            <a:xfrm>
              <a:off x="4968040" y="1028640"/>
              <a:ext cx="3410643" cy="650628"/>
              <a:chOff x="6921051" y="4956659"/>
              <a:chExt cx="4236184" cy="1220097"/>
            </a:xfrm>
            <a:noFill/>
          </p:grpSpPr>
          <p:sp>
            <p:nvSpPr>
              <p:cNvPr id="166" name="文本框 165">
                <a:extLst>
                  <a:ext uri="{FF2B5EF4-FFF2-40B4-BE49-F238E27FC236}">
                    <a16:creationId xmlns="" xmlns:a16="http://schemas.microsoft.com/office/drawing/2014/main" id="{7C6C46AC-028D-4C91-AA5B-5B46FECF0FC7}"/>
                  </a:ext>
                </a:extLst>
              </p:cNvPr>
              <p:cNvSpPr txBox="1"/>
              <p:nvPr/>
            </p:nvSpPr>
            <p:spPr>
              <a:xfrm>
                <a:off x="10516981" y="5657258"/>
                <a:ext cx="640254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领导</a:t>
                </a: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="" xmlns:a16="http://schemas.microsoft.com/office/drawing/2014/main" id="{BEC062D2-49A7-4BC6-B0A4-F2E9AE495CE0}"/>
                  </a:ext>
                </a:extLst>
              </p:cNvPr>
              <p:cNvSpPr txBox="1"/>
              <p:nvPr/>
            </p:nvSpPr>
            <p:spPr>
              <a:xfrm>
                <a:off x="8699740" y="5657311"/>
                <a:ext cx="717191" cy="519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业务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="" xmlns:a16="http://schemas.microsoft.com/office/drawing/2014/main" id="{B8E8978F-279B-46F6-946E-B72E0473C044}"/>
                  </a:ext>
                </a:extLst>
              </p:cNvPr>
              <p:cNvSpPr txBox="1"/>
              <p:nvPr/>
            </p:nvSpPr>
            <p:spPr>
              <a:xfrm>
                <a:off x="6921051" y="5657309"/>
                <a:ext cx="646326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技术</a:t>
                </a: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="" xmlns:a16="http://schemas.microsoft.com/office/drawing/2014/main" id="{64720A52-1B17-4302-A14E-43F7BA056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4833" y="5309201"/>
                <a:ext cx="1260472" cy="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="" xmlns:a16="http://schemas.microsoft.com/office/drawing/2014/main" id="{287D4E15-A855-4D1D-9B6A-4EE9C531F3F9}"/>
                  </a:ext>
                </a:extLst>
              </p:cNvPr>
              <p:cNvCxnSpPr/>
              <p:nvPr/>
            </p:nvCxnSpPr>
            <p:spPr>
              <a:xfrm>
                <a:off x="9281500" y="5309201"/>
                <a:ext cx="1255817" cy="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文本框 170">
                <a:extLst>
                  <a:ext uri="{FF2B5EF4-FFF2-40B4-BE49-F238E27FC236}">
                    <a16:creationId xmlns="" xmlns:a16="http://schemas.microsoft.com/office/drawing/2014/main" id="{44201BEF-470F-490E-A75C-B93935F8E536}"/>
                  </a:ext>
                </a:extLst>
              </p:cNvPr>
              <p:cNvSpPr txBox="1"/>
              <p:nvPr/>
            </p:nvSpPr>
            <p:spPr>
              <a:xfrm>
                <a:off x="7306504" y="5324984"/>
                <a:ext cx="769556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数据层</a:t>
                </a: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="" xmlns:a16="http://schemas.microsoft.com/office/drawing/2014/main" id="{5BFF9199-2676-4218-B549-B1D7155BBA1E}"/>
                  </a:ext>
                </a:extLst>
              </p:cNvPr>
              <p:cNvSpPr txBox="1"/>
              <p:nvPr/>
            </p:nvSpPr>
            <p:spPr>
              <a:xfrm>
                <a:off x="9460942" y="5370990"/>
                <a:ext cx="952783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分析决策</a:t>
                </a:r>
              </a:p>
            </p:txBody>
          </p:sp>
          <p:cxnSp>
            <p:nvCxnSpPr>
              <p:cNvPr id="173" name="直接连接符 172">
                <a:extLst>
                  <a:ext uri="{FF2B5EF4-FFF2-40B4-BE49-F238E27FC236}">
                    <a16:creationId xmlns="" xmlns:a16="http://schemas.microsoft.com/office/drawing/2014/main" id="{0753207F-F37C-4275-88DA-22DA9F81176E}"/>
                  </a:ext>
                </a:extLst>
              </p:cNvPr>
              <p:cNvCxnSpPr/>
              <p:nvPr/>
            </p:nvCxnSpPr>
            <p:spPr>
              <a:xfrm>
                <a:off x="8061874" y="4956659"/>
                <a:ext cx="0" cy="11593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1" name="图片 1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73" y="1064538"/>
              <a:ext cx="384536" cy="305630"/>
            </a:xfrm>
            <a:prstGeom prst="rect">
              <a:avLst/>
            </a:prstGeom>
          </p:spPr>
        </p:pic>
        <p:pic>
          <p:nvPicPr>
            <p:cNvPr id="192" name="图片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106" y="990247"/>
              <a:ext cx="406610" cy="406610"/>
            </a:xfrm>
            <a:prstGeom prst="rect">
              <a:avLst/>
            </a:prstGeom>
          </p:spPr>
        </p:pic>
        <p:pic>
          <p:nvPicPr>
            <p:cNvPr id="193" name="图片 1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179" y="1063037"/>
              <a:ext cx="320326" cy="320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1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351" y="297562"/>
            <a:ext cx="6522862" cy="470055"/>
          </a:xfrm>
        </p:spPr>
        <p:txBody>
          <a:bodyPr/>
          <a:lstStyle/>
          <a:p>
            <a:r>
              <a:rPr lang="zh-CN" altLang="en-US" dirty="0" smtClean="0"/>
              <a:t>数据质量监控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71863" y="1313827"/>
            <a:ext cx="7527647" cy="3971208"/>
            <a:chOff x="771863" y="1313827"/>
            <a:chExt cx="7527647" cy="3971208"/>
          </a:xfrm>
        </p:grpSpPr>
        <p:sp>
          <p:nvSpPr>
            <p:cNvPr id="7" name="矩形 6"/>
            <p:cNvSpPr/>
            <p:nvPr/>
          </p:nvSpPr>
          <p:spPr>
            <a:xfrm>
              <a:off x="776809" y="2310590"/>
              <a:ext cx="7522701" cy="1628171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92836" y="2354586"/>
              <a:ext cx="4816274" cy="151216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76809" y="4658840"/>
              <a:ext cx="7522701" cy="626195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76809" y="4010769"/>
              <a:ext cx="7522701" cy="504056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76809" y="1313827"/>
              <a:ext cx="7522701" cy="921439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1260006" y="4730849"/>
              <a:ext cx="1777032" cy="45816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战略管控类系统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（运营管控、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TOPK……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3350467" y="4730849"/>
              <a:ext cx="1643265" cy="49420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职能管理类系统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（人力、财务、成本、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OA……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5265123" y="4746809"/>
              <a:ext cx="1580255" cy="49420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业务运营类系统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（土地资源、项目管理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6963299" y="4730849"/>
              <a:ext cx="1131235" cy="49420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数据补录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898909" y="4144208"/>
              <a:ext cx="2808312" cy="319087"/>
              <a:chOff x="1998323" y="2210618"/>
              <a:chExt cx="4496660" cy="319087"/>
            </a:xfrm>
            <a:solidFill>
              <a:srgbClr val="996633"/>
            </a:solidFill>
          </p:grpSpPr>
          <p:sp>
            <p:nvSpPr>
              <p:cNvPr id="14" name="AutoShape 54"/>
              <p:cNvSpPr>
                <a:spLocks noChangeArrowheads="1"/>
              </p:cNvSpPr>
              <p:nvPr/>
            </p:nvSpPr>
            <p:spPr bwMode="auto">
              <a:xfrm rot="16200000">
                <a:off x="4087109" y="121832"/>
                <a:ext cx="319087" cy="4496660"/>
              </a:xfrm>
              <a:prstGeom prst="can">
                <a:avLst>
                  <a:gd name="adj" fmla="val 45192"/>
                </a:avLst>
              </a:prstGeom>
              <a:ln/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352745" y="2234935"/>
                <a:ext cx="2851621" cy="2462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数据初步治理</a:t>
                </a:r>
                <a:endParaRPr lang="zh-CN" altLang="en-US" sz="1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334361" y="2296821"/>
              <a:ext cx="1249174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数据质量管理</a:t>
              </a:r>
            </a:p>
          </p:txBody>
        </p:sp>
        <p:sp>
          <p:nvSpPr>
            <p:cNvPr id="19" name="流程图: 磁盘 18"/>
            <p:cNvSpPr/>
            <p:nvPr/>
          </p:nvSpPr>
          <p:spPr>
            <a:xfrm>
              <a:off x="2906848" y="2584350"/>
              <a:ext cx="2944387" cy="337737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规则库</a:t>
              </a:r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2906848" y="2992338"/>
              <a:ext cx="2961285" cy="33136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缺陷库</a:t>
              </a:r>
            </a:p>
          </p:txBody>
        </p:sp>
        <p:sp>
          <p:nvSpPr>
            <p:cNvPr id="24" name="上下箭头 23"/>
            <p:cNvSpPr/>
            <p:nvPr/>
          </p:nvSpPr>
          <p:spPr>
            <a:xfrm>
              <a:off x="4164535" y="3829046"/>
              <a:ext cx="205049" cy="226547"/>
            </a:xfrm>
            <a:prstGeom prst="upDown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222089" y="2416359"/>
              <a:ext cx="964442" cy="1423559"/>
              <a:chOff x="3834139" y="3006833"/>
              <a:chExt cx="1060495" cy="717045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AutoShape 28"/>
              <p:cNvSpPr>
                <a:spLocks noChangeArrowheads="1"/>
              </p:cNvSpPr>
              <p:nvPr/>
            </p:nvSpPr>
            <p:spPr bwMode="auto">
              <a:xfrm>
                <a:off x="3834139" y="3006833"/>
                <a:ext cx="1060495" cy="717045"/>
              </a:xfrm>
              <a:prstGeom prst="can">
                <a:avLst>
                  <a:gd name="adj" fmla="val 50000"/>
                </a:avLst>
              </a:prstGeom>
              <a:grpFill/>
              <a:ln>
                <a:headEnd/>
                <a:tailEnd/>
              </a:ln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186248" y="3264949"/>
                <a:ext cx="480969" cy="4534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accent2">
                        <a:lumMod val="75000"/>
                      </a:schemeClr>
                    </a:solidFill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050" dirty="0" smtClean="0">
                    <a:solidFill>
                      <a:schemeClr val="tx1"/>
                    </a:solidFill>
                  </a:rPr>
                  <a:t>主数据仓库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圆角矩形 40"/>
            <p:cNvSpPr/>
            <p:nvPr/>
          </p:nvSpPr>
          <p:spPr>
            <a:xfrm flipH="1">
              <a:off x="2537547" y="2775469"/>
              <a:ext cx="279671" cy="8883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管理规范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 flipH="1">
              <a:off x="6460399" y="2744725"/>
              <a:ext cx="279671" cy="8883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规章制度</a:t>
              </a:r>
            </a:p>
          </p:txBody>
        </p:sp>
        <p:sp>
          <p:nvSpPr>
            <p:cNvPr id="43" name="流程图: 磁盘 42"/>
            <p:cNvSpPr/>
            <p:nvPr/>
          </p:nvSpPr>
          <p:spPr>
            <a:xfrm>
              <a:off x="2906848" y="3372438"/>
              <a:ext cx="2961285" cy="33136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质量追溯库</a:t>
              </a: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241836" y="1348752"/>
              <a:ext cx="3033671" cy="892552"/>
              <a:chOff x="6128469" y="2054541"/>
              <a:chExt cx="2125306" cy="89255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128469" y="2062435"/>
                <a:ext cx="2113468" cy="853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7953664" y="2054541"/>
                <a:ext cx="30011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质量监控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179180" y="2102329"/>
                <a:ext cx="516936" cy="1704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职责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179180" y="2291936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操作指引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179180" y="2486893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责任归口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179180" y="2682358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处理规范</a:t>
                </a:r>
                <a:endPara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66219" y="2102329"/>
                <a:ext cx="516936" cy="1704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</a:t>
                </a: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66219" y="2291936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规则定义</a:t>
                </a:r>
                <a:endPara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766219" y="2486893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巡检核查 </a:t>
                </a: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766219" y="2682358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预警维护</a:t>
                </a: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349155" y="2102329"/>
                <a:ext cx="516936" cy="1704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349155" y="2291936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识别校验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349155" y="2486893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值域核查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7349155" y="2682358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缺陷预警</a:t>
                </a:r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816724" y="1387843"/>
              <a:ext cx="300111" cy="87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监控应用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00675" y="2647501"/>
              <a:ext cx="300111" cy="87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决策</a:t>
              </a: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监控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71863" y="4010770"/>
              <a:ext cx="529304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获取监控</a:t>
              </a:r>
              <a:endParaRPr lang="en-US" altLang="zh-CN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71863" y="4680608"/>
              <a:ext cx="532718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业务来源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6783746" y="2833731"/>
              <a:ext cx="170935" cy="7103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监控、巡检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左右箭头 97"/>
            <p:cNvSpPr/>
            <p:nvPr/>
          </p:nvSpPr>
          <p:spPr>
            <a:xfrm flipH="1">
              <a:off x="6983145" y="3011503"/>
              <a:ext cx="255077" cy="226344"/>
            </a:xfrm>
            <a:prstGeom prst="leftRight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051766" y="2747555"/>
              <a:ext cx="170935" cy="7103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读取、更新、同步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上下箭头 100"/>
            <p:cNvSpPr/>
            <p:nvPr/>
          </p:nvSpPr>
          <p:spPr>
            <a:xfrm>
              <a:off x="4240310" y="2144438"/>
              <a:ext cx="205049" cy="226547"/>
            </a:xfrm>
            <a:prstGeom prst="upDown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左右箭头 102"/>
            <p:cNvSpPr/>
            <p:nvPr/>
          </p:nvSpPr>
          <p:spPr>
            <a:xfrm>
              <a:off x="2210518" y="3001701"/>
              <a:ext cx="236641" cy="217935"/>
            </a:xfrm>
            <a:prstGeom prst="leftRight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1158051" y="2381998"/>
              <a:ext cx="847198" cy="1423559"/>
              <a:chOff x="3590675" y="3006833"/>
              <a:chExt cx="1303959" cy="717045"/>
            </a:xfrm>
            <a:solidFill>
              <a:schemeClr val="bg1">
                <a:lumMod val="95000"/>
              </a:schemeClr>
            </a:solidFill>
          </p:grpSpPr>
          <p:sp>
            <p:nvSpPr>
              <p:cNvPr id="109" name="AutoShape 28"/>
              <p:cNvSpPr>
                <a:spLocks noChangeArrowheads="1"/>
              </p:cNvSpPr>
              <p:nvPr/>
            </p:nvSpPr>
            <p:spPr bwMode="auto">
              <a:xfrm>
                <a:off x="3590675" y="3006833"/>
                <a:ext cx="1303959" cy="717045"/>
              </a:xfrm>
              <a:prstGeom prst="can">
                <a:avLst>
                  <a:gd name="adj" fmla="val 50000"/>
                </a:avLst>
              </a:prstGeom>
              <a:grpFill/>
              <a:ln>
                <a:headEnd/>
                <a:tailEnd/>
              </a:ln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3984645" y="3245473"/>
                <a:ext cx="480968" cy="4534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accent2">
                        <a:lumMod val="75000"/>
                      </a:schemeClr>
                    </a:solidFill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050" dirty="0" smtClean="0">
                    <a:solidFill>
                      <a:schemeClr val="tx1"/>
                    </a:solidFill>
                  </a:rPr>
                  <a:t>数据资源库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肘形连接符 111"/>
            <p:cNvCxnSpPr>
              <a:stCxn id="9" idx="1"/>
              <a:endCxn id="14" idx="2"/>
            </p:cNvCxnSpPr>
            <p:nvPr/>
          </p:nvCxnSpPr>
          <p:spPr>
            <a:xfrm rot="5400000" flipH="1" flipV="1">
              <a:off x="3092017" y="3519802"/>
              <a:ext cx="267553" cy="2154543"/>
            </a:xfrm>
            <a:prstGeom prst="bentConnector5">
              <a:avLst>
                <a:gd name="adj1" fmla="val 49841"/>
                <a:gd name="adj2" fmla="val 66917"/>
                <a:gd name="adj3" fmla="val 50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肘形连接符 116"/>
            <p:cNvCxnSpPr>
              <a:stCxn id="12" idx="1"/>
              <a:endCxn id="14" idx="2"/>
            </p:cNvCxnSpPr>
            <p:nvPr/>
          </p:nvCxnSpPr>
          <p:spPr>
            <a:xfrm rot="16200000" flipV="1">
              <a:off x="5782215" y="2984147"/>
              <a:ext cx="267553" cy="3225852"/>
            </a:xfrm>
            <a:prstGeom prst="bentConnector5">
              <a:avLst>
                <a:gd name="adj1" fmla="val 49840"/>
                <a:gd name="adj2" fmla="val 56294"/>
                <a:gd name="adj3" fmla="val 50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肘形连接符 120"/>
            <p:cNvCxnSpPr>
              <a:stCxn id="10" idx="1"/>
              <a:endCxn id="14" idx="2"/>
            </p:cNvCxnSpPr>
            <p:nvPr/>
          </p:nvCxnSpPr>
          <p:spPr>
            <a:xfrm rot="5400000" flipH="1" flipV="1">
              <a:off x="4103806" y="4531591"/>
              <a:ext cx="267553" cy="130965"/>
            </a:xfrm>
            <a:prstGeom prst="bentConnector5">
              <a:avLst>
                <a:gd name="adj1" fmla="val 49841"/>
                <a:gd name="adj2" fmla="val 801918"/>
                <a:gd name="adj3" fmla="val 50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肘形连接符 124"/>
            <p:cNvCxnSpPr>
              <a:endCxn id="14" idx="2"/>
            </p:cNvCxnSpPr>
            <p:nvPr/>
          </p:nvCxnSpPr>
          <p:spPr>
            <a:xfrm rot="10800000">
              <a:off x="4303066" y="4463297"/>
              <a:ext cx="1752185" cy="267553"/>
            </a:xfrm>
            <a:prstGeom prst="bentConnector4">
              <a:avLst>
                <a:gd name="adj1" fmla="val 328"/>
                <a:gd name="adj2" fmla="val 513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4424913" y="1356646"/>
              <a:ext cx="3761618" cy="85310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853509" y="1368094"/>
              <a:ext cx="347136" cy="87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监控体系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648876" y="1396540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648876" y="158614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空验证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648876" y="1781104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唯一校验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648876" y="1976569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86818" y="1396540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86818" y="158614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应用口径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86818" y="1781104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血缘关系 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486818" y="1976569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318903" y="1396540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一致性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318903" y="158614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318903" y="1781104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核准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318903" y="1976569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126820" y="1387843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准确性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7126820" y="1577450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度量核查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7126820" y="177240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阀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值验证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126820" y="1967872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超期预警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物理拓扑架构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43" y="1091408"/>
            <a:ext cx="7429325" cy="57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53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心有理想  鲜花盛开</a:t>
            </a:r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CFLD">
      <a:dk1>
        <a:srgbClr val="000000"/>
      </a:dk1>
      <a:lt1>
        <a:srgbClr val="FFFFFF"/>
      </a:lt1>
      <a:dk2>
        <a:srgbClr val="BF0000"/>
      </a:dk2>
      <a:lt2>
        <a:srgbClr val="7D0000"/>
      </a:lt2>
      <a:accent1>
        <a:srgbClr val="A0A0A0"/>
      </a:accent1>
      <a:accent2>
        <a:srgbClr val="DCDCDC"/>
      </a:accent2>
      <a:accent3>
        <a:srgbClr val="767171"/>
      </a:accent3>
      <a:accent4>
        <a:srgbClr val="BF0000"/>
      </a:accent4>
      <a:accent5>
        <a:srgbClr val="7D0000"/>
      </a:accent5>
      <a:accent6>
        <a:srgbClr val="A0A0A0"/>
      </a:accent6>
      <a:hlink>
        <a:srgbClr val="0563C1"/>
      </a:hlink>
      <a:folHlink>
        <a:srgbClr val="98539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.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B500"/>
      </a:accent1>
      <a:accent2>
        <a:srgbClr val="408FCD"/>
      </a:accent2>
      <a:accent3>
        <a:srgbClr val="4E2600"/>
      </a:accent3>
      <a:accent4>
        <a:srgbClr val="CBCCCC"/>
      </a:accent4>
      <a:accent5>
        <a:srgbClr val="FFB500"/>
      </a:accent5>
      <a:accent6>
        <a:srgbClr val="408FCD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CFLD">
      <a:dk1>
        <a:srgbClr val="000000"/>
      </a:dk1>
      <a:lt1>
        <a:srgbClr val="FFFFFF"/>
      </a:lt1>
      <a:dk2>
        <a:srgbClr val="BF0000"/>
      </a:dk2>
      <a:lt2>
        <a:srgbClr val="7D0000"/>
      </a:lt2>
      <a:accent1>
        <a:srgbClr val="A0A0A0"/>
      </a:accent1>
      <a:accent2>
        <a:srgbClr val="DCDCDC"/>
      </a:accent2>
      <a:accent3>
        <a:srgbClr val="767171"/>
      </a:accent3>
      <a:accent4>
        <a:srgbClr val="BF0000"/>
      </a:accent4>
      <a:accent5>
        <a:srgbClr val="7D0000"/>
      </a:accent5>
      <a:accent6>
        <a:srgbClr val="A0A0A0"/>
      </a:accent6>
      <a:hlink>
        <a:srgbClr val="0563C1"/>
      </a:hlink>
      <a:folHlink>
        <a:srgbClr val="98539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9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21200</TotalTime>
  <Words>667</Words>
  <Application>Microsoft Office PowerPoint</Application>
  <PresentationFormat>全屏显示(4:3)</PresentationFormat>
  <Paragraphs>243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ＭＳ Ｐゴシック</vt:lpstr>
      <vt:lpstr>等线</vt:lpstr>
      <vt:lpstr>等线</vt:lpstr>
      <vt:lpstr>黑体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.</vt:lpstr>
      <vt:lpstr>2_Office 主题</vt:lpstr>
      <vt:lpstr>think-cell Slide</vt:lpstr>
      <vt:lpstr>PowerPoint 演示文稿</vt:lpstr>
      <vt:lpstr>平台总体架构设计</vt:lpstr>
      <vt:lpstr>平台应用功能架构及实施路线</vt:lpstr>
      <vt:lpstr>数据质量监控</vt:lpstr>
      <vt:lpstr>物理拓扑架构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think</cp:lastModifiedBy>
  <cp:revision>1599</cp:revision>
  <cp:lastPrinted>2018-01-05T11:55:34Z</cp:lastPrinted>
  <dcterms:created xsi:type="dcterms:W3CDTF">2017-08-01T07:25:32Z</dcterms:created>
  <dcterms:modified xsi:type="dcterms:W3CDTF">2018-05-09T09:59:32Z</dcterms:modified>
</cp:coreProperties>
</file>