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  <p:sldMasterId id="2147483784" r:id="rId2"/>
  </p:sldMasterIdLst>
  <p:notesMasterIdLst>
    <p:notesMasterId r:id="rId9"/>
  </p:notesMasterIdLst>
  <p:handoutMasterIdLst>
    <p:handoutMasterId r:id="rId10"/>
  </p:handoutMasterIdLst>
  <p:sldIdLst>
    <p:sldId id="631" r:id="rId3"/>
    <p:sldId id="638" r:id="rId4"/>
    <p:sldId id="636" r:id="rId5"/>
    <p:sldId id="637" r:id="rId6"/>
    <p:sldId id="634" r:id="rId7"/>
    <p:sldId id="629" r:id="rId8"/>
  </p:sldIdLst>
  <p:sldSz cx="9144000" cy="6858000" type="screen4x3"/>
  <p:notesSz cx="6807200" cy="9939338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  <a:srgbClr val="7D0000"/>
    <a:srgbClr val="EAEAEA"/>
    <a:srgbClr val="DCDCDC"/>
    <a:srgbClr val="A0A0A0"/>
    <a:srgbClr val="E6E6E6"/>
    <a:srgbClr val="FFC000"/>
    <a:srgbClr val="E87A2B"/>
    <a:srgbClr val="6A7173"/>
    <a:srgbClr val="FF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5320" autoAdjust="0"/>
  </p:normalViewPr>
  <p:slideViewPr>
    <p:cSldViewPr snapToGrid="0" snapToObjects="1">
      <p:cViewPr varScale="1">
        <p:scale>
          <a:sx n="96" d="100"/>
          <a:sy n="96" d="100"/>
        </p:scale>
        <p:origin x="1272" y="168"/>
      </p:cViewPr>
      <p:guideLst>
        <p:guide orient="horz" pos="2137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CEE16D9-4724-F349-8AEB-FE76DA7FA7DC}" type="datetimeFigureOut">
              <a:rPr kumimoji="1" lang="zh-CN" altLang="en-US" smtClean="0"/>
              <a:t>2018/5/10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372AA9-0B88-0347-A95D-A5BF86045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5282661-8951-486A-80A3-5A15653D0AC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4114132-ADB0-44BA-ADDA-6C2A488BA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0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2" y="8"/>
            <a:ext cx="7411907" cy="1095121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1801" b="1" kern="1200" spc="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9102" y="1163369"/>
            <a:ext cx="8205805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26"/>
            </a:lvl2pPr>
            <a:lvl3pPr>
              <a:defRPr sz="2401"/>
            </a:lvl3pPr>
            <a:lvl4pPr>
              <a:defRPr sz="2176"/>
            </a:lvl4pPr>
            <a:lvl5pPr>
              <a:defRPr sz="202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9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76956" y="119929"/>
            <a:ext cx="687171" cy="8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1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66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89" y="545303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7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5" y="2076539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30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7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2" y="8"/>
            <a:ext cx="7323687" cy="10951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9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88305" y="147909"/>
            <a:ext cx="664473" cy="8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02" y="1015444"/>
            <a:ext cx="820580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9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Chrome Yellow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6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8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14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8" y="1443043"/>
            <a:ext cx="8207375" cy="1323975"/>
          </a:xfrm>
        </p:spPr>
        <p:txBody>
          <a:bodyPr wrap="square" lIns="0" tIns="0" rIns="0" bIns="95983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1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9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804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_White_T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6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13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347031" y="2173454"/>
            <a:ext cx="4449552" cy="6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776" i="0" baseline="0" dirty="0">
                <a:solidFill>
                  <a:srgbClr val="FFB500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1968" y="2159474"/>
            <a:ext cx="2640123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25" dirty="0">
                <a:solidFill>
                  <a:srgbClr val="FFB500"/>
                </a:solidFill>
                <a:latin typeface="+mn-lt"/>
                <a:ea typeface="+mn-ea"/>
                <a:cs typeface="+mn-cs"/>
              </a:defRPr>
            </a:lvl1pPr>
            <a:lvl2pPr marL="4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add subtitle</a:t>
            </a:r>
            <a:endParaRPr lang="de-DE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61968" y="41629"/>
            <a:ext cx="2306397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61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271" y="887465"/>
            <a:ext cx="3796746" cy="246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defTabSz="686166">
              <a:defRPr/>
            </a:pPr>
            <a:fld id="{CD26B40A-7A2D-1643-A5E3-095B2EAF6671}" type="slidenum">
              <a:rPr lang="en-US" smtClean="0">
                <a:solidFill>
                  <a:srgbClr val="FFFFFF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4056" y="-2590800"/>
            <a:ext cx="8104217" cy="9274175"/>
            <a:chOff x="474054" y="-902309"/>
            <a:chExt cx="8104217" cy="7585684"/>
          </a:xfrm>
        </p:grpSpPr>
        <p:grpSp>
          <p:nvGrpSpPr>
            <p:cNvPr id="91" name="Group 23"/>
            <p:cNvGrpSpPr>
              <a:grpSpLocks/>
            </p:cNvGrpSpPr>
            <p:nvPr userDrawn="1"/>
          </p:nvGrpSpPr>
          <p:grpSpPr bwMode="auto">
            <a:xfrm>
              <a:off x="6815471" y="4740911"/>
              <a:ext cx="1762800" cy="1942464"/>
              <a:chOff x="8731978" y="3934603"/>
              <a:chExt cx="2465263" cy="2716361"/>
            </a:xfrm>
          </p:grpSpPr>
          <p:grpSp>
            <p:nvGrpSpPr>
              <p:cNvPr id="140" name="Group 24"/>
              <p:cNvGrpSpPr>
                <a:grpSpLocks/>
              </p:cNvGrpSpPr>
              <p:nvPr/>
            </p:nvGrpSpPr>
            <p:grpSpPr bwMode="auto">
              <a:xfrm>
                <a:off x="10251199" y="4091793"/>
                <a:ext cx="389631" cy="389626"/>
                <a:chOff x="10284619" y="4038600"/>
                <a:chExt cx="389626" cy="3896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283807" y="4038058"/>
                  <a:ext cx="390786" cy="390756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0319958" y="4074207"/>
                  <a:ext cx="318483" cy="31845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25"/>
              <p:cNvGrpSpPr>
                <a:grpSpLocks/>
              </p:cNvGrpSpPr>
              <p:nvPr/>
            </p:nvGrpSpPr>
            <p:grpSpPr bwMode="auto">
              <a:xfrm>
                <a:off x="9651181" y="3934603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0284756" y="4038600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0320189" y="4074030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26"/>
              <p:cNvGrpSpPr>
                <a:grpSpLocks/>
              </p:cNvGrpSpPr>
              <p:nvPr/>
            </p:nvGrpSpPr>
            <p:grpSpPr bwMode="auto">
              <a:xfrm>
                <a:off x="9022405" y="4157925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0285282" y="403919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10320715" y="407462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27"/>
              <p:cNvGrpSpPr>
                <a:grpSpLocks/>
              </p:cNvGrpSpPr>
              <p:nvPr/>
            </p:nvGrpSpPr>
            <p:grpSpPr bwMode="auto">
              <a:xfrm>
                <a:off x="10741955" y="4648196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0285643" y="4039611"/>
                  <a:ext cx="387549" cy="387517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0321076" y="4075041"/>
                  <a:ext cx="316683" cy="316657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28"/>
              <p:cNvGrpSpPr>
                <a:grpSpLocks/>
              </p:cNvGrpSpPr>
              <p:nvPr/>
            </p:nvGrpSpPr>
            <p:grpSpPr bwMode="auto">
              <a:xfrm>
                <a:off x="10894355" y="5367540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0284481" y="4037653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0319914" y="4073083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29"/>
              <p:cNvGrpSpPr>
                <a:grpSpLocks/>
              </p:cNvGrpSpPr>
              <p:nvPr/>
            </p:nvGrpSpPr>
            <p:grpSpPr bwMode="auto">
              <a:xfrm>
                <a:off x="8731978" y="5296132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284619" y="403872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0320052" y="407415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30"/>
              <p:cNvGrpSpPr>
                <a:grpSpLocks/>
              </p:cNvGrpSpPr>
              <p:nvPr/>
            </p:nvGrpSpPr>
            <p:grpSpPr bwMode="auto">
              <a:xfrm>
                <a:off x="8946677" y="6053341"/>
                <a:ext cx="349377" cy="349373"/>
                <a:chOff x="10284619" y="4038600"/>
                <a:chExt cx="389626" cy="389626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10285170" y="4038934"/>
                  <a:ext cx="389736" cy="38970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0319728" y="4073489"/>
                  <a:ext cx="320620" cy="320593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31"/>
              <p:cNvGrpSpPr>
                <a:grpSpLocks/>
              </p:cNvGrpSpPr>
              <p:nvPr/>
            </p:nvGrpSpPr>
            <p:grpSpPr bwMode="auto">
              <a:xfrm>
                <a:off x="10493704" y="6172197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10283919" y="4038865"/>
                  <a:ext cx="390053" cy="39002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319379" y="4074323"/>
                  <a:ext cx="319133" cy="31910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8" name="Group 32"/>
              <p:cNvGrpSpPr>
                <a:grpSpLocks/>
              </p:cNvGrpSpPr>
              <p:nvPr/>
            </p:nvGrpSpPr>
            <p:grpSpPr bwMode="auto">
              <a:xfrm>
                <a:off x="9746551" y="6329390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0283917" y="4038205"/>
                  <a:ext cx="390053" cy="390021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0319377" y="4073660"/>
                  <a:ext cx="319133" cy="319110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33"/>
              <p:cNvGrpSpPr>
                <a:grpSpLocks/>
              </p:cNvGrpSpPr>
              <p:nvPr userDrawn="1"/>
            </p:nvGrpSpPr>
            <p:grpSpPr bwMode="auto">
              <a:xfrm>
                <a:off x="9751344" y="4876798"/>
                <a:ext cx="557849" cy="557841"/>
                <a:chOff x="10284609" y="4038595"/>
                <a:chExt cx="389626" cy="389625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0284464" y="4038182"/>
                  <a:ext cx="389580" cy="389549"/>
                </a:xfrm>
                <a:prstGeom prst="ellipse">
                  <a:avLst/>
                </a:prstGeom>
                <a:solidFill>
                  <a:schemeClr val="bg1">
                    <a:alpha val="5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0319334" y="4073049"/>
                  <a:ext cx="319840" cy="319815"/>
                </a:xfrm>
                <a:prstGeom prst="ellipse">
                  <a:avLst/>
                </a:prstGeom>
                <a:solidFill>
                  <a:srgbClr val="887799">
                    <a:alpha val="7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 rot="17768796">
                <a:off x="10015417" y="4661891"/>
                <a:ext cx="485433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5582022">
                <a:off x="9568682" y="4542254"/>
                <a:ext cx="659295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20441708">
                <a:off x="10267603" y="4929569"/>
                <a:ext cx="513023" cy="36150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20739807">
                <a:off x="9021199" y="5303112"/>
                <a:ext cx="752318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060210">
                <a:off x="10272767" y="5337540"/>
                <a:ext cx="652469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3726459">
                <a:off x="9937966" y="5775633"/>
                <a:ext cx="88824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532203">
                <a:off x="9056534" y="5708499"/>
                <a:ext cx="95021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3592697">
                <a:off x="9159819" y="4675662"/>
                <a:ext cx="781513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16478464">
                <a:off x="9496388" y="5862564"/>
                <a:ext cx="896847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 rot="540000">
              <a:off x="1689339" y="5086732"/>
              <a:ext cx="5925301" cy="180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>
            <a:xfrm>
              <a:off x="474054" y="2905125"/>
              <a:ext cx="2751466" cy="3107611"/>
              <a:chOff x="474054" y="2381250"/>
              <a:chExt cx="2751466" cy="310761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63536" y="2578890"/>
                <a:ext cx="2482217" cy="2717284"/>
                <a:chOff x="914400" y="2092325"/>
                <a:chExt cx="3167063" cy="3467100"/>
              </a:xfrm>
              <a:solidFill>
                <a:schemeClr val="bg1">
                  <a:lumMod val="85000"/>
                  <a:alpha val="48000"/>
                </a:schemeClr>
              </a:solidFill>
            </p:grpSpPr>
            <p:grpSp>
              <p:nvGrpSpPr>
                <p:cNvPr id="129" name="Group 90"/>
                <p:cNvGrpSpPr>
                  <a:grpSpLocks/>
                </p:cNvGrpSpPr>
                <p:nvPr/>
              </p:nvGrpSpPr>
              <p:grpSpPr bwMode="auto">
                <a:xfrm>
                  <a:off x="1223963" y="2730500"/>
                  <a:ext cx="2857500" cy="2081213"/>
                  <a:chOff x="1224511" y="2730600"/>
                  <a:chExt cx="2856188" cy="2081057"/>
                </a:xfrm>
                <a:grpFill/>
              </p:grpSpPr>
              <p:sp>
                <p:nvSpPr>
                  <p:cNvPr id="138" name="Freeform 286"/>
                  <p:cNvSpPr>
                    <a:spLocks/>
                  </p:cNvSpPr>
                  <p:nvPr/>
                </p:nvSpPr>
                <p:spPr bwMode="auto">
                  <a:xfrm>
                    <a:off x="1981718" y="3799659"/>
                    <a:ext cx="2098981" cy="158284"/>
                  </a:xfrm>
                  <a:custGeom>
                    <a:avLst/>
                    <a:gdLst>
                      <a:gd name="T0" fmla="*/ 0 w 915"/>
                      <a:gd name="T1" fmla="*/ 69 h 69"/>
                      <a:gd name="T2" fmla="*/ 915 w 915"/>
                      <a:gd name="T3" fmla="*/ 16 h 69"/>
                      <a:gd name="T4" fmla="*/ 915 w 915"/>
                      <a:gd name="T5" fmla="*/ 0 h 69"/>
                      <a:gd name="T6" fmla="*/ 0 w 915"/>
                      <a:gd name="T7" fmla="*/ 53 h 69"/>
                      <a:gd name="T8" fmla="*/ 0 w 915"/>
                      <a:gd name="T9" fmla="*/ 69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15" h="69">
                        <a:moveTo>
                          <a:pt x="0" y="69"/>
                        </a:moveTo>
                        <a:lnTo>
                          <a:pt x="915" y="16"/>
                        </a:lnTo>
                        <a:lnTo>
                          <a:pt x="915" y="0"/>
                        </a:lnTo>
                        <a:lnTo>
                          <a:pt x="0" y="53"/>
                        </a:lnTo>
                        <a:lnTo>
                          <a:pt x="0" y="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9" name="Freeform 367"/>
                  <p:cNvSpPr>
                    <a:spLocks noEditPoints="1"/>
                  </p:cNvSpPr>
                  <p:nvPr/>
                </p:nvSpPr>
                <p:spPr bwMode="auto">
                  <a:xfrm>
                    <a:off x="1224511" y="2730600"/>
                    <a:ext cx="2026223" cy="2081057"/>
                  </a:xfrm>
                  <a:custGeom>
                    <a:avLst/>
                    <a:gdLst>
                      <a:gd name="T0" fmla="*/ 72 w 218"/>
                      <a:gd name="T1" fmla="*/ 220 h 224"/>
                      <a:gd name="T2" fmla="*/ 28 w 218"/>
                      <a:gd name="T3" fmla="*/ 204 h 224"/>
                      <a:gd name="T4" fmla="*/ 7 w 218"/>
                      <a:gd name="T5" fmla="*/ 139 h 224"/>
                      <a:gd name="T6" fmla="*/ 46 w 218"/>
                      <a:gd name="T7" fmla="*/ 57 h 224"/>
                      <a:gd name="T8" fmla="*/ 146 w 218"/>
                      <a:gd name="T9" fmla="*/ 4 h 224"/>
                      <a:gd name="T10" fmla="*/ 190 w 218"/>
                      <a:gd name="T11" fmla="*/ 20 h 224"/>
                      <a:gd name="T12" fmla="*/ 211 w 218"/>
                      <a:gd name="T13" fmla="*/ 85 h 224"/>
                      <a:gd name="T14" fmla="*/ 172 w 218"/>
                      <a:gd name="T15" fmla="*/ 167 h 224"/>
                      <a:gd name="T16" fmla="*/ 72 w 218"/>
                      <a:gd name="T17" fmla="*/ 220 h 224"/>
                      <a:gd name="T18" fmla="*/ 146 w 218"/>
                      <a:gd name="T19" fmla="*/ 0 h 224"/>
                      <a:gd name="T20" fmla="*/ 43 w 218"/>
                      <a:gd name="T21" fmla="*/ 54 h 224"/>
                      <a:gd name="T22" fmla="*/ 3 w 218"/>
                      <a:gd name="T23" fmla="*/ 138 h 224"/>
                      <a:gd name="T24" fmla="*/ 25 w 218"/>
                      <a:gd name="T25" fmla="*/ 208 h 224"/>
                      <a:gd name="T26" fmla="*/ 72 w 218"/>
                      <a:gd name="T27" fmla="*/ 224 h 224"/>
                      <a:gd name="T28" fmla="*/ 175 w 218"/>
                      <a:gd name="T29" fmla="*/ 170 h 224"/>
                      <a:gd name="T30" fmla="*/ 215 w 218"/>
                      <a:gd name="T31" fmla="*/ 86 h 224"/>
                      <a:gd name="T32" fmla="*/ 193 w 218"/>
                      <a:gd name="T33" fmla="*/ 17 h 224"/>
                      <a:gd name="T34" fmla="*/ 146 w 218"/>
                      <a:gd name="T35" fmla="*/ 0 h 22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8" h="224">
                        <a:moveTo>
                          <a:pt x="72" y="220"/>
                        </a:moveTo>
                        <a:cubicBezTo>
                          <a:pt x="55" y="220"/>
                          <a:pt x="40" y="214"/>
                          <a:pt x="28" y="204"/>
                        </a:cubicBezTo>
                        <a:cubicBezTo>
                          <a:pt x="11" y="190"/>
                          <a:pt x="4" y="166"/>
                          <a:pt x="7" y="139"/>
                        </a:cubicBezTo>
                        <a:cubicBezTo>
                          <a:pt x="10" y="111"/>
                          <a:pt x="24" y="82"/>
                          <a:pt x="46" y="57"/>
                        </a:cubicBezTo>
                        <a:cubicBezTo>
                          <a:pt x="74" y="25"/>
                          <a:pt x="113" y="4"/>
                          <a:pt x="146" y="4"/>
                        </a:cubicBezTo>
                        <a:cubicBezTo>
                          <a:pt x="163" y="4"/>
                          <a:pt x="178" y="10"/>
                          <a:pt x="190" y="20"/>
                        </a:cubicBezTo>
                        <a:cubicBezTo>
                          <a:pt x="207" y="34"/>
                          <a:pt x="214" y="58"/>
                          <a:pt x="211" y="85"/>
                        </a:cubicBezTo>
                        <a:cubicBezTo>
                          <a:pt x="208" y="113"/>
                          <a:pt x="194" y="143"/>
                          <a:pt x="172" y="167"/>
                        </a:cubicBezTo>
                        <a:cubicBezTo>
                          <a:pt x="144" y="200"/>
                          <a:pt x="105" y="220"/>
                          <a:pt x="72" y="220"/>
                        </a:cubicBezTo>
                        <a:moveTo>
                          <a:pt x="146" y="0"/>
                        </a:moveTo>
                        <a:cubicBezTo>
                          <a:pt x="111" y="0"/>
                          <a:pt x="72" y="20"/>
                          <a:pt x="43" y="54"/>
                        </a:cubicBezTo>
                        <a:cubicBezTo>
                          <a:pt x="20" y="79"/>
                          <a:pt x="6" y="109"/>
                          <a:pt x="3" y="138"/>
                        </a:cubicBezTo>
                        <a:cubicBezTo>
                          <a:pt x="0" y="167"/>
                          <a:pt x="8" y="192"/>
                          <a:pt x="25" y="208"/>
                        </a:cubicBezTo>
                        <a:cubicBezTo>
                          <a:pt x="38" y="218"/>
                          <a:pt x="54" y="224"/>
                          <a:pt x="72" y="224"/>
                        </a:cubicBezTo>
                        <a:cubicBezTo>
                          <a:pt x="107" y="224"/>
                          <a:pt x="146" y="204"/>
                          <a:pt x="175" y="170"/>
                        </a:cubicBezTo>
                        <a:cubicBezTo>
                          <a:pt x="198" y="145"/>
                          <a:pt x="212" y="115"/>
                          <a:pt x="215" y="86"/>
                        </a:cubicBezTo>
                        <a:cubicBezTo>
                          <a:pt x="218" y="57"/>
                          <a:pt x="210" y="32"/>
                          <a:pt x="193" y="17"/>
                        </a:cubicBezTo>
                        <a:cubicBezTo>
                          <a:pt x="180" y="6"/>
                          <a:pt x="164" y="0"/>
                          <a:pt x="14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914400" y="2092325"/>
                  <a:ext cx="2595563" cy="3467100"/>
                  <a:chOff x="915023" y="2092948"/>
                  <a:chExt cx="2594477" cy="3466184"/>
                </a:xfrm>
                <a:grpFill/>
              </p:grpSpPr>
              <p:sp>
                <p:nvSpPr>
                  <p:cNvPr id="131" name="Freeform 288"/>
                  <p:cNvSpPr>
                    <a:spLocks/>
                  </p:cNvSpPr>
                  <p:nvPr/>
                </p:nvSpPr>
                <p:spPr bwMode="auto">
                  <a:xfrm>
                    <a:off x="1972542" y="3930415"/>
                    <a:ext cx="1442906" cy="945115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2" name="Freeform 290"/>
                  <p:cNvSpPr>
                    <a:spLocks/>
                  </p:cNvSpPr>
                  <p:nvPr/>
                </p:nvSpPr>
                <p:spPr bwMode="auto">
                  <a:xfrm>
                    <a:off x="915023" y="3593202"/>
                    <a:ext cx="1066695" cy="364742"/>
                  </a:xfrm>
                  <a:custGeom>
                    <a:avLst/>
                    <a:gdLst>
                      <a:gd name="T0" fmla="*/ 465 w 465"/>
                      <a:gd name="T1" fmla="*/ 143 h 159"/>
                      <a:gd name="T2" fmla="*/ 4 w 465"/>
                      <a:gd name="T3" fmla="*/ 0 h 159"/>
                      <a:gd name="T4" fmla="*/ 0 w 465"/>
                      <a:gd name="T5" fmla="*/ 12 h 159"/>
                      <a:gd name="T6" fmla="*/ 461 w 465"/>
                      <a:gd name="T7" fmla="*/ 159 h 159"/>
                      <a:gd name="T8" fmla="*/ 465 w 465"/>
                      <a:gd name="T9" fmla="*/ 143 h 1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5" h="159">
                        <a:moveTo>
                          <a:pt x="465" y="143"/>
                        </a:moveTo>
                        <a:lnTo>
                          <a:pt x="4" y="0"/>
                        </a:lnTo>
                        <a:lnTo>
                          <a:pt x="0" y="12"/>
                        </a:lnTo>
                        <a:lnTo>
                          <a:pt x="461" y="159"/>
                        </a:lnTo>
                        <a:lnTo>
                          <a:pt x="465" y="1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3" name="Freeform 292"/>
                  <p:cNvSpPr>
                    <a:spLocks/>
                  </p:cNvSpPr>
                  <p:nvPr/>
                </p:nvSpPr>
                <p:spPr bwMode="auto">
                  <a:xfrm>
                    <a:off x="951726" y="3930415"/>
                    <a:ext cx="1039168" cy="768480"/>
                  </a:xfrm>
                  <a:custGeom>
                    <a:avLst/>
                    <a:gdLst>
                      <a:gd name="T0" fmla="*/ 8 w 453"/>
                      <a:gd name="T1" fmla="*/ 335 h 335"/>
                      <a:gd name="T2" fmla="*/ 453 w 453"/>
                      <a:gd name="T3" fmla="*/ 12 h 335"/>
                      <a:gd name="T4" fmla="*/ 445 w 453"/>
                      <a:gd name="T5" fmla="*/ 0 h 335"/>
                      <a:gd name="T6" fmla="*/ 0 w 453"/>
                      <a:gd name="T7" fmla="*/ 322 h 335"/>
                      <a:gd name="T8" fmla="*/ 8 w 453"/>
                      <a:gd name="T9" fmla="*/ 335 h 3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3" h="335">
                        <a:moveTo>
                          <a:pt x="8" y="335"/>
                        </a:moveTo>
                        <a:lnTo>
                          <a:pt x="453" y="12"/>
                        </a:lnTo>
                        <a:lnTo>
                          <a:pt x="445" y="0"/>
                        </a:lnTo>
                        <a:lnTo>
                          <a:pt x="0" y="322"/>
                        </a:lnTo>
                        <a:lnTo>
                          <a:pt x="8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4" name="Freeform 294"/>
                  <p:cNvSpPr>
                    <a:spLocks/>
                  </p:cNvSpPr>
                  <p:nvPr/>
                </p:nvSpPr>
                <p:spPr bwMode="auto">
                  <a:xfrm>
                    <a:off x="1963366" y="2092948"/>
                    <a:ext cx="628547" cy="1855820"/>
                  </a:xfrm>
                  <a:custGeom>
                    <a:avLst/>
                    <a:gdLst>
                      <a:gd name="T0" fmla="*/ 16 w 274"/>
                      <a:gd name="T1" fmla="*/ 809 h 809"/>
                      <a:gd name="T2" fmla="*/ 274 w 274"/>
                      <a:gd name="T3" fmla="*/ 4 h 809"/>
                      <a:gd name="T4" fmla="*/ 261 w 274"/>
                      <a:gd name="T5" fmla="*/ 0 h 809"/>
                      <a:gd name="T6" fmla="*/ 0 w 274"/>
                      <a:gd name="T7" fmla="*/ 805 h 809"/>
                      <a:gd name="T8" fmla="*/ 16 w 274"/>
                      <a:gd name="T9" fmla="*/ 809 h 8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4" h="809">
                        <a:moveTo>
                          <a:pt x="16" y="809"/>
                        </a:moveTo>
                        <a:lnTo>
                          <a:pt x="274" y="4"/>
                        </a:lnTo>
                        <a:lnTo>
                          <a:pt x="261" y="0"/>
                        </a:lnTo>
                        <a:lnTo>
                          <a:pt x="0" y="805"/>
                        </a:lnTo>
                        <a:lnTo>
                          <a:pt x="16" y="8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5" name="Freeform 296"/>
                  <p:cNvSpPr>
                    <a:spLocks/>
                  </p:cNvSpPr>
                  <p:nvPr/>
                </p:nvSpPr>
                <p:spPr bwMode="auto">
                  <a:xfrm>
                    <a:off x="1972542" y="2758198"/>
                    <a:ext cx="1536958" cy="1199746"/>
                  </a:xfrm>
                  <a:custGeom>
                    <a:avLst/>
                    <a:gdLst>
                      <a:gd name="T0" fmla="*/ 657 w 670"/>
                      <a:gd name="T1" fmla="*/ 0 h 523"/>
                      <a:gd name="T2" fmla="*/ 0 w 670"/>
                      <a:gd name="T3" fmla="*/ 511 h 523"/>
                      <a:gd name="T4" fmla="*/ 8 w 670"/>
                      <a:gd name="T5" fmla="*/ 523 h 523"/>
                      <a:gd name="T6" fmla="*/ 670 w 670"/>
                      <a:gd name="T7" fmla="*/ 12 h 523"/>
                      <a:gd name="T8" fmla="*/ 657 w 670"/>
                      <a:gd name="T9" fmla="*/ 0 h 5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0" h="523">
                        <a:moveTo>
                          <a:pt x="657" y="0"/>
                        </a:moveTo>
                        <a:lnTo>
                          <a:pt x="0" y="511"/>
                        </a:lnTo>
                        <a:lnTo>
                          <a:pt x="8" y="523"/>
                        </a:lnTo>
                        <a:lnTo>
                          <a:pt x="670" y="12"/>
                        </a:lnTo>
                        <a:lnTo>
                          <a:pt x="65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6" name="Freeform 310"/>
                  <p:cNvSpPr>
                    <a:spLocks/>
                  </p:cNvSpPr>
                  <p:nvPr/>
                </p:nvSpPr>
                <p:spPr bwMode="auto">
                  <a:xfrm>
                    <a:off x="1935839" y="3939591"/>
                    <a:ext cx="64231" cy="1619541"/>
                  </a:xfrm>
                  <a:custGeom>
                    <a:avLst/>
                    <a:gdLst>
                      <a:gd name="T0" fmla="*/ 12 w 28"/>
                      <a:gd name="T1" fmla="*/ 0 h 706"/>
                      <a:gd name="T2" fmla="*/ 0 w 28"/>
                      <a:gd name="T3" fmla="*/ 706 h 706"/>
                      <a:gd name="T4" fmla="*/ 12 w 28"/>
                      <a:gd name="T5" fmla="*/ 706 h 706"/>
                      <a:gd name="T6" fmla="*/ 28 w 28"/>
                      <a:gd name="T7" fmla="*/ 0 h 706"/>
                      <a:gd name="T8" fmla="*/ 12 w 28"/>
                      <a:gd name="T9" fmla="*/ 0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706">
                        <a:moveTo>
                          <a:pt x="12" y="0"/>
                        </a:moveTo>
                        <a:lnTo>
                          <a:pt x="0" y="706"/>
                        </a:lnTo>
                        <a:lnTo>
                          <a:pt x="12" y="706"/>
                        </a:lnTo>
                        <a:lnTo>
                          <a:pt x="28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7" name="Freeform 288"/>
                  <p:cNvSpPr>
                    <a:spLocks/>
                  </p:cNvSpPr>
                  <p:nvPr/>
                </p:nvSpPr>
                <p:spPr bwMode="auto">
                  <a:xfrm rot="2716992">
                    <a:off x="1222407" y="2842433"/>
                    <a:ext cx="1210800" cy="792839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7" name="Group 20"/>
              <p:cNvGrpSpPr>
                <a:grpSpLocks/>
              </p:cNvGrpSpPr>
              <p:nvPr userDrawn="1"/>
            </p:nvGrpSpPr>
            <p:grpSpPr bwMode="auto">
              <a:xfrm>
                <a:off x="2846332" y="3737373"/>
                <a:ext cx="379188" cy="379174"/>
                <a:chOff x="3825687" y="3454603"/>
                <a:chExt cx="444977" cy="446441"/>
              </a:xfrm>
            </p:grpSpPr>
            <p:sp>
              <p:nvSpPr>
                <p:cNvPr id="127" name="Oval 12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8" name="Group 64"/>
              <p:cNvGrpSpPr>
                <a:grpSpLocks/>
              </p:cNvGrpSpPr>
              <p:nvPr userDrawn="1"/>
            </p:nvGrpSpPr>
            <p:grpSpPr bwMode="auto">
              <a:xfrm>
                <a:off x="2562954" y="2860279"/>
                <a:ext cx="379188" cy="379174"/>
                <a:chOff x="3825687" y="3454603"/>
                <a:chExt cx="444977" cy="446441"/>
              </a:xfrm>
            </p:grpSpPr>
            <p:sp>
              <p:nvSpPr>
                <p:cNvPr id="125" name="Oval 124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" name="Group 67"/>
              <p:cNvGrpSpPr>
                <a:grpSpLocks/>
              </p:cNvGrpSpPr>
              <p:nvPr userDrawn="1"/>
            </p:nvGrpSpPr>
            <p:grpSpPr bwMode="auto">
              <a:xfrm>
                <a:off x="1785689" y="2381250"/>
                <a:ext cx="379188" cy="379175"/>
                <a:chOff x="3825687" y="3454603"/>
                <a:chExt cx="444977" cy="446441"/>
              </a:xfrm>
            </p:grpSpPr>
            <p:sp>
              <p:nvSpPr>
                <p:cNvPr id="123" name="Oval 12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0" name="Group 70"/>
              <p:cNvGrpSpPr>
                <a:grpSpLocks/>
              </p:cNvGrpSpPr>
              <p:nvPr userDrawn="1"/>
            </p:nvGrpSpPr>
            <p:grpSpPr bwMode="auto">
              <a:xfrm>
                <a:off x="1065100" y="2742883"/>
                <a:ext cx="377837" cy="380524"/>
                <a:chOff x="3825687" y="3454603"/>
                <a:chExt cx="444977" cy="446441"/>
              </a:xfrm>
            </p:grpSpPr>
            <p:sp>
              <p:nvSpPr>
                <p:cNvPr id="121" name="Oval 12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1" name="Group 73"/>
              <p:cNvGrpSpPr>
                <a:grpSpLocks/>
              </p:cNvGrpSpPr>
              <p:nvPr userDrawn="1"/>
            </p:nvGrpSpPr>
            <p:grpSpPr bwMode="auto">
              <a:xfrm>
                <a:off x="474054" y="355116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9" name="Oval 118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2" name="Group 76"/>
              <p:cNvGrpSpPr>
                <a:grpSpLocks/>
              </p:cNvGrpSpPr>
              <p:nvPr userDrawn="1"/>
            </p:nvGrpSpPr>
            <p:grpSpPr bwMode="auto">
              <a:xfrm>
                <a:off x="495644" y="4397216"/>
                <a:ext cx="377837" cy="379175"/>
                <a:chOff x="3825687" y="3454603"/>
                <a:chExt cx="444977" cy="446441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3" name="Group 79"/>
              <p:cNvGrpSpPr>
                <a:grpSpLocks/>
              </p:cNvGrpSpPr>
              <p:nvPr userDrawn="1"/>
            </p:nvGrpSpPr>
            <p:grpSpPr bwMode="auto">
              <a:xfrm>
                <a:off x="2423966" y="456589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4" name="Group 82"/>
              <p:cNvGrpSpPr>
                <a:grpSpLocks/>
              </p:cNvGrpSpPr>
              <p:nvPr userDrawn="1"/>
            </p:nvGrpSpPr>
            <p:grpSpPr bwMode="auto">
              <a:xfrm>
                <a:off x="1274260" y="5109686"/>
                <a:ext cx="379186" cy="379175"/>
                <a:chOff x="3825687" y="3454603"/>
                <a:chExt cx="444977" cy="446441"/>
              </a:xfrm>
            </p:grpSpPr>
            <p:sp>
              <p:nvSpPr>
                <p:cNvPr id="111" name="Oval 11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1175752" y="3688796"/>
                <a:ext cx="634227" cy="634206"/>
                <a:chOff x="3779912" y="2492896"/>
                <a:chExt cx="444821" cy="444821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3779912" y="2492896"/>
                  <a:ext cx="444821" cy="44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83"/>
                <p:cNvSpPr>
                  <a:spLocks/>
                </p:cNvSpPr>
                <p:nvPr/>
              </p:nvSpPr>
              <p:spPr bwMode="auto">
                <a:xfrm>
                  <a:off x="3784041" y="2496231"/>
                  <a:ext cx="436563" cy="438150"/>
                </a:xfrm>
                <a:custGeom>
                  <a:avLst/>
                  <a:gdLst>
                    <a:gd name="T0" fmla="*/ 2147483647 w 305"/>
                    <a:gd name="T1" fmla="*/ 2147483647 h 305"/>
                    <a:gd name="T2" fmla="*/ 2147483647 w 305"/>
                    <a:gd name="T3" fmla="*/ 2147483647 h 305"/>
                    <a:gd name="T4" fmla="*/ 2147483647 w 305"/>
                    <a:gd name="T5" fmla="*/ 2147483647 h 305"/>
                    <a:gd name="T6" fmla="*/ 2147483647 w 305"/>
                    <a:gd name="T7" fmla="*/ 2147483647 h 305"/>
                    <a:gd name="T8" fmla="*/ 2147483647 w 305"/>
                    <a:gd name="T9" fmla="*/ 2147483647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5" h="305">
                      <a:moveTo>
                        <a:pt x="22" y="112"/>
                      </a:moveTo>
                      <a:cubicBezTo>
                        <a:pt x="45" y="40"/>
                        <a:pt x="121" y="0"/>
                        <a:pt x="193" y="22"/>
                      </a:cubicBezTo>
                      <a:cubicBezTo>
                        <a:pt x="265" y="45"/>
                        <a:pt x="305" y="121"/>
                        <a:pt x="283" y="193"/>
                      </a:cubicBezTo>
                      <a:cubicBezTo>
                        <a:pt x="260" y="265"/>
                        <a:pt x="184" y="305"/>
                        <a:pt x="112" y="283"/>
                      </a:cubicBezTo>
                      <a:cubicBezTo>
                        <a:pt x="40" y="260"/>
                        <a:pt x="0" y="184"/>
                        <a:pt x="22" y="112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5" name="Rectangle 94"/>
            <p:cNvSpPr/>
            <p:nvPr userDrawn="1"/>
          </p:nvSpPr>
          <p:spPr>
            <a:xfrm rot="18681383">
              <a:off x="678880" y="2054942"/>
              <a:ext cx="5925301" cy="108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286406" y="3795711"/>
            <a:ext cx="367268" cy="378474"/>
            <a:chOff x="1268525" y="2494901"/>
            <a:chExt cx="762973" cy="786252"/>
          </a:xfrm>
        </p:grpSpPr>
        <p:sp>
          <p:nvSpPr>
            <p:cNvPr id="185" name="Freeform 99"/>
            <p:cNvSpPr>
              <a:spLocks noEditPoints="1"/>
            </p:cNvSpPr>
            <p:nvPr/>
          </p:nvSpPr>
          <p:spPr bwMode="auto">
            <a:xfrm>
              <a:off x="1296778" y="2828635"/>
              <a:ext cx="678199" cy="452518"/>
            </a:xfrm>
            <a:custGeom>
              <a:avLst/>
              <a:gdLst>
                <a:gd name="T0" fmla="*/ 2147483647 w 133"/>
                <a:gd name="T1" fmla="*/ 2147483647 h 88"/>
                <a:gd name="T2" fmla="*/ 2147483647 w 133"/>
                <a:gd name="T3" fmla="*/ 2147483647 h 88"/>
                <a:gd name="T4" fmla="*/ 0 w 133"/>
                <a:gd name="T5" fmla="*/ 2147483647 h 88"/>
                <a:gd name="T6" fmla="*/ 2147483647 w 133"/>
                <a:gd name="T7" fmla="*/ 2147483647 h 88"/>
                <a:gd name="T8" fmla="*/ 2147483647 w 133"/>
                <a:gd name="T9" fmla="*/ 2147483647 h 88"/>
                <a:gd name="T10" fmla="*/ 2147483647 w 133"/>
                <a:gd name="T11" fmla="*/ 2147483647 h 88"/>
                <a:gd name="T12" fmla="*/ 2147483647 w 133"/>
                <a:gd name="T13" fmla="*/ 2147483647 h 88"/>
                <a:gd name="T14" fmla="*/ 2147483647 w 133"/>
                <a:gd name="T15" fmla="*/ 0 h 88"/>
                <a:gd name="T16" fmla="*/ 2147483647 w 133"/>
                <a:gd name="T17" fmla="*/ 0 h 88"/>
                <a:gd name="T18" fmla="*/ 2147483647 w 133"/>
                <a:gd name="T19" fmla="*/ 2147483647 h 88"/>
                <a:gd name="T20" fmla="*/ 2147483647 w 133"/>
                <a:gd name="T21" fmla="*/ 2147483647 h 88"/>
                <a:gd name="T22" fmla="*/ 2147483647 w 133"/>
                <a:gd name="T23" fmla="*/ 2147483647 h 88"/>
                <a:gd name="T24" fmla="*/ 2147483647 w 133"/>
                <a:gd name="T25" fmla="*/ 2147483647 h 88"/>
                <a:gd name="T26" fmla="*/ 2147483647 w 133"/>
                <a:gd name="T27" fmla="*/ 2147483647 h 88"/>
                <a:gd name="T28" fmla="*/ 2147483647 w 133"/>
                <a:gd name="T29" fmla="*/ 2147483647 h 88"/>
                <a:gd name="T30" fmla="*/ 2147483647 w 133"/>
                <a:gd name="T31" fmla="*/ 2147483647 h 88"/>
                <a:gd name="T32" fmla="*/ 2147483647 w 133"/>
                <a:gd name="T33" fmla="*/ 2147483647 h 88"/>
                <a:gd name="T34" fmla="*/ 2147483647 w 133"/>
                <a:gd name="T35" fmla="*/ 2147483647 h 88"/>
                <a:gd name="T36" fmla="*/ 2147483647 w 133"/>
                <a:gd name="T37" fmla="*/ 2147483647 h 88"/>
                <a:gd name="T38" fmla="*/ 2147483647 w 133"/>
                <a:gd name="T39" fmla="*/ 2147483647 h 88"/>
                <a:gd name="T40" fmla="*/ 2147483647 w 133"/>
                <a:gd name="T41" fmla="*/ 2147483647 h 88"/>
                <a:gd name="T42" fmla="*/ 2147483647 w 133"/>
                <a:gd name="T43" fmla="*/ 2147483647 h 88"/>
                <a:gd name="T44" fmla="*/ 2147483647 w 133"/>
                <a:gd name="T45" fmla="*/ 2147483647 h 88"/>
                <a:gd name="T46" fmla="*/ 2147483647 w 133"/>
                <a:gd name="T47" fmla="*/ 2147483647 h 88"/>
                <a:gd name="T48" fmla="*/ 2147483647 w 133"/>
                <a:gd name="T49" fmla="*/ 2147483647 h 88"/>
                <a:gd name="T50" fmla="*/ 2147483647 w 133"/>
                <a:gd name="T51" fmla="*/ 2147483647 h 88"/>
                <a:gd name="T52" fmla="*/ 2147483647 w 133"/>
                <a:gd name="T53" fmla="*/ 2147483647 h 88"/>
                <a:gd name="T54" fmla="*/ 2147483647 w 133"/>
                <a:gd name="T55" fmla="*/ 2147483647 h 88"/>
                <a:gd name="T56" fmla="*/ 2147483647 w 133"/>
                <a:gd name="T57" fmla="*/ 2147483647 h 88"/>
                <a:gd name="T58" fmla="*/ 2147483647 w 133"/>
                <a:gd name="T59" fmla="*/ 2147483647 h 88"/>
                <a:gd name="T60" fmla="*/ 2147483647 w 133"/>
                <a:gd name="T61" fmla="*/ 2147483647 h 88"/>
                <a:gd name="T62" fmla="*/ 2147483647 w 133"/>
                <a:gd name="T63" fmla="*/ 2147483647 h 88"/>
                <a:gd name="T64" fmla="*/ 2147483647 w 133"/>
                <a:gd name="T65" fmla="*/ 2147483647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3" h="88">
                  <a:moveTo>
                    <a:pt x="26" y="77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2" y="19"/>
                  </a:cubicBezTo>
                  <a:cubicBezTo>
                    <a:pt x="3" y="19"/>
                    <a:pt x="5" y="19"/>
                    <a:pt x="6" y="1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8" y="9"/>
                    <a:pt x="129" y="9"/>
                    <a:pt x="130" y="9"/>
                  </a:cubicBezTo>
                  <a:cubicBezTo>
                    <a:pt x="131" y="9"/>
                    <a:pt x="132" y="9"/>
                    <a:pt x="133" y="9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77"/>
                    <a:pt x="3" y="77"/>
                    <a:pt x="3" y="77"/>
                  </a:cubicBezTo>
                  <a:lnTo>
                    <a:pt x="26" y="77"/>
                  </a:lnTo>
                  <a:close/>
                  <a:moveTo>
                    <a:pt x="94" y="77"/>
                  </a:moveTo>
                  <a:cubicBezTo>
                    <a:pt x="86" y="56"/>
                    <a:pt x="86" y="56"/>
                    <a:pt x="86" y="56"/>
                  </a:cubicBezTo>
                  <a:cubicBezTo>
                    <a:pt x="38" y="77"/>
                    <a:pt x="38" y="77"/>
                    <a:pt x="38" y="77"/>
                  </a:cubicBezTo>
                  <a:lnTo>
                    <a:pt x="94" y="77"/>
                  </a:lnTo>
                  <a:close/>
                  <a:moveTo>
                    <a:pt x="80" y="43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6" y="31"/>
                    <a:pt x="56" y="31"/>
                    <a:pt x="56" y="31"/>
                  </a:cubicBezTo>
                  <a:lnTo>
                    <a:pt x="80" y="43"/>
                  </a:lnTo>
                  <a:close/>
                  <a:moveTo>
                    <a:pt x="54" y="36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83" y="50"/>
                    <a:pt x="83" y="50"/>
                    <a:pt x="83" y="50"/>
                  </a:cubicBezTo>
                  <a:lnTo>
                    <a:pt x="5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6" name="Freeform 100"/>
            <p:cNvSpPr>
              <a:spLocks noEditPoints="1"/>
            </p:cNvSpPr>
            <p:nvPr/>
          </p:nvSpPr>
          <p:spPr bwMode="auto">
            <a:xfrm>
              <a:off x="1844991" y="2494901"/>
              <a:ext cx="186507" cy="373327"/>
            </a:xfrm>
            <a:custGeom>
              <a:avLst/>
              <a:gdLst>
                <a:gd name="T0" fmla="*/ 2147483647 w 37"/>
                <a:gd name="T1" fmla="*/ 2147483647 h 74"/>
                <a:gd name="T2" fmla="*/ 2147483647 w 37"/>
                <a:gd name="T3" fmla="*/ 2147483647 h 74"/>
                <a:gd name="T4" fmla="*/ 2147483647 w 37"/>
                <a:gd name="T5" fmla="*/ 2147483647 h 74"/>
                <a:gd name="T6" fmla="*/ 2147483647 w 37"/>
                <a:gd name="T7" fmla="*/ 2147483647 h 74"/>
                <a:gd name="T8" fmla="*/ 2147483647 w 37"/>
                <a:gd name="T9" fmla="*/ 2147483647 h 74"/>
                <a:gd name="T10" fmla="*/ 2147483647 w 37"/>
                <a:gd name="T11" fmla="*/ 2147483647 h 74"/>
                <a:gd name="T12" fmla="*/ 2147483647 w 37"/>
                <a:gd name="T13" fmla="*/ 2147483647 h 74"/>
                <a:gd name="T14" fmla="*/ 2147483647 w 37"/>
                <a:gd name="T15" fmla="*/ 2147483647 h 74"/>
                <a:gd name="T16" fmla="*/ 2147483647 w 37"/>
                <a:gd name="T17" fmla="*/ 2147483647 h 74"/>
                <a:gd name="T18" fmla="*/ 2147483647 w 37"/>
                <a:gd name="T19" fmla="*/ 2147483647 h 74"/>
                <a:gd name="T20" fmla="*/ 2147483647 w 37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74">
                  <a:moveTo>
                    <a:pt x="26" y="72"/>
                  </a:moveTo>
                  <a:cubicBezTo>
                    <a:pt x="19" y="74"/>
                    <a:pt x="17" y="70"/>
                    <a:pt x="15" y="65"/>
                  </a:cubicBezTo>
                  <a:cubicBezTo>
                    <a:pt x="11" y="52"/>
                    <a:pt x="6" y="38"/>
                    <a:pt x="2" y="24"/>
                  </a:cubicBezTo>
                  <a:cubicBezTo>
                    <a:pt x="0" y="17"/>
                    <a:pt x="4" y="9"/>
                    <a:pt x="11" y="7"/>
                  </a:cubicBezTo>
                  <a:cubicBezTo>
                    <a:pt x="37" y="0"/>
                    <a:pt x="36" y="42"/>
                    <a:pt x="32" y="59"/>
                  </a:cubicBezTo>
                  <a:cubicBezTo>
                    <a:pt x="31" y="66"/>
                    <a:pt x="28" y="71"/>
                    <a:pt x="26" y="72"/>
                  </a:cubicBezTo>
                  <a:close/>
                  <a:moveTo>
                    <a:pt x="17" y="14"/>
                  </a:moveTo>
                  <a:cubicBezTo>
                    <a:pt x="22" y="14"/>
                    <a:pt x="26" y="18"/>
                    <a:pt x="26" y="23"/>
                  </a:cubicBezTo>
                  <a:cubicBezTo>
                    <a:pt x="26" y="28"/>
                    <a:pt x="22" y="32"/>
                    <a:pt x="17" y="32"/>
                  </a:cubicBezTo>
                  <a:cubicBezTo>
                    <a:pt x="12" y="32"/>
                    <a:pt x="8" y="28"/>
                    <a:pt x="8" y="23"/>
                  </a:cubicBezTo>
                  <a:cubicBezTo>
                    <a:pt x="8" y="18"/>
                    <a:pt x="12" y="14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268525" y="2664584"/>
              <a:ext cx="655593" cy="248885"/>
            </a:xfrm>
            <a:custGeom>
              <a:avLst/>
              <a:gdLst>
                <a:gd name="T0" fmla="*/ 2147483647 w 129"/>
                <a:gd name="T1" fmla="*/ 2147483647 h 48"/>
                <a:gd name="T2" fmla="*/ 2147483647 w 129"/>
                <a:gd name="T3" fmla="*/ 2147483647 h 48"/>
                <a:gd name="T4" fmla="*/ 2147483647 w 129"/>
                <a:gd name="T5" fmla="*/ 2147483647 h 48"/>
                <a:gd name="T6" fmla="*/ 2147483647 w 129"/>
                <a:gd name="T7" fmla="*/ 2147483647 h 48"/>
                <a:gd name="T8" fmla="*/ 2147483647 w 129"/>
                <a:gd name="T9" fmla="*/ 2147483647 h 48"/>
                <a:gd name="T10" fmla="*/ 2147483647 w 129"/>
                <a:gd name="T11" fmla="*/ 2147483647 h 48"/>
                <a:gd name="T12" fmla="*/ 2147483647 w 129"/>
                <a:gd name="T13" fmla="*/ 2147483647 h 48"/>
                <a:gd name="T14" fmla="*/ 2147483647 w 129"/>
                <a:gd name="T15" fmla="*/ 2147483647 h 48"/>
                <a:gd name="T16" fmla="*/ 2147483647 w 129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48">
                  <a:moveTo>
                    <a:pt x="4" y="34"/>
                  </a:moveTo>
                  <a:cubicBezTo>
                    <a:pt x="121" y="1"/>
                    <a:pt x="121" y="1"/>
                    <a:pt x="121" y="1"/>
                  </a:cubicBezTo>
                  <a:cubicBezTo>
                    <a:pt x="124" y="0"/>
                    <a:pt x="127" y="1"/>
                    <a:pt x="128" y="4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10"/>
                    <a:pt x="128" y="13"/>
                    <a:pt x="125" y="1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5" y="48"/>
                    <a:pt x="2" y="47"/>
                    <a:pt x="2" y="4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8"/>
                    <a:pt x="2" y="35"/>
                    <a:pt x="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5" name="Picture 2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7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9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4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2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6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2" y="1182102"/>
            <a:ext cx="8205805" cy="5254783"/>
          </a:xfrm>
          <a:prstGeom prst="rect">
            <a:avLst/>
          </a:prstGeom>
        </p:spPr>
        <p:txBody>
          <a:bodyPr vert="horz" lIns="0" tIns="60937" rIns="0" bIns="6093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102" y="8"/>
            <a:ext cx="8205805" cy="1081583"/>
          </a:xfrm>
          <a:prstGeom prst="rect">
            <a:avLst/>
          </a:prstGeom>
        </p:spPr>
        <p:txBody>
          <a:bodyPr vert="horz" lIns="0" tIns="60937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9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0356" y="1143001"/>
            <a:ext cx="8389643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1801" b="1" kern="1200" spc="0" baseline="0" dirty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7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545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81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908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36968" indent="-13696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37059" indent="-200092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469263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tabLst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674118" indent="-204855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806322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998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271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543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815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45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17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8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6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34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906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7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42" name="think-cell Slide" r:id="rId7" imgW="463" imgH="464" progId="TCLayout.ActiveDocument.1">
                  <p:embed/>
                </p:oleObj>
              </mc:Choice>
              <mc:Fallback>
                <p:oleObj name="think-cell Slide" r:id="rId7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5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microsoft.com/office/2007/relationships/hdphoto" Target="../media/hdphoto1.wdp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 smtClean="0"/>
              <a:t>项目整体开发计划</a:t>
            </a:r>
            <a:endParaRPr lang="zh-CN" altLang="en-US" sz="2300" dirty="0"/>
          </a:p>
        </p:txBody>
      </p:sp>
      <p:sp>
        <p:nvSpPr>
          <p:cNvPr id="69" name="AutoShape 17"/>
          <p:cNvSpPr>
            <a:spLocks noChangeArrowheads="1"/>
          </p:cNvSpPr>
          <p:nvPr/>
        </p:nvSpPr>
        <p:spPr bwMode="auto">
          <a:xfrm>
            <a:off x="232059" y="6146988"/>
            <a:ext cx="843811" cy="270280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 w="12700" cap="rnd" algn="ctr">
            <a:solidFill>
              <a:srgbClr val="C00000"/>
            </a:solidFill>
            <a:miter lim="800000"/>
          </a:ln>
          <a:effectLst/>
          <a:extLst/>
        </p:spPr>
        <p:txBody>
          <a:bodyPr lIns="27000" rIns="35100" anchor="ctr" anchorCtr="0"/>
          <a:lstStyle/>
          <a:p>
            <a:pPr marL="0" marR="0" lvl="0" indent="0" algn="ctr" defTabSz="5715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项目管理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19"/>
          <p:cNvSpPr>
            <a:spLocks noChangeArrowheads="1"/>
          </p:cNvSpPr>
          <p:nvPr/>
        </p:nvSpPr>
        <p:spPr bwMode="auto">
          <a:xfrm>
            <a:off x="231146" y="1936480"/>
            <a:ext cx="844724" cy="4167644"/>
          </a:xfrm>
          <a:prstGeom prst="homePlate">
            <a:avLst>
              <a:gd name="adj" fmla="val 0"/>
            </a:avLst>
          </a:prstGeom>
          <a:solidFill>
            <a:srgbClr val="C00000"/>
          </a:solidFill>
          <a:ln w="12700" cap="rnd" algn="ctr">
            <a:solidFill>
              <a:srgbClr val="C00000"/>
            </a:solidFill>
            <a:miter lim="800000"/>
          </a:ln>
          <a:effectLst/>
          <a:extLst/>
        </p:spPr>
        <p:txBody>
          <a:bodyPr lIns="27000" rIns="35100" anchor="ctr" anchorCtr="0"/>
          <a:lstStyle/>
          <a:p>
            <a:pPr marL="0" marR="0" lvl="0" indent="0" algn="ctr" defTabSz="5715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系统开发及测试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Line 89"/>
          <p:cNvSpPr>
            <a:spLocks noChangeShapeType="1"/>
          </p:cNvSpPr>
          <p:nvPr/>
        </p:nvSpPr>
        <p:spPr bwMode="auto">
          <a:xfrm>
            <a:off x="8662361" y="2002493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TextBox 23"/>
          <p:cNvSpPr txBox="1"/>
          <p:nvPr/>
        </p:nvSpPr>
        <p:spPr>
          <a:xfrm>
            <a:off x="7602557" y="6476572"/>
            <a:ext cx="940988" cy="239193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6.30 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总结汇报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等腰三角形 46"/>
          <p:cNvSpPr/>
          <p:nvPr/>
        </p:nvSpPr>
        <p:spPr bwMode="auto">
          <a:xfrm>
            <a:off x="8566016" y="6520207"/>
            <a:ext cx="192690" cy="151922"/>
          </a:xfrm>
          <a:prstGeom prst="triangl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lvl="0" indent="0" algn="l" defTabSz="686166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>
            <a:off x="1121340" y="2001923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3" name="Straight Connector 186"/>
          <p:cNvCxnSpPr/>
          <p:nvPr/>
        </p:nvCxnSpPr>
        <p:spPr>
          <a:xfrm>
            <a:off x="1129653" y="6149095"/>
            <a:ext cx="750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216858" y="6472075"/>
            <a:ext cx="864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AutoShape 28"/>
          <p:cNvSpPr>
            <a:spLocks noChangeArrowheads="1"/>
          </p:cNvSpPr>
          <p:nvPr/>
        </p:nvSpPr>
        <p:spPr bwMode="auto">
          <a:xfrm>
            <a:off x="1155074" y="6184795"/>
            <a:ext cx="7470990" cy="197762"/>
          </a:xfrm>
          <a:prstGeom prst="homePlate">
            <a:avLst>
              <a:gd name="adj" fmla="val 46703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项目计划管理</a:t>
            </a:r>
            <a:r>
              <a:rPr kumimoji="1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、变革</a:t>
            </a:r>
            <a:r>
              <a:rPr kumimoji="1" lang="zh-CN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管理、问题管理、风险管理及质量管理</a:t>
            </a:r>
            <a:endParaRPr kumimoji="1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AutoShape 32"/>
          <p:cNvSpPr>
            <a:spLocks noChangeArrowheads="1"/>
          </p:cNvSpPr>
          <p:nvPr/>
        </p:nvSpPr>
        <p:spPr bwMode="auto">
          <a:xfrm>
            <a:off x="3176037" y="3193032"/>
            <a:ext cx="4803422" cy="547085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报表开发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AutoShape 32"/>
          <p:cNvSpPr>
            <a:spLocks noChangeArrowheads="1"/>
          </p:cNvSpPr>
          <p:nvPr/>
        </p:nvSpPr>
        <p:spPr bwMode="auto">
          <a:xfrm>
            <a:off x="2042546" y="2509886"/>
            <a:ext cx="1029672" cy="547085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原型设计</a:t>
            </a:r>
            <a:endParaRPr kumimoji="1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8" name="AutoShape 32"/>
          <p:cNvSpPr>
            <a:spLocks noChangeArrowheads="1"/>
          </p:cNvSpPr>
          <p:nvPr/>
        </p:nvSpPr>
        <p:spPr bwMode="auto">
          <a:xfrm>
            <a:off x="8372475" y="5321966"/>
            <a:ext cx="281817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上线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2" name="Straight Connector 133"/>
          <p:cNvCxnSpPr/>
          <p:nvPr/>
        </p:nvCxnSpPr>
        <p:spPr bwMode="auto">
          <a:xfrm>
            <a:off x="216858" y="1901828"/>
            <a:ext cx="864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216858" y="1014003"/>
            <a:ext cx="8615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日进入开发阶段，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日进入测试阶段，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日完成所有开发工作，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日完成上线。</a:t>
            </a:r>
          </a:p>
        </p:txBody>
      </p:sp>
      <p:cxnSp>
        <p:nvCxnSpPr>
          <p:cNvPr id="157" name="肘形连接符 156"/>
          <p:cNvCxnSpPr>
            <a:stCxn id="109" idx="2"/>
            <a:endCxn id="145" idx="1"/>
          </p:cNvCxnSpPr>
          <p:nvPr/>
        </p:nvCxnSpPr>
        <p:spPr>
          <a:xfrm rot="16200000" flipH="1">
            <a:off x="1677330" y="2418213"/>
            <a:ext cx="263106" cy="46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ine 13"/>
          <p:cNvSpPr>
            <a:spLocks noChangeShapeType="1"/>
          </p:cNvSpPr>
          <p:nvPr/>
        </p:nvSpPr>
        <p:spPr bwMode="auto">
          <a:xfrm>
            <a:off x="2028258" y="1899675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2676473" y="1516613"/>
            <a:ext cx="849229" cy="473167"/>
            <a:chOff x="1955934" y="1291405"/>
            <a:chExt cx="849229" cy="673402"/>
          </a:xfrm>
        </p:grpSpPr>
        <p:sp>
          <p:nvSpPr>
            <p:cNvPr id="213" name="Rectangle 58"/>
            <p:cNvSpPr>
              <a:spLocks noChangeArrowheads="1"/>
            </p:cNvSpPr>
            <p:nvPr/>
          </p:nvSpPr>
          <p:spPr bwMode="gray">
            <a:xfrm flipH="1">
              <a:off x="1955934" y="1291405"/>
              <a:ext cx="849229" cy="1922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  <a:extLst/>
          </p:spPr>
          <p:txBody>
            <a:bodyPr lIns="0" tIns="0" rIns="0" bIns="0" anchor="ctr" anchorCtr="1"/>
            <a:lstStyle/>
            <a:p>
              <a:pPr marL="0" marR="0" lvl="0" indent="0" algn="l" defTabSz="66201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2018.05.14</a:t>
              </a:r>
              <a:endParaRPr kumimoji="0" lang="en-US" altLang="zh-CN" sz="1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>
            <a:xfrm flipH="1">
              <a:off x="2393921" y="1483673"/>
              <a:ext cx="2367" cy="382038"/>
            </a:xfrm>
            <a:prstGeom prst="line">
              <a:avLst/>
            </a:prstGeom>
            <a:ln>
              <a:solidFill>
                <a:srgbClr val="D9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/>
            <p:cNvSpPr/>
            <p:nvPr/>
          </p:nvSpPr>
          <p:spPr>
            <a:xfrm>
              <a:off x="2340596" y="1863728"/>
              <a:ext cx="101079" cy="1010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9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0" name="AutoShape 32"/>
          <p:cNvSpPr>
            <a:spLocks noChangeArrowheads="1"/>
          </p:cNvSpPr>
          <p:nvPr/>
        </p:nvSpPr>
        <p:spPr bwMode="auto">
          <a:xfrm>
            <a:off x="3176037" y="4008168"/>
            <a:ext cx="1029672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数据仓库设计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2" name="肘形连接符 71"/>
          <p:cNvCxnSpPr>
            <a:stCxn id="145" idx="2"/>
            <a:endCxn id="112" idx="1"/>
          </p:cNvCxnSpPr>
          <p:nvPr/>
        </p:nvCxnSpPr>
        <p:spPr>
          <a:xfrm rot="16200000" flipH="1">
            <a:off x="2225539" y="3341527"/>
            <a:ext cx="1181877" cy="612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32"/>
          <p:cNvSpPr>
            <a:spLocks noChangeArrowheads="1"/>
          </p:cNvSpPr>
          <p:nvPr/>
        </p:nvSpPr>
        <p:spPr bwMode="auto">
          <a:xfrm>
            <a:off x="4244939" y="4568663"/>
            <a:ext cx="3587096" cy="547085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kumimoji="1" lang="zh-CN" altLang="en-US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肘形连接符 78"/>
          <p:cNvCxnSpPr>
            <a:stCxn id="145" idx="2"/>
            <a:endCxn id="144" idx="1"/>
          </p:cNvCxnSpPr>
          <p:nvPr/>
        </p:nvCxnSpPr>
        <p:spPr>
          <a:xfrm rot="16200000" flipH="1">
            <a:off x="2638264" y="2928802"/>
            <a:ext cx="409604" cy="665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13"/>
          <p:cNvSpPr>
            <a:spLocks noChangeShapeType="1"/>
          </p:cNvSpPr>
          <p:nvPr/>
        </p:nvSpPr>
        <p:spPr bwMode="auto">
          <a:xfrm>
            <a:off x="3119056" y="1941833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7" name="肘形连接符 86"/>
          <p:cNvCxnSpPr>
            <a:stCxn id="70" idx="2"/>
            <a:endCxn id="77" idx="1"/>
          </p:cNvCxnSpPr>
          <p:nvPr/>
        </p:nvCxnSpPr>
        <p:spPr>
          <a:xfrm rot="16200000" flipH="1">
            <a:off x="3787683" y="4384950"/>
            <a:ext cx="315638" cy="598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77" idx="2"/>
            <a:endCxn id="115" idx="1"/>
          </p:cNvCxnSpPr>
          <p:nvPr/>
        </p:nvCxnSpPr>
        <p:spPr>
          <a:xfrm rot="16200000" flipH="1">
            <a:off x="5843836" y="5263112"/>
            <a:ext cx="465419" cy="17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70799" y="1496825"/>
            <a:ext cx="849229" cy="473167"/>
            <a:chOff x="1955934" y="1291405"/>
            <a:chExt cx="849229" cy="673402"/>
          </a:xfrm>
        </p:grpSpPr>
        <p:sp>
          <p:nvSpPr>
            <p:cNvPr id="102" name="Rectangle 58"/>
            <p:cNvSpPr>
              <a:spLocks noChangeArrowheads="1"/>
            </p:cNvSpPr>
            <p:nvPr/>
          </p:nvSpPr>
          <p:spPr bwMode="gray">
            <a:xfrm flipH="1">
              <a:off x="1955934" y="1291405"/>
              <a:ext cx="849229" cy="1922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  <a:extLst/>
          </p:spPr>
          <p:txBody>
            <a:bodyPr lIns="0" tIns="0" rIns="0" bIns="0" anchor="ctr" anchorCtr="1"/>
            <a:lstStyle/>
            <a:p>
              <a:pPr marL="0" marR="0" lvl="0" indent="0" algn="l" defTabSz="66201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2018.05.02</a:t>
              </a:r>
              <a:endParaRPr kumimoji="0" lang="en-US" altLang="zh-CN" sz="1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H="1">
              <a:off x="2393921" y="1483673"/>
              <a:ext cx="2367" cy="382038"/>
            </a:xfrm>
            <a:prstGeom prst="line">
              <a:avLst/>
            </a:prstGeom>
            <a:ln>
              <a:solidFill>
                <a:srgbClr val="D9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/>
            <p:nvPr/>
          </p:nvSpPr>
          <p:spPr>
            <a:xfrm>
              <a:off x="2340596" y="1863728"/>
              <a:ext cx="101079" cy="1010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9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5" name="Line 13"/>
          <p:cNvSpPr>
            <a:spLocks noChangeShapeType="1"/>
          </p:cNvSpPr>
          <p:nvPr/>
        </p:nvSpPr>
        <p:spPr bwMode="auto">
          <a:xfrm>
            <a:off x="1195414" y="1909638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AutoShape 32"/>
          <p:cNvSpPr>
            <a:spLocks noChangeArrowheads="1"/>
          </p:cNvSpPr>
          <p:nvPr/>
        </p:nvSpPr>
        <p:spPr bwMode="auto">
          <a:xfrm>
            <a:off x="1203606" y="2001923"/>
            <a:ext cx="832844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需求方案设计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AutoShape 32"/>
          <p:cNvSpPr>
            <a:spLocks noChangeArrowheads="1"/>
          </p:cNvSpPr>
          <p:nvPr/>
        </p:nvSpPr>
        <p:spPr bwMode="auto">
          <a:xfrm>
            <a:off x="2089384" y="2509885"/>
            <a:ext cx="1029672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原型设计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AutoShape 32"/>
          <p:cNvSpPr>
            <a:spLocks noChangeArrowheads="1"/>
          </p:cNvSpPr>
          <p:nvPr/>
        </p:nvSpPr>
        <p:spPr bwMode="auto">
          <a:xfrm>
            <a:off x="3122859" y="3965305"/>
            <a:ext cx="1029672" cy="547085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数据仓库设计</a:t>
            </a:r>
            <a:endParaRPr kumimoji="1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AutoShape 32"/>
          <p:cNvSpPr>
            <a:spLocks noChangeArrowheads="1"/>
          </p:cNvSpPr>
          <p:nvPr/>
        </p:nvSpPr>
        <p:spPr bwMode="auto">
          <a:xfrm>
            <a:off x="6161890" y="5321967"/>
            <a:ext cx="1520493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630733" y="1508714"/>
            <a:ext cx="849229" cy="473167"/>
            <a:chOff x="1955934" y="1291405"/>
            <a:chExt cx="849229" cy="673402"/>
          </a:xfrm>
        </p:grpSpPr>
        <p:sp>
          <p:nvSpPr>
            <p:cNvPr id="120" name="Rectangle 58"/>
            <p:cNvSpPr>
              <a:spLocks noChangeArrowheads="1"/>
            </p:cNvSpPr>
            <p:nvPr/>
          </p:nvSpPr>
          <p:spPr bwMode="gray">
            <a:xfrm flipH="1">
              <a:off x="1955934" y="1291405"/>
              <a:ext cx="849229" cy="1922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  <a:extLst/>
          </p:spPr>
          <p:txBody>
            <a:bodyPr lIns="0" tIns="0" rIns="0" bIns="0" anchor="ctr" anchorCtr="1"/>
            <a:lstStyle/>
            <a:p>
              <a:pPr marL="0" marR="0" lvl="0" indent="0" algn="l" defTabSz="66201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2018.06.01</a:t>
              </a:r>
              <a:endParaRPr kumimoji="0" lang="en-US" altLang="zh-CN" sz="1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2393921" y="1483673"/>
              <a:ext cx="2367" cy="382038"/>
            </a:xfrm>
            <a:prstGeom prst="line">
              <a:avLst/>
            </a:prstGeom>
            <a:ln>
              <a:solidFill>
                <a:srgbClr val="D9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2340596" y="1863728"/>
              <a:ext cx="101079" cy="1010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9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3" name="Line 13"/>
          <p:cNvSpPr>
            <a:spLocks noChangeShapeType="1"/>
          </p:cNvSpPr>
          <p:nvPr/>
        </p:nvSpPr>
        <p:spPr bwMode="auto">
          <a:xfrm>
            <a:off x="6071087" y="2032369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8231376" y="1668276"/>
            <a:ext cx="849229" cy="301711"/>
            <a:chOff x="1974984" y="1535416"/>
            <a:chExt cx="849229" cy="429391"/>
          </a:xfrm>
        </p:grpSpPr>
        <p:sp>
          <p:nvSpPr>
            <p:cNvPr id="128" name="Rectangle 58"/>
            <p:cNvSpPr>
              <a:spLocks noChangeArrowheads="1"/>
            </p:cNvSpPr>
            <p:nvPr/>
          </p:nvSpPr>
          <p:spPr bwMode="gray">
            <a:xfrm flipH="1">
              <a:off x="1974984" y="1535416"/>
              <a:ext cx="849229" cy="1922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  <a:extLst/>
          </p:spPr>
          <p:txBody>
            <a:bodyPr lIns="0" tIns="0" rIns="0" bIns="0" anchor="ctr" anchorCtr="1"/>
            <a:lstStyle/>
            <a:p>
              <a:pPr marL="0" marR="0" lvl="0" indent="0" algn="l" defTabSz="66201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2018.06.30</a:t>
              </a:r>
              <a:endParaRPr kumimoji="0" lang="en-US" altLang="zh-CN" sz="1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连接符 128"/>
            <p:cNvCxnSpPr>
              <a:stCxn id="128" idx="2"/>
              <a:endCxn id="132" idx="4"/>
            </p:cNvCxnSpPr>
            <p:nvPr/>
          </p:nvCxnSpPr>
          <p:spPr>
            <a:xfrm flipH="1">
              <a:off x="2391136" y="1727684"/>
              <a:ext cx="8462" cy="237123"/>
            </a:xfrm>
            <a:prstGeom prst="line">
              <a:avLst/>
            </a:prstGeom>
            <a:ln>
              <a:solidFill>
                <a:srgbClr val="D9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2340596" y="1863728"/>
              <a:ext cx="101079" cy="1010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9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554845" y="1489660"/>
            <a:ext cx="849229" cy="501743"/>
            <a:chOff x="1955934" y="1250737"/>
            <a:chExt cx="849229" cy="714070"/>
          </a:xfrm>
        </p:grpSpPr>
        <p:sp>
          <p:nvSpPr>
            <p:cNvPr id="137" name="Rectangle 58"/>
            <p:cNvSpPr>
              <a:spLocks noChangeArrowheads="1"/>
            </p:cNvSpPr>
            <p:nvPr/>
          </p:nvSpPr>
          <p:spPr bwMode="gray">
            <a:xfrm flipH="1">
              <a:off x="1955934" y="1250737"/>
              <a:ext cx="849229" cy="1922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  <a:extLst/>
          </p:spPr>
          <p:txBody>
            <a:bodyPr lIns="0" tIns="0" rIns="0" bIns="0" anchor="ctr" anchorCtr="1"/>
            <a:lstStyle/>
            <a:p>
              <a:pPr marL="0" marR="0" lvl="0" indent="0" algn="l" defTabSz="66201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2018.06.15</a:t>
              </a:r>
              <a:endParaRPr kumimoji="0" lang="en-US" altLang="zh-CN" sz="1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 flipH="1">
              <a:off x="2393921" y="1483673"/>
              <a:ext cx="2367" cy="382038"/>
            </a:xfrm>
            <a:prstGeom prst="line">
              <a:avLst/>
            </a:prstGeom>
            <a:ln>
              <a:solidFill>
                <a:srgbClr val="D9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/>
            <p:cNvSpPr/>
            <p:nvPr/>
          </p:nvSpPr>
          <p:spPr>
            <a:xfrm>
              <a:off x="2340596" y="1863728"/>
              <a:ext cx="101079" cy="1010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9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1" name="Line 13"/>
          <p:cNvSpPr>
            <a:spLocks noChangeShapeType="1"/>
          </p:cNvSpPr>
          <p:nvPr/>
        </p:nvSpPr>
        <p:spPr bwMode="auto">
          <a:xfrm>
            <a:off x="7995199" y="2041889"/>
            <a:ext cx="0" cy="4428000"/>
          </a:xfrm>
          <a:prstGeom prst="line">
            <a:avLst/>
          </a:prstGeom>
          <a:noFill/>
          <a:ln w="19050">
            <a:solidFill>
              <a:srgbClr val="B2B2B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0" name="AutoShape 32"/>
          <p:cNvSpPr>
            <a:spLocks noChangeArrowheads="1"/>
          </p:cNvSpPr>
          <p:nvPr/>
        </p:nvSpPr>
        <p:spPr bwMode="auto">
          <a:xfrm>
            <a:off x="7712765" y="5321967"/>
            <a:ext cx="629329" cy="518400"/>
          </a:xfrm>
          <a:prstGeom prst="homePlate">
            <a:avLst>
              <a:gd name="adj" fmla="val 17287"/>
            </a:avLst>
          </a:prstGeom>
          <a:solidFill>
            <a:srgbClr val="FFC000"/>
          </a:solidFill>
          <a:ln w="9525" algn="ctr">
            <a:noFill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686166" rtl="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用户测试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3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 smtClean="0"/>
              <a:t>项目详细开发计划</a:t>
            </a:r>
            <a:endParaRPr lang="zh-CN" altLang="en-US" sz="2300" dirty="0"/>
          </a:p>
        </p:txBody>
      </p:sp>
      <p:sp>
        <p:nvSpPr>
          <p:cNvPr id="99" name="TextBox 23"/>
          <p:cNvSpPr txBox="1"/>
          <p:nvPr/>
        </p:nvSpPr>
        <p:spPr>
          <a:xfrm>
            <a:off x="7602557" y="6476572"/>
            <a:ext cx="940988" cy="239193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marL="0" marR="0" lvl="0" indent="0" algn="l" defTabSz="686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6.30 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总结汇报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16858" y="1014003"/>
            <a:ext cx="8615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日进入开发阶段，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日进入测试阶段，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日完成所有开发工作，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日完成上线。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2" descr="/Users/liminghui/Library/Application Support/华夏集团/知信/31944/CutFiles/1525954940.png"/>
          <p:cNvSpPr>
            <a:spLocks noChangeAspect="1" noChangeArrowheads="1"/>
          </p:cNvSpPr>
          <p:nvPr/>
        </p:nvSpPr>
        <p:spPr bwMode="auto">
          <a:xfrm>
            <a:off x="0" y="0"/>
            <a:ext cx="152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AutoShape 4" descr="/Users/liminghui/Library/Application Support/华夏集团/知信/31944/CutFiles/1525954940.png"/>
          <p:cNvSpPr>
            <a:spLocks noChangeAspect="1" noChangeArrowheads="1"/>
          </p:cNvSpPr>
          <p:nvPr/>
        </p:nvSpPr>
        <p:spPr bwMode="auto">
          <a:xfrm>
            <a:off x="152400" y="152400"/>
            <a:ext cx="152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AutoShape 14" descr="/Users/liminghui/Library/Application Support/华夏集团/知信/31944/CutFiles/1525954940.png"/>
          <p:cNvSpPr>
            <a:spLocks noChangeAspect="1" noChangeArrowheads="1"/>
          </p:cNvSpPr>
          <p:nvPr/>
        </p:nvSpPr>
        <p:spPr bwMode="auto">
          <a:xfrm>
            <a:off x="304800" y="304800"/>
            <a:ext cx="152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495807"/>
            <a:ext cx="8030817" cy="5145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91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3083" y="1698378"/>
            <a:ext cx="5508934" cy="26420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40465" y="3173380"/>
            <a:ext cx="5357429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88" y="433963"/>
            <a:ext cx="6522862" cy="546101"/>
          </a:xfrm>
        </p:spPr>
        <p:txBody>
          <a:bodyPr>
            <a:noAutofit/>
          </a:bodyPr>
          <a:lstStyle/>
          <a:p>
            <a:r>
              <a:rPr lang="zh-CN" altLang="en-US" dirty="0"/>
              <a:t>平台架构设计</a:t>
            </a:r>
            <a:endParaRPr lang="zh-CN" altLang="en-US" sz="2400" dirty="0"/>
          </a:p>
        </p:txBody>
      </p:sp>
      <p:cxnSp>
        <p:nvCxnSpPr>
          <p:cNvPr id="14" name="Straight Connector 22"/>
          <p:cNvCxnSpPr>
            <a:endCxn id="13" idx="1"/>
          </p:cNvCxnSpPr>
          <p:nvPr/>
        </p:nvCxnSpPr>
        <p:spPr>
          <a:xfrm flipV="1">
            <a:off x="6199477" y="3460719"/>
            <a:ext cx="258852" cy="2043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50540" y="1925001"/>
            <a:ext cx="57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5"/>
          <p:cNvSpPr txBox="1"/>
          <p:nvPr/>
        </p:nvSpPr>
        <p:spPr>
          <a:xfrm>
            <a:off x="382445" y="1709011"/>
            <a:ext cx="2013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277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决策分析平台</a:t>
            </a:r>
          </a:p>
        </p:txBody>
      </p:sp>
      <p:cxnSp>
        <p:nvCxnSpPr>
          <p:cNvPr id="9" name="Straight Connector 15"/>
          <p:cNvCxnSpPr/>
          <p:nvPr/>
        </p:nvCxnSpPr>
        <p:spPr>
          <a:xfrm>
            <a:off x="6444265" y="1603811"/>
            <a:ext cx="0" cy="128868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458330" y="1576892"/>
            <a:ext cx="24884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管理驾驶舱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为主，向领导层展现高度提炼的公司经营信息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信息为主、功能为辅：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图形为主、报表为辅：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结论为主、分析为辅：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9"/>
          <p:cNvCxnSpPr/>
          <p:nvPr/>
        </p:nvCxnSpPr>
        <p:spPr>
          <a:xfrm>
            <a:off x="6454131" y="3268137"/>
            <a:ext cx="0" cy="9360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/>
          <p:nvPr/>
        </p:nvSpPr>
        <p:spPr>
          <a:xfrm>
            <a:off x="6458329" y="3229886"/>
            <a:ext cx="248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基于不同专业管理领域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，建设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专业主题的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925" y="3360289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主题分析</a:t>
            </a:r>
            <a:endParaRPr lang="en-US" sz="1000" dirty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0"/>
          <p:cNvGrpSpPr/>
          <p:nvPr/>
        </p:nvGrpSpPr>
        <p:grpSpPr>
          <a:xfrm>
            <a:off x="710789" y="4676861"/>
            <a:ext cx="5471228" cy="2046101"/>
            <a:chOff x="1537181" y="5156175"/>
            <a:chExt cx="6142649" cy="1503775"/>
          </a:xfrm>
        </p:grpSpPr>
        <p:sp>
          <p:nvSpPr>
            <p:cNvPr id="60" name="矩形 59"/>
            <p:cNvSpPr/>
            <p:nvPr/>
          </p:nvSpPr>
          <p:spPr>
            <a:xfrm>
              <a:off x="2065000" y="5169667"/>
              <a:ext cx="5052233" cy="968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 sz="9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流程图: 磁盘 60"/>
            <p:cNvSpPr/>
            <p:nvPr/>
          </p:nvSpPr>
          <p:spPr>
            <a:xfrm>
              <a:off x="2100816" y="5223844"/>
              <a:ext cx="4937245" cy="22852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流程图: 磁盘 61"/>
            <p:cNvSpPr/>
            <p:nvPr/>
          </p:nvSpPr>
          <p:spPr>
            <a:xfrm>
              <a:off x="2612079" y="5548183"/>
              <a:ext cx="2894151" cy="239115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操作型数据存储（</a:t>
              </a:r>
              <a:r>
                <a:rPr lang="en-US" altLang="zh-CN" sz="9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ODS)</a:t>
              </a:r>
              <a:endParaRPr lang="en-US" sz="9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114322" y="5889207"/>
              <a:ext cx="2217451" cy="187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数据抽取、转换、加载（</a:t>
              </a:r>
              <a:r>
                <a:rPr lang="en-US" altLang="zh-CN" sz="9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ETL)</a:t>
              </a:r>
              <a:endParaRPr lang="en-US" sz="9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206" y="5874732"/>
              <a:ext cx="1044177" cy="216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zh-CN" altLang="en-US" sz="9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主数据管理</a:t>
              </a:r>
              <a:endParaRPr lang="en-US" sz="9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537181" y="5169667"/>
              <a:ext cx="485566" cy="1490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165476" y="5169668"/>
              <a:ext cx="514354" cy="1490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590101" y="5491266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0101" y="5889207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专有数据标准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590101" y="6287147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194816" y="5491266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</a:t>
              </a:r>
              <a:endParaRPr lang="en-US" altLang="zh-CN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194816" y="5785361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数据质量管理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194816" y="6079456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指标库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194816" y="6373551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数据生命周期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100817" y="6206790"/>
              <a:ext cx="4235741" cy="453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61722" y="6229969"/>
              <a:ext cx="1027140" cy="40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（土地资源、项目管理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913153" y="6229969"/>
              <a:ext cx="1027140" cy="40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（人力、财务、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、成本、采购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677618" y="6230713"/>
              <a:ext cx="1027140" cy="405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  <a:p>
              <a:pPr algn="ctr" defTabSz="457200"/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TOPK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087681" y="6254116"/>
              <a:ext cx="539279" cy="3585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源系统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5350" y="5472093"/>
              <a:ext cx="563943" cy="3585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平台层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554690" y="5163910"/>
              <a:ext cx="450549" cy="3564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1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1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en-US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194816" y="5156175"/>
              <a:ext cx="455673" cy="3564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1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1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上箭头 82"/>
            <p:cNvSpPr/>
            <p:nvPr/>
          </p:nvSpPr>
          <p:spPr>
            <a:xfrm>
              <a:off x="3362755" y="5460627"/>
              <a:ext cx="178472" cy="91680"/>
            </a:xfrm>
            <a:prstGeom prst="up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上箭头 83"/>
            <p:cNvSpPr/>
            <p:nvPr/>
          </p:nvSpPr>
          <p:spPr>
            <a:xfrm>
              <a:off x="4612041" y="6071863"/>
              <a:ext cx="160754" cy="136772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左箭头 84"/>
            <p:cNvSpPr/>
            <p:nvPr/>
          </p:nvSpPr>
          <p:spPr>
            <a:xfrm>
              <a:off x="5331773" y="5900527"/>
              <a:ext cx="248434" cy="169200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9"/>
            <p:cNvSpPr txBox="1"/>
            <p:nvPr/>
          </p:nvSpPr>
          <p:spPr>
            <a:xfrm>
              <a:off x="2179426" y="5826035"/>
              <a:ext cx="628008" cy="217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200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准实时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457200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91"/>
            <p:cNvSpPr txBox="1"/>
            <p:nvPr/>
          </p:nvSpPr>
          <p:spPr>
            <a:xfrm>
              <a:off x="3397065" y="5782700"/>
              <a:ext cx="867402" cy="108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结构化数据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上箭头 88"/>
            <p:cNvSpPr/>
            <p:nvPr/>
          </p:nvSpPr>
          <p:spPr>
            <a:xfrm>
              <a:off x="4086488" y="5794672"/>
              <a:ext cx="177979" cy="103699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Rounded Rectangle 98"/>
          <p:cNvSpPr/>
          <p:nvPr/>
        </p:nvSpPr>
        <p:spPr>
          <a:xfrm>
            <a:off x="2664989" y="3216251"/>
            <a:ext cx="835618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</a:t>
            </a:r>
            <a:endParaRPr 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99"/>
          <p:cNvSpPr/>
          <p:nvPr/>
        </p:nvSpPr>
        <p:spPr>
          <a:xfrm>
            <a:off x="3554381" y="3216251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100"/>
          <p:cNvSpPr/>
          <p:nvPr/>
        </p:nvSpPr>
        <p:spPr>
          <a:xfrm>
            <a:off x="4395620" y="3216251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2"/>
          <p:cNvSpPr txBox="1"/>
          <p:nvPr/>
        </p:nvSpPr>
        <p:spPr>
          <a:xfrm>
            <a:off x="5357416" y="3631162"/>
            <a:ext cx="291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grpSp>
        <p:nvGrpSpPr>
          <p:cNvPr id="24" name="Group 110"/>
          <p:cNvGrpSpPr/>
          <p:nvPr/>
        </p:nvGrpSpPr>
        <p:grpSpPr>
          <a:xfrm>
            <a:off x="4438180" y="3464199"/>
            <a:ext cx="701159" cy="704589"/>
            <a:chOff x="3350290" y="3020614"/>
            <a:chExt cx="865469" cy="747956"/>
          </a:xfrm>
        </p:grpSpPr>
        <p:sp>
          <p:nvSpPr>
            <p:cNvPr id="56" name="Rectangle 111"/>
            <p:cNvSpPr/>
            <p:nvPr/>
          </p:nvSpPr>
          <p:spPr>
            <a:xfrm>
              <a:off x="3351758" y="3020614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组织发展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12"/>
            <p:cNvSpPr/>
            <p:nvPr/>
          </p:nvSpPr>
          <p:spPr>
            <a:xfrm>
              <a:off x="3351758" y="3243192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常青藤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13"/>
            <p:cNvSpPr/>
            <p:nvPr/>
          </p:nvSpPr>
          <p:spPr>
            <a:xfrm>
              <a:off x="3350290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离职预警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4"/>
            <p:cNvSpPr txBox="1"/>
            <p:nvPr/>
          </p:nvSpPr>
          <p:spPr>
            <a:xfrm>
              <a:off x="3603758" y="3539866"/>
              <a:ext cx="359998" cy="22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grpSp>
        <p:nvGrpSpPr>
          <p:cNvPr id="25" name="Group 115"/>
          <p:cNvGrpSpPr/>
          <p:nvPr/>
        </p:nvGrpSpPr>
        <p:grpSpPr>
          <a:xfrm>
            <a:off x="2731313" y="3464199"/>
            <a:ext cx="699968" cy="712426"/>
            <a:chOff x="3316848" y="3020614"/>
            <a:chExt cx="864000" cy="756275"/>
          </a:xfrm>
        </p:grpSpPr>
        <p:sp>
          <p:nvSpPr>
            <p:cNvPr id="52" name="Rectangle 116"/>
            <p:cNvSpPr/>
            <p:nvPr/>
          </p:nvSpPr>
          <p:spPr>
            <a:xfrm>
              <a:off x="3316848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指标批复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117"/>
            <p:cNvSpPr/>
            <p:nvPr/>
          </p:nvSpPr>
          <p:spPr>
            <a:xfrm>
              <a:off x="3316848" y="3243192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新增有效房源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18"/>
            <p:cNvSpPr/>
            <p:nvPr/>
          </p:nvSpPr>
          <p:spPr>
            <a:xfrm>
              <a:off x="3316848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配套取地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9"/>
            <p:cNvSpPr txBox="1"/>
            <p:nvPr/>
          </p:nvSpPr>
          <p:spPr>
            <a:xfrm>
              <a:off x="3639575" y="3548185"/>
              <a:ext cx="360000" cy="2287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grpSp>
        <p:nvGrpSpPr>
          <p:cNvPr id="26" name="Group 120"/>
          <p:cNvGrpSpPr/>
          <p:nvPr/>
        </p:nvGrpSpPr>
        <p:grpSpPr>
          <a:xfrm>
            <a:off x="3599481" y="3464199"/>
            <a:ext cx="699968" cy="712426"/>
            <a:chOff x="3351756" y="3020614"/>
            <a:chExt cx="864000" cy="756275"/>
          </a:xfrm>
        </p:grpSpPr>
        <p:sp>
          <p:nvSpPr>
            <p:cNvPr id="48" name="Rectangle 121"/>
            <p:cNvSpPr/>
            <p:nvPr/>
          </p:nvSpPr>
          <p:spPr>
            <a:xfrm>
              <a:off x="3351756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122"/>
            <p:cNvSpPr/>
            <p:nvPr/>
          </p:nvSpPr>
          <p:spPr>
            <a:xfrm>
              <a:off x="3351756" y="3243192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回款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23"/>
            <p:cNvSpPr/>
            <p:nvPr/>
          </p:nvSpPr>
          <p:spPr>
            <a:xfrm>
              <a:off x="3351756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利润分析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24"/>
            <p:cNvSpPr txBox="1"/>
            <p:nvPr/>
          </p:nvSpPr>
          <p:spPr>
            <a:xfrm>
              <a:off x="3686333" y="3548185"/>
              <a:ext cx="360000" cy="2287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088001" y="6109899"/>
            <a:ext cx="553445" cy="600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3474" y="5036969"/>
            <a:ext cx="223876" cy="8459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填报数据</a:t>
            </a:r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5347010" y="5882962"/>
            <a:ext cx="136805" cy="226937"/>
          </a:xfrm>
          <a:prstGeom prst="upArrow">
            <a:avLst/>
          </a:prstGeom>
          <a:solidFill>
            <a:srgbClr val="666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4244330" y="5265495"/>
            <a:ext cx="1029717" cy="238539"/>
          </a:xfrm>
          <a:prstGeom prst="leftArrow">
            <a:avLst/>
          </a:prstGeom>
          <a:solidFill>
            <a:srgbClr val="666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31577" y="6178440"/>
            <a:ext cx="478819" cy="427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ounded Rectangle 98"/>
          <p:cNvSpPr/>
          <p:nvPr/>
        </p:nvSpPr>
        <p:spPr>
          <a:xfrm>
            <a:off x="1748076" y="3216251"/>
            <a:ext cx="869758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产业发展</a:t>
            </a:r>
            <a:endParaRPr 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115"/>
          <p:cNvGrpSpPr/>
          <p:nvPr/>
        </p:nvGrpSpPr>
        <p:grpSpPr>
          <a:xfrm>
            <a:off x="1787650" y="3481158"/>
            <a:ext cx="825755" cy="664988"/>
            <a:chOff x="3243485" y="3020614"/>
            <a:chExt cx="1019264" cy="705918"/>
          </a:xfrm>
        </p:grpSpPr>
        <p:sp>
          <p:nvSpPr>
            <p:cNvPr id="44" name="Rectangle 116"/>
            <p:cNvSpPr/>
            <p:nvPr/>
          </p:nvSpPr>
          <p:spPr>
            <a:xfrm>
              <a:off x="3305788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签约落地投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117"/>
            <p:cNvSpPr/>
            <p:nvPr/>
          </p:nvSpPr>
          <p:spPr>
            <a:xfrm>
              <a:off x="3305630" y="3241157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规模类龙头目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18"/>
            <p:cNvSpPr/>
            <p:nvPr/>
          </p:nvSpPr>
          <p:spPr>
            <a:xfrm>
              <a:off x="3243485" y="3456110"/>
              <a:ext cx="1019264" cy="13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创新类龙头项目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9"/>
            <p:cNvSpPr txBox="1"/>
            <p:nvPr/>
          </p:nvSpPr>
          <p:spPr>
            <a:xfrm>
              <a:off x="3652093" y="3497827"/>
              <a:ext cx="360000" cy="2287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38" name="Rounded Rectangle 100"/>
          <p:cNvSpPr/>
          <p:nvPr/>
        </p:nvSpPr>
        <p:spPr>
          <a:xfrm>
            <a:off x="5237984" y="3211626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10"/>
          <p:cNvGrpSpPr/>
          <p:nvPr/>
        </p:nvGrpSpPr>
        <p:grpSpPr>
          <a:xfrm>
            <a:off x="5281733" y="3459574"/>
            <a:ext cx="703195" cy="704589"/>
            <a:chOff x="3351758" y="3020614"/>
            <a:chExt cx="867983" cy="747956"/>
          </a:xfrm>
        </p:grpSpPr>
        <p:sp>
          <p:nvSpPr>
            <p:cNvPr id="40" name="Rectangle 111"/>
            <p:cNvSpPr/>
            <p:nvPr/>
          </p:nvSpPr>
          <p:spPr>
            <a:xfrm>
              <a:off x="3351758" y="3020614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资产情况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12"/>
            <p:cNvSpPr/>
            <p:nvPr/>
          </p:nvSpPr>
          <p:spPr>
            <a:xfrm>
              <a:off x="3351758" y="3243192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帐实相符率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13"/>
            <p:cNvSpPr/>
            <p:nvPr/>
          </p:nvSpPr>
          <p:spPr>
            <a:xfrm>
              <a:off x="3355742" y="3464374"/>
              <a:ext cx="863999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盘点完成率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4"/>
            <p:cNvSpPr txBox="1"/>
            <p:nvPr/>
          </p:nvSpPr>
          <p:spPr>
            <a:xfrm>
              <a:off x="3603758" y="3539866"/>
              <a:ext cx="359998" cy="22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90" name="圓柱 49"/>
          <p:cNvSpPr/>
          <p:nvPr/>
        </p:nvSpPr>
        <p:spPr>
          <a:xfrm>
            <a:off x="4255078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圓柱 49"/>
          <p:cNvSpPr/>
          <p:nvPr/>
        </p:nvSpPr>
        <p:spPr>
          <a:xfrm>
            <a:off x="4932302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圓柱 49"/>
          <p:cNvSpPr/>
          <p:nvPr/>
        </p:nvSpPr>
        <p:spPr>
          <a:xfrm>
            <a:off x="3577855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圓柱 49"/>
          <p:cNvSpPr/>
          <p:nvPr/>
        </p:nvSpPr>
        <p:spPr>
          <a:xfrm>
            <a:off x="2223409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圓柱 49"/>
          <p:cNvSpPr/>
          <p:nvPr/>
        </p:nvSpPr>
        <p:spPr>
          <a:xfrm>
            <a:off x="2900632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产业发展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40465" y="2370290"/>
            <a:ext cx="5357429" cy="76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622" y="4477411"/>
            <a:ext cx="209379" cy="1639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400" b="1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</a:t>
            </a:r>
            <a:endParaRPr lang="en-US" sz="1400" b="1" dirty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0962" y="2414747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endParaRPr lang="en-US" sz="1000" dirty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25" y="2595682"/>
            <a:ext cx="916913" cy="50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3"/>
          <p:cNvSpPr txBox="1"/>
          <p:nvPr/>
        </p:nvSpPr>
        <p:spPr>
          <a:xfrm>
            <a:off x="1716964" y="2370290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全局战略驾驶舱</a:t>
            </a:r>
            <a:endParaRPr lang="en-US" altLang="zh-CN" sz="1000" dirty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2851540" y="2373564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 smtClean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主题分析</a:t>
            </a:r>
            <a:endParaRPr lang="en-US" altLang="zh-CN" sz="1000" dirty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08" y="2596635"/>
            <a:ext cx="844897" cy="460945"/>
          </a:xfrm>
          <a:prstGeom prst="rect">
            <a:avLst/>
          </a:prstGeom>
        </p:spPr>
      </p:pic>
      <p:sp>
        <p:nvSpPr>
          <p:cNvPr id="104" name="TextBox 93"/>
          <p:cNvSpPr txBox="1"/>
          <p:nvPr/>
        </p:nvSpPr>
        <p:spPr>
          <a:xfrm>
            <a:off x="5119857" y="2364889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日常业务报表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59" y="2595682"/>
            <a:ext cx="901850" cy="479667"/>
          </a:xfrm>
          <a:prstGeom prst="rect">
            <a:avLst/>
          </a:prstGeom>
        </p:spPr>
      </p:pic>
      <p:sp>
        <p:nvSpPr>
          <p:cNvPr id="106" name="TextBox 94"/>
          <p:cNvSpPr txBox="1"/>
          <p:nvPr/>
        </p:nvSpPr>
        <p:spPr>
          <a:xfrm>
            <a:off x="3956459" y="2352105"/>
            <a:ext cx="860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自助分析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40465" y="1772496"/>
            <a:ext cx="5357429" cy="5645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8" name="Picture 3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55" b="97727" l="2273" r="89773">
                        <a14:foregroundMark x1="58807" y1="7727" x2="58807" y2="7727"/>
                        <a14:foregroundMark x1="86648" y1="60909" x2="86648" y2="60909"/>
                        <a14:foregroundMark x1="85511" y1="54545" x2="85511" y2="54545"/>
                        <a14:foregroundMark x1="84659" y1="48182" x2="84659" y2="48182"/>
                        <a14:foregroundMark x1="88352" y1="20455" x2="88352" y2="20455"/>
                        <a14:backgroundMark x1="6250" y1="24091" x2="6250" y2="24091"/>
                        <a14:backgroundMark x1="4830" y1="96364" x2="4830" y2="96364"/>
                        <a14:backgroundMark x1="94602" y1="91364" x2="94602" y2="9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6" y="1803395"/>
            <a:ext cx="856401" cy="5260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0" name="矩形 109"/>
          <p:cNvSpPr/>
          <p:nvPr/>
        </p:nvSpPr>
        <p:spPr>
          <a:xfrm>
            <a:off x="754439" y="1646327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访问展现</a:t>
            </a:r>
            <a:endParaRPr lang="en-US" sz="1000" dirty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744962" y="1399323"/>
            <a:ext cx="972000" cy="252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公司高管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3327449" y="1398456"/>
            <a:ext cx="972000" cy="25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专业管理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5060020" y="1418055"/>
            <a:ext cx="972000" cy="25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业务执行</a:t>
            </a:r>
          </a:p>
        </p:txBody>
      </p:sp>
      <p:sp>
        <p:nvSpPr>
          <p:cNvPr id="117" name="标题 1"/>
          <p:cNvSpPr txBox="1">
            <a:spLocks/>
          </p:cNvSpPr>
          <p:nvPr/>
        </p:nvSpPr>
        <p:spPr>
          <a:xfrm>
            <a:off x="626347" y="983343"/>
            <a:ext cx="5817917" cy="367836"/>
          </a:xfrm>
          <a:prstGeom prst="rect">
            <a:avLst/>
          </a:prstGeom>
          <a:solidFill>
            <a:srgbClr val="C00000"/>
          </a:solidFill>
        </p:spPr>
        <p:txBody>
          <a:bodyPr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面向公司高管，聚焦关键</a:t>
            </a:r>
            <a:r>
              <a:rPr lang="zh-CN" altLang="en-US" sz="1400" b="0" dirty="0" smtClean="0">
                <a:solidFill>
                  <a:schemeClr val="bg1"/>
                </a:solidFill>
              </a:rPr>
              <a:t>业务指标，</a:t>
            </a:r>
            <a:r>
              <a:rPr lang="zh-CN" altLang="en-US" sz="1400" b="0" dirty="0">
                <a:solidFill>
                  <a:schemeClr val="bg1"/>
                </a:solidFill>
              </a:rPr>
              <a:t>支持经营决策分析</a:t>
            </a:r>
          </a:p>
        </p:txBody>
      </p:sp>
      <p:cxnSp>
        <p:nvCxnSpPr>
          <p:cNvPr id="118" name="Straight Connector 22"/>
          <p:cNvCxnSpPr>
            <a:endCxn id="120" idx="1"/>
          </p:cNvCxnSpPr>
          <p:nvPr/>
        </p:nvCxnSpPr>
        <p:spPr>
          <a:xfrm>
            <a:off x="6200082" y="5154650"/>
            <a:ext cx="258852" cy="20269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9"/>
          <p:cNvCxnSpPr/>
          <p:nvPr/>
        </p:nvCxnSpPr>
        <p:spPr>
          <a:xfrm>
            <a:off x="6454736" y="4941629"/>
            <a:ext cx="0" cy="9360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20"/>
          <p:cNvSpPr txBox="1"/>
          <p:nvPr/>
        </p:nvSpPr>
        <p:spPr>
          <a:xfrm>
            <a:off x="6458934" y="4903378"/>
            <a:ext cx="248844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自上而下，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优先实现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数据分析应用，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逐步完善基础业务系统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，建立健全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数据管控体系，保障数据质量</a:t>
            </a:r>
          </a:p>
          <a:p>
            <a:pPr defTabSz="457200">
              <a:spcAft>
                <a:spcPts val="600"/>
              </a:spcAft>
            </a:pP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4177" y="2590801"/>
            <a:ext cx="1013240" cy="519277"/>
          </a:xfrm>
          <a:prstGeom prst="rect">
            <a:avLst/>
          </a:prstGeom>
        </p:spPr>
      </p:pic>
      <p:sp>
        <p:nvSpPr>
          <p:cNvPr id="111" name="Rectangle 34"/>
          <p:cNvSpPr/>
          <p:nvPr/>
        </p:nvSpPr>
        <p:spPr>
          <a:xfrm rot="2700000">
            <a:off x="5509032" y="1879553"/>
            <a:ext cx="720000" cy="252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一期重点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011783" y="6437110"/>
            <a:ext cx="80321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后续建设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983508" y="6435449"/>
            <a:ext cx="783802" cy="246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6.30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Up Arrow 95"/>
          <p:cNvSpPr/>
          <p:nvPr/>
        </p:nvSpPr>
        <p:spPr>
          <a:xfrm>
            <a:off x="2578221" y="4398455"/>
            <a:ext cx="1008302" cy="74756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1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权限体系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00513" y="1595658"/>
            <a:ext cx="8142973" cy="1274311"/>
          </a:xfrm>
        </p:spPr>
        <p:txBody>
          <a:bodyPr>
            <a:no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630</a:t>
            </a:r>
            <a:r>
              <a:rPr kumimoji="1" lang="zh-CN" altLang="en-US" sz="1400" dirty="0" smtClean="0"/>
              <a:t>核心</a:t>
            </a:r>
            <a:r>
              <a:rPr kumimoji="1" lang="zh-CN" altLang="en-US" sz="1400" dirty="0"/>
              <a:t>用户为股份公司领导、业务集团</a:t>
            </a:r>
            <a:r>
              <a:rPr kumimoji="1" lang="zh-CN" altLang="en-US" sz="1400" dirty="0" smtClean="0"/>
              <a:t>领导</a:t>
            </a:r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 smtClean="0"/>
              <a:t>、支持分析</a:t>
            </a:r>
            <a:r>
              <a:rPr kumimoji="1" lang="zh-CN" altLang="en-US" sz="1400" dirty="0"/>
              <a:t>报表查看权限及数据权限</a:t>
            </a:r>
            <a:r>
              <a:rPr kumimoji="1" lang="zh-CN" altLang="en-US" sz="1400" dirty="0" smtClean="0"/>
              <a:t>，数据权限按照股份公司</a:t>
            </a:r>
            <a:r>
              <a:rPr kumimoji="1" lang="zh-CN" altLang="en-US" sz="1400" dirty="0"/>
              <a:t>、产业新城集团、孔雀城住宅</a:t>
            </a:r>
            <a:r>
              <a:rPr kumimoji="1" lang="zh-CN" altLang="en-US" sz="1400" dirty="0" smtClean="0"/>
              <a:t>集团划分，后续扩展区域事业部、区域</a:t>
            </a:r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/>
              <a:t>、支持按照角色组分配权限，具有相同权限的用户同一个组中即可</a:t>
            </a:r>
          </a:p>
          <a:p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00513" y="1239598"/>
            <a:ext cx="1414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用户及权限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6319"/>
              </p:ext>
            </p:extLst>
          </p:nvPr>
        </p:nvGraphicFramePr>
        <p:xfrm>
          <a:off x="394496" y="3076712"/>
          <a:ext cx="8643489" cy="2485744"/>
        </p:xfrm>
        <a:graphic>
          <a:graphicData uri="http://schemas.openxmlformats.org/drawingml/2006/table">
            <a:tbl>
              <a:tblPr/>
              <a:tblGrid>
                <a:gridCol w="665678"/>
                <a:gridCol w="787116"/>
                <a:gridCol w="1134449"/>
                <a:gridCol w="1285461"/>
                <a:gridCol w="172278"/>
                <a:gridCol w="481531"/>
                <a:gridCol w="793218"/>
                <a:gridCol w="306079"/>
                <a:gridCol w="306079"/>
                <a:gridCol w="306079"/>
                <a:gridCol w="375054"/>
                <a:gridCol w="500072"/>
                <a:gridCol w="306079"/>
                <a:gridCol w="306079"/>
                <a:gridCol w="306079"/>
                <a:gridCol w="306079"/>
                <a:gridCol w="306079"/>
              </a:tblGrid>
              <a:tr h="2527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角色</a:t>
                      </a:r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组</a:t>
                      </a:r>
                    </a:p>
                  </a:txBody>
                  <a:tcPr marL="5519" marR="5519" marT="55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组内用户</a:t>
                      </a:r>
                    </a:p>
                  </a:txBody>
                  <a:tcPr marL="5519" marR="5519" marT="55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数据权限</a:t>
                      </a:r>
                    </a:p>
                  </a:txBody>
                  <a:tcPr marL="5519" marR="5519" marT="55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报表权限</a:t>
                      </a:r>
                    </a:p>
                  </a:txBody>
                  <a:tcPr marL="5519" marR="5519" marT="55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首页</a:t>
                      </a:r>
                    </a:p>
                  </a:txBody>
                  <a:tcPr marL="5519" marR="5519" marT="55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土地端到端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zh-CN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经营管控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7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（默认为股份公司级权限，可选择产业新城集团、孔雀城住宅集团）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（默认为全部权限，可在后面选择部分报表权限）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首页（土地端到端）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资源盘点（指标批复、住宅供地、住宅取地、产业供地、住宅配套取地）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年度资源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开发效率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计划挂盘土地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首页（核心指标）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财务类（签约、回款、产服收入）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拓展布局（概述、三年累计拓展目标</a:t>
                      </a:r>
                      <a:b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</a:br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资源类（指标批复、住宅供地、住宅取地、产业供地、配套取地）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资源类（产业集群、龙头项目、大项目、签约落地投）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重点项目</a:t>
                      </a:r>
                      <a:r>
                        <a:rPr lang="en-US" altLang="zh-CN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(</a:t>
                      </a:r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产业新城重点项目</a:t>
                      </a:r>
                      <a:b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</a:br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、住宅重点项目）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charset="0"/>
                        </a:rPr>
                        <a:t>关键节点</a:t>
                      </a:r>
                    </a:p>
                  </a:txBody>
                  <a:tcPr marL="5519" marR="5519" marT="5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</a:tr>
              <a:tr h="23465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1" i="1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e.g </a:t>
                      </a:r>
                      <a:r>
                        <a:rPr lang="zh-CN" altLang="en-US" sz="800" b="1" i="1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孔雀城住宅领导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1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傅明磊、齐晓燕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1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孔雀城住宅集团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1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✓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✓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✓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1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5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6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0"/>
                        </a:rPr>
                        <a:t>　</a:t>
                      </a:r>
                    </a:p>
                  </a:txBody>
                  <a:tcPr marL="5519" marR="5519" marT="5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 smtClean="0"/>
              <a:t>项目风险及建议</a:t>
            </a:r>
            <a:endParaRPr lang="zh-CN" altLang="en-US" sz="2300" dirty="0"/>
          </a:p>
        </p:txBody>
      </p:sp>
      <p:sp>
        <p:nvSpPr>
          <p:cNvPr id="153" name="矩形 152"/>
          <p:cNvSpPr/>
          <p:nvPr/>
        </p:nvSpPr>
        <p:spPr>
          <a:xfrm>
            <a:off x="264282" y="1435961"/>
            <a:ext cx="861543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大专题同步开展，分析指标较多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一级关键分析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二级关键分析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三级关键分析以及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161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指标（不含明细报表）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、数据支撑度不高，打通系统多，部分需先开发系统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对接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系统，数据质量较好指标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，需系统改造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，线下采集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、开发时间、数据校对时间紧张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开发时间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月，用户验证优化时间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282" y="10666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项目风险</a:t>
            </a:r>
          </a:p>
        </p:txBody>
      </p:sp>
      <p:sp>
        <p:nvSpPr>
          <p:cNvPr id="6" name="矩形 5"/>
          <p:cNvSpPr/>
          <p:nvPr/>
        </p:nvSpPr>
        <p:spPr>
          <a:xfrm>
            <a:off x="264282" y="362717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人力项目经验参考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282" y="3934954"/>
            <a:ext cx="861543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二级分析，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三级分析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、对接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人力资源系统，前期经过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数据治理，数据质量高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、开发时间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月，用户数据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校对、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投入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：人力资源中心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人、信息管理中心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人、开发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人力报表开发投入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282" y="53507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282" y="5695283"/>
            <a:ext cx="8720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聚焦数据质量高的关键分析，增强分析深度，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需系统较大改造的指标，放到后续批次，先完成系统支撑</a:t>
            </a:r>
          </a:p>
        </p:txBody>
      </p:sp>
    </p:spTree>
    <p:extLst>
      <p:ext uri="{BB962C8B-B14F-4D97-AF65-F5344CB8AC3E}">
        <p14:creationId xmlns:p14="http://schemas.microsoft.com/office/powerpoint/2010/main" val="14801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投入预算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0035" y="1347990"/>
            <a:ext cx="8142973" cy="406091"/>
          </a:xfrm>
        </p:spPr>
        <p:txBody>
          <a:bodyPr>
            <a:noAutofit/>
          </a:bodyPr>
          <a:lstStyle/>
          <a:p>
            <a:r>
              <a:rPr kumimoji="1" lang="zh-CN" altLang="en-US" sz="1600" b="1" dirty="0" smtClean="0"/>
              <a:t>共计</a:t>
            </a:r>
            <a:r>
              <a:rPr kumimoji="1" lang="en-US" altLang="zh-CN" sz="1600" b="1" dirty="0" smtClean="0"/>
              <a:t>279.6</a:t>
            </a:r>
            <a:r>
              <a:rPr kumimoji="1" lang="zh-CN" altLang="en-US" sz="1600" b="1" dirty="0" smtClean="0"/>
              <a:t>万，其中开发费用</a:t>
            </a:r>
            <a:r>
              <a:rPr kumimoji="1" lang="en-US" altLang="zh-CN" sz="1600" b="1" dirty="0" smtClean="0"/>
              <a:t>219.6</a:t>
            </a:r>
            <a:r>
              <a:rPr kumimoji="1" lang="zh-CN" altLang="en-US" sz="1600" b="1" dirty="0" smtClean="0"/>
              <a:t>万，服务器费用</a:t>
            </a:r>
            <a:r>
              <a:rPr kumimoji="1" lang="en-US" altLang="zh-CN" sz="1600" b="1" dirty="0" smtClean="0"/>
              <a:t>12</a:t>
            </a:r>
            <a:r>
              <a:rPr kumimoji="1" lang="zh-CN" altLang="en-US" sz="1600" b="1" dirty="0" smtClean="0"/>
              <a:t>台</a:t>
            </a:r>
            <a:r>
              <a:rPr kumimoji="1" lang="en-US" altLang="zh-CN" sz="1600" b="1" dirty="0" smtClean="0"/>
              <a:t>60</a:t>
            </a:r>
            <a:r>
              <a:rPr kumimoji="1" lang="zh-CN" altLang="en-US" sz="1600" b="1" dirty="0" smtClean="0"/>
              <a:t>万</a:t>
            </a:r>
            <a:endParaRPr kumimoji="1" lang="zh-CN" altLang="en-US" sz="16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58666"/>
              </p:ext>
            </p:extLst>
          </p:nvPr>
        </p:nvGraphicFramePr>
        <p:xfrm>
          <a:off x="720035" y="2136084"/>
          <a:ext cx="7721601" cy="3814143"/>
        </p:xfrm>
        <a:graphic>
          <a:graphicData uri="http://schemas.openxmlformats.org/drawingml/2006/table">
            <a:tbl>
              <a:tblPr/>
              <a:tblGrid>
                <a:gridCol w="2296932"/>
                <a:gridCol w="2296932"/>
                <a:gridCol w="1612740"/>
                <a:gridCol w="1514997"/>
              </a:tblGrid>
              <a:tr h="428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工作内容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工作量（人</a:t>
                      </a:r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/</a:t>
                      </a:r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预算（万）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</a:tr>
              <a:tr h="30780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经营分析平台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/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15~7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平均投入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需求调研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系统设计及原型开发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数据库设计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数据开发（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ETL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系统集成开发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页面开发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测试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月份系统优化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小计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190.8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078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人力专题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人力专题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0780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219.6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.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B500"/>
      </a:accent1>
      <a:accent2>
        <a:srgbClr val="408FCD"/>
      </a:accent2>
      <a:accent3>
        <a:srgbClr val="4E2600"/>
      </a:accent3>
      <a:accent4>
        <a:srgbClr val="CBCCCC"/>
      </a:accent4>
      <a:accent5>
        <a:srgbClr val="FFB5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20025</TotalTime>
  <Words>950</Words>
  <Application>Microsoft Macintosh PowerPoint</Application>
  <PresentationFormat>全屏显示(4:3)</PresentationFormat>
  <Paragraphs>291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Calibri</vt:lpstr>
      <vt:lpstr>DengXian</vt:lpstr>
      <vt:lpstr>Microsoft YaHei</vt:lpstr>
      <vt:lpstr>ＭＳ Ｐゴシック</vt:lpstr>
      <vt:lpstr>Times New Roman</vt:lpstr>
      <vt:lpstr>Wingdings</vt:lpstr>
      <vt:lpstr>等线</vt:lpstr>
      <vt:lpstr>黑体</vt:lpstr>
      <vt:lpstr>宋体</vt:lpstr>
      <vt:lpstr>微软雅黑</vt:lpstr>
      <vt:lpstr>Arial</vt:lpstr>
      <vt:lpstr>.</vt:lpstr>
      <vt:lpstr>2_Office 主题</vt:lpstr>
      <vt:lpstr>think-cell Slide</vt:lpstr>
      <vt:lpstr>项目整体开发计划</vt:lpstr>
      <vt:lpstr>项目详细开发计划</vt:lpstr>
      <vt:lpstr>平台架构设计</vt:lpstr>
      <vt:lpstr>权限体系</vt:lpstr>
      <vt:lpstr>项目风险及建议</vt:lpstr>
      <vt:lpstr>投入预算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minghui li</cp:lastModifiedBy>
  <cp:revision>1657</cp:revision>
  <cp:lastPrinted>2018-01-05T11:55:34Z</cp:lastPrinted>
  <dcterms:created xsi:type="dcterms:W3CDTF">2017-08-01T07:25:32Z</dcterms:created>
  <dcterms:modified xsi:type="dcterms:W3CDTF">2018-05-10T16:05:42Z</dcterms:modified>
</cp:coreProperties>
</file>