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F5699-1A89-41E9-A236-A79A50E02EC5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5B726-4BC0-48F1-8F18-06E580136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612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A70F6-19C1-42A7-89F0-4660EB72615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890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A70F6-19C1-42A7-89F0-4660EB72615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368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A70F6-19C1-42A7-89F0-4660EB72615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920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A70F6-19C1-42A7-89F0-4660EB7261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485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A70F6-19C1-42A7-89F0-4660EB7261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84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A70F6-19C1-42A7-89F0-4660EB7261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466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ED44-0081-454E-91ED-A4EE6E24BEA5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7AD6-778E-4A43-B586-361ABBA18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49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ED44-0081-454E-91ED-A4EE6E24BEA5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7AD6-778E-4A43-B586-361ABBA18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57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ED44-0081-454E-91ED-A4EE6E24BEA5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7AD6-778E-4A43-B586-361ABBA18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032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think-cell Slide" r:id="rId4" imgW="501" imgH="502" progId="TCLayout.ActiveDocument.1">
                  <p:embed/>
                </p:oleObj>
              </mc:Choice>
              <mc:Fallback>
                <p:oleObj name="think-cell Slide" r:id="rId4" imgW="501" imgH="502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888" y="545301"/>
            <a:ext cx="6522862" cy="54610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2600" b="1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490886" y="1508647"/>
            <a:ext cx="8142973" cy="5678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单击此处编辑小标题文本样式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489984" y="2076537"/>
            <a:ext cx="8143875" cy="42639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单击此处编辑文本内容样式</a:t>
            </a:r>
          </a:p>
        </p:txBody>
      </p:sp>
      <p:pic>
        <p:nvPicPr>
          <p:cNvPr id="6" name="Picture 5" descr="E:\Logo\新版VI应用\华夏幸福logo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229" y="548940"/>
            <a:ext cx="1108348" cy="27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57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ED44-0081-454E-91ED-A4EE6E24BEA5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7AD6-778E-4A43-B586-361ABBA18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42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ED44-0081-454E-91ED-A4EE6E24BEA5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7AD6-778E-4A43-B586-361ABBA18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42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ED44-0081-454E-91ED-A4EE6E24BEA5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7AD6-778E-4A43-B586-361ABBA18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40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ED44-0081-454E-91ED-A4EE6E24BEA5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7AD6-778E-4A43-B586-361ABBA18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71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ED44-0081-454E-91ED-A4EE6E24BEA5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7AD6-778E-4A43-B586-361ABBA18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7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ED44-0081-454E-91ED-A4EE6E24BEA5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7AD6-778E-4A43-B586-361ABBA18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37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ED44-0081-454E-91ED-A4EE6E24BEA5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7AD6-778E-4A43-B586-361ABBA18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73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ED44-0081-454E-91ED-A4EE6E24BEA5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7AD6-778E-4A43-B586-361ABBA18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72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ED44-0081-454E-91ED-A4EE6E24BEA5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D7AD6-778E-4A43-B586-361ABBA18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83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839D2-CA2E-4620-AC11-ED1F66B9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预算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64AB69A-50DF-4F91-828C-002323BE9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409567"/>
              </p:ext>
            </p:extLst>
          </p:nvPr>
        </p:nvGraphicFramePr>
        <p:xfrm>
          <a:off x="1183340" y="1738032"/>
          <a:ext cx="6777319" cy="3381935"/>
        </p:xfrm>
        <a:graphic>
          <a:graphicData uri="http://schemas.openxmlformats.org/drawingml/2006/table">
            <a:tbl>
              <a:tblPr/>
              <a:tblGrid>
                <a:gridCol w="1113317">
                  <a:extLst>
                    <a:ext uri="{9D8B030D-6E8A-4147-A177-3AD203B41FA5}">
                      <a16:colId xmlns:a16="http://schemas.microsoft.com/office/drawing/2014/main" val="4008207533"/>
                    </a:ext>
                  </a:extLst>
                </a:gridCol>
                <a:gridCol w="1683892">
                  <a:extLst>
                    <a:ext uri="{9D8B030D-6E8A-4147-A177-3AD203B41FA5}">
                      <a16:colId xmlns:a16="http://schemas.microsoft.com/office/drawing/2014/main" val="4219000385"/>
                    </a:ext>
                  </a:extLst>
                </a:gridCol>
                <a:gridCol w="2143137">
                  <a:extLst>
                    <a:ext uri="{9D8B030D-6E8A-4147-A177-3AD203B41FA5}">
                      <a16:colId xmlns:a16="http://schemas.microsoft.com/office/drawing/2014/main" val="2065712847"/>
                    </a:ext>
                  </a:extLst>
                </a:gridCol>
                <a:gridCol w="1836973">
                  <a:extLst>
                    <a:ext uri="{9D8B030D-6E8A-4147-A177-3AD203B41FA5}">
                      <a16:colId xmlns:a16="http://schemas.microsoft.com/office/drawing/2014/main" val="2950523812"/>
                    </a:ext>
                  </a:extLst>
                </a:gridCol>
              </a:tblGrid>
              <a:tr h="3790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人天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预算</a:t>
                      </a:r>
                      <a:r>
                        <a:rPr lang="en-US" altLang="zh-CN" sz="1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万元</a:t>
                      </a:r>
                      <a:r>
                        <a:rPr lang="en-US" altLang="zh-CN" sz="1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34603"/>
                  </a:ext>
                </a:extLst>
              </a:tr>
              <a:tr h="728375"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系统改造</a:t>
                      </a:r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接口开发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土地发展端到端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73.92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982869"/>
                  </a:ext>
                </a:extLst>
              </a:tr>
              <a:tr h="3790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经营管控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27.74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45676"/>
                  </a:ext>
                </a:extLst>
              </a:tr>
              <a:tr h="3790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产业端到端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33585"/>
                  </a:ext>
                </a:extLst>
              </a:tr>
              <a:tr h="3790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资产管理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567.5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73.78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742947"/>
                  </a:ext>
                </a:extLst>
              </a:tr>
              <a:tr h="37908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经营分析平台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1342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219.6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8450"/>
                  </a:ext>
                </a:extLst>
              </a:tr>
              <a:tr h="37908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经营分析平台服务器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804266"/>
                  </a:ext>
                </a:extLst>
              </a:tr>
              <a:tr h="3790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汇总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2885.5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510.04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128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32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839D2-CA2E-4620-AC11-ED1F66B9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预算</a:t>
            </a:r>
            <a:r>
              <a:rPr lang="en-US" altLang="zh-CN" dirty="0"/>
              <a:t>——</a:t>
            </a:r>
            <a:r>
              <a:rPr lang="zh-CN" altLang="en-US" dirty="0"/>
              <a:t>土地端到端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DB4B20F-D8F9-44A0-A97D-2E23352D7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796013"/>
              </p:ext>
            </p:extLst>
          </p:nvPr>
        </p:nvGraphicFramePr>
        <p:xfrm>
          <a:off x="384313" y="1087004"/>
          <a:ext cx="8553948" cy="4546064"/>
        </p:xfrm>
        <a:graphic>
          <a:graphicData uri="http://schemas.openxmlformats.org/drawingml/2006/table">
            <a:tbl>
              <a:tblPr/>
              <a:tblGrid>
                <a:gridCol w="326414">
                  <a:extLst>
                    <a:ext uri="{9D8B030D-6E8A-4147-A177-3AD203B41FA5}">
                      <a16:colId xmlns:a16="http://schemas.microsoft.com/office/drawing/2014/main" val="2679575758"/>
                    </a:ext>
                  </a:extLst>
                </a:gridCol>
                <a:gridCol w="718023">
                  <a:extLst>
                    <a:ext uri="{9D8B030D-6E8A-4147-A177-3AD203B41FA5}">
                      <a16:colId xmlns:a16="http://schemas.microsoft.com/office/drawing/2014/main" val="3162275726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168139966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2257827063"/>
                    </a:ext>
                  </a:extLst>
                </a:gridCol>
                <a:gridCol w="562372">
                  <a:extLst>
                    <a:ext uri="{9D8B030D-6E8A-4147-A177-3AD203B41FA5}">
                      <a16:colId xmlns:a16="http://schemas.microsoft.com/office/drawing/2014/main" val="2459978059"/>
                    </a:ext>
                  </a:extLst>
                </a:gridCol>
                <a:gridCol w="700828">
                  <a:extLst>
                    <a:ext uri="{9D8B030D-6E8A-4147-A177-3AD203B41FA5}">
                      <a16:colId xmlns:a16="http://schemas.microsoft.com/office/drawing/2014/main" val="997159416"/>
                    </a:ext>
                  </a:extLst>
                </a:gridCol>
                <a:gridCol w="700828">
                  <a:extLst>
                    <a:ext uri="{9D8B030D-6E8A-4147-A177-3AD203B41FA5}">
                      <a16:colId xmlns:a16="http://schemas.microsoft.com/office/drawing/2014/main" val="1501035748"/>
                    </a:ext>
                  </a:extLst>
                </a:gridCol>
                <a:gridCol w="1459258">
                  <a:extLst>
                    <a:ext uri="{9D8B030D-6E8A-4147-A177-3AD203B41FA5}">
                      <a16:colId xmlns:a16="http://schemas.microsoft.com/office/drawing/2014/main" val="3980540660"/>
                    </a:ext>
                  </a:extLst>
                </a:gridCol>
              </a:tblGrid>
              <a:tr h="1534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工作分类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工作内容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计划完成时间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人天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预算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94983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资源盘点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系统开发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指标批复系统功能上增加未确权指标录入，原因录入功能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2876" marR="2876" marT="28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02228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系统开发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资源盘点经营分析平台接口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2876" marR="2876" marT="28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34453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年度资源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系统开发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开发未完成目标原因分析功能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76" marR="2876" marT="28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94177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系统开发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年度资源经营分析平台接口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2876" marR="2876" marT="28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30349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 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房源管理</a:t>
                      </a:r>
                      <a:b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 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开发效率</a:t>
                      </a:r>
                    </a:p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 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挂牌信息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系统开发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房源管理取地与房源管理打通功能开发（第一阶段）：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按照操盘纪律调整现有系统上的节点，并增加挂牌信息、合作相关信息的录入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地块建立后将地块推送给项目管理系统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在立项前，地产的货值管理口径有原来的项目改为按照地块口径录入房源信息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按照操盘纪律调整现有房源管理的节点以及其他缺少的信息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地块与房源项目关联后，节点完成情况计算规则的开发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操盘纪律标准工期定义功能开发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满足经营分析平台的需要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1090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系统开发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房源管理取地与房源管理打通功能开发（第二阶段）：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地块与房源信息整合后的报表统计</a:t>
                      </a:r>
                      <a:endParaRPr lang="en-US" altLang="zh-CN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系统功能优化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满足业务管理的需要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75409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系统开发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房源供货、签约年度目标、季度目标数据录入界面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630</a:t>
                      </a: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之前后台导入数据</a:t>
                      </a:r>
                    </a:p>
                  </a:txBody>
                  <a:tcPr marL="2876" marR="2876" marT="28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6939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后台导入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房源供货、签约年度目标、季度目标数据后台导入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76" marR="2876" marT="28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96144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系统开发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“容量受限”、“变相限购”、“正常去化”与区域对应关系的开发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2876" marR="2876" marT="28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00531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后台导入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系统后台导入区域月均去化货值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2876" marR="2876" marT="28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49078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系统开发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开发区域月均去化货值录入功能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630</a:t>
                      </a: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之前后台导入数据</a:t>
                      </a:r>
                    </a:p>
                  </a:txBody>
                  <a:tcPr marL="2876" marR="2876" marT="28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7691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系统开发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开发各区域流速目标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630</a:t>
                      </a: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之前后台导入数据</a:t>
                      </a:r>
                    </a:p>
                  </a:txBody>
                  <a:tcPr marL="2876" marR="2876" marT="28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22655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系统开发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已确权未开工、已开工未预售原因分析功能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76" marR="2876" marT="28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7341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系统开发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经营分析平台接口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76" marR="2876" marT="28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24161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房源管理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系统开发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动态房源管理相关基础功能开发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385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76" marR="2876" marT="2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月份启动该工作，预算包含在本项目中。</a:t>
                      </a:r>
                    </a:p>
                  </a:txBody>
                  <a:tcPr marL="2876" marR="2876" marT="28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00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</a:p>
                  </a:txBody>
                  <a:tcPr marL="2876" marR="2876" marT="28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569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76" marR="2876" marT="28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73.92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76" marR="2876" marT="28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2876" marR="2876" marT="28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525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86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839D2-CA2E-4620-AC11-ED1F66B9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预算</a:t>
            </a:r>
            <a:r>
              <a:rPr lang="en-US" altLang="zh-CN" dirty="0"/>
              <a:t>——</a:t>
            </a:r>
            <a:r>
              <a:rPr lang="zh-CN" altLang="en-US" sz="2800" dirty="0"/>
              <a:t>经营管控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65579" y="1438836"/>
          <a:ext cx="8475009" cy="4936559"/>
        </p:xfrm>
        <a:graphic>
          <a:graphicData uri="http://schemas.openxmlformats.org/drawingml/2006/table">
            <a:tbl>
              <a:tblPr/>
              <a:tblGrid>
                <a:gridCol w="324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83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1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43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74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297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工作分类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工作内容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计划完成时间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人天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预算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财务类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数据收集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签约，回款预估值收集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117" marR="6117" marT="61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96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系统开发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预估值填报功能</a:t>
                      </a:r>
                      <a:b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预警功能</a:t>
                      </a:r>
                      <a:b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 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未达标原因分析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 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168000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预警功能与未达标原因分析</a:t>
                      </a:r>
                      <a:b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根据实际情况增减</a:t>
                      </a:r>
                    </a:p>
                  </a:txBody>
                  <a:tcPr marL="6117" marR="6117" marT="61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数据录入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签约，回款月度目标值、预估值数据录入，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年数据夯实</a:t>
                      </a:r>
                      <a:b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累计净现金流，应收账款，存货，实际缴纳税金数据录入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2800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117" marR="6117" marT="61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系统开发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经营分析平台接口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 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21000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117" marR="6117" marT="61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产业类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数据收集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龙头项目，大项目，签约落地投，产业集群等预估值收集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117" marR="6117" marT="61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数据录入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龙头项目，大项目，签约落地投，产业集群等预估值数据录入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2800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117" marR="6117" marT="61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资源类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数据收集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产业新城拓展，住宅供地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取地，指标批复，产业供地，配套取地等预估值收集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117" marR="6117" marT="61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数据录入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产业新城拓展，住宅供地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取地，指标批复，产业供地，配套取地等预估值录入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2800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117" marR="6117" marT="61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重点项目类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数据收集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滞后节点原因数据收集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117" marR="6117" marT="61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数据录入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滞后节点原因数据录入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5000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117" marR="6117" marT="61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55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</a:p>
                  </a:txBody>
                  <a:tcPr marL="6117" marR="6117" marT="6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系统开发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项目滞后时候，需要添加滞后原因分类，及滞后原因详情。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 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37500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117" marR="6117" marT="61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经营分析平台接口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 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37500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117" marR="6117" marT="6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6553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</a:p>
                  </a:txBody>
                  <a:tcPr marL="6117" marR="6117" marT="61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173 </a:t>
                      </a:r>
                    </a:p>
                  </a:txBody>
                  <a:tcPr marL="6117" marR="6117" marT="6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277400</a:t>
                      </a:r>
                    </a:p>
                  </a:txBody>
                  <a:tcPr marL="6117" marR="6117" marT="6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6117" marR="6117" marT="6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85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839D2-CA2E-4620-AC11-ED1F66B9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43" y="401217"/>
            <a:ext cx="6522862" cy="546101"/>
          </a:xfrm>
        </p:spPr>
        <p:txBody>
          <a:bodyPr/>
          <a:lstStyle/>
          <a:p>
            <a:r>
              <a:rPr lang="zh-CN" altLang="en-US" dirty="0"/>
              <a:t>预算</a:t>
            </a:r>
            <a:r>
              <a:rPr lang="en-US" altLang="zh-CN" sz="2800" dirty="0"/>
              <a:t>——</a:t>
            </a:r>
            <a:r>
              <a:rPr lang="zh-CN" altLang="en-US" sz="2800" dirty="0"/>
              <a:t>产业端到端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88C133-21FC-4D2B-95E6-51272A51FDA1}"/>
              </a:ext>
            </a:extLst>
          </p:cNvPr>
          <p:cNvSpPr txBox="1"/>
          <p:nvPr/>
        </p:nvSpPr>
        <p:spPr>
          <a:xfrm>
            <a:off x="366743" y="958328"/>
            <a:ext cx="8674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共计 </a:t>
            </a:r>
            <a:r>
              <a:rPr lang="en-US" altLang="zh-CN" sz="1400" b="1" dirty="0"/>
              <a:t>309</a:t>
            </a:r>
            <a:r>
              <a:rPr lang="en-US" altLang="zh-CN" sz="1400" dirty="0"/>
              <a:t> </a:t>
            </a:r>
            <a:r>
              <a:rPr lang="zh-CN" altLang="en-US" sz="1400" dirty="0"/>
              <a:t>人天，共计</a:t>
            </a:r>
            <a:r>
              <a:rPr lang="en-US" altLang="zh-CN" sz="1400" dirty="0"/>
              <a:t> 72.6 </a:t>
            </a:r>
            <a:r>
              <a:rPr lang="zh-CN" altLang="en-US" sz="1400" dirty="0"/>
              <a:t>万，</a:t>
            </a:r>
            <a:r>
              <a:rPr lang="en-US" altLang="zh-CN" sz="1400" dirty="0"/>
              <a:t>630</a:t>
            </a:r>
            <a:r>
              <a:rPr lang="zh-CN" altLang="en-US" sz="1400" dirty="0"/>
              <a:t>阶段需要 </a:t>
            </a:r>
            <a:r>
              <a:rPr lang="en-US" altLang="zh-CN" sz="1400" b="1" dirty="0"/>
              <a:t>129</a:t>
            </a:r>
            <a:r>
              <a:rPr lang="zh-CN" altLang="en-US" sz="1400" dirty="0"/>
              <a:t>人天，另有需开发的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105 </a:t>
            </a:r>
            <a:r>
              <a:rPr lang="zh-CN" altLang="en-US" sz="1400" dirty="0"/>
              <a:t>人天</a:t>
            </a:r>
            <a:r>
              <a:rPr lang="en-US" altLang="zh-CN" sz="1400" dirty="0"/>
              <a:t> </a:t>
            </a:r>
            <a:r>
              <a:rPr lang="zh-CN" altLang="en-US" sz="1400" dirty="0"/>
              <a:t>共计</a:t>
            </a:r>
            <a:r>
              <a:rPr lang="en-US" altLang="zh-CN" sz="1400" dirty="0"/>
              <a:t> </a:t>
            </a:r>
            <a:r>
              <a:rPr lang="en-US" altLang="zh-CN" sz="1400" b="1" dirty="0"/>
              <a:t>234</a:t>
            </a:r>
            <a:r>
              <a:rPr lang="en-US" altLang="zh-CN" sz="1400" dirty="0"/>
              <a:t> </a:t>
            </a:r>
            <a:r>
              <a:rPr lang="zh-CN" altLang="en-US" sz="1400" dirty="0"/>
              <a:t>人天天，共计</a:t>
            </a:r>
            <a:r>
              <a:rPr lang="en-US" altLang="zh-CN" sz="1400" b="1" dirty="0"/>
              <a:t>55</a:t>
            </a:r>
            <a:r>
              <a:rPr lang="zh-CN" altLang="en-US" sz="1400" dirty="0"/>
              <a:t>万</a:t>
            </a:r>
          </a:p>
          <a:p>
            <a:endParaRPr lang="zh-CN" altLang="en-US" sz="1400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2AD9A6A-F9B7-4156-A72E-48AC21A7A4D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6743" y="1481548"/>
          <a:ext cx="8534660" cy="4975235"/>
        </p:xfrm>
        <a:graphic>
          <a:graphicData uri="http://schemas.openxmlformats.org/drawingml/2006/table">
            <a:tbl>
              <a:tblPr/>
              <a:tblGrid>
                <a:gridCol w="612551">
                  <a:extLst>
                    <a:ext uri="{9D8B030D-6E8A-4147-A177-3AD203B41FA5}">
                      <a16:colId xmlns:a16="http://schemas.microsoft.com/office/drawing/2014/main" val="1441921337"/>
                    </a:ext>
                  </a:extLst>
                </a:gridCol>
                <a:gridCol w="632747">
                  <a:extLst>
                    <a:ext uri="{9D8B030D-6E8A-4147-A177-3AD203B41FA5}">
                      <a16:colId xmlns:a16="http://schemas.microsoft.com/office/drawing/2014/main" val="99392300"/>
                    </a:ext>
                  </a:extLst>
                </a:gridCol>
                <a:gridCol w="785252">
                  <a:extLst>
                    <a:ext uri="{9D8B030D-6E8A-4147-A177-3AD203B41FA5}">
                      <a16:colId xmlns:a16="http://schemas.microsoft.com/office/drawing/2014/main" val="1857066029"/>
                    </a:ext>
                  </a:extLst>
                </a:gridCol>
                <a:gridCol w="785252">
                  <a:extLst>
                    <a:ext uri="{9D8B030D-6E8A-4147-A177-3AD203B41FA5}">
                      <a16:colId xmlns:a16="http://schemas.microsoft.com/office/drawing/2014/main" val="259704756"/>
                    </a:ext>
                  </a:extLst>
                </a:gridCol>
                <a:gridCol w="1195882">
                  <a:extLst>
                    <a:ext uri="{9D8B030D-6E8A-4147-A177-3AD203B41FA5}">
                      <a16:colId xmlns:a16="http://schemas.microsoft.com/office/drawing/2014/main" val="3336479308"/>
                    </a:ext>
                  </a:extLst>
                </a:gridCol>
                <a:gridCol w="1704301">
                  <a:extLst>
                    <a:ext uri="{9D8B030D-6E8A-4147-A177-3AD203B41FA5}">
                      <a16:colId xmlns:a16="http://schemas.microsoft.com/office/drawing/2014/main" val="719850207"/>
                    </a:ext>
                  </a:extLst>
                </a:gridCol>
                <a:gridCol w="549164">
                  <a:extLst>
                    <a:ext uri="{9D8B030D-6E8A-4147-A177-3AD203B41FA5}">
                      <a16:colId xmlns:a16="http://schemas.microsoft.com/office/drawing/2014/main" val="3800624447"/>
                    </a:ext>
                  </a:extLst>
                </a:gridCol>
                <a:gridCol w="596506">
                  <a:extLst>
                    <a:ext uri="{9D8B030D-6E8A-4147-A177-3AD203B41FA5}">
                      <a16:colId xmlns:a16="http://schemas.microsoft.com/office/drawing/2014/main" val="1639846709"/>
                    </a:ext>
                  </a:extLst>
                </a:gridCol>
                <a:gridCol w="568100">
                  <a:extLst>
                    <a:ext uri="{9D8B030D-6E8A-4147-A177-3AD203B41FA5}">
                      <a16:colId xmlns:a16="http://schemas.microsoft.com/office/drawing/2014/main" val="2714701085"/>
                    </a:ext>
                  </a:extLst>
                </a:gridCol>
                <a:gridCol w="1104905">
                  <a:extLst>
                    <a:ext uri="{9D8B030D-6E8A-4147-A177-3AD203B41FA5}">
                      <a16:colId xmlns:a16="http://schemas.microsoft.com/office/drawing/2014/main" val="353080897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一级关键分析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二级关键分析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重点分析内容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三级关键分析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功能说明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功能支撑工作量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接口开发工作量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数据治理工作量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694953"/>
                  </a:ext>
                </a:extLst>
              </a:tr>
              <a:tr h="1134534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产业发展端到端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项目节点类分析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成弈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产业集群分析</a:t>
                      </a:r>
                      <a:b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项目推进分析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、产业集群分析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、产业集群年度目标、发包委托目标初始化</a:t>
                      </a:r>
                      <a:b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、系统抽取签约落地投金额，大项目个数等基础表情况</a:t>
                      </a:r>
                      <a:b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、项目所属产业集群需要夯实</a:t>
                      </a:r>
                      <a:b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、产业集群功能需要开发</a:t>
                      </a:r>
                    </a:p>
                  </a:txBody>
                  <a:tcPr marL="5007" marR="5007" marT="50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630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635631"/>
                  </a:ext>
                </a:extLst>
              </a:tr>
              <a:tr h="355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、项目推进分析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、开工和投产数据需要夯实</a:t>
                      </a:r>
                      <a:b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、滞后项目需要预警</a:t>
                      </a:r>
                    </a:p>
                  </a:txBody>
                  <a:tcPr marL="5007" marR="5007" marT="50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630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480975"/>
                  </a:ext>
                </a:extLst>
              </a:tr>
              <a:tr h="3279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效益类分析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成弈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招商政策分析</a:t>
                      </a:r>
                      <a:b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产业港运营分析</a:t>
                      </a:r>
                      <a:b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 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成本结构分析</a:t>
                      </a:r>
                      <a:b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 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业绩分析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、招商优惠政策分析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、政策额度需要初始化</a:t>
                      </a:r>
                      <a:b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、政策额度功能需要开发</a:t>
                      </a:r>
                    </a:p>
                  </a:txBody>
                  <a:tcPr marL="5007" marR="5007" marT="50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630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229716"/>
                  </a:ext>
                </a:extLst>
              </a:tr>
              <a:tr h="3279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产业港运营分析</a:t>
                      </a:r>
                      <a:b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（资产关联）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、入驻情况需要夯实</a:t>
                      </a:r>
                      <a:b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630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987130"/>
                  </a:ext>
                </a:extLst>
              </a:tr>
              <a:tr h="8268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 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产业成本分析</a:t>
                      </a:r>
                      <a:b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（财务关联）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、产业港经营成本管理需要开发</a:t>
                      </a:r>
                      <a:b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、财务对接需要开发</a:t>
                      </a:r>
                      <a:b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、数据需要夯实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1230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740614"/>
                  </a:ext>
                </a:extLst>
              </a:tr>
              <a:tr h="689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 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业绩分析</a:t>
                      </a:r>
                      <a:b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（运营关联）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、产业服务收入需要开发</a:t>
                      </a:r>
                      <a:b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、数据需要夯实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930</a:t>
                      </a:r>
                      <a:b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月需要同步开始开发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244072"/>
                  </a:ext>
                </a:extLst>
              </a:tr>
              <a:tr h="4134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土地类分析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成弈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推动产业承载力完善，把控进度节点，促进项目落地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土地资源整体情况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、产业供地对接功能需要开发</a:t>
                      </a:r>
                      <a:b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、项目手续节点管理需要开发</a:t>
                      </a:r>
                      <a:b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、数据需要夯实</a:t>
                      </a:r>
                    </a:p>
                  </a:txBody>
                  <a:tcPr marL="5007" marR="5007" marT="50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930</a:t>
                      </a:r>
                      <a:b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月需要同步开始开发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531009"/>
                  </a:ext>
                </a:extLst>
              </a:tr>
              <a:tr h="2862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土地资源节点管理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207359"/>
                  </a:ext>
                </a:extLst>
              </a:tr>
              <a:tr h="2862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 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项目手续节点管理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55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65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839D2-CA2E-4620-AC11-ED1F66B9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31" y="0"/>
            <a:ext cx="8389394" cy="546101"/>
          </a:xfrm>
        </p:spPr>
        <p:txBody>
          <a:bodyPr>
            <a:normAutofit/>
          </a:bodyPr>
          <a:lstStyle/>
          <a:p>
            <a:r>
              <a:rPr lang="zh-CN" altLang="en-US" dirty="0"/>
              <a:t>预算</a:t>
            </a:r>
            <a:r>
              <a:rPr lang="en-US" altLang="zh-CN" dirty="0"/>
              <a:t>——</a:t>
            </a:r>
            <a:r>
              <a:rPr lang="zh-CN" altLang="en-US" sz="2800" dirty="0"/>
              <a:t>资产主题（</a:t>
            </a:r>
            <a:r>
              <a:rPr lang="en-US" altLang="zh-CN" dirty="0"/>
              <a:t>630</a:t>
            </a:r>
            <a:r>
              <a:rPr lang="zh-CN" altLang="en-US" dirty="0"/>
              <a:t>人工填报系统改造）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230732" y="546101"/>
          <a:ext cx="8576718" cy="61404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8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6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1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90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3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6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024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  <a:endParaRPr lang="zh-CN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原一级业态</a:t>
                      </a:r>
                      <a:endParaRPr lang="zh-CN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原二级业态</a:t>
                      </a:r>
                      <a:endParaRPr lang="zh-CN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修改内容</a:t>
                      </a:r>
                      <a:endParaRPr lang="zh-CN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人天</a:t>
                      </a:r>
                      <a:endParaRPr lang="zh-CN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预算（万元）</a:t>
                      </a:r>
                      <a:endParaRPr lang="zh-CN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资产卡片业态调整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修改二级业态名称为”产业港“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0.07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3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公建配套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市民服务中心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更改父级结构到”行政中心“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0.13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3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经营配套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产业服务中心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更改父级结构到”产业“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3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公建配套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展馆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更改父级结构到”行政中心“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2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公建配套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公园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拆分新的业态“运动公园”</a:t>
                      </a:r>
                      <a:b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更改父级结构到”体育设施“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0.39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2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公建配套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拆分新的业态“市政公园”</a:t>
                      </a:r>
                      <a:b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更改父级结构到”行政中心“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3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学校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学校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拆分新的业态“小学”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0.39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3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拆分新的业态“中学”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83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集中商业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集中商业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合并为二级业态“集中商业”</a:t>
                      </a:r>
                      <a:b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更改父级结构到为”商业“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83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特色街区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0.39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83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经营配套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艺术中心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合并为为二级业态“文化艺术中心”更改父级结构到为”文化设施“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0.20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83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经营配套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民族宫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83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经营配套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博物馆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83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公建配套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厂站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拆分新的业态“供水厂”更改父级结构到为”市政配套“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0.39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83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公建配套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拆分新的业态“污水厂”更改父级结构到为”市政配套“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0.39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83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公建配套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拆分新的业态“热源厂”更改父级结构到为”市政配套“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83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公建配套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拆分新的业态“垃圾转运站”更改父级结构到为”市政配套“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0.39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83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资产卡片数据迁移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全部业态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全部业态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原有业态数据迁移到新的业态中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2.60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72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资产卡片新增字段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全部业态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全部业态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加入新字段“资产编号”“资产名称”“业务集团”“产权所属”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0.65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83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rowSpan="15"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资产卡片新增字段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产业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人才公寓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rowSpan="15"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新增资产卡片、经营科目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0.46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83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0.39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283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酒店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民宿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0.46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283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酒店式公寓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283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0.39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83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医院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0.39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283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学校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0.39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283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商业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示范性商业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283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0.39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283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租赁房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租赁房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0.46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283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体育设施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体育馆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0.46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283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0.39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283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文化设施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青少年活动中心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0.46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283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0.39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283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市政配套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283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系统测试及</a:t>
                      </a:r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全部业态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全部业态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测试以及</a:t>
                      </a:r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修改等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3.64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2532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备份数据标识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全部业态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全部业态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在原有预算数据商加入标识字段，标明资产业态、类型。方便在数据迁移后，可以快速验证迁移的准确性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0.26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872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资产运营数据录入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全部业态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全部业态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开发新的运营数据查询页面、运营数据录入页面，绑定操作人权限。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0.91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2532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资产预算科目调整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全部业态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全部业态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建立新业态的预算科目，原有业态预算科目要根据调整后的父级业态进行调整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0.65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283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资产预算数据迁移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全部业态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全部业态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将原有预算数据，按照新的模板迁移进对应的业态中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0.91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283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资产执行数据迁移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全部业态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全部业态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将原有预算执行数据，按照新的模板迁移进对应的业态中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0.91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128359">
                <a:tc gridSpan="5">
                  <a:txBody>
                    <a:bodyPr/>
                    <a:lstStyle/>
                    <a:p>
                      <a:pPr algn="r" fontAlgn="ctr"/>
                      <a:r>
                        <a:rPr lang="zh-CN" alt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合计：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167.50 </a:t>
                      </a:r>
                      <a:endParaRPr lang="en-US" altLang="zh-CN" sz="8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21.78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58" marR="3358" marT="3358" marB="0" anchor="ctr"/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18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839D2-CA2E-4620-AC11-ED1F66B9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02" y="0"/>
            <a:ext cx="6522862" cy="5461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预算</a:t>
            </a:r>
            <a:r>
              <a:rPr lang="en-US" altLang="zh-CN" dirty="0"/>
              <a:t>——</a:t>
            </a:r>
            <a:r>
              <a:rPr lang="zh-CN" altLang="en-US" sz="2400" dirty="0"/>
              <a:t>资产主题（</a:t>
            </a:r>
            <a:r>
              <a:rPr lang="zh-CN" altLang="en-US" dirty="0"/>
              <a:t>后续打通系统自动获取数据）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294702" y="546101"/>
          <a:ext cx="8569898" cy="60630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6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96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09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改造系统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改造内容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人天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预算（万）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2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项目管理系统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项目建档改造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4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资产信息设置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4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运营方案管理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4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竣工验收处理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4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历史数据处理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2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设置经营性社区商铺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2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设置社区商铺信息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62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</a:t>
                      </a:r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证办理日期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62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4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成本系统改造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仅接口费用</a:t>
                      </a:r>
                      <a:b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178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园区运营系统改造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建立运营单元与资产的对应关系；接口费用</a:t>
                      </a:r>
                      <a:b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53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商业租赁系统改造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建立运营单元与资产的对应关系；接口费用</a:t>
                      </a:r>
                      <a:b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951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物业管理系统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建立运营单元与资产的对应关系；接口费用</a:t>
                      </a:r>
                      <a:b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872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经营会计平台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支出类业务：</a:t>
                      </a:r>
                      <a:b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、依据成本中心和预算科目设置资产必选</a:t>
                      </a:r>
                      <a:b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、相关支出类单据依据设置进行必填控制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872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收入类业务：</a:t>
                      </a:r>
                      <a:b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、依据成本中心和预算科目设置资产必选</a:t>
                      </a:r>
                      <a:b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、相关收入类单据依据设置进行必填控制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62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3494">
                <a:tc gridSpan="3">
                  <a:txBody>
                    <a:bodyPr/>
                    <a:lstStyle/>
                    <a:p>
                      <a:pPr algn="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合计：</a:t>
                      </a:r>
                    </a:p>
                  </a:txBody>
                  <a:tcPr marL="5930" marR="5930" marT="593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30" marR="5930" marT="593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48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投入预算</a:t>
            </a:r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20035" y="1347990"/>
            <a:ext cx="8142973" cy="406091"/>
          </a:xfrm>
        </p:spPr>
        <p:txBody>
          <a:bodyPr>
            <a:noAutofit/>
          </a:bodyPr>
          <a:lstStyle/>
          <a:p>
            <a:r>
              <a:rPr kumimoji="1" lang="zh-CN" altLang="en-US" sz="1600" b="1" dirty="0"/>
              <a:t>共计</a:t>
            </a:r>
            <a:r>
              <a:rPr kumimoji="1" lang="en-US" altLang="zh-CN" sz="1600" b="1" dirty="0"/>
              <a:t>279.6</a:t>
            </a:r>
            <a:r>
              <a:rPr kumimoji="1" lang="zh-CN" altLang="en-US" sz="1600" b="1" dirty="0"/>
              <a:t>万，其中开发费用</a:t>
            </a:r>
            <a:r>
              <a:rPr kumimoji="1" lang="en-US" altLang="zh-CN" sz="1600" b="1" dirty="0"/>
              <a:t>219.6</a:t>
            </a:r>
            <a:r>
              <a:rPr kumimoji="1" lang="zh-CN" altLang="en-US" sz="1600" b="1" dirty="0"/>
              <a:t>万，服务器费用</a:t>
            </a:r>
            <a:r>
              <a:rPr kumimoji="1" lang="en-US" altLang="zh-CN" sz="1600" b="1" dirty="0"/>
              <a:t>12</a:t>
            </a:r>
            <a:r>
              <a:rPr kumimoji="1" lang="zh-CN" altLang="en-US" sz="1600" b="1" dirty="0"/>
              <a:t>台</a:t>
            </a:r>
            <a:r>
              <a:rPr kumimoji="1" lang="en-US" altLang="zh-CN" sz="1600" b="1" dirty="0"/>
              <a:t>60</a:t>
            </a:r>
            <a:r>
              <a:rPr kumimoji="1" lang="zh-CN" altLang="en-US" sz="1600" b="1" dirty="0"/>
              <a:t>万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720035" y="2136084"/>
          <a:ext cx="7721601" cy="3814143"/>
        </p:xfrm>
        <a:graphic>
          <a:graphicData uri="http://schemas.openxmlformats.org/drawingml/2006/table">
            <a:tbl>
              <a:tblPr/>
              <a:tblGrid>
                <a:gridCol w="2296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6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4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8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项目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工作内容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工作量（人</a:t>
                      </a:r>
                      <a:r>
                        <a:rPr lang="en-US" altLang="zh-C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/</a:t>
                      </a:r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月）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预算（万）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808"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经营分析平台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15~7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）</a:t>
                      </a:r>
                      <a:b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</a:b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平均投入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16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人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需求调研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10.8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系统设计及原型开发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数据库设计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7.2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数据开发（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ETL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）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28.8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系统集成开发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7.2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页面开发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测试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21.6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月份系统优化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43.2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80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小计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190.8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808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人力专题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人力专题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28.8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780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总计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s-I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219.6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6465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1837</Words>
  <Application>Microsoft Office PowerPoint</Application>
  <PresentationFormat>全屏显示(4:3)</PresentationFormat>
  <Paragraphs>676</Paragraphs>
  <Slides>7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等线 Light</vt:lpstr>
      <vt:lpstr>微软雅黑</vt:lpstr>
      <vt:lpstr>微软雅黑</vt:lpstr>
      <vt:lpstr>Arial</vt:lpstr>
      <vt:lpstr>Calibri</vt:lpstr>
      <vt:lpstr>Calibri Light</vt:lpstr>
      <vt:lpstr>Office 主题​​</vt:lpstr>
      <vt:lpstr>think-cell Slide</vt:lpstr>
      <vt:lpstr>预算</vt:lpstr>
      <vt:lpstr>预算——土地端到端</vt:lpstr>
      <vt:lpstr>预算——经营管控</vt:lpstr>
      <vt:lpstr>预算——产业端到端</vt:lpstr>
      <vt:lpstr>预算——资产主题（630人工填报系统改造）</vt:lpstr>
      <vt:lpstr>预算——资产主题（后续打通系统自动获取数据）</vt:lpstr>
      <vt:lpstr>投入预算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预算</dc:title>
  <dc:creator>Emily Hong</dc:creator>
  <cp:lastModifiedBy>Emily Hong</cp:lastModifiedBy>
  <cp:revision>10</cp:revision>
  <dcterms:created xsi:type="dcterms:W3CDTF">2018-05-10T15:54:05Z</dcterms:created>
  <dcterms:modified xsi:type="dcterms:W3CDTF">2018-05-11T03:03:55Z</dcterms:modified>
</cp:coreProperties>
</file>