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2"/>
  </p:notesMasterIdLst>
  <p:sldIdLst>
    <p:sldId id="288" r:id="rId2"/>
    <p:sldId id="289" r:id="rId3"/>
    <p:sldId id="284" r:id="rId4"/>
    <p:sldId id="292" r:id="rId5"/>
    <p:sldId id="296" r:id="rId6"/>
    <p:sldId id="290" r:id="rId7"/>
    <p:sldId id="293" r:id="rId8"/>
    <p:sldId id="294" r:id="rId9"/>
    <p:sldId id="295" r:id="rId10"/>
    <p:sldId id="291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318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资产规模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Top10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（投资总额</a:t>
            </a:r>
            <a:r>
              <a:rPr lang="zh-CN" altLang="en-US" sz="900" dirty="0" smtClean="0"/>
              <a:t>）</a:t>
            </a:r>
            <a:endParaRPr lang="zh-CN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具备运营条件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strRef>
              <c:f>'2.1区域维度'!$P$5:$P$13</c:f>
              <c:strCache>
                <c:ptCount val="9"/>
                <c:pt idx="0">
                  <c:v>固安区域</c:v>
                </c:pt>
                <c:pt idx="1">
                  <c:v>大厂区域</c:v>
                </c:pt>
                <c:pt idx="2">
                  <c:v>嘉善区域</c:v>
                </c:pt>
                <c:pt idx="3">
                  <c:v>广阳区域</c:v>
                </c:pt>
                <c:pt idx="4">
                  <c:v>怀来区域</c:v>
                </c:pt>
                <c:pt idx="5">
                  <c:v>香河区域</c:v>
                </c:pt>
                <c:pt idx="6">
                  <c:v>苏家屯区域</c:v>
                </c:pt>
                <c:pt idx="7">
                  <c:v>来安区域</c:v>
                </c:pt>
                <c:pt idx="8">
                  <c:v>舒城区域</c:v>
                </c:pt>
              </c:strCache>
            </c:strRef>
          </c:cat>
          <c:val>
            <c:numRef>
              <c:f>'2.1区域维度'!$Q$5:$Q$13</c:f>
              <c:numCache>
                <c:formatCode>General</c:formatCode>
                <c:ptCount val="9"/>
                <c:pt idx="0">
                  <c:v>20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E-4DA6-B38F-B0D106450D21}"/>
            </c:ext>
          </c:extLst>
        </c:ser>
        <c:ser>
          <c:idx val="1"/>
          <c:order val="1"/>
          <c:tx>
            <c:strRef>
              <c:f>'2.1区域维度'!$R$4</c:f>
              <c:strCache>
                <c:ptCount val="1"/>
                <c:pt idx="0">
                  <c:v>在建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'2.1区域维度'!$P$5:$P$13</c:f>
              <c:strCache>
                <c:ptCount val="9"/>
                <c:pt idx="0">
                  <c:v>固安区域</c:v>
                </c:pt>
                <c:pt idx="1">
                  <c:v>大厂区域</c:v>
                </c:pt>
                <c:pt idx="2">
                  <c:v>嘉善区域</c:v>
                </c:pt>
                <c:pt idx="3">
                  <c:v>广阳区域</c:v>
                </c:pt>
                <c:pt idx="4">
                  <c:v>怀来区域</c:v>
                </c:pt>
                <c:pt idx="5">
                  <c:v>香河区域</c:v>
                </c:pt>
                <c:pt idx="6">
                  <c:v>苏家屯区域</c:v>
                </c:pt>
                <c:pt idx="7">
                  <c:v>来安区域</c:v>
                </c:pt>
                <c:pt idx="8">
                  <c:v>舒城区域</c:v>
                </c:pt>
              </c:strCache>
            </c:strRef>
          </c:cat>
          <c:val>
            <c:numRef>
              <c:f>'2.1区域维度'!$R$5:$R$13</c:f>
              <c:numCache>
                <c:formatCode>General</c:formatCode>
                <c:ptCount val="9"/>
                <c:pt idx="0">
                  <c:v>16</c:v>
                </c:pt>
                <c:pt idx="1">
                  <c:v>12</c:v>
                </c:pt>
                <c:pt idx="2">
                  <c:v>10.4</c:v>
                </c:pt>
                <c:pt idx="3">
                  <c:v>8</c:v>
                </c:pt>
                <c:pt idx="4">
                  <c:v>6.4</c:v>
                </c:pt>
                <c:pt idx="5">
                  <c:v>4.8000000000000007</c:v>
                </c:pt>
                <c:pt idx="6">
                  <c:v>4</c:v>
                </c:pt>
                <c:pt idx="7">
                  <c:v>3.2</c:v>
                </c:pt>
                <c:pt idx="8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7E-4DA6-B38F-B0D106450D21}"/>
            </c:ext>
          </c:extLst>
        </c:ser>
        <c:ser>
          <c:idx val="2"/>
          <c:order val="2"/>
          <c:tx>
            <c:strRef>
              <c:f>'2.1区域维度'!$S$4</c:f>
              <c:strCache>
                <c:ptCount val="1"/>
                <c:pt idx="0">
                  <c:v>立项未建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'2.1区域维度'!$P$5:$P$13</c:f>
              <c:strCache>
                <c:ptCount val="9"/>
                <c:pt idx="0">
                  <c:v>固安区域</c:v>
                </c:pt>
                <c:pt idx="1">
                  <c:v>大厂区域</c:v>
                </c:pt>
                <c:pt idx="2">
                  <c:v>嘉善区域</c:v>
                </c:pt>
                <c:pt idx="3">
                  <c:v>广阳区域</c:v>
                </c:pt>
                <c:pt idx="4">
                  <c:v>怀来区域</c:v>
                </c:pt>
                <c:pt idx="5">
                  <c:v>香河区域</c:v>
                </c:pt>
                <c:pt idx="6">
                  <c:v>苏家屯区域</c:v>
                </c:pt>
                <c:pt idx="7">
                  <c:v>来安区域</c:v>
                </c:pt>
                <c:pt idx="8">
                  <c:v>舒城区域</c:v>
                </c:pt>
              </c:strCache>
            </c:strRef>
          </c:cat>
          <c:val>
            <c:numRef>
              <c:f>'2.1区域维度'!$S$5:$S$13</c:f>
              <c:numCache>
                <c:formatCode>General</c:formatCode>
                <c:ptCount val="9"/>
                <c:pt idx="0">
                  <c:v>12.8</c:v>
                </c:pt>
                <c:pt idx="1">
                  <c:v>9.6000000000000014</c:v>
                </c:pt>
                <c:pt idx="2">
                  <c:v>8.32</c:v>
                </c:pt>
                <c:pt idx="3">
                  <c:v>6.4</c:v>
                </c:pt>
                <c:pt idx="4">
                  <c:v>5.120000000000001</c:v>
                </c:pt>
                <c:pt idx="5">
                  <c:v>3.8400000000000007</c:v>
                </c:pt>
                <c:pt idx="6">
                  <c:v>3.2</c:v>
                </c:pt>
                <c:pt idx="7">
                  <c:v>2.5600000000000005</c:v>
                </c:pt>
                <c:pt idx="8">
                  <c:v>1.2800000000000002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7E-4DA6-B38F-B0D106450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4282728"/>
        <c:axId val="414289392"/>
        <c:axId val="0"/>
      </c:bar3D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出租率（近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个月）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出租率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'2.1区域维度'!$P$5:$P$10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'2.1区域维度'!$Q$5:$Q$10</c:f>
              <c:numCache>
                <c:formatCode>0.00%</c:formatCode>
                <c:ptCount val="6"/>
                <c:pt idx="0">
                  <c:v>0.9</c:v>
                </c:pt>
                <c:pt idx="1">
                  <c:v>0.85</c:v>
                </c:pt>
                <c:pt idx="2">
                  <c:v>0.88</c:v>
                </c:pt>
                <c:pt idx="3">
                  <c:v>0.92</c:v>
                </c:pt>
                <c:pt idx="4">
                  <c:v>0.95</c:v>
                </c:pt>
                <c:pt idx="5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4282728"/>
        <c:axId val="414289392"/>
      </c:line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租金单价（近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个月）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租金单价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'2.1区域维度'!$P$5:$P$10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'2.1区域维度'!$Q$5:$Q$10</c:f>
              <c:numCache>
                <c:formatCode>0.00_ </c:formatCode>
                <c:ptCount val="6"/>
                <c:pt idx="0">
                  <c:v>2.11</c:v>
                </c:pt>
                <c:pt idx="1">
                  <c:v>2.0099999999999998</c:v>
                </c:pt>
                <c:pt idx="2">
                  <c:v>1.93</c:v>
                </c:pt>
                <c:pt idx="3">
                  <c:v>2.02</c:v>
                </c:pt>
                <c:pt idx="4">
                  <c:v>1.88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4282728"/>
        <c:axId val="414289392"/>
        <c:axId val="0"/>
      </c:bar3D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入住率（近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个月）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入住率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'2.1区域维度'!$P$5:$P$10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'2.1区域维度'!$Q$5:$Q$10</c:f>
              <c:numCache>
                <c:formatCode>0.00%</c:formatCode>
                <c:ptCount val="6"/>
                <c:pt idx="0">
                  <c:v>0.9</c:v>
                </c:pt>
                <c:pt idx="1">
                  <c:v>0.85</c:v>
                </c:pt>
                <c:pt idx="2">
                  <c:v>0.88</c:v>
                </c:pt>
                <c:pt idx="3">
                  <c:v>0.92</c:v>
                </c:pt>
                <c:pt idx="4">
                  <c:v>0.95</c:v>
                </c:pt>
                <c:pt idx="5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4282728"/>
        <c:axId val="414289392"/>
      </c:line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平均房价（近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个月）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平均房价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'2.1区域维度'!$P$5:$P$10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'2.1区域维度'!$Q$5:$Q$10</c:f>
              <c:numCache>
                <c:formatCode>0.00_ </c:formatCode>
                <c:ptCount val="6"/>
                <c:pt idx="0">
                  <c:v>389</c:v>
                </c:pt>
                <c:pt idx="1">
                  <c:v>460</c:v>
                </c:pt>
                <c:pt idx="2">
                  <c:v>420</c:v>
                </c:pt>
                <c:pt idx="3">
                  <c:v>390</c:v>
                </c:pt>
                <c:pt idx="4">
                  <c:v>410</c:v>
                </c:pt>
                <c:pt idx="5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4282728"/>
        <c:axId val="414289392"/>
        <c:axId val="0"/>
      </c:bar3D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学生数（各年）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学生数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'2.1区域维度'!$P$5:$P$6</c:f>
              <c:strCache>
                <c:ptCount val="2"/>
                <c:pt idx="0">
                  <c:v>2017年</c:v>
                </c:pt>
                <c:pt idx="1">
                  <c:v>2018年</c:v>
                </c:pt>
              </c:strCache>
            </c:strRef>
          </c:cat>
          <c:val>
            <c:numRef>
              <c:f>'2.1区域维度'!$Q$5:$Q$6</c:f>
              <c:numCache>
                <c:formatCode>0_ </c:formatCode>
                <c:ptCount val="2"/>
                <c:pt idx="0">
                  <c:v>1955</c:v>
                </c:pt>
                <c:pt idx="1">
                  <c:v>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282728"/>
        <c:axId val="414289392"/>
      </c:bar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 smtClean="0">
                <a:solidFill>
                  <a:srgbClr val="FF0000"/>
                </a:solidFill>
              </a:rPr>
              <a:t>班级数（各年）</a:t>
            </a:r>
            <a:endParaRPr lang="zh-CN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'2.1区域维度'!$Q$4</c:f>
              <c:strCache>
                <c:ptCount val="1"/>
                <c:pt idx="0">
                  <c:v>班级数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'2.1区域维度'!$P$5:$P$6</c:f>
              <c:strCache>
                <c:ptCount val="2"/>
                <c:pt idx="0">
                  <c:v>2017年</c:v>
                </c:pt>
                <c:pt idx="1">
                  <c:v>2018年</c:v>
                </c:pt>
              </c:strCache>
            </c:strRef>
          </c:cat>
          <c:val>
            <c:numRef>
              <c:f>'2.1区域维度'!$Q$5:$Q$6</c:f>
              <c:numCache>
                <c:formatCode>0.00_ </c:formatCode>
                <c:ptCount val="2"/>
                <c:pt idx="0">
                  <c:v>64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5-4C88-A110-A9BA4F223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4282728"/>
        <c:axId val="414289392"/>
        <c:axId val="0"/>
      </c:bar3DChart>
      <c:catAx>
        <c:axId val="41428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9392"/>
        <c:crosses val="autoZero"/>
        <c:auto val="1"/>
        <c:lblAlgn val="ctr"/>
        <c:lblOffset val="100"/>
        <c:noMultiLvlLbl val="0"/>
      </c:catAx>
      <c:valAx>
        <c:axId val="414289392"/>
        <c:scaling>
          <c:orientation val="minMax"/>
        </c:scaling>
        <c:delete val="0"/>
        <c:axPos val="l"/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28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32B5E-35F9-4077-BF98-1993FED55FAA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A0A4A-565D-4F20-B78F-DA51125C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07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76980" y="6327058"/>
            <a:ext cx="3578943" cy="53094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0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 smtClean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 smtClean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 smtClean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 smtClean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 smtClean="0"/>
              <a:t>點擊輸入內文</a:t>
            </a:r>
          </a:p>
          <a:p>
            <a:pPr lvl="1"/>
            <a:r>
              <a:rPr lang="zh-CN" altLang="en-US" noProof="0" dirty="0" smtClean="0"/>
              <a:t>第二級</a:t>
            </a:r>
          </a:p>
          <a:p>
            <a:pPr lvl="2"/>
            <a:r>
              <a:rPr lang="zh-CN" altLang="en-US" noProof="0" dirty="0" smtClean="0"/>
              <a:t>第三級</a:t>
            </a:r>
          </a:p>
          <a:p>
            <a:pPr lvl="3"/>
            <a:r>
              <a:rPr lang="zh-CN" altLang="en-US" noProof="0" dirty="0" smtClean="0"/>
              <a:t>第四級</a:t>
            </a:r>
          </a:p>
          <a:p>
            <a:pPr lvl="4"/>
            <a:r>
              <a:rPr lang="zh-CN" altLang="en-US" noProof="0" dirty="0" smtClean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4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316" userDrawn="1">
          <p15:clr>
            <a:srgbClr val="F26B43"/>
          </p15:clr>
        </p15:guide>
        <p15:guide id="5" pos="736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9" pos="4961" userDrawn="1">
          <p15:clr>
            <a:srgbClr val="F26B43"/>
          </p15:clr>
        </p15:guide>
        <p15:guide id="10" orient="horz" pos="236" userDrawn="1">
          <p15:clr>
            <a:srgbClr val="F26B43"/>
          </p15:clr>
        </p15:guide>
        <p15:guide id="11" pos="1363" userDrawn="1">
          <p15:clr>
            <a:srgbClr val="F26B43"/>
          </p15:clr>
        </p15:guide>
        <p15:guide id="12" pos="1516" userDrawn="1">
          <p15:clr>
            <a:srgbClr val="F26B43"/>
          </p15:clr>
        </p15:guide>
        <p15:guide id="13" pos="2560" userDrawn="1">
          <p15:clr>
            <a:srgbClr val="F26B43"/>
          </p15:clr>
        </p15:guide>
        <p15:guide id="14" pos="2711" userDrawn="1">
          <p15:clr>
            <a:srgbClr val="F26B43"/>
          </p15:clr>
        </p15:guide>
        <p15:guide id="15" pos="6160" userDrawn="1">
          <p15:clr>
            <a:srgbClr val="F26B43"/>
          </p15:clr>
        </p15:guide>
        <p15:guide id="16" pos="3764" userDrawn="1">
          <p15:clr>
            <a:srgbClr val="F26B43"/>
          </p15:clr>
        </p15:guide>
        <p15:guide id="17" pos="3916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6312" userDrawn="1">
          <p15:clr>
            <a:srgbClr val="F26B43"/>
          </p15:clr>
        </p15:guide>
        <p15:guide id="20" orient="horz" pos="1049" userDrawn="1">
          <p15:clr>
            <a:srgbClr val="F26B43"/>
          </p15:clr>
        </p15:guide>
        <p15:guide id="21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65"/>
          <p:cNvSpPr/>
          <p:nvPr/>
        </p:nvSpPr>
        <p:spPr bwMode="gray">
          <a:xfrm>
            <a:off x="3001637" y="626678"/>
            <a:ext cx="6126218" cy="6074593"/>
          </a:xfrm>
          <a:prstGeom prst="roundRect">
            <a:avLst>
              <a:gd name="adj" fmla="val 3085"/>
            </a:avLst>
          </a:prstGeom>
          <a:noFill/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Rectangle 58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首页</a:t>
            </a:r>
            <a:endParaRPr 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左右箭头 51"/>
          <p:cNvSpPr/>
          <p:nvPr/>
        </p:nvSpPr>
        <p:spPr bwMode="gray">
          <a:xfrm>
            <a:off x="204328" y="650974"/>
            <a:ext cx="2691037" cy="422435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动态监控区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左右箭头 52"/>
          <p:cNvSpPr/>
          <p:nvPr/>
        </p:nvSpPr>
        <p:spPr bwMode="gray">
          <a:xfrm>
            <a:off x="9220796" y="650974"/>
            <a:ext cx="2691037" cy="422435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经营布局区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5" name="矩形 57"/>
          <p:cNvSpPr/>
          <p:nvPr/>
        </p:nvSpPr>
        <p:spPr bwMode="gray">
          <a:xfrm>
            <a:off x="3200890" y="891546"/>
            <a:ext cx="1510057" cy="22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区域视图</a:t>
            </a:r>
            <a:endParaRPr lang="en-US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矩形 59"/>
          <p:cNvSpPr/>
          <p:nvPr/>
        </p:nvSpPr>
        <p:spPr bwMode="gray">
          <a:xfrm>
            <a:off x="3200890" y="1137823"/>
            <a:ext cx="1510057" cy="22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新城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小镇</a:t>
            </a:r>
            <a:endParaRPr lang="en-US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矩形 59"/>
          <p:cNvSpPr/>
          <p:nvPr/>
        </p:nvSpPr>
        <p:spPr bwMode="gray">
          <a:xfrm>
            <a:off x="3200890" y="1384099"/>
            <a:ext cx="1510057" cy="22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chemeClr val="bg1"/>
                </a:solidFill>
                <a:latin typeface="+mn-ea"/>
              </a:rPr>
              <a:t>…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17220" y="891546"/>
            <a:ext cx="41286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说明：这个部分是控制中心，需要确定可以切换的维度</a:t>
            </a:r>
            <a:r>
              <a:rPr lang="en-US" altLang="zh-CN" sz="1400" dirty="0" smtClean="0">
                <a:solidFill>
                  <a:schemeClr val="accent4"/>
                </a:solidFill>
              </a:rPr>
              <a:t>&amp;</a:t>
            </a:r>
            <a:r>
              <a:rPr lang="zh-CN" altLang="en-US" sz="1400" dirty="0" smtClean="0">
                <a:solidFill>
                  <a:schemeClr val="accent4"/>
                </a:solidFill>
              </a:rPr>
              <a:t>每个维度的颗粒度，比如按事业部</a:t>
            </a:r>
            <a:r>
              <a:rPr lang="en-US" altLang="zh-CN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accent4"/>
                </a:solidFill>
              </a:rPr>
              <a:t>区域、按新城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小镇等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grpSp>
        <p:nvGrpSpPr>
          <p:cNvPr id="82" name="Group 1027"/>
          <p:cNvGrpSpPr>
            <a:grpSpLocks/>
          </p:cNvGrpSpPr>
          <p:nvPr/>
        </p:nvGrpSpPr>
        <p:grpSpPr bwMode="auto">
          <a:xfrm>
            <a:off x="3200890" y="1630375"/>
            <a:ext cx="4326910" cy="3954163"/>
            <a:chOff x="248843" y="2333385"/>
            <a:chExt cx="5501231" cy="4433929"/>
          </a:xfrm>
        </p:grpSpPr>
        <p:grpSp>
          <p:nvGrpSpPr>
            <p:cNvPr id="83" name="Group 29"/>
            <p:cNvGrpSpPr/>
            <p:nvPr/>
          </p:nvGrpSpPr>
          <p:grpSpPr>
            <a:xfrm>
              <a:off x="248843" y="2333385"/>
              <a:ext cx="5501231" cy="4433929"/>
              <a:chOff x="1709832" y="1354138"/>
              <a:chExt cx="5804807" cy="4931556"/>
            </a:xfrm>
            <a:solidFill>
              <a:srgbClr val="F08200"/>
            </a:solidFill>
          </p:grpSpPr>
          <p:sp>
            <p:nvSpPr>
              <p:cNvPr id="93" name="Line 3"/>
              <p:cNvSpPr>
                <a:spLocks noChangeShapeType="1"/>
              </p:cNvSpPr>
              <p:nvPr/>
            </p:nvSpPr>
            <p:spPr bwMode="auto">
              <a:xfrm>
                <a:off x="4562072" y="5531869"/>
                <a:ext cx="115424" cy="182836"/>
              </a:xfrm>
              <a:prstGeom prst="line">
                <a:avLst/>
              </a:pr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4" name="Freeform 8"/>
              <p:cNvSpPr>
                <a:spLocks/>
              </p:cNvSpPr>
              <p:nvPr/>
            </p:nvSpPr>
            <p:spPr bwMode="auto">
              <a:xfrm>
                <a:off x="4061393" y="1410561"/>
                <a:ext cx="2582832" cy="2360385"/>
              </a:xfrm>
              <a:custGeom>
                <a:avLst/>
                <a:gdLst/>
                <a:ahLst/>
                <a:cxnLst>
                  <a:cxn ang="0">
                    <a:pos x="131" y="1244"/>
                  </a:cxn>
                  <a:cxn ang="0">
                    <a:pos x="482" y="1293"/>
                  </a:cxn>
                  <a:cxn ang="0">
                    <a:pos x="692" y="1331"/>
                  </a:cxn>
                  <a:cxn ang="0">
                    <a:pos x="1131" y="1203"/>
                  </a:cxn>
                  <a:cxn ang="0">
                    <a:pos x="1275" y="1067"/>
                  </a:cxn>
                  <a:cxn ang="0">
                    <a:pos x="1280" y="927"/>
                  </a:cxn>
                  <a:cxn ang="0">
                    <a:pos x="1506" y="859"/>
                  </a:cxn>
                  <a:cxn ang="0">
                    <a:pos x="1636" y="770"/>
                  </a:cxn>
                  <a:cxn ang="0">
                    <a:pos x="1888" y="699"/>
                  </a:cxn>
                  <a:cxn ang="0">
                    <a:pos x="1793" y="574"/>
                  </a:cxn>
                  <a:cxn ang="0">
                    <a:pos x="1697" y="607"/>
                  </a:cxn>
                  <a:cxn ang="0">
                    <a:pos x="1561" y="630"/>
                  </a:cxn>
                  <a:cxn ang="0">
                    <a:pos x="1557" y="413"/>
                  </a:cxn>
                  <a:cxn ang="0">
                    <a:pos x="1773" y="343"/>
                  </a:cxn>
                  <a:cxn ang="0">
                    <a:pos x="1793" y="185"/>
                  </a:cxn>
                  <a:cxn ang="0">
                    <a:pos x="1804" y="92"/>
                  </a:cxn>
                  <a:cxn ang="0">
                    <a:pos x="1872" y="0"/>
                  </a:cxn>
                  <a:cxn ang="0">
                    <a:pos x="1872" y="92"/>
                  </a:cxn>
                  <a:cxn ang="0">
                    <a:pos x="1948" y="66"/>
                  </a:cxn>
                  <a:cxn ang="0">
                    <a:pos x="1996" y="161"/>
                  </a:cxn>
                  <a:cxn ang="0">
                    <a:pos x="2140" y="175"/>
                  </a:cxn>
                  <a:cxn ang="0">
                    <a:pos x="2219" y="145"/>
                  </a:cxn>
                  <a:cxn ang="0">
                    <a:pos x="2263" y="244"/>
                  </a:cxn>
                  <a:cxn ang="0">
                    <a:pos x="2231" y="379"/>
                  </a:cxn>
                  <a:cxn ang="0">
                    <a:pos x="2223" y="485"/>
                  </a:cxn>
                  <a:cxn ang="0">
                    <a:pos x="2099" y="571"/>
                  </a:cxn>
                  <a:cxn ang="0">
                    <a:pos x="2223" y="590"/>
                  </a:cxn>
                  <a:cxn ang="0">
                    <a:pos x="2191" y="636"/>
                  </a:cxn>
                  <a:cxn ang="0">
                    <a:pos x="2103" y="735"/>
                  </a:cxn>
                  <a:cxn ang="0">
                    <a:pos x="2127" y="811"/>
                  </a:cxn>
                  <a:cxn ang="0">
                    <a:pos x="2219" y="853"/>
                  </a:cxn>
                  <a:cxn ang="0">
                    <a:pos x="2319" y="976"/>
                  </a:cxn>
                  <a:cxn ang="0">
                    <a:pos x="1996" y="1125"/>
                  </a:cxn>
                  <a:cxn ang="0">
                    <a:pos x="1967" y="1207"/>
                  </a:cxn>
                  <a:cxn ang="0">
                    <a:pos x="1861" y="1216"/>
                  </a:cxn>
                  <a:cxn ang="0">
                    <a:pos x="1793" y="1120"/>
                  </a:cxn>
                  <a:cxn ang="0">
                    <a:pos x="1740" y="1209"/>
                  </a:cxn>
                  <a:cxn ang="0">
                    <a:pos x="1593" y="1241"/>
                  </a:cxn>
                  <a:cxn ang="0">
                    <a:pos x="1489" y="1286"/>
                  </a:cxn>
                  <a:cxn ang="0">
                    <a:pos x="1362" y="1392"/>
                  </a:cxn>
                  <a:cxn ang="0">
                    <a:pos x="1183" y="1508"/>
                  </a:cxn>
                  <a:cxn ang="0">
                    <a:pos x="1103" y="1581"/>
                  </a:cxn>
                  <a:cxn ang="0">
                    <a:pos x="880" y="1648"/>
                  </a:cxn>
                  <a:cxn ang="0">
                    <a:pos x="876" y="1521"/>
                  </a:cxn>
                  <a:cxn ang="0">
                    <a:pos x="796" y="1623"/>
                  </a:cxn>
                  <a:cxn ang="0">
                    <a:pos x="654" y="1741"/>
                  </a:cxn>
                  <a:cxn ang="0">
                    <a:pos x="583" y="1661"/>
                  </a:cxn>
                  <a:cxn ang="0">
                    <a:pos x="644" y="1587"/>
                  </a:cxn>
                  <a:cxn ang="0">
                    <a:pos x="410" y="1610"/>
                  </a:cxn>
                  <a:cxn ang="0">
                    <a:pos x="234" y="1491"/>
                  </a:cxn>
                  <a:cxn ang="0">
                    <a:pos x="272" y="1433"/>
                  </a:cxn>
                  <a:cxn ang="0">
                    <a:pos x="72" y="1461"/>
                  </a:cxn>
                  <a:cxn ang="0">
                    <a:pos x="0" y="1224"/>
                  </a:cxn>
                </a:cxnLst>
                <a:rect l="0" t="0" r="r" b="b"/>
                <a:pathLst>
                  <a:path w="2320" h="1742">
                    <a:moveTo>
                      <a:pt x="0" y="1224"/>
                    </a:moveTo>
                    <a:lnTo>
                      <a:pt x="131" y="1244"/>
                    </a:lnTo>
                    <a:lnTo>
                      <a:pt x="387" y="1238"/>
                    </a:lnTo>
                    <a:lnTo>
                      <a:pt x="482" y="1293"/>
                    </a:lnTo>
                    <a:lnTo>
                      <a:pt x="632" y="1300"/>
                    </a:lnTo>
                    <a:lnTo>
                      <a:pt x="692" y="1331"/>
                    </a:lnTo>
                    <a:lnTo>
                      <a:pt x="753" y="1270"/>
                    </a:lnTo>
                    <a:lnTo>
                      <a:pt x="1131" y="1203"/>
                    </a:lnTo>
                    <a:lnTo>
                      <a:pt x="1192" y="1125"/>
                    </a:lnTo>
                    <a:lnTo>
                      <a:pt x="1275" y="1067"/>
                    </a:lnTo>
                    <a:lnTo>
                      <a:pt x="1234" y="988"/>
                    </a:lnTo>
                    <a:lnTo>
                      <a:pt x="1280" y="927"/>
                    </a:lnTo>
                    <a:lnTo>
                      <a:pt x="1444" y="945"/>
                    </a:lnTo>
                    <a:lnTo>
                      <a:pt x="1506" y="859"/>
                    </a:lnTo>
                    <a:lnTo>
                      <a:pt x="1617" y="823"/>
                    </a:lnTo>
                    <a:lnTo>
                      <a:pt x="1636" y="770"/>
                    </a:lnTo>
                    <a:lnTo>
                      <a:pt x="1728" y="729"/>
                    </a:lnTo>
                    <a:lnTo>
                      <a:pt x="1888" y="699"/>
                    </a:lnTo>
                    <a:lnTo>
                      <a:pt x="1900" y="657"/>
                    </a:lnTo>
                    <a:lnTo>
                      <a:pt x="1793" y="574"/>
                    </a:lnTo>
                    <a:lnTo>
                      <a:pt x="1689" y="581"/>
                    </a:lnTo>
                    <a:lnTo>
                      <a:pt x="1697" y="607"/>
                    </a:lnTo>
                    <a:lnTo>
                      <a:pt x="1614" y="607"/>
                    </a:lnTo>
                    <a:lnTo>
                      <a:pt x="1561" y="630"/>
                    </a:lnTo>
                    <a:lnTo>
                      <a:pt x="1521" y="567"/>
                    </a:lnTo>
                    <a:lnTo>
                      <a:pt x="1557" y="413"/>
                    </a:lnTo>
                    <a:lnTo>
                      <a:pt x="1668" y="413"/>
                    </a:lnTo>
                    <a:lnTo>
                      <a:pt x="1773" y="343"/>
                    </a:lnTo>
                    <a:lnTo>
                      <a:pt x="1769" y="280"/>
                    </a:lnTo>
                    <a:lnTo>
                      <a:pt x="1793" y="185"/>
                    </a:lnTo>
                    <a:lnTo>
                      <a:pt x="1836" y="138"/>
                    </a:lnTo>
                    <a:lnTo>
                      <a:pt x="1804" y="92"/>
                    </a:lnTo>
                    <a:lnTo>
                      <a:pt x="1800" y="19"/>
                    </a:lnTo>
                    <a:lnTo>
                      <a:pt x="1872" y="0"/>
                    </a:lnTo>
                    <a:lnTo>
                      <a:pt x="1895" y="39"/>
                    </a:lnTo>
                    <a:lnTo>
                      <a:pt x="1872" y="92"/>
                    </a:lnTo>
                    <a:lnTo>
                      <a:pt x="1920" y="99"/>
                    </a:lnTo>
                    <a:lnTo>
                      <a:pt x="1948" y="66"/>
                    </a:lnTo>
                    <a:lnTo>
                      <a:pt x="1976" y="76"/>
                    </a:lnTo>
                    <a:lnTo>
                      <a:pt x="1996" y="161"/>
                    </a:lnTo>
                    <a:lnTo>
                      <a:pt x="2039" y="171"/>
                    </a:lnTo>
                    <a:lnTo>
                      <a:pt x="2140" y="175"/>
                    </a:lnTo>
                    <a:lnTo>
                      <a:pt x="2171" y="122"/>
                    </a:lnTo>
                    <a:lnTo>
                      <a:pt x="2219" y="145"/>
                    </a:lnTo>
                    <a:lnTo>
                      <a:pt x="2307" y="161"/>
                    </a:lnTo>
                    <a:lnTo>
                      <a:pt x="2263" y="244"/>
                    </a:lnTo>
                    <a:lnTo>
                      <a:pt x="2258" y="366"/>
                    </a:lnTo>
                    <a:lnTo>
                      <a:pt x="2231" y="379"/>
                    </a:lnTo>
                    <a:lnTo>
                      <a:pt x="2238" y="465"/>
                    </a:lnTo>
                    <a:lnTo>
                      <a:pt x="2223" y="485"/>
                    </a:lnTo>
                    <a:lnTo>
                      <a:pt x="2168" y="455"/>
                    </a:lnTo>
                    <a:lnTo>
                      <a:pt x="2099" y="571"/>
                    </a:lnTo>
                    <a:lnTo>
                      <a:pt x="2159" y="600"/>
                    </a:lnTo>
                    <a:lnTo>
                      <a:pt x="2223" y="590"/>
                    </a:lnTo>
                    <a:lnTo>
                      <a:pt x="2231" y="623"/>
                    </a:lnTo>
                    <a:lnTo>
                      <a:pt x="2191" y="636"/>
                    </a:lnTo>
                    <a:lnTo>
                      <a:pt x="2159" y="742"/>
                    </a:lnTo>
                    <a:lnTo>
                      <a:pt x="2103" y="735"/>
                    </a:lnTo>
                    <a:lnTo>
                      <a:pt x="2083" y="748"/>
                    </a:lnTo>
                    <a:lnTo>
                      <a:pt x="2127" y="811"/>
                    </a:lnTo>
                    <a:lnTo>
                      <a:pt x="2179" y="888"/>
                    </a:lnTo>
                    <a:lnTo>
                      <a:pt x="2219" y="853"/>
                    </a:lnTo>
                    <a:lnTo>
                      <a:pt x="2307" y="902"/>
                    </a:lnTo>
                    <a:lnTo>
                      <a:pt x="2319" y="976"/>
                    </a:lnTo>
                    <a:lnTo>
                      <a:pt x="2043" y="1145"/>
                    </a:lnTo>
                    <a:lnTo>
                      <a:pt x="1996" y="1125"/>
                    </a:lnTo>
                    <a:lnTo>
                      <a:pt x="1948" y="1125"/>
                    </a:lnTo>
                    <a:lnTo>
                      <a:pt x="1967" y="1207"/>
                    </a:lnTo>
                    <a:lnTo>
                      <a:pt x="1943" y="1237"/>
                    </a:lnTo>
                    <a:lnTo>
                      <a:pt x="1861" y="1216"/>
                    </a:lnTo>
                    <a:lnTo>
                      <a:pt x="1864" y="1145"/>
                    </a:lnTo>
                    <a:lnTo>
                      <a:pt x="1793" y="1120"/>
                    </a:lnTo>
                    <a:lnTo>
                      <a:pt x="1737" y="1151"/>
                    </a:lnTo>
                    <a:lnTo>
                      <a:pt x="1740" y="1209"/>
                    </a:lnTo>
                    <a:lnTo>
                      <a:pt x="1657" y="1207"/>
                    </a:lnTo>
                    <a:lnTo>
                      <a:pt x="1593" y="1241"/>
                    </a:lnTo>
                    <a:lnTo>
                      <a:pt x="1533" y="1213"/>
                    </a:lnTo>
                    <a:lnTo>
                      <a:pt x="1489" y="1286"/>
                    </a:lnTo>
                    <a:lnTo>
                      <a:pt x="1513" y="1359"/>
                    </a:lnTo>
                    <a:lnTo>
                      <a:pt x="1362" y="1392"/>
                    </a:lnTo>
                    <a:lnTo>
                      <a:pt x="1258" y="1514"/>
                    </a:lnTo>
                    <a:lnTo>
                      <a:pt x="1183" y="1508"/>
                    </a:lnTo>
                    <a:lnTo>
                      <a:pt x="1139" y="1571"/>
                    </a:lnTo>
                    <a:lnTo>
                      <a:pt x="1103" y="1581"/>
                    </a:lnTo>
                    <a:lnTo>
                      <a:pt x="1015" y="1690"/>
                    </a:lnTo>
                    <a:lnTo>
                      <a:pt x="880" y="1648"/>
                    </a:lnTo>
                    <a:lnTo>
                      <a:pt x="886" y="1592"/>
                    </a:lnTo>
                    <a:lnTo>
                      <a:pt x="876" y="1521"/>
                    </a:lnTo>
                    <a:lnTo>
                      <a:pt x="808" y="1544"/>
                    </a:lnTo>
                    <a:lnTo>
                      <a:pt x="796" y="1623"/>
                    </a:lnTo>
                    <a:lnTo>
                      <a:pt x="720" y="1736"/>
                    </a:lnTo>
                    <a:lnTo>
                      <a:pt x="654" y="1741"/>
                    </a:lnTo>
                    <a:lnTo>
                      <a:pt x="590" y="1729"/>
                    </a:lnTo>
                    <a:lnTo>
                      <a:pt x="583" y="1661"/>
                    </a:lnTo>
                    <a:lnTo>
                      <a:pt x="627" y="1639"/>
                    </a:lnTo>
                    <a:lnTo>
                      <a:pt x="644" y="1587"/>
                    </a:lnTo>
                    <a:lnTo>
                      <a:pt x="572" y="1553"/>
                    </a:lnTo>
                    <a:lnTo>
                      <a:pt x="410" y="1610"/>
                    </a:lnTo>
                    <a:lnTo>
                      <a:pt x="317" y="1554"/>
                    </a:lnTo>
                    <a:lnTo>
                      <a:pt x="234" y="1491"/>
                    </a:lnTo>
                    <a:lnTo>
                      <a:pt x="284" y="1470"/>
                    </a:lnTo>
                    <a:lnTo>
                      <a:pt x="272" y="1433"/>
                    </a:lnTo>
                    <a:lnTo>
                      <a:pt x="134" y="1418"/>
                    </a:lnTo>
                    <a:lnTo>
                      <a:pt x="72" y="1461"/>
                    </a:lnTo>
                    <a:lnTo>
                      <a:pt x="11" y="1359"/>
                    </a:lnTo>
                    <a:lnTo>
                      <a:pt x="0" y="1224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5" name="Freeform 9"/>
              <p:cNvSpPr>
                <a:spLocks/>
              </p:cNvSpPr>
              <p:nvPr/>
            </p:nvSpPr>
            <p:spPr bwMode="auto">
              <a:xfrm>
                <a:off x="6138527" y="1354138"/>
                <a:ext cx="1376112" cy="1167455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46" y="0"/>
                  </a:cxn>
                  <a:cxn ang="0">
                    <a:pos x="358" y="16"/>
                  </a:cxn>
                  <a:cxn ang="0">
                    <a:pos x="426" y="168"/>
                  </a:cxn>
                  <a:cxn ang="0">
                    <a:pos x="513" y="225"/>
                  </a:cxn>
                  <a:cxn ang="0">
                    <a:pos x="597" y="303"/>
                  </a:cxn>
                  <a:cxn ang="0">
                    <a:pos x="748" y="303"/>
                  </a:cxn>
                  <a:cxn ang="0">
                    <a:pos x="817" y="327"/>
                  </a:cxn>
                  <a:cxn ang="0">
                    <a:pos x="868" y="370"/>
                  </a:cxn>
                  <a:cxn ang="0">
                    <a:pos x="919" y="449"/>
                  </a:cxn>
                  <a:cxn ang="0">
                    <a:pos x="1019" y="418"/>
                  </a:cxn>
                  <a:cxn ang="0">
                    <a:pos x="1056" y="350"/>
                  </a:cxn>
                  <a:cxn ang="0">
                    <a:pos x="1190" y="297"/>
                  </a:cxn>
                  <a:cxn ang="0">
                    <a:pos x="1234" y="376"/>
                  </a:cxn>
                  <a:cxn ang="0">
                    <a:pos x="1214" y="462"/>
                  </a:cxn>
                  <a:cxn ang="0">
                    <a:pos x="1195" y="521"/>
                  </a:cxn>
                  <a:cxn ang="0">
                    <a:pos x="1202" y="653"/>
                  </a:cxn>
                  <a:cxn ang="0">
                    <a:pos x="1103" y="653"/>
                  </a:cxn>
                  <a:cxn ang="0">
                    <a:pos x="1023" y="716"/>
                  </a:cxn>
                  <a:cxn ang="0">
                    <a:pos x="1095" y="861"/>
                  </a:cxn>
                  <a:cxn ang="0">
                    <a:pos x="968" y="818"/>
                  </a:cxn>
                  <a:cxn ang="0">
                    <a:pos x="912" y="857"/>
                  </a:cxn>
                  <a:cxn ang="0">
                    <a:pos x="834" y="805"/>
                  </a:cxn>
                  <a:cxn ang="0">
                    <a:pos x="768" y="803"/>
                  </a:cxn>
                  <a:cxn ang="0">
                    <a:pos x="773" y="845"/>
                  </a:cxn>
                  <a:cxn ang="0">
                    <a:pos x="669" y="771"/>
                  </a:cxn>
                  <a:cxn ang="0">
                    <a:pos x="604" y="781"/>
                  </a:cxn>
                  <a:cxn ang="0">
                    <a:pos x="539" y="765"/>
                  </a:cxn>
                  <a:cxn ang="0">
                    <a:pos x="481" y="784"/>
                  </a:cxn>
                  <a:cxn ang="0">
                    <a:pos x="308" y="746"/>
                  </a:cxn>
                  <a:cxn ang="0">
                    <a:pos x="326" y="680"/>
                  </a:cxn>
                  <a:cxn ang="0">
                    <a:pos x="361" y="669"/>
                  </a:cxn>
                  <a:cxn ang="0">
                    <a:pos x="349" y="635"/>
                  </a:cxn>
                  <a:cxn ang="0">
                    <a:pos x="299" y="657"/>
                  </a:cxn>
                  <a:cxn ang="0">
                    <a:pos x="227" y="612"/>
                  </a:cxn>
                  <a:cxn ang="0">
                    <a:pos x="301" y="494"/>
                  </a:cxn>
                  <a:cxn ang="0">
                    <a:pos x="360" y="517"/>
                  </a:cxn>
                  <a:cxn ang="0">
                    <a:pos x="361" y="424"/>
                  </a:cxn>
                  <a:cxn ang="0">
                    <a:pos x="392" y="401"/>
                  </a:cxn>
                  <a:cxn ang="0">
                    <a:pos x="389" y="292"/>
                  </a:cxn>
                  <a:cxn ang="0">
                    <a:pos x="437" y="211"/>
                  </a:cxn>
                  <a:cxn ang="0">
                    <a:pos x="358" y="203"/>
                  </a:cxn>
                  <a:cxn ang="0">
                    <a:pos x="316" y="175"/>
                  </a:cxn>
                  <a:cxn ang="0">
                    <a:pos x="275" y="225"/>
                  </a:cxn>
                  <a:cxn ang="0">
                    <a:pos x="190" y="221"/>
                  </a:cxn>
                  <a:cxn ang="0">
                    <a:pos x="134" y="208"/>
                  </a:cxn>
                  <a:cxn ang="0">
                    <a:pos x="115" y="122"/>
                  </a:cxn>
                  <a:cxn ang="0">
                    <a:pos x="79" y="115"/>
                  </a:cxn>
                  <a:cxn ang="0">
                    <a:pos x="65" y="152"/>
                  </a:cxn>
                  <a:cxn ang="0">
                    <a:pos x="2" y="138"/>
                  </a:cxn>
                  <a:cxn ang="0">
                    <a:pos x="34" y="82"/>
                  </a:cxn>
                  <a:cxn ang="0">
                    <a:pos x="0" y="49"/>
                  </a:cxn>
                </a:cxnLst>
                <a:rect l="0" t="0" r="r" b="b"/>
                <a:pathLst>
                  <a:path w="1235" h="862">
                    <a:moveTo>
                      <a:pt x="0" y="49"/>
                    </a:moveTo>
                    <a:lnTo>
                      <a:pt x="146" y="0"/>
                    </a:lnTo>
                    <a:lnTo>
                      <a:pt x="358" y="16"/>
                    </a:lnTo>
                    <a:lnTo>
                      <a:pt x="426" y="168"/>
                    </a:lnTo>
                    <a:lnTo>
                      <a:pt x="513" y="225"/>
                    </a:lnTo>
                    <a:lnTo>
                      <a:pt x="597" y="303"/>
                    </a:lnTo>
                    <a:lnTo>
                      <a:pt x="748" y="303"/>
                    </a:lnTo>
                    <a:lnTo>
                      <a:pt x="817" y="327"/>
                    </a:lnTo>
                    <a:lnTo>
                      <a:pt x="868" y="370"/>
                    </a:lnTo>
                    <a:lnTo>
                      <a:pt x="919" y="449"/>
                    </a:lnTo>
                    <a:lnTo>
                      <a:pt x="1019" y="418"/>
                    </a:lnTo>
                    <a:lnTo>
                      <a:pt x="1056" y="350"/>
                    </a:lnTo>
                    <a:lnTo>
                      <a:pt x="1190" y="297"/>
                    </a:lnTo>
                    <a:lnTo>
                      <a:pt x="1234" y="376"/>
                    </a:lnTo>
                    <a:lnTo>
                      <a:pt x="1214" y="462"/>
                    </a:lnTo>
                    <a:lnTo>
                      <a:pt x="1195" y="521"/>
                    </a:lnTo>
                    <a:lnTo>
                      <a:pt x="1202" y="653"/>
                    </a:lnTo>
                    <a:lnTo>
                      <a:pt x="1103" y="653"/>
                    </a:lnTo>
                    <a:lnTo>
                      <a:pt x="1023" y="716"/>
                    </a:lnTo>
                    <a:lnTo>
                      <a:pt x="1095" y="861"/>
                    </a:lnTo>
                    <a:lnTo>
                      <a:pt x="968" y="818"/>
                    </a:lnTo>
                    <a:lnTo>
                      <a:pt x="912" y="857"/>
                    </a:lnTo>
                    <a:lnTo>
                      <a:pt x="834" y="805"/>
                    </a:lnTo>
                    <a:lnTo>
                      <a:pt x="768" y="803"/>
                    </a:lnTo>
                    <a:lnTo>
                      <a:pt x="773" y="845"/>
                    </a:lnTo>
                    <a:lnTo>
                      <a:pt x="669" y="771"/>
                    </a:lnTo>
                    <a:lnTo>
                      <a:pt x="604" y="781"/>
                    </a:lnTo>
                    <a:lnTo>
                      <a:pt x="539" y="765"/>
                    </a:lnTo>
                    <a:lnTo>
                      <a:pt x="481" y="784"/>
                    </a:lnTo>
                    <a:lnTo>
                      <a:pt x="308" y="746"/>
                    </a:lnTo>
                    <a:lnTo>
                      <a:pt x="326" y="680"/>
                    </a:lnTo>
                    <a:lnTo>
                      <a:pt x="361" y="669"/>
                    </a:lnTo>
                    <a:lnTo>
                      <a:pt x="349" y="635"/>
                    </a:lnTo>
                    <a:lnTo>
                      <a:pt x="299" y="657"/>
                    </a:lnTo>
                    <a:lnTo>
                      <a:pt x="227" y="612"/>
                    </a:lnTo>
                    <a:lnTo>
                      <a:pt x="301" y="494"/>
                    </a:lnTo>
                    <a:lnTo>
                      <a:pt x="360" y="517"/>
                    </a:lnTo>
                    <a:lnTo>
                      <a:pt x="361" y="424"/>
                    </a:lnTo>
                    <a:lnTo>
                      <a:pt x="392" y="401"/>
                    </a:lnTo>
                    <a:lnTo>
                      <a:pt x="389" y="292"/>
                    </a:lnTo>
                    <a:lnTo>
                      <a:pt x="437" y="211"/>
                    </a:lnTo>
                    <a:lnTo>
                      <a:pt x="358" y="203"/>
                    </a:lnTo>
                    <a:lnTo>
                      <a:pt x="316" y="175"/>
                    </a:lnTo>
                    <a:lnTo>
                      <a:pt x="275" y="225"/>
                    </a:lnTo>
                    <a:lnTo>
                      <a:pt x="190" y="221"/>
                    </a:lnTo>
                    <a:lnTo>
                      <a:pt x="134" y="208"/>
                    </a:lnTo>
                    <a:lnTo>
                      <a:pt x="115" y="122"/>
                    </a:lnTo>
                    <a:lnTo>
                      <a:pt x="79" y="115"/>
                    </a:lnTo>
                    <a:lnTo>
                      <a:pt x="65" y="152"/>
                    </a:lnTo>
                    <a:lnTo>
                      <a:pt x="2" y="138"/>
                    </a:lnTo>
                    <a:lnTo>
                      <a:pt x="34" y="82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6" name="Freeform 10"/>
              <p:cNvSpPr>
                <a:spLocks/>
              </p:cNvSpPr>
              <p:nvPr/>
            </p:nvSpPr>
            <p:spPr bwMode="auto">
              <a:xfrm>
                <a:off x="1709832" y="2163237"/>
                <a:ext cx="2324999" cy="1831358"/>
              </a:xfrm>
              <a:custGeom>
                <a:avLst/>
                <a:gdLst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41 w 2088"/>
                  <a:gd name="connsiteY55" fmla="*/ 1266 h 1352"/>
                  <a:gd name="connsiteX56" fmla="*/ 156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41 w 2088"/>
                  <a:gd name="connsiteY55" fmla="*/ 1266 h 1352"/>
                  <a:gd name="connsiteX56" fmla="*/ 156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4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41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37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371 w 2088"/>
                  <a:gd name="connsiteY46" fmla="*/ 1325 h 1352"/>
                  <a:gd name="connsiteX47" fmla="*/ 510 w 2088"/>
                  <a:gd name="connsiteY47" fmla="*/ 1269 h 1352"/>
                  <a:gd name="connsiteX48" fmla="*/ 669 w 2088"/>
                  <a:gd name="connsiteY48" fmla="*/ 1301 h 1352"/>
                  <a:gd name="connsiteX49" fmla="*/ 746 w 2088"/>
                  <a:gd name="connsiteY49" fmla="*/ 1277 h 1352"/>
                  <a:gd name="connsiteX50" fmla="*/ 876 w 2088"/>
                  <a:gd name="connsiteY50" fmla="*/ 1352 h 1352"/>
                  <a:gd name="connsiteX51" fmla="*/ 973 w 2088"/>
                  <a:gd name="connsiteY51" fmla="*/ 1303 h 1352"/>
                  <a:gd name="connsiteX52" fmla="*/ 1265 w 2088"/>
                  <a:gd name="connsiteY52" fmla="*/ 1253 h 1352"/>
                  <a:gd name="connsiteX53" fmla="*/ 1383 w 2088"/>
                  <a:gd name="connsiteY53" fmla="*/ 1274 h 1352"/>
                  <a:gd name="connsiteX54" fmla="*/ 1519 w 2088"/>
                  <a:gd name="connsiteY54" fmla="*/ 1277 h 1352"/>
                  <a:gd name="connsiteX55" fmla="*/ 1501 w 2088"/>
                  <a:gd name="connsiteY55" fmla="*/ 1266 h 1352"/>
                  <a:gd name="connsiteX56" fmla="*/ 1524 w 2088"/>
                  <a:gd name="connsiteY56" fmla="*/ 1210 h 1352"/>
                  <a:gd name="connsiteX57" fmla="*/ 1501 w 2088"/>
                  <a:gd name="connsiteY57" fmla="*/ 1159 h 1352"/>
                  <a:gd name="connsiteX58" fmla="*/ 1516 w 2088"/>
                  <a:gd name="connsiteY58" fmla="*/ 1082 h 1352"/>
                  <a:gd name="connsiteX59" fmla="*/ 1821 w 2088"/>
                  <a:gd name="connsiteY59" fmla="*/ 1012 h 1352"/>
                  <a:gd name="connsiteX60" fmla="*/ 1813 w 2088"/>
                  <a:gd name="connsiteY60" fmla="*/ 891 h 1352"/>
                  <a:gd name="connsiteX61" fmla="*/ 1899 w 2088"/>
                  <a:gd name="connsiteY61" fmla="*/ 863 h 1352"/>
                  <a:gd name="connsiteX62" fmla="*/ 1942 w 2088"/>
                  <a:gd name="connsiteY62" fmla="*/ 795 h 1352"/>
                  <a:gd name="connsiteX63" fmla="*/ 2051 w 2088"/>
                  <a:gd name="connsiteY63" fmla="*/ 760 h 1352"/>
                  <a:gd name="connsiteX64" fmla="*/ 2088 w 2088"/>
                  <a:gd name="connsiteY64" fmla="*/ 696 h 1352"/>
                  <a:gd name="connsiteX0" fmla="*/ 2088 w 2088"/>
                  <a:gd name="connsiteY0" fmla="*/ 696 h 1378"/>
                  <a:gd name="connsiteX1" fmla="*/ 2062 w 2088"/>
                  <a:gd name="connsiteY1" fmla="*/ 621 h 1378"/>
                  <a:gd name="connsiteX2" fmla="*/ 2032 w 2088"/>
                  <a:gd name="connsiteY2" fmla="*/ 547 h 1378"/>
                  <a:gd name="connsiteX3" fmla="*/ 1876 w 2088"/>
                  <a:gd name="connsiteY3" fmla="*/ 478 h 1378"/>
                  <a:gd name="connsiteX4" fmla="*/ 1769 w 2088"/>
                  <a:gd name="connsiteY4" fmla="*/ 478 h 1378"/>
                  <a:gd name="connsiteX5" fmla="*/ 1640 w 2088"/>
                  <a:gd name="connsiteY5" fmla="*/ 437 h 1378"/>
                  <a:gd name="connsiteX6" fmla="*/ 1685 w 2088"/>
                  <a:gd name="connsiteY6" fmla="*/ 297 h 1378"/>
                  <a:gd name="connsiteX7" fmla="*/ 1583 w 2088"/>
                  <a:gd name="connsiteY7" fmla="*/ 154 h 1378"/>
                  <a:gd name="connsiteX8" fmla="*/ 1513 w 2088"/>
                  <a:gd name="connsiteY8" fmla="*/ 150 h 1378"/>
                  <a:gd name="connsiteX9" fmla="*/ 1441 w 2088"/>
                  <a:gd name="connsiteY9" fmla="*/ 66 h 1378"/>
                  <a:gd name="connsiteX10" fmla="*/ 1433 w 2088"/>
                  <a:gd name="connsiteY10" fmla="*/ 7 h 1378"/>
                  <a:gd name="connsiteX11" fmla="*/ 1362 w 2088"/>
                  <a:gd name="connsiteY11" fmla="*/ 0 h 1378"/>
                  <a:gd name="connsiteX12" fmla="*/ 1335 w 2088"/>
                  <a:gd name="connsiteY12" fmla="*/ 70 h 1378"/>
                  <a:gd name="connsiteX13" fmla="*/ 1241 w 2088"/>
                  <a:gd name="connsiteY13" fmla="*/ 88 h 1378"/>
                  <a:gd name="connsiteX14" fmla="*/ 1246 w 2088"/>
                  <a:gd name="connsiteY14" fmla="*/ 183 h 1378"/>
                  <a:gd name="connsiteX15" fmla="*/ 1172 w 2088"/>
                  <a:gd name="connsiteY15" fmla="*/ 227 h 1378"/>
                  <a:gd name="connsiteX16" fmla="*/ 1117 w 2088"/>
                  <a:gd name="connsiteY16" fmla="*/ 183 h 1378"/>
                  <a:gd name="connsiteX17" fmla="*/ 1015 w 2088"/>
                  <a:gd name="connsiteY17" fmla="*/ 169 h 1378"/>
                  <a:gd name="connsiteX18" fmla="*/ 926 w 2088"/>
                  <a:gd name="connsiteY18" fmla="*/ 316 h 1378"/>
                  <a:gd name="connsiteX19" fmla="*/ 926 w 2088"/>
                  <a:gd name="connsiteY19" fmla="*/ 353 h 1378"/>
                  <a:gd name="connsiteX20" fmla="*/ 896 w 2088"/>
                  <a:gd name="connsiteY20" fmla="*/ 363 h 1378"/>
                  <a:gd name="connsiteX21" fmla="*/ 842 w 2088"/>
                  <a:gd name="connsiteY21" fmla="*/ 331 h 1378"/>
                  <a:gd name="connsiteX22" fmla="*/ 736 w 2088"/>
                  <a:gd name="connsiteY22" fmla="*/ 327 h 1378"/>
                  <a:gd name="connsiteX23" fmla="*/ 692 w 2088"/>
                  <a:gd name="connsiteY23" fmla="*/ 363 h 1378"/>
                  <a:gd name="connsiteX24" fmla="*/ 732 w 2088"/>
                  <a:gd name="connsiteY24" fmla="*/ 386 h 1378"/>
                  <a:gd name="connsiteX25" fmla="*/ 749 w 2088"/>
                  <a:gd name="connsiteY25" fmla="*/ 539 h 1378"/>
                  <a:gd name="connsiteX26" fmla="*/ 665 w 2088"/>
                  <a:gd name="connsiteY26" fmla="*/ 581 h 1378"/>
                  <a:gd name="connsiteX27" fmla="*/ 657 w 2088"/>
                  <a:gd name="connsiteY27" fmla="*/ 643 h 1378"/>
                  <a:gd name="connsiteX28" fmla="*/ 532 w 2088"/>
                  <a:gd name="connsiteY28" fmla="*/ 668 h 1378"/>
                  <a:gd name="connsiteX29" fmla="*/ 448 w 2088"/>
                  <a:gd name="connsiteY29" fmla="*/ 702 h 1378"/>
                  <a:gd name="connsiteX30" fmla="*/ 328 w 2088"/>
                  <a:gd name="connsiteY30" fmla="*/ 695 h 1378"/>
                  <a:gd name="connsiteX31" fmla="*/ 283 w 2088"/>
                  <a:gd name="connsiteY31" fmla="*/ 745 h 1378"/>
                  <a:gd name="connsiteX32" fmla="*/ 231 w 2088"/>
                  <a:gd name="connsiteY32" fmla="*/ 735 h 1378"/>
                  <a:gd name="connsiteX33" fmla="*/ 182 w 2088"/>
                  <a:gd name="connsiteY33" fmla="*/ 705 h 1378"/>
                  <a:gd name="connsiteX34" fmla="*/ 88 w 2088"/>
                  <a:gd name="connsiteY34" fmla="*/ 735 h 1378"/>
                  <a:gd name="connsiteX35" fmla="*/ 0 w 2088"/>
                  <a:gd name="connsiteY35" fmla="*/ 793 h 1378"/>
                  <a:gd name="connsiteX36" fmla="*/ 9 w 2088"/>
                  <a:gd name="connsiteY36" fmla="*/ 892 h 1378"/>
                  <a:gd name="connsiteX37" fmla="*/ 66 w 2088"/>
                  <a:gd name="connsiteY37" fmla="*/ 903 h 1378"/>
                  <a:gd name="connsiteX38" fmla="*/ 79 w 2088"/>
                  <a:gd name="connsiteY38" fmla="*/ 1021 h 1378"/>
                  <a:gd name="connsiteX39" fmla="*/ 27 w 2088"/>
                  <a:gd name="connsiteY39" fmla="*/ 1021 h 1378"/>
                  <a:gd name="connsiteX40" fmla="*/ 27 w 2088"/>
                  <a:gd name="connsiteY40" fmla="*/ 1055 h 1378"/>
                  <a:gd name="connsiteX41" fmla="*/ 124 w 2088"/>
                  <a:gd name="connsiteY41" fmla="*/ 1106 h 1378"/>
                  <a:gd name="connsiteX42" fmla="*/ 115 w 2088"/>
                  <a:gd name="connsiteY42" fmla="*/ 1176 h 1378"/>
                  <a:gd name="connsiteX43" fmla="*/ 277 w 2088"/>
                  <a:gd name="connsiteY43" fmla="*/ 1248 h 1378"/>
                  <a:gd name="connsiteX44" fmla="*/ 281 w 2088"/>
                  <a:gd name="connsiteY44" fmla="*/ 1253 h 1378"/>
                  <a:gd name="connsiteX45" fmla="*/ 286 w 2088"/>
                  <a:gd name="connsiteY45" fmla="*/ 1320 h 1378"/>
                  <a:gd name="connsiteX46" fmla="*/ 295 w 2088"/>
                  <a:gd name="connsiteY46" fmla="*/ 1377 h 1378"/>
                  <a:gd name="connsiteX47" fmla="*/ 371 w 2088"/>
                  <a:gd name="connsiteY47" fmla="*/ 1325 h 1378"/>
                  <a:gd name="connsiteX48" fmla="*/ 510 w 2088"/>
                  <a:gd name="connsiteY48" fmla="*/ 1269 h 1378"/>
                  <a:gd name="connsiteX49" fmla="*/ 669 w 2088"/>
                  <a:gd name="connsiteY49" fmla="*/ 1301 h 1378"/>
                  <a:gd name="connsiteX50" fmla="*/ 746 w 2088"/>
                  <a:gd name="connsiteY50" fmla="*/ 1277 h 1378"/>
                  <a:gd name="connsiteX51" fmla="*/ 876 w 2088"/>
                  <a:gd name="connsiteY51" fmla="*/ 1352 h 1378"/>
                  <a:gd name="connsiteX52" fmla="*/ 973 w 2088"/>
                  <a:gd name="connsiteY52" fmla="*/ 1303 h 1378"/>
                  <a:gd name="connsiteX53" fmla="*/ 1265 w 2088"/>
                  <a:gd name="connsiteY53" fmla="*/ 1253 h 1378"/>
                  <a:gd name="connsiteX54" fmla="*/ 1383 w 2088"/>
                  <a:gd name="connsiteY54" fmla="*/ 1274 h 1378"/>
                  <a:gd name="connsiteX55" fmla="*/ 1519 w 2088"/>
                  <a:gd name="connsiteY55" fmla="*/ 1277 h 1378"/>
                  <a:gd name="connsiteX56" fmla="*/ 1501 w 2088"/>
                  <a:gd name="connsiteY56" fmla="*/ 1266 h 1378"/>
                  <a:gd name="connsiteX57" fmla="*/ 1524 w 2088"/>
                  <a:gd name="connsiteY57" fmla="*/ 1210 h 1378"/>
                  <a:gd name="connsiteX58" fmla="*/ 1501 w 2088"/>
                  <a:gd name="connsiteY58" fmla="*/ 1159 h 1378"/>
                  <a:gd name="connsiteX59" fmla="*/ 1516 w 2088"/>
                  <a:gd name="connsiteY59" fmla="*/ 1082 h 1378"/>
                  <a:gd name="connsiteX60" fmla="*/ 1821 w 2088"/>
                  <a:gd name="connsiteY60" fmla="*/ 1012 h 1378"/>
                  <a:gd name="connsiteX61" fmla="*/ 1813 w 2088"/>
                  <a:gd name="connsiteY61" fmla="*/ 891 h 1378"/>
                  <a:gd name="connsiteX62" fmla="*/ 1899 w 2088"/>
                  <a:gd name="connsiteY62" fmla="*/ 863 h 1378"/>
                  <a:gd name="connsiteX63" fmla="*/ 1942 w 2088"/>
                  <a:gd name="connsiteY63" fmla="*/ 795 h 1378"/>
                  <a:gd name="connsiteX64" fmla="*/ 2051 w 2088"/>
                  <a:gd name="connsiteY64" fmla="*/ 760 h 1378"/>
                  <a:gd name="connsiteX65" fmla="*/ 2088 w 2088"/>
                  <a:gd name="connsiteY65" fmla="*/ 696 h 1378"/>
                  <a:gd name="connsiteX0" fmla="*/ 2088 w 2088"/>
                  <a:gd name="connsiteY0" fmla="*/ 696 h 1378"/>
                  <a:gd name="connsiteX1" fmla="*/ 2062 w 2088"/>
                  <a:gd name="connsiteY1" fmla="*/ 621 h 1378"/>
                  <a:gd name="connsiteX2" fmla="*/ 2032 w 2088"/>
                  <a:gd name="connsiteY2" fmla="*/ 547 h 1378"/>
                  <a:gd name="connsiteX3" fmla="*/ 1876 w 2088"/>
                  <a:gd name="connsiteY3" fmla="*/ 478 h 1378"/>
                  <a:gd name="connsiteX4" fmla="*/ 1769 w 2088"/>
                  <a:gd name="connsiteY4" fmla="*/ 478 h 1378"/>
                  <a:gd name="connsiteX5" fmla="*/ 1640 w 2088"/>
                  <a:gd name="connsiteY5" fmla="*/ 437 h 1378"/>
                  <a:gd name="connsiteX6" fmla="*/ 1685 w 2088"/>
                  <a:gd name="connsiteY6" fmla="*/ 297 h 1378"/>
                  <a:gd name="connsiteX7" fmla="*/ 1583 w 2088"/>
                  <a:gd name="connsiteY7" fmla="*/ 154 h 1378"/>
                  <a:gd name="connsiteX8" fmla="*/ 1513 w 2088"/>
                  <a:gd name="connsiteY8" fmla="*/ 150 h 1378"/>
                  <a:gd name="connsiteX9" fmla="*/ 1441 w 2088"/>
                  <a:gd name="connsiteY9" fmla="*/ 66 h 1378"/>
                  <a:gd name="connsiteX10" fmla="*/ 1433 w 2088"/>
                  <a:gd name="connsiteY10" fmla="*/ 7 h 1378"/>
                  <a:gd name="connsiteX11" fmla="*/ 1362 w 2088"/>
                  <a:gd name="connsiteY11" fmla="*/ 0 h 1378"/>
                  <a:gd name="connsiteX12" fmla="*/ 1335 w 2088"/>
                  <a:gd name="connsiteY12" fmla="*/ 70 h 1378"/>
                  <a:gd name="connsiteX13" fmla="*/ 1241 w 2088"/>
                  <a:gd name="connsiteY13" fmla="*/ 88 h 1378"/>
                  <a:gd name="connsiteX14" fmla="*/ 1246 w 2088"/>
                  <a:gd name="connsiteY14" fmla="*/ 183 h 1378"/>
                  <a:gd name="connsiteX15" fmla="*/ 1172 w 2088"/>
                  <a:gd name="connsiteY15" fmla="*/ 227 h 1378"/>
                  <a:gd name="connsiteX16" fmla="*/ 1117 w 2088"/>
                  <a:gd name="connsiteY16" fmla="*/ 183 h 1378"/>
                  <a:gd name="connsiteX17" fmla="*/ 1015 w 2088"/>
                  <a:gd name="connsiteY17" fmla="*/ 169 h 1378"/>
                  <a:gd name="connsiteX18" fmla="*/ 926 w 2088"/>
                  <a:gd name="connsiteY18" fmla="*/ 316 h 1378"/>
                  <a:gd name="connsiteX19" fmla="*/ 926 w 2088"/>
                  <a:gd name="connsiteY19" fmla="*/ 353 h 1378"/>
                  <a:gd name="connsiteX20" fmla="*/ 896 w 2088"/>
                  <a:gd name="connsiteY20" fmla="*/ 363 h 1378"/>
                  <a:gd name="connsiteX21" fmla="*/ 842 w 2088"/>
                  <a:gd name="connsiteY21" fmla="*/ 331 h 1378"/>
                  <a:gd name="connsiteX22" fmla="*/ 736 w 2088"/>
                  <a:gd name="connsiteY22" fmla="*/ 327 h 1378"/>
                  <a:gd name="connsiteX23" fmla="*/ 692 w 2088"/>
                  <a:gd name="connsiteY23" fmla="*/ 363 h 1378"/>
                  <a:gd name="connsiteX24" fmla="*/ 732 w 2088"/>
                  <a:gd name="connsiteY24" fmla="*/ 386 h 1378"/>
                  <a:gd name="connsiteX25" fmla="*/ 749 w 2088"/>
                  <a:gd name="connsiteY25" fmla="*/ 539 h 1378"/>
                  <a:gd name="connsiteX26" fmla="*/ 665 w 2088"/>
                  <a:gd name="connsiteY26" fmla="*/ 581 h 1378"/>
                  <a:gd name="connsiteX27" fmla="*/ 657 w 2088"/>
                  <a:gd name="connsiteY27" fmla="*/ 643 h 1378"/>
                  <a:gd name="connsiteX28" fmla="*/ 532 w 2088"/>
                  <a:gd name="connsiteY28" fmla="*/ 668 h 1378"/>
                  <a:gd name="connsiteX29" fmla="*/ 448 w 2088"/>
                  <a:gd name="connsiteY29" fmla="*/ 702 h 1378"/>
                  <a:gd name="connsiteX30" fmla="*/ 328 w 2088"/>
                  <a:gd name="connsiteY30" fmla="*/ 695 h 1378"/>
                  <a:gd name="connsiteX31" fmla="*/ 283 w 2088"/>
                  <a:gd name="connsiteY31" fmla="*/ 745 h 1378"/>
                  <a:gd name="connsiteX32" fmla="*/ 231 w 2088"/>
                  <a:gd name="connsiteY32" fmla="*/ 735 h 1378"/>
                  <a:gd name="connsiteX33" fmla="*/ 182 w 2088"/>
                  <a:gd name="connsiteY33" fmla="*/ 705 h 1378"/>
                  <a:gd name="connsiteX34" fmla="*/ 88 w 2088"/>
                  <a:gd name="connsiteY34" fmla="*/ 735 h 1378"/>
                  <a:gd name="connsiteX35" fmla="*/ 0 w 2088"/>
                  <a:gd name="connsiteY35" fmla="*/ 793 h 1378"/>
                  <a:gd name="connsiteX36" fmla="*/ 9 w 2088"/>
                  <a:gd name="connsiteY36" fmla="*/ 892 h 1378"/>
                  <a:gd name="connsiteX37" fmla="*/ 66 w 2088"/>
                  <a:gd name="connsiteY37" fmla="*/ 903 h 1378"/>
                  <a:gd name="connsiteX38" fmla="*/ 79 w 2088"/>
                  <a:gd name="connsiteY38" fmla="*/ 1021 h 1378"/>
                  <a:gd name="connsiteX39" fmla="*/ 27 w 2088"/>
                  <a:gd name="connsiteY39" fmla="*/ 1021 h 1378"/>
                  <a:gd name="connsiteX40" fmla="*/ 27 w 2088"/>
                  <a:gd name="connsiteY40" fmla="*/ 1055 h 1378"/>
                  <a:gd name="connsiteX41" fmla="*/ 124 w 2088"/>
                  <a:gd name="connsiteY41" fmla="*/ 1106 h 1378"/>
                  <a:gd name="connsiteX42" fmla="*/ 115 w 2088"/>
                  <a:gd name="connsiteY42" fmla="*/ 1176 h 1378"/>
                  <a:gd name="connsiteX43" fmla="*/ 277 w 2088"/>
                  <a:gd name="connsiteY43" fmla="*/ 1248 h 1378"/>
                  <a:gd name="connsiteX44" fmla="*/ 281 w 2088"/>
                  <a:gd name="connsiteY44" fmla="*/ 1253 h 1378"/>
                  <a:gd name="connsiteX45" fmla="*/ 286 w 2088"/>
                  <a:gd name="connsiteY45" fmla="*/ 1320 h 1378"/>
                  <a:gd name="connsiteX46" fmla="*/ 295 w 2088"/>
                  <a:gd name="connsiteY46" fmla="*/ 1377 h 1378"/>
                  <a:gd name="connsiteX47" fmla="*/ 371 w 2088"/>
                  <a:gd name="connsiteY47" fmla="*/ 1325 h 1378"/>
                  <a:gd name="connsiteX48" fmla="*/ 510 w 2088"/>
                  <a:gd name="connsiteY48" fmla="*/ 1269 h 1378"/>
                  <a:gd name="connsiteX49" fmla="*/ 669 w 2088"/>
                  <a:gd name="connsiteY49" fmla="*/ 1301 h 1378"/>
                  <a:gd name="connsiteX50" fmla="*/ 746 w 2088"/>
                  <a:gd name="connsiteY50" fmla="*/ 1277 h 1378"/>
                  <a:gd name="connsiteX51" fmla="*/ 876 w 2088"/>
                  <a:gd name="connsiteY51" fmla="*/ 1352 h 1378"/>
                  <a:gd name="connsiteX52" fmla="*/ 973 w 2088"/>
                  <a:gd name="connsiteY52" fmla="*/ 1303 h 1378"/>
                  <a:gd name="connsiteX53" fmla="*/ 1265 w 2088"/>
                  <a:gd name="connsiteY53" fmla="*/ 1253 h 1378"/>
                  <a:gd name="connsiteX54" fmla="*/ 1383 w 2088"/>
                  <a:gd name="connsiteY54" fmla="*/ 1274 h 1378"/>
                  <a:gd name="connsiteX55" fmla="*/ 1519 w 2088"/>
                  <a:gd name="connsiteY55" fmla="*/ 1277 h 1378"/>
                  <a:gd name="connsiteX56" fmla="*/ 1501 w 2088"/>
                  <a:gd name="connsiteY56" fmla="*/ 1266 h 1378"/>
                  <a:gd name="connsiteX57" fmla="*/ 1524 w 2088"/>
                  <a:gd name="connsiteY57" fmla="*/ 1210 h 1378"/>
                  <a:gd name="connsiteX58" fmla="*/ 1501 w 2088"/>
                  <a:gd name="connsiteY58" fmla="*/ 1159 h 1378"/>
                  <a:gd name="connsiteX59" fmla="*/ 1516 w 2088"/>
                  <a:gd name="connsiteY59" fmla="*/ 1082 h 1378"/>
                  <a:gd name="connsiteX60" fmla="*/ 1821 w 2088"/>
                  <a:gd name="connsiteY60" fmla="*/ 1012 h 1378"/>
                  <a:gd name="connsiteX61" fmla="*/ 1813 w 2088"/>
                  <a:gd name="connsiteY61" fmla="*/ 891 h 1378"/>
                  <a:gd name="connsiteX62" fmla="*/ 1899 w 2088"/>
                  <a:gd name="connsiteY62" fmla="*/ 863 h 1378"/>
                  <a:gd name="connsiteX63" fmla="*/ 1942 w 2088"/>
                  <a:gd name="connsiteY63" fmla="*/ 795 h 1378"/>
                  <a:gd name="connsiteX64" fmla="*/ 2051 w 2088"/>
                  <a:gd name="connsiteY64" fmla="*/ 760 h 1378"/>
                  <a:gd name="connsiteX65" fmla="*/ 2088 w 2088"/>
                  <a:gd name="connsiteY65" fmla="*/ 696 h 1378"/>
                  <a:gd name="connsiteX0" fmla="*/ 2088 w 2088"/>
                  <a:gd name="connsiteY0" fmla="*/ 696 h 1377"/>
                  <a:gd name="connsiteX1" fmla="*/ 2062 w 2088"/>
                  <a:gd name="connsiteY1" fmla="*/ 621 h 1377"/>
                  <a:gd name="connsiteX2" fmla="*/ 2032 w 2088"/>
                  <a:gd name="connsiteY2" fmla="*/ 547 h 1377"/>
                  <a:gd name="connsiteX3" fmla="*/ 1876 w 2088"/>
                  <a:gd name="connsiteY3" fmla="*/ 478 h 1377"/>
                  <a:gd name="connsiteX4" fmla="*/ 1769 w 2088"/>
                  <a:gd name="connsiteY4" fmla="*/ 478 h 1377"/>
                  <a:gd name="connsiteX5" fmla="*/ 1640 w 2088"/>
                  <a:gd name="connsiteY5" fmla="*/ 437 h 1377"/>
                  <a:gd name="connsiteX6" fmla="*/ 1685 w 2088"/>
                  <a:gd name="connsiteY6" fmla="*/ 297 h 1377"/>
                  <a:gd name="connsiteX7" fmla="*/ 1583 w 2088"/>
                  <a:gd name="connsiteY7" fmla="*/ 154 h 1377"/>
                  <a:gd name="connsiteX8" fmla="*/ 1513 w 2088"/>
                  <a:gd name="connsiteY8" fmla="*/ 150 h 1377"/>
                  <a:gd name="connsiteX9" fmla="*/ 1441 w 2088"/>
                  <a:gd name="connsiteY9" fmla="*/ 66 h 1377"/>
                  <a:gd name="connsiteX10" fmla="*/ 1433 w 2088"/>
                  <a:gd name="connsiteY10" fmla="*/ 7 h 1377"/>
                  <a:gd name="connsiteX11" fmla="*/ 1362 w 2088"/>
                  <a:gd name="connsiteY11" fmla="*/ 0 h 1377"/>
                  <a:gd name="connsiteX12" fmla="*/ 1335 w 2088"/>
                  <a:gd name="connsiteY12" fmla="*/ 70 h 1377"/>
                  <a:gd name="connsiteX13" fmla="*/ 1241 w 2088"/>
                  <a:gd name="connsiteY13" fmla="*/ 88 h 1377"/>
                  <a:gd name="connsiteX14" fmla="*/ 1246 w 2088"/>
                  <a:gd name="connsiteY14" fmla="*/ 183 h 1377"/>
                  <a:gd name="connsiteX15" fmla="*/ 1172 w 2088"/>
                  <a:gd name="connsiteY15" fmla="*/ 227 h 1377"/>
                  <a:gd name="connsiteX16" fmla="*/ 1117 w 2088"/>
                  <a:gd name="connsiteY16" fmla="*/ 183 h 1377"/>
                  <a:gd name="connsiteX17" fmla="*/ 1015 w 2088"/>
                  <a:gd name="connsiteY17" fmla="*/ 169 h 1377"/>
                  <a:gd name="connsiteX18" fmla="*/ 926 w 2088"/>
                  <a:gd name="connsiteY18" fmla="*/ 316 h 1377"/>
                  <a:gd name="connsiteX19" fmla="*/ 926 w 2088"/>
                  <a:gd name="connsiteY19" fmla="*/ 353 h 1377"/>
                  <a:gd name="connsiteX20" fmla="*/ 896 w 2088"/>
                  <a:gd name="connsiteY20" fmla="*/ 363 h 1377"/>
                  <a:gd name="connsiteX21" fmla="*/ 842 w 2088"/>
                  <a:gd name="connsiteY21" fmla="*/ 331 h 1377"/>
                  <a:gd name="connsiteX22" fmla="*/ 736 w 2088"/>
                  <a:gd name="connsiteY22" fmla="*/ 327 h 1377"/>
                  <a:gd name="connsiteX23" fmla="*/ 692 w 2088"/>
                  <a:gd name="connsiteY23" fmla="*/ 363 h 1377"/>
                  <a:gd name="connsiteX24" fmla="*/ 732 w 2088"/>
                  <a:gd name="connsiteY24" fmla="*/ 386 h 1377"/>
                  <a:gd name="connsiteX25" fmla="*/ 749 w 2088"/>
                  <a:gd name="connsiteY25" fmla="*/ 539 h 1377"/>
                  <a:gd name="connsiteX26" fmla="*/ 665 w 2088"/>
                  <a:gd name="connsiteY26" fmla="*/ 581 h 1377"/>
                  <a:gd name="connsiteX27" fmla="*/ 657 w 2088"/>
                  <a:gd name="connsiteY27" fmla="*/ 643 h 1377"/>
                  <a:gd name="connsiteX28" fmla="*/ 532 w 2088"/>
                  <a:gd name="connsiteY28" fmla="*/ 668 h 1377"/>
                  <a:gd name="connsiteX29" fmla="*/ 448 w 2088"/>
                  <a:gd name="connsiteY29" fmla="*/ 702 h 1377"/>
                  <a:gd name="connsiteX30" fmla="*/ 328 w 2088"/>
                  <a:gd name="connsiteY30" fmla="*/ 695 h 1377"/>
                  <a:gd name="connsiteX31" fmla="*/ 283 w 2088"/>
                  <a:gd name="connsiteY31" fmla="*/ 745 h 1377"/>
                  <a:gd name="connsiteX32" fmla="*/ 231 w 2088"/>
                  <a:gd name="connsiteY32" fmla="*/ 735 h 1377"/>
                  <a:gd name="connsiteX33" fmla="*/ 182 w 2088"/>
                  <a:gd name="connsiteY33" fmla="*/ 705 h 1377"/>
                  <a:gd name="connsiteX34" fmla="*/ 88 w 2088"/>
                  <a:gd name="connsiteY34" fmla="*/ 735 h 1377"/>
                  <a:gd name="connsiteX35" fmla="*/ 0 w 2088"/>
                  <a:gd name="connsiteY35" fmla="*/ 793 h 1377"/>
                  <a:gd name="connsiteX36" fmla="*/ 9 w 2088"/>
                  <a:gd name="connsiteY36" fmla="*/ 892 h 1377"/>
                  <a:gd name="connsiteX37" fmla="*/ 66 w 2088"/>
                  <a:gd name="connsiteY37" fmla="*/ 903 h 1377"/>
                  <a:gd name="connsiteX38" fmla="*/ 79 w 2088"/>
                  <a:gd name="connsiteY38" fmla="*/ 1021 h 1377"/>
                  <a:gd name="connsiteX39" fmla="*/ 27 w 2088"/>
                  <a:gd name="connsiteY39" fmla="*/ 1021 h 1377"/>
                  <a:gd name="connsiteX40" fmla="*/ 27 w 2088"/>
                  <a:gd name="connsiteY40" fmla="*/ 1055 h 1377"/>
                  <a:gd name="connsiteX41" fmla="*/ 124 w 2088"/>
                  <a:gd name="connsiteY41" fmla="*/ 1106 h 1377"/>
                  <a:gd name="connsiteX42" fmla="*/ 115 w 2088"/>
                  <a:gd name="connsiteY42" fmla="*/ 1176 h 1377"/>
                  <a:gd name="connsiteX43" fmla="*/ 277 w 2088"/>
                  <a:gd name="connsiteY43" fmla="*/ 1248 h 1377"/>
                  <a:gd name="connsiteX44" fmla="*/ 281 w 2088"/>
                  <a:gd name="connsiteY44" fmla="*/ 1253 h 1377"/>
                  <a:gd name="connsiteX45" fmla="*/ 286 w 2088"/>
                  <a:gd name="connsiteY45" fmla="*/ 1320 h 1377"/>
                  <a:gd name="connsiteX46" fmla="*/ 295 w 2088"/>
                  <a:gd name="connsiteY46" fmla="*/ 1377 h 1377"/>
                  <a:gd name="connsiteX47" fmla="*/ 371 w 2088"/>
                  <a:gd name="connsiteY47" fmla="*/ 1325 h 1377"/>
                  <a:gd name="connsiteX48" fmla="*/ 510 w 2088"/>
                  <a:gd name="connsiteY48" fmla="*/ 1269 h 1377"/>
                  <a:gd name="connsiteX49" fmla="*/ 669 w 2088"/>
                  <a:gd name="connsiteY49" fmla="*/ 1301 h 1377"/>
                  <a:gd name="connsiteX50" fmla="*/ 746 w 2088"/>
                  <a:gd name="connsiteY50" fmla="*/ 1277 h 1377"/>
                  <a:gd name="connsiteX51" fmla="*/ 876 w 2088"/>
                  <a:gd name="connsiteY51" fmla="*/ 1352 h 1377"/>
                  <a:gd name="connsiteX52" fmla="*/ 973 w 2088"/>
                  <a:gd name="connsiteY52" fmla="*/ 1303 h 1377"/>
                  <a:gd name="connsiteX53" fmla="*/ 1265 w 2088"/>
                  <a:gd name="connsiteY53" fmla="*/ 1253 h 1377"/>
                  <a:gd name="connsiteX54" fmla="*/ 1383 w 2088"/>
                  <a:gd name="connsiteY54" fmla="*/ 1274 h 1377"/>
                  <a:gd name="connsiteX55" fmla="*/ 1519 w 2088"/>
                  <a:gd name="connsiteY55" fmla="*/ 1277 h 1377"/>
                  <a:gd name="connsiteX56" fmla="*/ 1501 w 2088"/>
                  <a:gd name="connsiteY56" fmla="*/ 1266 h 1377"/>
                  <a:gd name="connsiteX57" fmla="*/ 1524 w 2088"/>
                  <a:gd name="connsiteY57" fmla="*/ 1210 h 1377"/>
                  <a:gd name="connsiteX58" fmla="*/ 1501 w 2088"/>
                  <a:gd name="connsiteY58" fmla="*/ 1159 h 1377"/>
                  <a:gd name="connsiteX59" fmla="*/ 1516 w 2088"/>
                  <a:gd name="connsiteY59" fmla="*/ 1082 h 1377"/>
                  <a:gd name="connsiteX60" fmla="*/ 1821 w 2088"/>
                  <a:gd name="connsiteY60" fmla="*/ 1012 h 1377"/>
                  <a:gd name="connsiteX61" fmla="*/ 1813 w 2088"/>
                  <a:gd name="connsiteY61" fmla="*/ 891 h 1377"/>
                  <a:gd name="connsiteX62" fmla="*/ 1899 w 2088"/>
                  <a:gd name="connsiteY62" fmla="*/ 863 h 1377"/>
                  <a:gd name="connsiteX63" fmla="*/ 1942 w 2088"/>
                  <a:gd name="connsiteY63" fmla="*/ 795 h 1377"/>
                  <a:gd name="connsiteX64" fmla="*/ 2051 w 2088"/>
                  <a:gd name="connsiteY64" fmla="*/ 760 h 1377"/>
                  <a:gd name="connsiteX65" fmla="*/ 2088 w 2088"/>
                  <a:gd name="connsiteY65" fmla="*/ 696 h 1377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295 w 2088"/>
                  <a:gd name="connsiteY46" fmla="*/ 1327 h 1352"/>
                  <a:gd name="connsiteX47" fmla="*/ 371 w 2088"/>
                  <a:gd name="connsiteY47" fmla="*/ 1325 h 1352"/>
                  <a:gd name="connsiteX48" fmla="*/ 510 w 2088"/>
                  <a:gd name="connsiteY48" fmla="*/ 1269 h 1352"/>
                  <a:gd name="connsiteX49" fmla="*/ 669 w 2088"/>
                  <a:gd name="connsiteY49" fmla="*/ 1301 h 1352"/>
                  <a:gd name="connsiteX50" fmla="*/ 746 w 2088"/>
                  <a:gd name="connsiteY50" fmla="*/ 1277 h 1352"/>
                  <a:gd name="connsiteX51" fmla="*/ 876 w 2088"/>
                  <a:gd name="connsiteY51" fmla="*/ 1352 h 1352"/>
                  <a:gd name="connsiteX52" fmla="*/ 973 w 2088"/>
                  <a:gd name="connsiteY52" fmla="*/ 1303 h 1352"/>
                  <a:gd name="connsiteX53" fmla="*/ 1265 w 2088"/>
                  <a:gd name="connsiteY53" fmla="*/ 1253 h 1352"/>
                  <a:gd name="connsiteX54" fmla="*/ 1383 w 2088"/>
                  <a:gd name="connsiteY54" fmla="*/ 1274 h 1352"/>
                  <a:gd name="connsiteX55" fmla="*/ 1519 w 2088"/>
                  <a:gd name="connsiteY55" fmla="*/ 1277 h 1352"/>
                  <a:gd name="connsiteX56" fmla="*/ 1501 w 2088"/>
                  <a:gd name="connsiteY56" fmla="*/ 1266 h 1352"/>
                  <a:gd name="connsiteX57" fmla="*/ 1524 w 2088"/>
                  <a:gd name="connsiteY57" fmla="*/ 1210 h 1352"/>
                  <a:gd name="connsiteX58" fmla="*/ 1501 w 2088"/>
                  <a:gd name="connsiteY58" fmla="*/ 1159 h 1352"/>
                  <a:gd name="connsiteX59" fmla="*/ 1516 w 2088"/>
                  <a:gd name="connsiteY59" fmla="*/ 1082 h 1352"/>
                  <a:gd name="connsiteX60" fmla="*/ 1821 w 2088"/>
                  <a:gd name="connsiteY60" fmla="*/ 1012 h 1352"/>
                  <a:gd name="connsiteX61" fmla="*/ 1813 w 2088"/>
                  <a:gd name="connsiteY61" fmla="*/ 891 h 1352"/>
                  <a:gd name="connsiteX62" fmla="*/ 1899 w 2088"/>
                  <a:gd name="connsiteY62" fmla="*/ 863 h 1352"/>
                  <a:gd name="connsiteX63" fmla="*/ 1942 w 2088"/>
                  <a:gd name="connsiteY63" fmla="*/ 795 h 1352"/>
                  <a:gd name="connsiteX64" fmla="*/ 2051 w 2088"/>
                  <a:gd name="connsiteY64" fmla="*/ 760 h 1352"/>
                  <a:gd name="connsiteX65" fmla="*/ 2088 w 2088"/>
                  <a:gd name="connsiteY65" fmla="*/ 696 h 1352"/>
                  <a:gd name="connsiteX0" fmla="*/ 2088 w 2088"/>
                  <a:gd name="connsiteY0" fmla="*/ 696 h 1352"/>
                  <a:gd name="connsiteX1" fmla="*/ 2062 w 2088"/>
                  <a:gd name="connsiteY1" fmla="*/ 621 h 1352"/>
                  <a:gd name="connsiteX2" fmla="*/ 2032 w 2088"/>
                  <a:gd name="connsiteY2" fmla="*/ 547 h 1352"/>
                  <a:gd name="connsiteX3" fmla="*/ 1876 w 2088"/>
                  <a:gd name="connsiteY3" fmla="*/ 478 h 1352"/>
                  <a:gd name="connsiteX4" fmla="*/ 1769 w 2088"/>
                  <a:gd name="connsiteY4" fmla="*/ 478 h 1352"/>
                  <a:gd name="connsiteX5" fmla="*/ 1640 w 2088"/>
                  <a:gd name="connsiteY5" fmla="*/ 437 h 1352"/>
                  <a:gd name="connsiteX6" fmla="*/ 1685 w 2088"/>
                  <a:gd name="connsiteY6" fmla="*/ 297 h 1352"/>
                  <a:gd name="connsiteX7" fmla="*/ 1583 w 2088"/>
                  <a:gd name="connsiteY7" fmla="*/ 154 h 1352"/>
                  <a:gd name="connsiteX8" fmla="*/ 1513 w 2088"/>
                  <a:gd name="connsiteY8" fmla="*/ 150 h 1352"/>
                  <a:gd name="connsiteX9" fmla="*/ 1441 w 2088"/>
                  <a:gd name="connsiteY9" fmla="*/ 66 h 1352"/>
                  <a:gd name="connsiteX10" fmla="*/ 1433 w 2088"/>
                  <a:gd name="connsiteY10" fmla="*/ 7 h 1352"/>
                  <a:gd name="connsiteX11" fmla="*/ 1362 w 2088"/>
                  <a:gd name="connsiteY11" fmla="*/ 0 h 1352"/>
                  <a:gd name="connsiteX12" fmla="*/ 1335 w 2088"/>
                  <a:gd name="connsiteY12" fmla="*/ 70 h 1352"/>
                  <a:gd name="connsiteX13" fmla="*/ 1241 w 2088"/>
                  <a:gd name="connsiteY13" fmla="*/ 88 h 1352"/>
                  <a:gd name="connsiteX14" fmla="*/ 1246 w 2088"/>
                  <a:gd name="connsiteY14" fmla="*/ 183 h 1352"/>
                  <a:gd name="connsiteX15" fmla="*/ 1172 w 2088"/>
                  <a:gd name="connsiteY15" fmla="*/ 227 h 1352"/>
                  <a:gd name="connsiteX16" fmla="*/ 1117 w 2088"/>
                  <a:gd name="connsiteY16" fmla="*/ 183 h 1352"/>
                  <a:gd name="connsiteX17" fmla="*/ 1015 w 2088"/>
                  <a:gd name="connsiteY17" fmla="*/ 169 h 1352"/>
                  <a:gd name="connsiteX18" fmla="*/ 926 w 2088"/>
                  <a:gd name="connsiteY18" fmla="*/ 316 h 1352"/>
                  <a:gd name="connsiteX19" fmla="*/ 926 w 2088"/>
                  <a:gd name="connsiteY19" fmla="*/ 353 h 1352"/>
                  <a:gd name="connsiteX20" fmla="*/ 896 w 2088"/>
                  <a:gd name="connsiteY20" fmla="*/ 363 h 1352"/>
                  <a:gd name="connsiteX21" fmla="*/ 842 w 2088"/>
                  <a:gd name="connsiteY21" fmla="*/ 331 h 1352"/>
                  <a:gd name="connsiteX22" fmla="*/ 736 w 2088"/>
                  <a:gd name="connsiteY22" fmla="*/ 327 h 1352"/>
                  <a:gd name="connsiteX23" fmla="*/ 692 w 2088"/>
                  <a:gd name="connsiteY23" fmla="*/ 363 h 1352"/>
                  <a:gd name="connsiteX24" fmla="*/ 732 w 2088"/>
                  <a:gd name="connsiteY24" fmla="*/ 386 h 1352"/>
                  <a:gd name="connsiteX25" fmla="*/ 749 w 2088"/>
                  <a:gd name="connsiteY25" fmla="*/ 539 h 1352"/>
                  <a:gd name="connsiteX26" fmla="*/ 665 w 2088"/>
                  <a:gd name="connsiteY26" fmla="*/ 581 h 1352"/>
                  <a:gd name="connsiteX27" fmla="*/ 657 w 2088"/>
                  <a:gd name="connsiteY27" fmla="*/ 643 h 1352"/>
                  <a:gd name="connsiteX28" fmla="*/ 532 w 2088"/>
                  <a:gd name="connsiteY28" fmla="*/ 668 h 1352"/>
                  <a:gd name="connsiteX29" fmla="*/ 448 w 2088"/>
                  <a:gd name="connsiteY29" fmla="*/ 702 h 1352"/>
                  <a:gd name="connsiteX30" fmla="*/ 328 w 2088"/>
                  <a:gd name="connsiteY30" fmla="*/ 695 h 1352"/>
                  <a:gd name="connsiteX31" fmla="*/ 283 w 2088"/>
                  <a:gd name="connsiteY31" fmla="*/ 745 h 1352"/>
                  <a:gd name="connsiteX32" fmla="*/ 231 w 2088"/>
                  <a:gd name="connsiteY32" fmla="*/ 735 h 1352"/>
                  <a:gd name="connsiteX33" fmla="*/ 182 w 2088"/>
                  <a:gd name="connsiteY33" fmla="*/ 705 h 1352"/>
                  <a:gd name="connsiteX34" fmla="*/ 88 w 2088"/>
                  <a:gd name="connsiteY34" fmla="*/ 735 h 1352"/>
                  <a:gd name="connsiteX35" fmla="*/ 0 w 2088"/>
                  <a:gd name="connsiteY35" fmla="*/ 793 h 1352"/>
                  <a:gd name="connsiteX36" fmla="*/ 9 w 2088"/>
                  <a:gd name="connsiteY36" fmla="*/ 892 h 1352"/>
                  <a:gd name="connsiteX37" fmla="*/ 66 w 2088"/>
                  <a:gd name="connsiteY37" fmla="*/ 903 h 1352"/>
                  <a:gd name="connsiteX38" fmla="*/ 79 w 2088"/>
                  <a:gd name="connsiteY38" fmla="*/ 1021 h 1352"/>
                  <a:gd name="connsiteX39" fmla="*/ 27 w 2088"/>
                  <a:gd name="connsiteY39" fmla="*/ 1021 h 1352"/>
                  <a:gd name="connsiteX40" fmla="*/ 27 w 2088"/>
                  <a:gd name="connsiteY40" fmla="*/ 1055 h 1352"/>
                  <a:gd name="connsiteX41" fmla="*/ 124 w 2088"/>
                  <a:gd name="connsiteY41" fmla="*/ 1106 h 1352"/>
                  <a:gd name="connsiteX42" fmla="*/ 115 w 2088"/>
                  <a:gd name="connsiteY42" fmla="*/ 1176 h 1352"/>
                  <a:gd name="connsiteX43" fmla="*/ 277 w 2088"/>
                  <a:gd name="connsiteY43" fmla="*/ 1248 h 1352"/>
                  <a:gd name="connsiteX44" fmla="*/ 281 w 2088"/>
                  <a:gd name="connsiteY44" fmla="*/ 1253 h 1352"/>
                  <a:gd name="connsiteX45" fmla="*/ 286 w 2088"/>
                  <a:gd name="connsiteY45" fmla="*/ 1320 h 1352"/>
                  <a:gd name="connsiteX46" fmla="*/ 295 w 2088"/>
                  <a:gd name="connsiteY46" fmla="*/ 1327 h 1352"/>
                  <a:gd name="connsiteX47" fmla="*/ 371 w 2088"/>
                  <a:gd name="connsiteY47" fmla="*/ 1325 h 1352"/>
                  <a:gd name="connsiteX48" fmla="*/ 510 w 2088"/>
                  <a:gd name="connsiteY48" fmla="*/ 1269 h 1352"/>
                  <a:gd name="connsiteX49" fmla="*/ 669 w 2088"/>
                  <a:gd name="connsiteY49" fmla="*/ 1301 h 1352"/>
                  <a:gd name="connsiteX50" fmla="*/ 746 w 2088"/>
                  <a:gd name="connsiteY50" fmla="*/ 1277 h 1352"/>
                  <a:gd name="connsiteX51" fmla="*/ 876 w 2088"/>
                  <a:gd name="connsiteY51" fmla="*/ 1352 h 1352"/>
                  <a:gd name="connsiteX52" fmla="*/ 973 w 2088"/>
                  <a:gd name="connsiteY52" fmla="*/ 1303 h 1352"/>
                  <a:gd name="connsiteX53" fmla="*/ 1265 w 2088"/>
                  <a:gd name="connsiteY53" fmla="*/ 1253 h 1352"/>
                  <a:gd name="connsiteX54" fmla="*/ 1383 w 2088"/>
                  <a:gd name="connsiteY54" fmla="*/ 1274 h 1352"/>
                  <a:gd name="connsiteX55" fmla="*/ 1519 w 2088"/>
                  <a:gd name="connsiteY55" fmla="*/ 1277 h 1352"/>
                  <a:gd name="connsiteX56" fmla="*/ 1501 w 2088"/>
                  <a:gd name="connsiteY56" fmla="*/ 1266 h 1352"/>
                  <a:gd name="connsiteX57" fmla="*/ 1524 w 2088"/>
                  <a:gd name="connsiteY57" fmla="*/ 1210 h 1352"/>
                  <a:gd name="connsiteX58" fmla="*/ 1501 w 2088"/>
                  <a:gd name="connsiteY58" fmla="*/ 1159 h 1352"/>
                  <a:gd name="connsiteX59" fmla="*/ 1516 w 2088"/>
                  <a:gd name="connsiteY59" fmla="*/ 1082 h 1352"/>
                  <a:gd name="connsiteX60" fmla="*/ 1821 w 2088"/>
                  <a:gd name="connsiteY60" fmla="*/ 1012 h 1352"/>
                  <a:gd name="connsiteX61" fmla="*/ 1813 w 2088"/>
                  <a:gd name="connsiteY61" fmla="*/ 891 h 1352"/>
                  <a:gd name="connsiteX62" fmla="*/ 1899 w 2088"/>
                  <a:gd name="connsiteY62" fmla="*/ 863 h 1352"/>
                  <a:gd name="connsiteX63" fmla="*/ 1942 w 2088"/>
                  <a:gd name="connsiteY63" fmla="*/ 795 h 1352"/>
                  <a:gd name="connsiteX64" fmla="*/ 2051 w 2088"/>
                  <a:gd name="connsiteY64" fmla="*/ 760 h 1352"/>
                  <a:gd name="connsiteX65" fmla="*/ 2088 w 2088"/>
                  <a:gd name="connsiteY65" fmla="*/ 696 h 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088" h="1352">
                    <a:moveTo>
                      <a:pt x="2088" y="696"/>
                    </a:moveTo>
                    <a:cubicBezTo>
                      <a:pt x="2079" y="671"/>
                      <a:pt x="2071" y="646"/>
                      <a:pt x="2062" y="621"/>
                    </a:cubicBezTo>
                    <a:cubicBezTo>
                      <a:pt x="2052" y="596"/>
                      <a:pt x="2042" y="572"/>
                      <a:pt x="2032" y="547"/>
                    </a:cubicBezTo>
                    <a:lnTo>
                      <a:pt x="1876" y="478"/>
                    </a:lnTo>
                    <a:lnTo>
                      <a:pt x="1769" y="478"/>
                    </a:lnTo>
                    <a:lnTo>
                      <a:pt x="1640" y="437"/>
                    </a:lnTo>
                    <a:cubicBezTo>
                      <a:pt x="1655" y="390"/>
                      <a:pt x="1670" y="344"/>
                      <a:pt x="1685" y="297"/>
                    </a:cubicBezTo>
                    <a:lnTo>
                      <a:pt x="1583" y="154"/>
                    </a:lnTo>
                    <a:cubicBezTo>
                      <a:pt x="1560" y="153"/>
                      <a:pt x="1536" y="151"/>
                      <a:pt x="1513" y="150"/>
                    </a:cubicBezTo>
                    <a:lnTo>
                      <a:pt x="1441" y="66"/>
                    </a:lnTo>
                    <a:cubicBezTo>
                      <a:pt x="1438" y="46"/>
                      <a:pt x="1436" y="27"/>
                      <a:pt x="1433" y="7"/>
                    </a:cubicBezTo>
                    <a:cubicBezTo>
                      <a:pt x="1409" y="5"/>
                      <a:pt x="1386" y="2"/>
                      <a:pt x="1362" y="0"/>
                    </a:cubicBezTo>
                    <a:cubicBezTo>
                      <a:pt x="1353" y="23"/>
                      <a:pt x="1344" y="47"/>
                      <a:pt x="1335" y="70"/>
                    </a:cubicBezTo>
                    <a:lnTo>
                      <a:pt x="1241" y="88"/>
                    </a:lnTo>
                    <a:cubicBezTo>
                      <a:pt x="1243" y="120"/>
                      <a:pt x="1244" y="151"/>
                      <a:pt x="1246" y="183"/>
                    </a:cubicBezTo>
                    <a:lnTo>
                      <a:pt x="1172" y="227"/>
                    </a:lnTo>
                    <a:cubicBezTo>
                      <a:pt x="1154" y="212"/>
                      <a:pt x="1135" y="198"/>
                      <a:pt x="1117" y="183"/>
                    </a:cubicBezTo>
                    <a:lnTo>
                      <a:pt x="1015" y="169"/>
                    </a:lnTo>
                    <a:cubicBezTo>
                      <a:pt x="985" y="218"/>
                      <a:pt x="956" y="267"/>
                      <a:pt x="926" y="316"/>
                    </a:cubicBezTo>
                    <a:lnTo>
                      <a:pt x="926" y="353"/>
                    </a:lnTo>
                    <a:cubicBezTo>
                      <a:pt x="916" y="356"/>
                      <a:pt x="906" y="360"/>
                      <a:pt x="896" y="363"/>
                    </a:cubicBezTo>
                    <a:cubicBezTo>
                      <a:pt x="878" y="352"/>
                      <a:pt x="860" y="342"/>
                      <a:pt x="842" y="331"/>
                    </a:cubicBezTo>
                    <a:lnTo>
                      <a:pt x="736" y="327"/>
                    </a:lnTo>
                    <a:cubicBezTo>
                      <a:pt x="721" y="339"/>
                      <a:pt x="707" y="351"/>
                      <a:pt x="692" y="363"/>
                    </a:cubicBezTo>
                    <a:cubicBezTo>
                      <a:pt x="705" y="371"/>
                      <a:pt x="719" y="378"/>
                      <a:pt x="732" y="386"/>
                    </a:cubicBezTo>
                    <a:cubicBezTo>
                      <a:pt x="738" y="437"/>
                      <a:pt x="743" y="488"/>
                      <a:pt x="749" y="539"/>
                    </a:cubicBezTo>
                    <a:lnTo>
                      <a:pt x="665" y="581"/>
                    </a:lnTo>
                    <a:cubicBezTo>
                      <a:pt x="662" y="602"/>
                      <a:pt x="660" y="622"/>
                      <a:pt x="657" y="643"/>
                    </a:cubicBezTo>
                    <a:lnTo>
                      <a:pt x="532" y="668"/>
                    </a:lnTo>
                    <a:cubicBezTo>
                      <a:pt x="504" y="679"/>
                      <a:pt x="476" y="691"/>
                      <a:pt x="448" y="702"/>
                    </a:cubicBezTo>
                    <a:lnTo>
                      <a:pt x="328" y="695"/>
                    </a:lnTo>
                    <a:cubicBezTo>
                      <a:pt x="313" y="712"/>
                      <a:pt x="298" y="728"/>
                      <a:pt x="283" y="745"/>
                    </a:cubicBezTo>
                    <a:cubicBezTo>
                      <a:pt x="266" y="742"/>
                      <a:pt x="248" y="738"/>
                      <a:pt x="231" y="735"/>
                    </a:cubicBezTo>
                    <a:cubicBezTo>
                      <a:pt x="215" y="725"/>
                      <a:pt x="198" y="715"/>
                      <a:pt x="182" y="705"/>
                    </a:cubicBezTo>
                    <a:lnTo>
                      <a:pt x="88" y="735"/>
                    </a:lnTo>
                    <a:lnTo>
                      <a:pt x="0" y="793"/>
                    </a:lnTo>
                    <a:lnTo>
                      <a:pt x="9" y="892"/>
                    </a:lnTo>
                    <a:cubicBezTo>
                      <a:pt x="28" y="896"/>
                      <a:pt x="47" y="899"/>
                      <a:pt x="66" y="903"/>
                    </a:cubicBezTo>
                    <a:cubicBezTo>
                      <a:pt x="70" y="942"/>
                      <a:pt x="75" y="982"/>
                      <a:pt x="79" y="1021"/>
                    </a:cubicBezTo>
                    <a:lnTo>
                      <a:pt x="27" y="1021"/>
                    </a:lnTo>
                    <a:lnTo>
                      <a:pt x="27" y="1055"/>
                    </a:lnTo>
                    <a:lnTo>
                      <a:pt x="124" y="1106"/>
                    </a:lnTo>
                    <a:cubicBezTo>
                      <a:pt x="121" y="1129"/>
                      <a:pt x="118" y="1153"/>
                      <a:pt x="115" y="1176"/>
                    </a:cubicBezTo>
                    <a:lnTo>
                      <a:pt x="277" y="1248"/>
                    </a:lnTo>
                    <a:cubicBezTo>
                      <a:pt x="278" y="1250"/>
                      <a:pt x="280" y="1251"/>
                      <a:pt x="281" y="1253"/>
                    </a:cubicBezTo>
                    <a:cubicBezTo>
                      <a:pt x="283" y="1275"/>
                      <a:pt x="284" y="1298"/>
                      <a:pt x="286" y="1320"/>
                    </a:cubicBezTo>
                    <a:cubicBezTo>
                      <a:pt x="288" y="1332"/>
                      <a:pt x="313" y="1276"/>
                      <a:pt x="295" y="1327"/>
                    </a:cubicBezTo>
                    <a:cubicBezTo>
                      <a:pt x="321" y="1316"/>
                      <a:pt x="335" y="1335"/>
                      <a:pt x="371" y="1325"/>
                    </a:cubicBezTo>
                    <a:cubicBezTo>
                      <a:pt x="404" y="1306"/>
                      <a:pt x="477" y="1288"/>
                      <a:pt x="510" y="1269"/>
                    </a:cubicBezTo>
                    <a:lnTo>
                      <a:pt x="669" y="1301"/>
                    </a:lnTo>
                    <a:lnTo>
                      <a:pt x="746" y="1277"/>
                    </a:lnTo>
                    <a:lnTo>
                      <a:pt x="876" y="1352"/>
                    </a:lnTo>
                    <a:lnTo>
                      <a:pt x="973" y="1303"/>
                    </a:lnTo>
                    <a:lnTo>
                      <a:pt x="1265" y="1253"/>
                    </a:lnTo>
                    <a:lnTo>
                      <a:pt x="1383" y="1274"/>
                    </a:lnTo>
                    <a:cubicBezTo>
                      <a:pt x="1428" y="1292"/>
                      <a:pt x="1474" y="1259"/>
                      <a:pt x="1519" y="1277"/>
                    </a:cubicBezTo>
                    <a:cubicBezTo>
                      <a:pt x="1469" y="1235"/>
                      <a:pt x="1494" y="1286"/>
                      <a:pt x="1501" y="1266"/>
                    </a:cubicBezTo>
                    <a:cubicBezTo>
                      <a:pt x="1509" y="1247"/>
                      <a:pt x="1516" y="1229"/>
                      <a:pt x="1524" y="1210"/>
                    </a:cubicBezTo>
                    <a:cubicBezTo>
                      <a:pt x="1516" y="1193"/>
                      <a:pt x="1509" y="1176"/>
                      <a:pt x="1501" y="1159"/>
                    </a:cubicBezTo>
                    <a:cubicBezTo>
                      <a:pt x="1506" y="1133"/>
                      <a:pt x="1511" y="1108"/>
                      <a:pt x="1516" y="1082"/>
                    </a:cubicBezTo>
                    <a:lnTo>
                      <a:pt x="1821" y="1012"/>
                    </a:lnTo>
                    <a:cubicBezTo>
                      <a:pt x="1818" y="972"/>
                      <a:pt x="1816" y="931"/>
                      <a:pt x="1813" y="891"/>
                    </a:cubicBezTo>
                    <a:cubicBezTo>
                      <a:pt x="1842" y="882"/>
                      <a:pt x="1870" y="872"/>
                      <a:pt x="1899" y="863"/>
                    </a:cubicBezTo>
                    <a:cubicBezTo>
                      <a:pt x="1913" y="840"/>
                      <a:pt x="1928" y="818"/>
                      <a:pt x="1942" y="795"/>
                    </a:cubicBezTo>
                    <a:cubicBezTo>
                      <a:pt x="1978" y="783"/>
                      <a:pt x="2015" y="772"/>
                      <a:pt x="2051" y="760"/>
                    </a:cubicBezTo>
                    <a:cubicBezTo>
                      <a:pt x="2063" y="739"/>
                      <a:pt x="2076" y="717"/>
                      <a:pt x="2088" y="696"/>
                    </a:cubicBez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7" name="Freeform 11"/>
              <p:cNvSpPr>
                <a:spLocks/>
              </p:cNvSpPr>
              <p:nvPr/>
            </p:nvSpPr>
            <p:spPr bwMode="auto">
              <a:xfrm>
                <a:off x="1923775" y="3797924"/>
                <a:ext cx="2347484" cy="1224402"/>
              </a:xfrm>
              <a:custGeom>
                <a:avLst/>
                <a:gdLst/>
                <a:ahLst/>
                <a:cxnLst>
                  <a:cxn ang="0">
                    <a:pos x="2111" y="812"/>
                  </a:cxn>
                  <a:cxn ang="0">
                    <a:pos x="2093" y="659"/>
                  </a:cxn>
                  <a:cxn ang="0">
                    <a:pos x="1983" y="441"/>
                  </a:cxn>
                  <a:cxn ang="0">
                    <a:pos x="1879" y="430"/>
                  </a:cxn>
                  <a:cxn ang="0">
                    <a:pos x="1849" y="500"/>
                  </a:cxn>
                  <a:cxn ang="0">
                    <a:pos x="1727" y="494"/>
                  </a:cxn>
                  <a:cxn ang="0">
                    <a:pos x="1662" y="414"/>
                  </a:cxn>
                  <a:cxn ang="0">
                    <a:pos x="1475" y="397"/>
                  </a:cxn>
                  <a:cxn ang="0">
                    <a:pos x="1235" y="327"/>
                  </a:cxn>
                  <a:cxn ang="0">
                    <a:pos x="1167" y="191"/>
                  </a:cxn>
                  <a:cxn ang="0">
                    <a:pos x="1203" y="170"/>
                  </a:cxn>
                  <a:cxn ang="0">
                    <a:pos x="1217" y="96"/>
                  </a:cxn>
                  <a:cxn ang="0">
                    <a:pos x="1185" y="24"/>
                  </a:cxn>
                  <a:cxn ang="0">
                    <a:pos x="1064" y="5"/>
                  </a:cxn>
                  <a:cxn ang="0">
                    <a:pos x="775" y="57"/>
                  </a:cxn>
                  <a:cxn ang="0">
                    <a:pos x="684" y="104"/>
                  </a:cxn>
                  <a:cxn ang="0">
                    <a:pos x="554" y="32"/>
                  </a:cxn>
                  <a:cxn ang="0">
                    <a:pos x="403" y="43"/>
                  </a:cxn>
                  <a:cxn ang="0">
                    <a:pos x="288" y="0"/>
                  </a:cxn>
                  <a:cxn ang="0">
                    <a:pos x="173" y="91"/>
                  </a:cxn>
                  <a:cxn ang="0">
                    <a:pos x="91" y="83"/>
                  </a:cxn>
                  <a:cxn ang="0">
                    <a:pos x="88" y="157"/>
                  </a:cxn>
                  <a:cxn ang="0">
                    <a:pos x="115" y="240"/>
                  </a:cxn>
                  <a:cxn ang="0">
                    <a:pos x="82" y="264"/>
                  </a:cxn>
                  <a:cxn ang="0">
                    <a:pos x="34" y="211"/>
                  </a:cxn>
                  <a:cxn ang="0">
                    <a:pos x="0" y="245"/>
                  </a:cxn>
                  <a:cxn ang="0">
                    <a:pos x="24" y="303"/>
                  </a:cxn>
                  <a:cxn ang="0">
                    <a:pos x="22" y="381"/>
                  </a:cxn>
                  <a:cxn ang="0">
                    <a:pos x="93" y="414"/>
                  </a:cxn>
                  <a:cxn ang="0">
                    <a:pos x="159" y="484"/>
                  </a:cxn>
                  <a:cxn ang="0">
                    <a:pos x="235" y="499"/>
                  </a:cxn>
                  <a:cxn ang="0">
                    <a:pos x="270" y="528"/>
                  </a:cxn>
                  <a:cxn ang="0">
                    <a:pos x="292" y="513"/>
                  </a:cxn>
                  <a:cxn ang="0">
                    <a:pos x="448" y="616"/>
                  </a:cxn>
                  <a:cxn ang="0">
                    <a:pos x="470" y="671"/>
                  </a:cxn>
                  <a:cxn ang="0">
                    <a:pos x="514" y="646"/>
                  </a:cxn>
                  <a:cxn ang="0">
                    <a:pos x="523" y="712"/>
                  </a:cxn>
                  <a:cxn ang="0">
                    <a:pos x="621" y="730"/>
                  </a:cxn>
                  <a:cxn ang="0">
                    <a:pos x="696" y="807"/>
                  </a:cxn>
                  <a:cxn ang="0">
                    <a:pos x="788" y="799"/>
                  </a:cxn>
                  <a:cxn ang="0">
                    <a:pos x="839" y="836"/>
                  </a:cxn>
                  <a:cxn ang="0">
                    <a:pos x="976" y="836"/>
                  </a:cxn>
                  <a:cxn ang="0">
                    <a:pos x="1011" y="881"/>
                  </a:cxn>
                  <a:cxn ang="0">
                    <a:pos x="1108" y="814"/>
                  </a:cxn>
                  <a:cxn ang="0">
                    <a:pos x="1207" y="814"/>
                  </a:cxn>
                  <a:cxn ang="0">
                    <a:pos x="1278" y="841"/>
                  </a:cxn>
                  <a:cxn ang="0">
                    <a:pos x="1308" y="873"/>
                  </a:cxn>
                  <a:cxn ang="0">
                    <a:pos x="1414" y="866"/>
                  </a:cxn>
                  <a:cxn ang="0">
                    <a:pos x="1455" y="807"/>
                  </a:cxn>
                  <a:cxn ang="0">
                    <a:pos x="1527" y="807"/>
                  </a:cxn>
                  <a:cxn ang="0">
                    <a:pos x="1645" y="749"/>
                  </a:cxn>
                  <a:cxn ang="0">
                    <a:pos x="1717" y="767"/>
                  </a:cxn>
                  <a:cxn ang="0">
                    <a:pos x="1769" y="742"/>
                  </a:cxn>
                  <a:cxn ang="0">
                    <a:pos x="1810" y="749"/>
                  </a:cxn>
                  <a:cxn ang="0">
                    <a:pos x="1810" y="836"/>
                  </a:cxn>
                  <a:cxn ang="0">
                    <a:pos x="1894" y="855"/>
                  </a:cxn>
                  <a:cxn ang="0">
                    <a:pos x="1911" y="825"/>
                  </a:cxn>
                  <a:cxn ang="0">
                    <a:pos x="1983" y="851"/>
                  </a:cxn>
                  <a:cxn ang="0">
                    <a:pos x="2033" y="903"/>
                  </a:cxn>
                  <a:cxn ang="0">
                    <a:pos x="2050" y="831"/>
                  </a:cxn>
                  <a:cxn ang="0">
                    <a:pos x="2111" y="812"/>
                  </a:cxn>
                </a:cxnLst>
                <a:rect l="0" t="0" r="r" b="b"/>
                <a:pathLst>
                  <a:path w="2111" h="903">
                    <a:moveTo>
                      <a:pt x="2111" y="812"/>
                    </a:moveTo>
                    <a:lnTo>
                      <a:pt x="2093" y="659"/>
                    </a:lnTo>
                    <a:lnTo>
                      <a:pt x="1983" y="441"/>
                    </a:lnTo>
                    <a:lnTo>
                      <a:pt x="1879" y="430"/>
                    </a:lnTo>
                    <a:lnTo>
                      <a:pt x="1849" y="500"/>
                    </a:lnTo>
                    <a:lnTo>
                      <a:pt x="1727" y="494"/>
                    </a:lnTo>
                    <a:lnTo>
                      <a:pt x="1662" y="414"/>
                    </a:lnTo>
                    <a:lnTo>
                      <a:pt x="1475" y="397"/>
                    </a:lnTo>
                    <a:lnTo>
                      <a:pt x="1235" y="327"/>
                    </a:lnTo>
                    <a:lnTo>
                      <a:pt x="1167" y="191"/>
                    </a:lnTo>
                    <a:lnTo>
                      <a:pt x="1203" y="170"/>
                    </a:lnTo>
                    <a:lnTo>
                      <a:pt x="1217" y="96"/>
                    </a:lnTo>
                    <a:lnTo>
                      <a:pt x="1185" y="24"/>
                    </a:lnTo>
                    <a:lnTo>
                      <a:pt x="1064" y="5"/>
                    </a:lnTo>
                    <a:lnTo>
                      <a:pt x="775" y="57"/>
                    </a:lnTo>
                    <a:lnTo>
                      <a:pt x="684" y="104"/>
                    </a:lnTo>
                    <a:lnTo>
                      <a:pt x="554" y="32"/>
                    </a:lnTo>
                    <a:lnTo>
                      <a:pt x="403" y="43"/>
                    </a:lnTo>
                    <a:lnTo>
                      <a:pt x="288" y="0"/>
                    </a:lnTo>
                    <a:lnTo>
                      <a:pt x="173" y="91"/>
                    </a:lnTo>
                    <a:lnTo>
                      <a:pt x="91" y="83"/>
                    </a:lnTo>
                    <a:lnTo>
                      <a:pt x="88" y="157"/>
                    </a:lnTo>
                    <a:lnTo>
                      <a:pt x="115" y="240"/>
                    </a:lnTo>
                    <a:lnTo>
                      <a:pt x="82" y="264"/>
                    </a:lnTo>
                    <a:lnTo>
                      <a:pt x="34" y="211"/>
                    </a:lnTo>
                    <a:lnTo>
                      <a:pt x="0" y="245"/>
                    </a:lnTo>
                    <a:lnTo>
                      <a:pt x="24" y="303"/>
                    </a:lnTo>
                    <a:lnTo>
                      <a:pt x="22" y="381"/>
                    </a:lnTo>
                    <a:lnTo>
                      <a:pt x="93" y="414"/>
                    </a:lnTo>
                    <a:lnTo>
                      <a:pt x="159" y="484"/>
                    </a:lnTo>
                    <a:lnTo>
                      <a:pt x="235" y="499"/>
                    </a:lnTo>
                    <a:lnTo>
                      <a:pt x="270" y="528"/>
                    </a:lnTo>
                    <a:lnTo>
                      <a:pt x="292" y="513"/>
                    </a:lnTo>
                    <a:lnTo>
                      <a:pt x="448" y="616"/>
                    </a:lnTo>
                    <a:lnTo>
                      <a:pt x="470" y="671"/>
                    </a:lnTo>
                    <a:lnTo>
                      <a:pt x="514" y="646"/>
                    </a:lnTo>
                    <a:lnTo>
                      <a:pt x="523" y="712"/>
                    </a:lnTo>
                    <a:lnTo>
                      <a:pt x="621" y="730"/>
                    </a:lnTo>
                    <a:lnTo>
                      <a:pt x="696" y="807"/>
                    </a:lnTo>
                    <a:lnTo>
                      <a:pt x="788" y="799"/>
                    </a:lnTo>
                    <a:lnTo>
                      <a:pt x="839" y="836"/>
                    </a:lnTo>
                    <a:lnTo>
                      <a:pt x="976" y="836"/>
                    </a:lnTo>
                    <a:lnTo>
                      <a:pt x="1011" y="881"/>
                    </a:lnTo>
                    <a:lnTo>
                      <a:pt x="1108" y="814"/>
                    </a:lnTo>
                    <a:lnTo>
                      <a:pt x="1207" y="814"/>
                    </a:lnTo>
                    <a:lnTo>
                      <a:pt x="1278" y="841"/>
                    </a:lnTo>
                    <a:lnTo>
                      <a:pt x="1308" y="873"/>
                    </a:lnTo>
                    <a:lnTo>
                      <a:pt x="1414" y="866"/>
                    </a:lnTo>
                    <a:lnTo>
                      <a:pt x="1455" y="807"/>
                    </a:lnTo>
                    <a:lnTo>
                      <a:pt x="1527" y="807"/>
                    </a:lnTo>
                    <a:lnTo>
                      <a:pt x="1645" y="749"/>
                    </a:lnTo>
                    <a:lnTo>
                      <a:pt x="1717" y="767"/>
                    </a:lnTo>
                    <a:lnTo>
                      <a:pt x="1769" y="742"/>
                    </a:lnTo>
                    <a:lnTo>
                      <a:pt x="1810" y="749"/>
                    </a:lnTo>
                    <a:lnTo>
                      <a:pt x="1810" y="836"/>
                    </a:lnTo>
                    <a:lnTo>
                      <a:pt x="1894" y="855"/>
                    </a:lnTo>
                    <a:lnTo>
                      <a:pt x="1911" y="825"/>
                    </a:lnTo>
                    <a:lnTo>
                      <a:pt x="1983" y="851"/>
                    </a:lnTo>
                    <a:lnTo>
                      <a:pt x="2033" y="903"/>
                    </a:lnTo>
                    <a:lnTo>
                      <a:pt x="2050" y="831"/>
                    </a:lnTo>
                    <a:lnTo>
                      <a:pt x="2111" y="812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8" name="Freeform 12"/>
              <p:cNvSpPr>
                <a:spLocks/>
              </p:cNvSpPr>
              <p:nvPr/>
            </p:nvSpPr>
            <p:spPr bwMode="auto">
              <a:xfrm>
                <a:off x="3681430" y="3063147"/>
                <a:ext cx="1620191" cy="1306829"/>
              </a:xfrm>
              <a:custGeom>
                <a:avLst/>
                <a:gdLst/>
                <a:ahLst/>
                <a:cxnLst>
                  <a:cxn ang="0">
                    <a:pos x="76" y="356"/>
                  </a:cxn>
                  <a:cxn ang="0">
                    <a:pos x="296" y="370"/>
                  </a:cxn>
                  <a:cxn ang="0">
                    <a:pos x="493" y="401"/>
                  </a:cxn>
                  <a:cxn ang="0">
                    <a:pos x="584" y="445"/>
                  </a:cxn>
                  <a:cxn ang="0">
                    <a:pos x="756" y="478"/>
                  </a:cxn>
                  <a:cxn ang="0">
                    <a:pos x="829" y="615"/>
                  </a:cxn>
                  <a:cxn ang="0">
                    <a:pos x="761" y="796"/>
                  </a:cxn>
                  <a:cxn ang="0">
                    <a:pos x="672" y="822"/>
                  </a:cxn>
                  <a:cxn ang="0">
                    <a:pos x="818" y="840"/>
                  </a:cxn>
                  <a:cxn ang="0">
                    <a:pos x="965" y="910"/>
                  </a:cxn>
                  <a:cxn ang="0">
                    <a:pos x="1031" y="963"/>
                  </a:cxn>
                  <a:cxn ang="0">
                    <a:pos x="1142" y="937"/>
                  </a:cxn>
                  <a:cxn ang="0">
                    <a:pos x="1162" y="883"/>
                  </a:cxn>
                  <a:cxn ang="0">
                    <a:pos x="1235" y="798"/>
                  </a:cxn>
                  <a:cxn ang="0">
                    <a:pos x="1259" y="721"/>
                  </a:cxn>
                  <a:cxn ang="0">
                    <a:pos x="1359" y="704"/>
                  </a:cxn>
                  <a:cxn ang="0">
                    <a:pos x="1424" y="690"/>
                  </a:cxn>
                  <a:cxn ang="0">
                    <a:pos x="1434" y="619"/>
                  </a:cxn>
                  <a:cxn ang="0">
                    <a:pos x="1320" y="538"/>
                  </a:cxn>
                  <a:cxn ang="0">
                    <a:pos x="1203" y="553"/>
                  </a:cxn>
                  <a:cxn ang="0">
                    <a:pos x="1257" y="617"/>
                  </a:cxn>
                  <a:cxn ang="0">
                    <a:pos x="1215" y="659"/>
                  </a:cxn>
                  <a:cxn ang="0">
                    <a:pos x="1103" y="662"/>
                  </a:cxn>
                  <a:cxn ang="0">
                    <a:pos x="993" y="505"/>
                  </a:cxn>
                  <a:cxn ang="0">
                    <a:pos x="930" y="433"/>
                  </a:cxn>
                  <a:cxn ang="0">
                    <a:pos x="985" y="357"/>
                  </a:cxn>
                  <a:cxn ang="0">
                    <a:pos x="749" y="383"/>
                  </a:cxn>
                  <a:cxn ang="0">
                    <a:pos x="577" y="267"/>
                  </a:cxn>
                  <a:cxn ang="0">
                    <a:pos x="623" y="201"/>
                  </a:cxn>
                  <a:cxn ang="0">
                    <a:pos x="424" y="219"/>
                  </a:cxn>
                  <a:cxn ang="0">
                    <a:pos x="338" y="0"/>
                  </a:cxn>
                  <a:cxn ang="0">
                    <a:pos x="239" y="84"/>
                  </a:cxn>
                  <a:cxn ang="0">
                    <a:pos x="87" y="189"/>
                  </a:cxn>
                  <a:cxn ang="0">
                    <a:pos x="6" y="342"/>
                  </a:cxn>
                </a:cxnLst>
                <a:rect l="0" t="0" r="r" b="b"/>
                <a:pathLst>
                  <a:path w="1435" h="965">
                    <a:moveTo>
                      <a:pt x="6" y="342"/>
                    </a:moveTo>
                    <a:lnTo>
                      <a:pt x="76" y="356"/>
                    </a:lnTo>
                    <a:lnTo>
                      <a:pt x="203" y="395"/>
                    </a:lnTo>
                    <a:lnTo>
                      <a:pt x="296" y="370"/>
                    </a:lnTo>
                    <a:lnTo>
                      <a:pt x="429" y="365"/>
                    </a:lnTo>
                    <a:lnTo>
                      <a:pt x="493" y="401"/>
                    </a:lnTo>
                    <a:lnTo>
                      <a:pt x="595" y="392"/>
                    </a:lnTo>
                    <a:lnTo>
                      <a:pt x="584" y="445"/>
                    </a:lnTo>
                    <a:lnTo>
                      <a:pt x="710" y="517"/>
                    </a:lnTo>
                    <a:lnTo>
                      <a:pt x="756" y="478"/>
                    </a:lnTo>
                    <a:lnTo>
                      <a:pt x="812" y="553"/>
                    </a:lnTo>
                    <a:lnTo>
                      <a:pt x="829" y="615"/>
                    </a:lnTo>
                    <a:lnTo>
                      <a:pt x="867" y="653"/>
                    </a:lnTo>
                    <a:lnTo>
                      <a:pt x="761" y="796"/>
                    </a:lnTo>
                    <a:lnTo>
                      <a:pt x="706" y="796"/>
                    </a:lnTo>
                    <a:lnTo>
                      <a:pt x="672" y="822"/>
                    </a:lnTo>
                    <a:lnTo>
                      <a:pt x="809" y="897"/>
                    </a:lnTo>
                    <a:lnTo>
                      <a:pt x="818" y="840"/>
                    </a:lnTo>
                    <a:lnTo>
                      <a:pt x="887" y="832"/>
                    </a:lnTo>
                    <a:lnTo>
                      <a:pt x="965" y="910"/>
                    </a:lnTo>
                    <a:lnTo>
                      <a:pt x="1020" y="917"/>
                    </a:lnTo>
                    <a:lnTo>
                      <a:pt x="1031" y="963"/>
                    </a:lnTo>
                    <a:lnTo>
                      <a:pt x="1140" y="964"/>
                    </a:lnTo>
                    <a:lnTo>
                      <a:pt x="1142" y="937"/>
                    </a:lnTo>
                    <a:lnTo>
                      <a:pt x="1186" y="946"/>
                    </a:lnTo>
                    <a:lnTo>
                      <a:pt x="1162" y="883"/>
                    </a:lnTo>
                    <a:lnTo>
                      <a:pt x="1224" y="869"/>
                    </a:lnTo>
                    <a:lnTo>
                      <a:pt x="1235" y="798"/>
                    </a:lnTo>
                    <a:lnTo>
                      <a:pt x="1213" y="781"/>
                    </a:lnTo>
                    <a:lnTo>
                      <a:pt x="1259" y="721"/>
                    </a:lnTo>
                    <a:lnTo>
                      <a:pt x="1322" y="734"/>
                    </a:lnTo>
                    <a:lnTo>
                      <a:pt x="1359" y="704"/>
                    </a:lnTo>
                    <a:lnTo>
                      <a:pt x="1401" y="706"/>
                    </a:lnTo>
                    <a:lnTo>
                      <a:pt x="1424" y="690"/>
                    </a:lnTo>
                    <a:lnTo>
                      <a:pt x="1413" y="654"/>
                    </a:lnTo>
                    <a:lnTo>
                      <a:pt x="1434" y="619"/>
                    </a:lnTo>
                    <a:lnTo>
                      <a:pt x="1414" y="563"/>
                    </a:lnTo>
                    <a:lnTo>
                      <a:pt x="1320" y="538"/>
                    </a:lnTo>
                    <a:lnTo>
                      <a:pt x="1235" y="525"/>
                    </a:lnTo>
                    <a:lnTo>
                      <a:pt x="1203" y="553"/>
                    </a:lnTo>
                    <a:lnTo>
                      <a:pt x="1198" y="610"/>
                    </a:lnTo>
                    <a:lnTo>
                      <a:pt x="1257" y="617"/>
                    </a:lnTo>
                    <a:lnTo>
                      <a:pt x="1257" y="655"/>
                    </a:lnTo>
                    <a:lnTo>
                      <a:pt x="1215" y="659"/>
                    </a:lnTo>
                    <a:lnTo>
                      <a:pt x="1210" y="690"/>
                    </a:lnTo>
                    <a:lnTo>
                      <a:pt x="1103" y="662"/>
                    </a:lnTo>
                    <a:lnTo>
                      <a:pt x="1105" y="571"/>
                    </a:lnTo>
                    <a:lnTo>
                      <a:pt x="993" y="505"/>
                    </a:lnTo>
                    <a:lnTo>
                      <a:pt x="933" y="498"/>
                    </a:lnTo>
                    <a:lnTo>
                      <a:pt x="930" y="433"/>
                    </a:lnTo>
                    <a:lnTo>
                      <a:pt x="975" y="414"/>
                    </a:lnTo>
                    <a:lnTo>
                      <a:pt x="985" y="357"/>
                    </a:lnTo>
                    <a:lnTo>
                      <a:pt x="914" y="326"/>
                    </a:lnTo>
                    <a:lnTo>
                      <a:pt x="749" y="383"/>
                    </a:lnTo>
                    <a:lnTo>
                      <a:pt x="666" y="323"/>
                    </a:lnTo>
                    <a:lnTo>
                      <a:pt x="577" y="267"/>
                    </a:lnTo>
                    <a:lnTo>
                      <a:pt x="636" y="251"/>
                    </a:lnTo>
                    <a:lnTo>
                      <a:pt x="623" y="201"/>
                    </a:lnTo>
                    <a:lnTo>
                      <a:pt x="469" y="178"/>
                    </a:lnTo>
                    <a:lnTo>
                      <a:pt x="424" y="219"/>
                    </a:lnTo>
                    <a:lnTo>
                      <a:pt x="358" y="130"/>
                    </a:lnTo>
                    <a:lnTo>
                      <a:pt x="338" y="0"/>
                    </a:lnTo>
                    <a:lnTo>
                      <a:pt x="275" y="24"/>
                    </a:lnTo>
                    <a:lnTo>
                      <a:pt x="239" y="84"/>
                    </a:lnTo>
                    <a:lnTo>
                      <a:pt x="132" y="118"/>
                    </a:lnTo>
                    <a:lnTo>
                      <a:pt x="87" y="189"/>
                    </a:lnTo>
                    <a:lnTo>
                      <a:pt x="0" y="212"/>
                    </a:lnTo>
                    <a:lnTo>
                      <a:pt x="6" y="342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9" name="Freeform 13"/>
              <p:cNvSpPr>
                <a:spLocks/>
              </p:cNvSpPr>
              <p:nvPr/>
            </p:nvSpPr>
            <p:spPr bwMode="auto">
              <a:xfrm>
                <a:off x="3181463" y="3495270"/>
                <a:ext cx="1479546" cy="1011594"/>
              </a:xfrm>
              <a:custGeom>
                <a:avLst/>
                <a:gdLst/>
                <a:ahLst/>
                <a:cxnLst>
                  <a:cxn ang="0">
                    <a:pos x="23" y="260"/>
                  </a:cxn>
                  <a:cxn ang="0">
                    <a:pos x="176" y="298"/>
                  </a:cxn>
                  <a:cxn ang="0">
                    <a:pos x="155" y="236"/>
                  </a:cxn>
                  <a:cxn ang="0">
                    <a:pos x="198" y="206"/>
                  </a:cxn>
                  <a:cxn ang="0">
                    <a:pos x="144" y="148"/>
                  </a:cxn>
                  <a:cxn ang="0">
                    <a:pos x="164" y="69"/>
                  </a:cxn>
                  <a:cxn ang="0">
                    <a:pos x="465" y="0"/>
                  </a:cxn>
                  <a:cxn ang="0">
                    <a:pos x="530" y="4"/>
                  </a:cxn>
                  <a:cxn ang="0">
                    <a:pos x="662" y="60"/>
                  </a:cxn>
                  <a:cxn ang="0">
                    <a:pos x="754" y="32"/>
                  </a:cxn>
                  <a:cxn ang="0">
                    <a:pos x="894" y="27"/>
                  </a:cxn>
                  <a:cxn ang="0">
                    <a:pos x="956" y="64"/>
                  </a:cxn>
                  <a:cxn ang="0">
                    <a:pos x="1054" y="57"/>
                  </a:cxn>
                  <a:cxn ang="0">
                    <a:pos x="1043" y="108"/>
                  </a:cxn>
                  <a:cxn ang="0">
                    <a:pos x="1175" y="177"/>
                  </a:cxn>
                  <a:cxn ang="0">
                    <a:pos x="1217" y="138"/>
                  </a:cxn>
                  <a:cxn ang="0">
                    <a:pos x="1272" y="211"/>
                  </a:cxn>
                  <a:cxn ang="0">
                    <a:pos x="1289" y="279"/>
                  </a:cxn>
                  <a:cxn ang="0">
                    <a:pos x="1329" y="317"/>
                  </a:cxn>
                  <a:cxn ang="0">
                    <a:pos x="1225" y="461"/>
                  </a:cxn>
                  <a:cxn ang="0">
                    <a:pos x="1168" y="459"/>
                  </a:cxn>
                  <a:cxn ang="0">
                    <a:pos x="1138" y="489"/>
                  </a:cxn>
                  <a:cxn ang="0">
                    <a:pos x="1273" y="559"/>
                  </a:cxn>
                  <a:cxn ang="0">
                    <a:pos x="1270" y="593"/>
                  </a:cxn>
                  <a:cxn ang="0">
                    <a:pos x="1174" y="597"/>
                  </a:cxn>
                  <a:cxn ang="0">
                    <a:pos x="1151" y="647"/>
                  </a:cxn>
                  <a:cxn ang="0">
                    <a:pos x="1098" y="648"/>
                  </a:cxn>
                  <a:cxn ang="0">
                    <a:pos x="1050" y="603"/>
                  </a:cxn>
                  <a:cxn ang="0">
                    <a:pos x="821" y="608"/>
                  </a:cxn>
                  <a:cxn ang="0">
                    <a:pos x="782" y="679"/>
                  </a:cxn>
                  <a:cxn ang="0">
                    <a:pos x="734" y="679"/>
                  </a:cxn>
                  <a:cxn ang="0">
                    <a:pos x="694" y="742"/>
                  </a:cxn>
                  <a:cxn ang="0">
                    <a:pos x="574" y="745"/>
                  </a:cxn>
                  <a:cxn ang="0">
                    <a:pos x="496" y="655"/>
                  </a:cxn>
                  <a:cxn ang="0">
                    <a:pos x="322" y="642"/>
                  </a:cxn>
                  <a:cxn ang="0">
                    <a:pos x="71" y="572"/>
                  </a:cxn>
                  <a:cxn ang="0">
                    <a:pos x="0" y="429"/>
                  </a:cxn>
                  <a:cxn ang="0">
                    <a:pos x="43" y="401"/>
                  </a:cxn>
                  <a:cxn ang="0">
                    <a:pos x="53" y="331"/>
                  </a:cxn>
                  <a:cxn ang="0">
                    <a:pos x="23" y="260"/>
                  </a:cxn>
                </a:cxnLst>
                <a:rect l="0" t="0" r="r" b="b"/>
                <a:pathLst>
                  <a:path w="1330" h="746">
                    <a:moveTo>
                      <a:pt x="23" y="260"/>
                    </a:moveTo>
                    <a:lnTo>
                      <a:pt x="176" y="298"/>
                    </a:lnTo>
                    <a:lnTo>
                      <a:pt x="155" y="236"/>
                    </a:lnTo>
                    <a:lnTo>
                      <a:pt x="198" y="206"/>
                    </a:lnTo>
                    <a:lnTo>
                      <a:pt x="144" y="148"/>
                    </a:lnTo>
                    <a:lnTo>
                      <a:pt x="164" y="69"/>
                    </a:lnTo>
                    <a:lnTo>
                      <a:pt x="465" y="0"/>
                    </a:lnTo>
                    <a:lnTo>
                      <a:pt x="530" y="4"/>
                    </a:lnTo>
                    <a:lnTo>
                      <a:pt x="662" y="60"/>
                    </a:lnTo>
                    <a:lnTo>
                      <a:pt x="754" y="32"/>
                    </a:lnTo>
                    <a:lnTo>
                      <a:pt x="894" y="27"/>
                    </a:lnTo>
                    <a:lnTo>
                      <a:pt x="956" y="64"/>
                    </a:lnTo>
                    <a:lnTo>
                      <a:pt x="1054" y="57"/>
                    </a:lnTo>
                    <a:lnTo>
                      <a:pt x="1043" y="108"/>
                    </a:lnTo>
                    <a:lnTo>
                      <a:pt x="1175" y="177"/>
                    </a:lnTo>
                    <a:lnTo>
                      <a:pt x="1217" y="138"/>
                    </a:lnTo>
                    <a:lnTo>
                      <a:pt x="1272" y="211"/>
                    </a:lnTo>
                    <a:lnTo>
                      <a:pt x="1289" y="279"/>
                    </a:lnTo>
                    <a:lnTo>
                      <a:pt x="1329" y="317"/>
                    </a:lnTo>
                    <a:lnTo>
                      <a:pt x="1225" y="461"/>
                    </a:lnTo>
                    <a:lnTo>
                      <a:pt x="1168" y="459"/>
                    </a:lnTo>
                    <a:lnTo>
                      <a:pt x="1138" y="489"/>
                    </a:lnTo>
                    <a:lnTo>
                      <a:pt x="1273" y="559"/>
                    </a:lnTo>
                    <a:lnTo>
                      <a:pt x="1270" y="593"/>
                    </a:lnTo>
                    <a:lnTo>
                      <a:pt x="1174" y="597"/>
                    </a:lnTo>
                    <a:lnTo>
                      <a:pt x="1151" y="647"/>
                    </a:lnTo>
                    <a:lnTo>
                      <a:pt x="1098" y="648"/>
                    </a:lnTo>
                    <a:lnTo>
                      <a:pt x="1050" y="603"/>
                    </a:lnTo>
                    <a:lnTo>
                      <a:pt x="821" y="608"/>
                    </a:lnTo>
                    <a:lnTo>
                      <a:pt x="782" y="679"/>
                    </a:lnTo>
                    <a:lnTo>
                      <a:pt x="734" y="679"/>
                    </a:lnTo>
                    <a:lnTo>
                      <a:pt x="694" y="742"/>
                    </a:lnTo>
                    <a:lnTo>
                      <a:pt x="574" y="745"/>
                    </a:lnTo>
                    <a:lnTo>
                      <a:pt x="496" y="655"/>
                    </a:lnTo>
                    <a:lnTo>
                      <a:pt x="322" y="642"/>
                    </a:lnTo>
                    <a:lnTo>
                      <a:pt x="71" y="572"/>
                    </a:lnTo>
                    <a:lnTo>
                      <a:pt x="0" y="429"/>
                    </a:lnTo>
                    <a:lnTo>
                      <a:pt x="43" y="401"/>
                    </a:lnTo>
                    <a:lnTo>
                      <a:pt x="53" y="331"/>
                    </a:lnTo>
                    <a:lnTo>
                      <a:pt x="23" y="26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0" name="Freeform 14"/>
              <p:cNvSpPr>
                <a:spLocks/>
              </p:cNvSpPr>
              <p:nvPr/>
            </p:nvSpPr>
            <p:spPr bwMode="auto">
              <a:xfrm>
                <a:off x="4038382" y="4171089"/>
                <a:ext cx="1476176" cy="1086527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7" y="103"/>
                  </a:cxn>
                  <a:cxn ang="0">
                    <a:pos x="267" y="105"/>
                  </a:cxn>
                  <a:cxn ang="0">
                    <a:pos x="310" y="148"/>
                  </a:cxn>
                  <a:cxn ang="0">
                    <a:pos x="366" y="151"/>
                  </a:cxn>
                  <a:cxn ang="0">
                    <a:pos x="391" y="99"/>
                  </a:cxn>
                  <a:cxn ang="0">
                    <a:pos x="483" y="96"/>
                  </a:cxn>
                  <a:cxn ang="0">
                    <a:pos x="491" y="7"/>
                  </a:cxn>
                  <a:cxn ang="0">
                    <a:pos x="570" y="0"/>
                  </a:cxn>
                  <a:cxn ang="0">
                    <a:pos x="642" y="79"/>
                  </a:cxn>
                  <a:cxn ang="0">
                    <a:pos x="702" y="86"/>
                  </a:cxn>
                  <a:cxn ang="0">
                    <a:pos x="710" y="131"/>
                  </a:cxn>
                  <a:cxn ang="0">
                    <a:pos x="815" y="133"/>
                  </a:cxn>
                  <a:cxn ang="0">
                    <a:pos x="822" y="107"/>
                  </a:cxn>
                  <a:cxn ang="0">
                    <a:pos x="857" y="115"/>
                  </a:cxn>
                  <a:cxn ang="0">
                    <a:pos x="974" y="131"/>
                  </a:cxn>
                  <a:cxn ang="0">
                    <a:pos x="1039" y="158"/>
                  </a:cxn>
                  <a:cxn ang="0">
                    <a:pos x="1112" y="148"/>
                  </a:cxn>
                  <a:cxn ang="0">
                    <a:pos x="1169" y="179"/>
                  </a:cxn>
                  <a:cxn ang="0">
                    <a:pos x="1239" y="187"/>
                  </a:cxn>
                  <a:cxn ang="0">
                    <a:pos x="1272" y="210"/>
                  </a:cxn>
                  <a:cxn ang="0">
                    <a:pos x="1265" y="279"/>
                  </a:cxn>
                  <a:cxn ang="0">
                    <a:pos x="1146" y="313"/>
                  </a:cxn>
                  <a:cxn ang="0">
                    <a:pos x="1154" y="396"/>
                  </a:cxn>
                  <a:cxn ang="0">
                    <a:pos x="1229" y="432"/>
                  </a:cxn>
                  <a:cxn ang="0">
                    <a:pos x="1224" y="538"/>
                  </a:cxn>
                  <a:cxn ang="0">
                    <a:pos x="1165" y="538"/>
                  </a:cxn>
                  <a:cxn ang="0">
                    <a:pos x="1121" y="474"/>
                  </a:cxn>
                  <a:cxn ang="0">
                    <a:pos x="1045" y="471"/>
                  </a:cxn>
                  <a:cxn ang="0">
                    <a:pos x="963" y="539"/>
                  </a:cxn>
                  <a:cxn ang="0">
                    <a:pos x="908" y="526"/>
                  </a:cxn>
                  <a:cxn ang="0">
                    <a:pos x="865" y="550"/>
                  </a:cxn>
                  <a:cxn ang="0">
                    <a:pos x="906" y="591"/>
                  </a:cxn>
                  <a:cxn ang="0">
                    <a:pos x="908" y="628"/>
                  </a:cxn>
                  <a:cxn ang="0">
                    <a:pos x="820" y="620"/>
                  </a:cxn>
                  <a:cxn ang="0">
                    <a:pos x="826" y="594"/>
                  </a:cxn>
                  <a:cxn ang="0">
                    <a:pos x="745" y="596"/>
                  </a:cxn>
                  <a:cxn ang="0">
                    <a:pos x="721" y="550"/>
                  </a:cxn>
                  <a:cxn ang="0">
                    <a:pos x="676" y="547"/>
                  </a:cxn>
                  <a:cxn ang="0">
                    <a:pos x="640" y="572"/>
                  </a:cxn>
                  <a:cxn ang="0">
                    <a:pos x="647" y="623"/>
                  </a:cxn>
                  <a:cxn ang="0">
                    <a:pos x="571" y="677"/>
                  </a:cxn>
                  <a:cxn ang="0">
                    <a:pos x="575" y="754"/>
                  </a:cxn>
                  <a:cxn ang="0">
                    <a:pos x="442" y="801"/>
                  </a:cxn>
                  <a:cxn ang="0">
                    <a:pos x="342" y="638"/>
                  </a:cxn>
                  <a:cxn ang="0">
                    <a:pos x="203" y="550"/>
                  </a:cxn>
                  <a:cxn ang="0">
                    <a:pos x="171" y="552"/>
                  </a:cxn>
                  <a:cxn ang="0">
                    <a:pos x="144" y="401"/>
                  </a:cxn>
                  <a:cxn ang="0">
                    <a:pos x="44" y="185"/>
                  </a:cxn>
                  <a:cxn ang="0">
                    <a:pos x="0" y="180"/>
                  </a:cxn>
                </a:cxnLst>
                <a:rect l="0" t="0" r="r" b="b"/>
                <a:pathLst>
                  <a:path w="1273" h="802">
                    <a:moveTo>
                      <a:pt x="0" y="180"/>
                    </a:moveTo>
                    <a:lnTo>
                      <a:pt x="27" y="103"/>
                    </a:lnTo>
                    <a:lnTo>
                      <a:pt x="267" y="105"/>
                    </a:lnTo>
                    <a:lnTo>
                      <a:pt x="310" y="148"/>
                    </a:lnTo>
                    <a:lnTo>
                      <a:pt x="366" y="151"/>
                    </a:lnTo>
                    <a:lnTo>
                      <a:pt x="391" y="99"/>
                    </a:lnTo>
                    <a:lnTo>
                      <a:pt x="483" y="96"/>
                    </a:lnTo>
                    <a:lnTo>
                      <a:pt x="491" y="7"/>
                    </a:lnTo>
                    <a:lnTo>
                      <a:pt x="570" y="0"/>
                    </a:lnTo>
                    <a:lnTo>
                      <a:pt x="642" y="79"/>
                    </a:lnTo>
                    <a:lnTo>
                      <a:pt x="702" y="86"/>
                    </a:lnTo>
                    <a:lnTo>
                      <a:pt x="710" y="131"/>
                    </a:lnTo>
                    <a:lnTo>
                      <a:pt x="815" y="133"/>
                    </a:lnTo>
                    <a:lnTo>
                      <a:pt x="822" y="107"/>
                    </a:lnTo>
                    <a:lnTo>
                      <a:pt x="857" y="115"/>
                    </a:lnTo>
                    <a:lnTo>
                      <a:pt x="974" y="131"/>
                    </a:lnTo>
                    <a:lnTo>
                      <a:pt x="1039" y="158"/>
                    </a:lnTo>
                    <a:lnTo>
                      <a:pt x="1112" y="148"/>
                    </a:lnTo>
                    <a:lnTo>
                      <a:pt x="1169" y="179"/>
                    </a:lnTo>
                    <a:lnTo>
                      <a:pt x="1239" y="187"/>
                    </a:lnTo>
                    <a:lnTo>
                      <a:pt x="1272" y="210"/>
                    </a:lnTo>
                    <a:lnTo>
                      <a:pt x="1265" y="279"/>
                    </a:lnTo>
                    <a:lnTo>
                      <a:pt x="1146" y="313"/>
                    </a:lnTo>
                    <a:lnTo>
                      <a:pt x="1154" y="396"/>
                    </a:lnTo>
                    <a:lnTo>
                      <a:pt x="1229" y="432"/>
                    </a:lnTo>
                    <a:lnTo>
                      <a:pt x="1224" y="538"/>
                    </a:lnTo>
                    <a:lnTo>
                      <a:pt x="1165" y="538"/>
                    </a:lnTo>
                    <a:lnTo>
                      <a:pt x="1121" y="474"/>
                    </a:lnTo>
                    <a:lnTo>
                      <a:pt x="1045" y="471"/>
                    </a:lnTo>
                    <a:lnTo>
                      <a:pt x="963" y="539"/>
                    </a:lnTo>
                    <a:lnTo>
                      <a:pt x="908" y="526"/>
                    </a:lnTo>
                    <a:lnTo>
                      <a:pt x="865" y="550"/>
                    </a:lnTo>
                    <a:lnTo>
                      <a:pt x="906" y="591"/>
                    </a:lnTo>
                    <a:lnTo>
                      <a:pt x="908" y="628"/>
                    </a:lnTo>
                    <a:lnTo>
                      <a:pt x="820" y="620"/>
                    </a:lnTo>
                    <a:lnTo>
                      <a:pt x="826" y="594"/>
                    </a:lnTo>
                    <a:lnTo>
                      <a:pt x="745" y="596"/>
                    </a:lnTo>
                    <a:lnTo>
                      <a:pt x="721" y="550"/>
                    </a:lnTo>
                    <a:lnTo>
                      <a:pt x="676" y="547"/>
                    </a:lnTo>
                    <a:lnTo>
                      <a:pt x="640" y="572"/>
                    </a:lnTo>
                    <a:lnTo>
                      <a:pt x="647" y="623"/>
                    </a:lnTo>
                    <a:lnTo>
                      <a:pt x="571" y="677"/>
                    </a:lnTo>
                    <a:lnTo>
                      <a:pt x="575" y="754"/>
                    </a:lnTo>
                    <a:lnTo>
                      <a:pt x="442" y="801"/>
                    </a:lnTo>
                    <a:lnTo>
                      <a:pt x="342" y="638"/>
                    </a:lnTo>
                    <a:lnTo>
                      <a:pt x="203" y="550"/>
                    </a:lnTo>
                    <a:lnTo>
                      <a:pt x="171" y="552"/>
                    </a:lnTo>
                    <a:lnTo>
                      <a:pt x="144" y="401"/>
                    </a:lnTo>
                    <a:lnTo>
                      <a:pt x="44" y="185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1" name="Freeform 15"/>
              <p:cNvSpPr>
                <a:spLocks/>
              </p:cNvSpPr>
              <p:nvPr/>
            </p:nvSpPr>
            <p:spPr bwMode="auto">
              <a:xfrm>
                <a:off x="4050453" y="4905429"/>
                <a:ext cx="1068809" cy="1041568"/>
              </a:xfrm>
              <a:custGeom>
                <a:avLst/>
                <a:gdLst/>
                <a:ahLst/>
                <a:cxnLst>
                  <a:cxn ang="0">
                    <a:pos x="106" y="107"/>
                  </a:cxn>
                  <a:cxn ang="0">
                    <a:pos x="134" y="296"/>
                  </a:cxn>
                  <a:cxn ang="0">
                    <a:pos x="57" y="338"/>
                  </a:cxn>
                  <a:cxn ang="0">
                    <a:pos x="0" y="399"/>
                  </a:cxn>
                  <a:cxn ang="0">
                    <a:pos x="23" y="482"/>
                  </a:cxn>
                  <a:cxn ang="0">
                    <a:pos x="140" y="487"/>
                  </a:cxn>
                  <a:cxn ang="0">
                    <a:pos x="158" y="563"/>
                  </a:cxn>
                  <a:cxn ang="0">
                    <a:pos x="224" y="574"/>
                  </a:cxn>
                  <a:cxn ang="0">
                    <a:pos x="201" y="659"/>
                  </a:cxn>
                  <a:cxn ang="0">
                    <a:pos x="267" y="692"/>
                  </a:cxn>
                  <a:cxn ang="0">
                    <a:pos x="307" y="733"/>
                  </a:cxn>
                  <a:cxn ang="0">
                    <a:pos x="397" y="717"/>
                  </a:cxn>
                  <a:cxn ang="0">
                    <a:pos x="417" y="767"/>
                  </a:cxn>
                  <a:cxn ang="0">
                    <a:pos x="493" y="768"/>
                  </a:cxn>
                  <a:cxn ang="0">
                    <a:pos x="482" y="644"/>
                  </a:cxn>
                  <a:cxn ang="0">
                    <a:pos x="538" y="640"/>
                  </a:cxn>
                  <a:cxn ang="0">
                    <a:pos x="563" y="614"/>
                  </a:cxn>
                  <a:cxn ang="0">
                    <a:pos x="634" y="629"/>
                  </a:cxn>
                  <a:cxn ang="0">
                    <a:pos x="735" y="610"/>
                  </a:cxn>
                  <a:cxn ang="0">
                    <a:pos x="798" y="592"/>
                  </a:cxn>
                  <a:cxn ang="0">
                    <a:pos x="831" y="548"/>
                  </a:cxn>
                  <a:cxn ang="0">
                    <a:pos x="911" y="533"/>
                  </a:cxn>
                  <a:cxn ang="0">
                    <a:pos x="911" y="503"/>
                  </a:cxn>
                  <a:cxn ang="0">
                    <a:pos x="960" y="504"/>
                  </a:cxn>
                  <a:cxn ang="0">
                    <a:pos x="939" y="443"/>
                  </a:cxn>
                  <a:cxn ang="0">
                    <a:pos x="860" y="445"/>
                  </a:cxn>
                  <a:cxn ang="0">
                    <a:pos x="780" y="423"/>
                  </a:cxn>
                  <a:cxn ang="0">
                    <a:pos x="772" y="382"/>
                  </a:cxn>
                  <a:cxn ang="0">
                    <a:pos x="776" y="328"/>
                  </a:cxn>
                  <a:cxn ang="0">
                    <a:pos x="749" y="289"/>
                  </a:cxn>
                  <a:cxn ang="0">
                    <a:pos x="754" y="211"/>
                  </a:cxn>
                  <a:cxn ang="0">
                    <a:pos x="662" y="204"/>
                  </a:cxn>
                  <a:cxn ang="0">
                    <a:pos x="660" y="149"/>
                  </a:cxn>
                  <a:cxn ang="0">
                    <a:pos x="753" y="137"/>
                  </a:cxn>
                  <a:cxn ang="0">
                    <a:pos x="753" y="50"/>
                  </a:cxn>
                  <a:cxn ang="0">
                    <a:pos x="730" y="11"/>
                  </a:cxn>
                  <a:cxn ang="0">
                    <a:pos x="680" y="0"/>
                  </a:cxn>
                  <a:cxn ang="0">
                    <a:pos x="649" y="28"/>
                  </a:cxn>
                  <a:cxn ang="0">
                    <a:pos x="651" y="77"/>
                  </a:cxn>
                  <a:cxn ang="0">
                    <a:pos x="581" y="134"/>
                  </a:cxn>
                  <a:cxn ang="0">
                    <a:pos x="574" y="215"/>
                  </a:cxn>
                  <a:cxn ang="0">
                    <a:pos x="453" y="259"/>
                  </a:cxn>
                  <a:cxn ang="0">
                    <a:pos x="350" y="94"/>
                  </a:cxn>
                  <a:cxn ang="0">
                    <a:pos x="224" y="4"/>
                  </a:cxn>
                  <a:cxn ang="0">
                    <a:pos x="179" y="2"/>
                  </a:cxn>
                  <a:cxn ang="0">
                    <a:pos x="116" y="26"/>
                  </a:cxn>
                  <a:cxn ang="0">
                    <a:pos x="115" y="29"/>
                  </a:cxn>
                  <a:cxn ang="0">
                    <a:pos x="115" y="38"/>
                  </a:cxn>
                  <a:cxn ang="0">
                    <a:pos x="112" y="51"/>
                  </a:cxn>
                  <a:cxn ang="0">
                    <a:pos x="110" y="66"/>
                  </a:cxn>
                  <a:cxn ang="0">
                    <a:pos x="108" y="81"/>
                  </a:cxn>
                  <a:cxn ang="0">
                    <a:pos x="107" y="94"/>
                  </a:cxn>
                  <a:cxn ang="0">
                    <a:pos x="106" y="103"/>
                  </a:cxn>
                  <a:cxn ang="0">
                    <a:pos x="106" y="107"/>
                  </a:cxn>
                </a:cxnLst>
                <a:rect l="0" t="0" r="r" b="b"/>
                <a:pathLst>
                  <a:path w="961" h="769">
                    <a:moveTo>
                      <a:pt x="106" y="107"/>
                    </a:moveTo>
                    <a:lnTo>
                      <a:pt x="134" y="296"/>
                    </a:lnTo>
                    <a:lnTo>
                      <a:pt x="57" y="338"/>
                    </a:lnTo>
                    <a:lnTo>
                      <a:pt x="0" y="399"/>
                    </a:lnTo>
                    <a:lnTo>
                      <a:pt x="23" y="482"/>
                    </a:lnTo>
                    <a:lnTo>
                      <a:pt x="140" y="487"/>
                    </a:lnTo>
                    <a:lnTo>
                      <a:pt x="158" y="563"/>
                    </a:lnTo>
                    <a:lnTo>
                      <a:pt x="224" y="574"/>
                    </a:lnTo>
                    <a:lnTo>
                      <a:pt x="201" y="659"/>
                    </a:lnTo>
                    <a:lnTo>
                      <a:pt x="267" y="692"/>
                    </a:lnTo>
                    <a:lnTo>
                      <a:pt x="307" y="733"/>
                    </a:lnTo>
                    <a:lnTo>
                      <a:pt x="397" y="717"/>
                    </a:lnTo>
                    <a:lnTo>
                      <a:pt x="417" y="767"/>
                    </a:lnTo>
                    <a:lnTo>
                      <a:pt x="493" y="768"/>
                    </a:lnTo>
                    <a:lnTo>
                      <a:pt x="482" y="644"/>
                    </a:lnTo>
                    <a:lnTo>
                      <a:pt x="538" y="640"/>
                    </a:lnTo>
                    <a:lnTo>
                      <a:pt x="563" y="614"/>
                    </a:lnTo>
                    <a:lnTo>
                      <a:pt x="634" y="629"/>
                    </a:lnTo>
                    <a:lnTo>
                      <a:pt x="735" y="610"/>
                    </a:lnTo>
                    <a:lnTo>
                      <a:pt x="798" y="592"/>
                    </a:lnTo>
                    <a:lnTo>
                      <a:pt x="831" y="548"/>
                    </a:lnTo>
                    <a:lnTo>
                      <a:pt x="911" y="533"/>
                    </a:lnTo>
                    <a:lnTo>
                      <a:pt x="911" y="503"/>
                    </a:lnTo>
                    <a:lnTo>
                      <a:pt x="960" y="504"/>
                    </a:lnTo>
                    <a:lnTo>
                      <a:pt x="939" y="443"/>
                    </a:lnTo>
                    <a:lnTo>
                      <a:pt x="860" y="445"/>
                    </a:lnTo>
                    <a:lnTo>
                      <a:pt x="780" y="423"/>
                    </a:lnTo>
                    <a:lnTo>
                      <a:pt x="772" y="382"/>
                    </a:lnTo>
                    <a:lnTo>
                      <a:pt x="776" y="328"/>
                    </a:lnTo>
                    <a:lnTo>
                      <a:pt x="749" y="289"/>
                    </a:lnTo>
                    <a:lnTo>
                      <a:pt x="754" y="211"/>
                    </a:lnTo>
                    <a:lnTo>
                      <a:pt x="662" y="204"/>
                    </a:lnTo>
                    <a:lnTo>
                      <a:pt x="660" y="149"/>
                    </a:lnTo>
                    <a:lnTo>
                      <a:pt x="753" y="137"/>
                    </a:lnTo>
                    <a:lnTo>
                      <a:pt x="753" y="50"/>
                    </a:lnTo>
                    <a:lnTo>
                      <a:pt x="730" y="11"/>
                    </a:lnTo>
                    <a:lnTo>
                      <a:pt x="680" y="0"/>
                    </a:lnTo>
                    <a:lnTo>
                      <a:pt x="649" y="28"/>
                    </a:lnTo>
                    <a:lnTo>
                      <a:pt x="651" y="77"/>
                    </a:lnTo>
                    <a:lnTo>
                      <a:pt x="581" y="134"/>
                    </a:lnTo>
                    <a:lnTo>
                      <a:pt x="574" y="215"/>
                    </a:lnTo>
                    <a:lnTo>
                      <a:pt x="453" y="259"/>
                    </a:lnTo>
                    <a:lnTo>
                      <a:pt x="350" y="94"/>
                    </a:lnTo>
                    <a:lnTo>
                      <a:pt x="224" y="4"/>
                    </a:lnTo>
                    <a:lnTo>
                      <a:pt x="179" y="2"/>
                    </a:lnTo>
                    <a:lnTo>
                      <a:pt x="116" y="26"/>
                    </a:lnTo>
                    <a:lnTo>
                      <a:pt x="115" y="29"/>
                    </a:lnTo>
                    <a:lnTo>
                      <a:pt x="115" y="38"/>
                    </a:lnTo>
                    <a:lnTo>
                      <a:pt x="112" y="51"/>
                    </a:lnTo>
                    <a:lnTo>
                      <a:pt x="110" y="66"/>
                    </a:lnTo>
                    <a:lnTo>
                      <a:pt x="108" y="81"/>
                    </a:lnTo>
                    <a:lnTo>
                      <a:pt x="107" y="94"/>
                    </a:lnTo>
                    <a:lnTo>
                      <a:pt x="106" y="103"/>
                    </a:lnTo>
                    <a:lnTo>
                      <a:pt x="106" y="107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2" name="Freeform 16"/>
              <p:cNvSpPr>
                <a:spLocks noChangeAspect="1"/>
              </p:cNvSpPr>
              <p:nvPr/>
            </p:nvSpPr>
            <p:spPr bwMode="auto">
              <a:xfrm>
                <a:off x="4820901" y="3452649"/>
                <a:ext cx="360043" cy="559928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59" y="214"/>
                  </a:cxn>
                  <a:cxn ang="0">
                    <a:pos x="124" y="95"/>
                  </a:cxn>
                  <a:cxn ang="0">
                    <a:pos x="148" y="10"/>
                  </a:cxn>
                  <a:cxn ang="0">
                    <a:pos x="224" y="0"/>
                  </a:cxn>
                  <a:cxn ang="0">
                    <a:pos x="236" y="76"/>
                  </a:cxn>
                  <a:cxn ang="0">
                    <a:pos x="227" y="129"/>
                  </a:cxn>
                  <a:cxn ang="0">
                    <a:pos x="360" y="166"/>
                  </a:cxn>
                  <a:cxn ang="0">
                    <a:pos x="320" y="249"/>
                  </a:cxn>
                  <a:cxn ang="0">
                    <a:pos x="242" y="234"/>
                  </a:cxn>
                  <a:cxn ang="0">
                    <a:pos x="214" y="261"/>
                  </a:cxn>
                  <a:cxn ang="0">
                    <a:pos x="216" y="314"/>
                  </a:cxn>
                  <a:cxn ang="0">
                    <a:pos x="263" y="323"/>
                  </a:cxn>
                  <a:cxn ang="0">
                    <a:pos x="264" y="365"/>
                  </a:cxn>
                  <a:cxn ang="0">
                    <a:pos x="220" y="370"/>
                  </a:cxn>
                  <a:cxn ang="0">
                    <a:pos x="222" y="401"/>
                  </a:cxn>
                  <a:cxn ang="0">
                    <a:pos x="97" y="374"/>
                  </a:cxn>
                  <a:cxn ang="0">
                    <a:pos x="104" y="280"/>
                  </a:cxn>
                  <a:cxn ang="0">
                    <a:pos x="0" y="216"/>
                  </a:cxn>
                </a:cxnLst>
                <a:rect l="0" t="0" r="r" b="b"/>
                <a:pathLst>
                  <a:path w="361" h="402">
                    <a:moveTo>
                      <a:pt x="0" y="216"/>
                    </a:moveTo>
                    <a:lnTo>
                      <a:pt x="59" y="214"/>
                    </a:lnTo>
                    <a:lnTo>
                      <a:pt x="124" y="95"/>
                    </a:lnTo>
                    <a:lnTo>
                      <a:pt x="148" y="10"/>
                    </a:lnTo>
                    <a:lnTo>
                      <a:pt x="224" y="0"/>
                    </a:lnTo>
                    <a:lnTo>
                      <a:pt x="236" y="76"/>
                    </a:lnTo>
                    <a:lnTo>
                      <a:pt x="227" y="129"/>
                    </a:lnTo>
                    <a:lnTo>
                      <a:pt x="360" y="166"/>
                    </a:lnTo>
                    <a:lnTo>
                      <a:pt x="320" y="249"/>
                    </a:lnTo>
                    <a:lnTo>
                      <a:pt x="242" y="234"/>
                    </a:lnTo>
                    <a:lnTo>
                      <a:pt x="214" y="261"/>
                    </a:lnTo>
                    <a:lnTo>
                      <a:pt x="216" y="314"/>
                    </a:lnTo>
                    <a:lnTo>
                      <a:pt x="263" y="323"/>
                    </a:lnTo>
                    <a:lnTo>
                      <a:pt x="264" y="365"/>
                    </a:lnTo>
                    <a:lnTo>
                      <a:pt x="220" y="370"/>
                    </a:lnTo>
                    <a:lnTo>
                      <a:pt x="222" y="401"/>
                    </a:lnTo>
                    <a:lnTo>
                      <a:pt x="97" y="374"/>
                    </a:lnTo>
                    <a:lnTo>
                      <a:pt x="104" y="280"/>
                    </a:lnTo>
                    <a:lnTo>
                      <a:pt x="0" y="216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3" name="Freeform 17"/>
              <p:cNvSpPr>
                <a:spLocks/>
              </p:cNvSpPr>
              <p:nvPr/>
            </p:nvSpPr>
            <p:spPr bwMode="auto">
              <a:xfrm>
                <a:off x="5410523" y="3252411"/>
                <a:ext cx="419729" cy="819766"/>
              </a:xfrm>
              <a:custGeom>
                <a:avLst/>
                <a:gdLst/>
                <a:ahLst/>
                <a:cxnLst>
                  <a:cxn ang="0">
                    <a:pos x="289" y="0"/>
                  </a:cxn>
                  <a:cxn ang="0">
                    <a:pos x="359" y="33"/>
                  </a:cxn>
                  <a:cxn ang="0">
                    <a:pos x="374" y="91"/>
                  </a:cxn>
                  <a:cxn ang="0">
                    <a:pos x="294" y="191"/>
                  </a:cxn>
                  <a:cxn ang="0">
                    <a:pos x="288" y="241"/>
                  </a:cxn>
                  <a:cxn ang="0">
                    <a:pos x="348" y="271"/>
                  </a:cxn>
                  <a:cxn ang="0">
                    <a:pos x="352" y="333"/>
                  </a:cxn>
                  <a:cxn ang="0">
                    <a:pos x="305" y="384"/>
                  </a:cxn>
                  <a:cxn ang="0">
                    <a:pos x="345" y="431"/>
                  </a:cxn>
                  <a:cxn ang="0">
                    <a:pos x="324" y="499"/>
                  </a:cxn>
                  <a:cxn ang="0">
                    <a:pos x="183" y="527"/>
                  </a:cxn>
                  <a:cxn ang="0">
                    <a:pos x="149" y="587"/>
                  </a:cxn>
                  <a:cxn ang="0">
                    <a:pos x="51" y="603"/>
                  </a:cxn>
                  <a:cxn ang="0">
                    <a:pos x="60" y="514"/>
                  </a:cxn>
                  <a:cxn ang="0">
                    <a:pos x="0" y="466"/>
                  </a:cxn>
                  <a:cxn ang="0">
                    <a:pos x="6" y="359"/>
                  </a:cxn>
                  <a:cxn ang="0">
                    <a:pos x="39" y="333"/>
                  </a:cxn>
                  <a:cxn ang="0">
                    <a:pos x="11" y="245"/>
                  </a:cxn>
                  <a:cxn ang="0">
                    <a:pos x="39" y="155"/>
                  </a:cxn>
                  <a:cxn ang="0">
                    <a:pos x="145" y="33"/>
                  </a:cxn>
                  <a:cxn ang="0">
                    <a:pos x="289" y="0"/>
                  </a:cxn>
                </a:cxnLst>
                <a:rect l="0" t="0" r="r" b="b"/>
                <a:pathLst>
                  <a:path w="375" h="604">
                    <a:moveTo>
                      <a:pt x="289" y="0"/>
                    </a:moveTo>
                    <a:lnTo>
                      <a:pt x="359" y="33"/>
                    </a:lnTo>
                    <a:lnTo>
                      <a:pt x="374" y="91"/>
                    </a:lnTo>
                    <a:lnTo>
                      <a:pt x="294" y="191"/>
                    </a:lnTo>
                    <a:lnTo>
                      <a:pt x="288" y="241"/>
                    </a:lnTo>
                    <a:lnTo>
                      <a:pt x="348" y="271"/>
                    </a:lnTo>
                    <a:lnTo>
                      <a:pt x="352" y="333"/>
                    </a:lnTo>
                    <a:lnTo>
                      <a:pt x="305" y="384"/>
                    </a:lnTo>
                    <a:lnTo>
                      <a:pt x="345" y="431"/>
                    </a:lnTo>
                    <a:lnTo>
                      <a:pt x="324" y="499"/>
                    </a:lnTo>
                    <a:lnTo>
                      <a:pt x="183" y="527"/>
                    </a:lnTo>
                    <a:lnTo>
                      <a:pt x="149" y="587"/>
                    </a:lnTo>
                    <a:lnTo>
                      <a:pt x="51" y="603"/>
                    </a:lnTo>
                    <a:lnTo>
                      <a:pt x="60" y="514"/>
                    </a:lnTo>
                    <a:lnTo>
                      <a:pt x="0" y="466"/>
                    </a:lnTo>
                    <a:lnTo>
                      <a:pt x="6" y="359"/>
                    </a:lnTo>
                    <a:lnTo>
                      <a:pt x="39" y="333"/>
                    </a:lnTo>
                    <a:lnTo>
                      <a:pt x="11" y="245"/>
                    </a:lnTo>
                    <a:lnTo>
                      <a:pt x="39" y="155"/>
                    </a:lnTo>
                    <a:lnTo>
                      <a:pt x="145" y="33"/>
                    </a:lnTo>
                    <a:lnTo>
                      <a:pt x="289" y="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4" name="Freeform 18"/>
              <p:cNvSpPr>
                <a:spLocks/>
              </p:cNvSpPr>
              <p:nvPr/>
            </p:nvSpPr>
            <p:spPr bwMode="auto">
              <a:xfrm>
                <a:off x="6222999" y="2744329"/>
                <a:ext cx="713539" cy="641426"/>
              </a:xfrm>
              <a:custGeom>
                <a:avLst/>
                <a:gdLst/>
                <a:ahLst/>
                <a:cxnLst>
                  <a:cxn ang="0">
                    <a:pos x="641" y="171"/>
                  </a:cxn>
                  <a:cxn ang="0">
                    <a:pos x="524" y="296"/>
                  </a:cxn>
                  <a:cxn ang="0">
                    <a:pos x="369" y="378"/>
                  </a:cxn>
                  <a:cxn ang="0">
                    <a:pos x="292" y="470"/>
                  </a:cxn>
                  <a:cxn ang="0">
                    <a:pos x="252" y="452"/>
                  </a:cxn>
                  <a:cxn ang="0">
                    <a:pos x="276" y="401"/>
                  </a:cxn>
                  <a:cxn ang="0">
                    <a:pos x="249" y="364"/>
                  </a:cxn>
                  <a:cxn ang="0">
                    <a:pos x="288" y="265"/>
                  </a:cxn>
                  <a:cxn ang="0">
                    <a:pos x="237" y="246"/>
                  </a:cxn>
                  <a:cxn ang="0">
                    <a:pos x="126" y="345"/>
                  </a:cxn>
                  <a:cxn ang="0">
                    <a:pos x="33" y="321"/>
                  </a:cxn>
                  <a:cxn ang="0">
                    <a:pos x="0" y="268"/>
                  </a:cxn>
                  <a:cxn ang="0">
                    <a:pos x="18" y="238"/>
                  </a:cxn>
                  <a:cxn ang="0">
                    <a:pos x="0" y="152"/>
                  </a:cxn>
                  <a:cxn ang="0">
                    <a:pos x="56" y="149"/>
                  </a:cxn>
                  <a:cxn ang="0">
                    <a:pos x="96" y="174"/>
                  </a:cxn>
                  <a:cxn ang="0">
                    <a:pos x="361" y="7"/>
                  </a:cxn>
                  <a:cxn ang="0">
                    <a:pos x="486" y="0"/>
                  </a:cxn>
                  <a:cxn ang="0">
                    <a:pos x="540" y="60"/>
                  </a:cxn>
                  <a:cxn ang="0">
                    <a:pos x="542" y="129"/>
                  </a:cxn>
                  <a:cxn ang="0">
                    <a:pos x="591" y="132"/>
                  </a:cxn>
                  <a:cxn ang="0">
                    <a:pos x="641" y="171"/>
                  </a:cxn>
                </a:cxnLst>
                <a:rect l="0" t="0" r="r" b="b"/>
                <a:pathLst>
                  <a:path w="642" h="471">
                    <a:moveTo>
                      <a:pt x="641" y="171"/>
                    </a:moveTo>
                    <a:lnTo>
                      <a:pt x="524" y="296"/>
                    </a:lnTo>
                    <a:lnTo>
                      <a:pt x="369" y="378"/>
                    </a:lnTo>
                    <a:lnTo>
                      <a:pt x="292" y="470"/>
                    </a:lnTo>
                    <a:lnTo>
                      <a:pt x="252" y="452"/>
                    </a:lnTo>
                    <a:lnTo>
                      <a:pt x="276" y="401"/>
                    </a:lnTo>
                    <a:lnTo>
                      <a:pt x="249" y="364"/>
                    </a:lnTo>
                    <a:lnTo>
                      <a:pt x="288" y="265"/>
                    </a:lnTo>
                    <a:lnTo>
                      <a:pt x="237" y="246"/>
                    </a:lnTo>
                    <a:lnTo>
                      <a:pt x="126" y="345"/>
                    </a:lnTo>
                    <a:lnTo>
                      <a:pt x="33" y="321"/>
                    </a:lnTo>
                    <a:lnTo>
                      <a:pt x="0" y="268"/>
                    </a:lnTo>
                    <a:lnTo>
                      <a:pt x="18" y="238"/>
                    </a:lnTo>
                    <a:lnTo>
                      <a:pt x="0" y="152"/>
                    </a:lnTo>
                    <a:lnTo>
                      <a:pt x="56" y="149"/>
                    </a:lnTo>
                    <a:lnTo>
                      <a:pt x="96" y="174"/>
                    </a:lnTo>
                    <a:lnTo>
                      <a:pt x="361" y="7"/>
                    </a:lnTo>
                    <a:lnTo>
                      <a:pt x="486" y="0"/>
                    </a:lnTo>
                    <a:lnTo>
                      <a:pt x="540" y="60"/>
                    </a:lnTo>
                    <a:lnTo>
                      <a:pt x="542" y="129"/>
                    </a:lnTo>
                    <a:lnTo>
                      <a:pt x="591" y="132"/>
                    </a:lnTo>
                    <a:lnTo>
                      <a:pt x="641" y="171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5" name="Freeform 19"/>
              <p:cNvSpPr>
                <a:spLocks/>
              </p:cNvSpPr>
              <p:nvPr/>
            </p:nvSpPr>
            <p:spPr bwMode="auto">
              <a:xfrm>
                <a:off x="5713252" y="2931699"/>
                <a:ext cx="650580" cy="918677"/>
              </a:xfrm>
              <a:custGeom>
                <a:avLst/>
                <a:gdLst/>
                <a:ahLst/>
                <a:cxnLst>
                  <a:cxn ang="0">
                    <a:pos x="498" y="179"/>
                  </a:cxn>
                  <a:cxn ang="0">
                    <a:pos x="456" y="124"/>
                  </a:cxn>
                  <a:cxn ang="0">
                    <a:pos x="381" y="96"/>
                  </a:cxn>
                  <a:cxn ang="0">
                    <a:pos x="381" y="26"/>
                  </a:cxn>
                  <a:cxn ang="0">
                    <a:pos x="305" y="0"/>
                  </a:cxn>
                  <a:cxn ang="0">
                    <a:pos x="247" y="33"/>
                  </a:cxn>
                  <a:cxn ang="0">
                    <a:pos x="248" y="95"/>
                  </a:cxn>
                  <a:cxn ang="0">
                    <a:pos x="164" y="93"/>
                  </a:cxn>
                  <a:cxn ang="0">
                    <a:pos x="104" y="123"/>
                  </a:cxn>
                  <a:cxn ang="0">
                    <a:pos x="37" y="101"/>
                  </a:cxn>
                  <a:cxn ang="0">
                    <a:pos x="0" y="174"/>
                  </a:cxn>
                  <a:cxn ang="0">
                    <a:pos x="15" y="246"/>
                  </a:cxn>
                  <a:cxn ang="0">
                    <a:pos x="88" y="283"/>
                  </a:cxn>
                  <a:cxn ang="0">
                    <a:pos x="103" y="336"/>
                  </a:cxn>
                  <a:cxn ang="0">
                    <a:pos x="15" y="434"/>
                  </a:cxn>
                  <a:cxn ang="0">
                    <a:pos x="16" y="488"/>
                  </a:cxn>
                  <a:cxn ang="0">
                    <a:pos x="73" y="519"/>
                  </a:cxn>
                  <a:cxn ang="0">
                    <a:pos x="73" y="572"/>
                  </a:cxn>
                  <a:cxn ang="0">
                    <a:pos x="33" y="628"/>
                  </a:cxn>
                  <a:cxn ang="0">
                    <a:pos x="73" y="677"/>
                  </a:cxn>
                  <a:cxn ang="0">
                    <a:pos x="164" y="677"/>
                  </a:cxn>
                  <a:cxn ang="0">
                    <a:pos x="213" y="647"/>
                  </a:cxn>
                  <a:cxn ang="0">
                    <a:pos x="222" y="585"/>
                  </a:cxn>
                  <a:cxn ang="0">
                    <a:pos x="254" y="546"/>
                  </a:cxn>
                  <a:cxn ang="0">
                    <a:pos x="297" y="503"/>
                  </a:cxn>
                  <a:cxn ang="0">
                    <a:pos x="349" y="503"/>
                  </a:cxn>
                  <a:cxn ang="0">
                    <a:pos x="426" y="449"/>
                  </a:cxn>
                  <a:cxn ang="0">
                    <a:pos x="383" y="382"/>
                  </a:cxn>
                  <a:cxn ang="0">
                    <a:pos x="405" y="325"/>
                  </a:cxn>
                  <a:cxn ang="0">
                    <a:pos x="460" y="329"/>
                  </a:cxn>
                  <a:cxn ang="0">
                    <a:pos x="536" y="310"/>
                  </a:cxn>
                  <a:cxn ang="0">
                    <a:pos x="585" y="201"/>
                  </a:cxn>
                  <a:cxn ang="0">
                    <a:pos x="498" y="179"/>
                  </a:cxn>
                </a:cxnLst>
                <a:rect l="0" t="0" r="r" b="b"/>
                <a:pathLst>
                  <a:path w="586" h="678">
                    <a:moveTo>
                      <a:pt x="498" y="179"/>
                    </a:moveTo>
                    <a:lnTo>
                      <a:pt x="456" y="124"/>
                    </a:lnTo>
                    <a:lnTo>
                      <a:pt x="381" y="96"/>
                    </a:lnTo>
                    <a:lnTo>
                      <a:pt x="381" y="26"/>
                    </a:lnTo>
                    <a:lnTo>
                      <a:pt x="305" y="0"/>
                    </a:lnTo>
                    <a:lnTo>
                      <a:pt x="247" y="33"/>
                    </a:lnTo>
                    <a:lnTo>
                      <a:pt x="248" y="95"/>
                    </a:lnTo>
                    <a:lnTo>
                      <a:pt x="164" y="93"/>
                    </a:lnTo>
                    <a:lnTo>
                      <a:pt x="104" y="123"/>
                    </a:lnTo>
                    <a:lnTo>
                      <a:pt x="37" y="101"/>
                    </a:lnTo>
                    <a:lnTo>
                      <a:pt x="0" y="174"/>
                    </a:lnTo>
                    <a:lnTo>
                      <a:pt x="15" y="246"/>
                    </a:lnTo>
                    <a:lnTo>
                      <a:pt x="88" y="283"/>
                    </a:lnTo>
                    <a:lnTo>
                      <a:pt x="103" y="336"/>
                    </a:lnTo>
                    <a:lnTo>
                      <a:pt x="15" y="434"/>
                    </a:lnTo>
                    <a:lnTo>
                      <a:pt x="16" y="488"/>
                    </a:lnTo>
                    <a:lnTo>
                      <a:pt x="73" y="519"/>
                    </a:lnTo>
                    <a:lnTo>
                      <a:pt x="73" y="572"/>
                    </a:lnTo>
                    <a:lnTo>
                      <a:pt x="33" y="628"/>
                    </a:lnTo>
                    <a:lnTo>
                      <a:pt x="73" y="677"/>
                    </a:lnTo>
                    <a:lnTo>
                      <a:pt x="164" y="677"/>
                    </a:lnTo>
                    <a:lnTo>
                      <a:pt x="213" y="647"/>
                    </a:lnTo>
                    <a:lnTo>
                      <a:pt x="222" y="585"/>
                    </a:lnTo>
                    <a:lnTo>
                      <a:pt x="254" y="546"/>
                    </a:lnTo>
                    <a:lnTo>
                      <a:pt x="297" y="503"/>
                    </a:lnTo>
                    <a:lnTo>
                      <a:pt x="349" y="503"/>
                    </a:lnTo>
                    <a:lnTo>
                      <a:pt x="426" y="449"/>
                    </a:lnTo>
                    <a:lnTo>
                      <a:pt x="383" y="382"/>
                    </a:lnTo>
                    <a:lnTo>
                      <a:pt x="405" y="325"/>
                    </a:lnTo>
                    <a:lnTo>
                      <a:pt x="460" y="329"/>
                    </a:lnTo>
                    <a:lnTo>
                      <a:pt x="536" y="310"/>
                    </a:lnTo>
                    <a:lnTo>
                      <a:pt x="585" y="201"/>
                    </a:lnTo>
                    <a:lnTo>
                      <a:pt x="498" y="17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6" name="Freeform 20"/>
              <p:cNvSpPr>
                <a:spLocks/>
              </p:cNvSpPr>
              <p:nvPr/>
            </p:nvSpPr>
            <p:spPr bwMode="auto">
              <a:xfrm>
                <a:off x="6384895" y="2369702"/>
                <a:ext cx="977370" cy="602460"/>
              </a:xfrm>
              <a:custGeom>
                <a:avLst/>
                <a:gdLst/>
                <a:ahLst/>
                <a:cxnLst>
                  <a:cxn ang="0">
                    <a:pos x="878" y="119"/>
                  </a:cxn>
                  <a:cxn ang="0">
                    <a:pos x="748" y="73"/>
                  </a:cxn>
                  <a:cxn ang="0">
                    <a:pos x="691" y="112"/>
                  </a:cxn>
                  <a:cxn ang="0">
                    <a:pos x="607" y="60"/>
                  </a:cxn>
                  <a:cxn ang="0">
                    <a:pos x="544" y="52"/>
                  </a:cxn>
                  <a:cxn ang="0">
                    <a:pos x="544" y="96"/>
                  </a:cxn>
                  <a:cxn ang="0">
                    <a:pos x="449" y="23"/>
                  </a:cxn>
                  <a:cxn ang="0">
                    <a:pos x="393" y="30"/>
                  </a:cxn>
                  <a:cxn ang="0">
                    <a:pos x="324" y="20"/>
                  </a:cxn>
                  <a:cxn ang="0">
                    <a:pos x="265" y="39"/>
                  </a:cxn>
                  <a:cxn ang="0">
                    <a:pos x="94" y="0"/>
                  </a:cxn>
                  <a:cxn ang="0">
                    <a:pos x="78" y="46"/>
                  </a:cxn>
                  <a:cxn ang="0">
                    <a:pos x="27" y="37"/>
                  </a:cxn>
                  <a:cxn ang="0">
                    <a:pos x="0" y="50"/>
                  </a:cxn>
                  <a:cxn ang="0">
                    <a:pos x="102" y="200"/>
                  </a:cxn>
                  <a:cxn ang="0">
                    <a:pos x="130" y="163"/>
                  </a:cxn>
                  <a:cxn ang="0">
                    <a:pos x="218" y="209"/>
                  </a:cxn>
                  <a:cxn ang="0">
                    <a:pos x="230" y="280"/>
                  </a:cxn>
                  <a:cxn ang="0">
                    <a:pos x="355" y="273"/>
                  </a:cxn>
                  <a:cxn ang="0">
                    <a:pos x="399" y="342"/>
                  </a:cxn>
                  <a:cxn ang="0">
                    <a:pos x="404" y="407"/>
                  </a:cxn>
                  <a:cxn ang="0">
                    <a:pos x="455" y="410"/>
                  </a:cxn>
                  <a:cxn ang="0">
                    <a:pos x="505" y="443"/>
                  </a:cxn>
                  <a:cxn ang="0">
                    <a:pos x="530" y="352"/>
                  </a:cxn>
                  <a:cxn ang="0">
                    <a:pos x="622" y="377"/>
                  </a:cxn>
                  <a:cxn ang="0">
                    <a:pos x="699" y="358"/>
                  </a:cxn>
                  <a:cxn ang="0">
                    <a:pos x="657" y="292"/>
                  </a:cxn>
                  <a:cxn ang="0">
                    <a:pos x="717" y="289"/>
                  </a:cxn>
                  <a:cxn ang="0">
                    <a:pos x="773" y="244"/>
                  </a:cxn>
                  <a:cxn ang="0">
                    <a:pos x="771" y="181"/>
                  </a:cxn>
                  <a:cxn ang="0">
                    <a:pos x="838" y="179"/>
                  </a:cxn>
                  <a:cxn ang="0">
                    <a:pos x="878" y="119"/>
                  </a:cxn>
                </a:cxnLst>
                <a:rect l="0" t="0" r="r" b="b"/>
                <a:pathLst>
                  <a:path w="879" h="444">
                    <a:moveTo>
                      <a:pt x="878" y="119"/>
                    </a:moveTo>
                    <a:lnTo>
                      <a:pt x="748" y="73"/>
                    </a:lnTo>
                    <a:lnTo>
                      <a:pt x="691" y="112"/>
                    </a:lnTo>
                    <a:lnTo>
                      <a:pt x="607" y="60"/>
                    </a:lnTo>
                    <a:lnTo>
                      <a:pt x="544" y="52"/>
                    </a:lnTo>
                    <a:lnTo>
                      <a:pt x="544" y="96"/>
                    </a:lnTo>
                    <a:lnTo>
                      <a:pt x="449" y="23"/>
                    </a:lnTo>
                    <a:lnTo>
                      <a:pt x="393" y="30"/>
                    </a:lnTo>
                    <a:lnTo>
                      <a:pt x="324" y="20"/>
                    </a:lnTo>
                    <a:lnTo>
                      <a:pt x="265" y="39"/>
                    </a:lnTo>
                    <a:lnTo>
                      <a:pt x="94" y="0"/>
                    </a:lnTo>
                    <a:lnTo>
                      <a:pt x="78" y="46"/>
                    </a:lnTo>
                    <a:lnTo>
                      <a:pt x="27" y="37"/>
                    </a:lnTo>
                    <a:lnTo>
                      <a:pt x="0" y="50"/>
                    </a:lnTo>
                    <a:lnTo>
                      <a:pt x="102" y="200"/>
                    </a:lnTo>
                    <a:lnTo>
                      <a:pt x="130" y="163"/>
                    </a:lnTo>
                    <a:lnTo>
                      <a:pt x="218" y="209"/>
                    </a:lnTo>
                    <a:lnTo>
                      <a:pt x="230" y="280"/>
                    </a:lnTo>
                    <a:lnTo>
                      <a:pt x="355" y="273"/>
                    </a:lnTo>
                    <a:lnTo>
                      <a:pt x="399" y="342"/>
                    </a:lnTo>
                    <a:lnTo>
                      <a:pt x="404" y="407"/>
                    </a:lnTo>
                    <a:lnTo>
                      <a:pt x="455" y="410"/>
                    </a:lnTo>
                    <a:lnTo>
                      <a:pt x="505" y="443"/>
                    </a:lnTo>
                    <a:lnTo>
                      <a:pt x="530" y="352"/>
                    </a:lnTo>
                    <a:lnTo>
                      <a:pt x="622" y="377"/>
                    </a:lnTo>
                    <a:lnTo>
                      <a:pt x="699" y="358"/>
                    </a:lnTo>
                    <a:lnTo>
                      <a:pt x="657" y="292"/>
                    </a:lnTo>
                    <a:lnTo>
                      <a:pt x="717" y="289"/>
                    </a:lnTo>
                    <a:lnTo>
                      <a:pt x="773" y="244"/>
                    </a:lnTo>
                    <a:lnTo>
                      <a:pt x="771" y="181"/>
                    </a:lnTo>
                    <a:lnTo>
                      <a:pt x="838" y="179"/>
                    </a:lnTo>
                    <a:lnTo>
                      <a:pt x="878" y="11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7" name="Freeform 21"/>
              <p:cNvSpPr>
                <a:spLocks/>
              </p:cNvSpPr>
              <p:nvPr/>
            </p:nvSpPr>
            <p:spPr bwMode="auto">
              <a:xfrm>
                <a:off x="4948730" y="3434013"/>
                <a:ext cx="648076" cy="1008596"/>
              </a:xfrm>
              <a:custGeom>
                <a:avLst/>
                <a:gdLst/>
                <a:ahLst/>
                <a:cxnLst>
                  <a:cxn ang="0">
                    <a:pos x="24" y="669"/>
                  </a:cxn>
                  <a:cxn ang="0">
                    <a:pos x="144" y="688"/>
                  </a:cxn>
                  <a:cxn ang="0">
                    <a:pos x="209" y="712"/>
                  </a:cxn>
                  <a:cxn ang="0">
                    <a:pos x="284" y="705"/>
                  </a:cxn>
                  <a:cxn ang="0">
                    <a:pos x="337" y="736"/>
                  </a:cxn>
                  <a:cxn ang="0">
                    <a:pos x="404" y="742"/>
                  </a:cxn>
                  <a:cxn ang="0">
                    <a:pos x="422" y="639"/>
                  </a:cxn>
                  <a:cxn ang="0">
                    <a:pos x="371" y="582"/>
                  </a:cxn>
                  <a:cxn ang="0">
                    <a:pos x="526" y="600"/>
                  </a:cxn>
                  <a:cxn ang="0">
                    <a:pos x="520" y="551"/>
                  </a:cxn>
                  <a:cxn ang="0">
                    <a:pos x="461" y="455"/>
                  </a:cxn>
                  <a:cxn ang="0">
                    <a:pos x="464" y="370"/>
                  </a:cxn>
                  <a:cxn ang="0">
                    <a:pos x="411" y="313"/>
                  </a:cxn>
                  <a:cxn ang="0">
                    <a:pos x="410" y="215"/>
                  </a:cxn>
                  <a:cxn ang="0">
                    <a:pos x="454" y="190"/>
                  </a:cxn>
                  <a:cxn ang="0">
                    <a:pos x="415" y="103"/>
                  </a:cxn>
                  <a:cxn ang="0">
                    <a:pos x="449" y="11"/>
                  </a:cxn>
                  <a:cxn ang="0">
                    <a:pos x="366" y="0"/>
                  </a:cxn>
                  <a:cxn ang="0">
                    <a:pos x="321" y="67"/>
                  </a:cxn>
                  <a:cxn ang="0">
                    <a:pos x="283" y="72"/>
                  </a:cxn>
                  <a:cxn ang="0">
                    <a:pos x="194" y="186"/>
                  </a:cxn>
                  <a:cxn ang="0">
                    <a:pos x="157" y="262"/>
                  </a:cxn>
                  <a:cxn ang="0">
                    <a:pos x="253" y="288"/>
                  </a:cxn>
                  <a:cxn ang="0">
                    <a:pos x="275" y="342"/>
                  </a:cxn>
                  <a:cxn ang="0">
                    <a:pos x="251" y="380"/>
                  </a:cxn>
                  <a:cxn ang="0">
                    <a:pos x="264" y="411"/>
                  </a:cxn>
                  <a:cxn ang="0">
                    <a:pos x="237" y="423"/>
                  </a:cxn>
                  <a:cxn ang="0">
                    <a:pos x="201" y="423"/>
                  </a:cxn>
                  <a:cxn ang="0">
                    <a:pos x="166" y="455"/>
                  </a:cxn>
                  <a:cxn ang="0">
                    <a:pos x="101" y="441"/>
                  </a:cxn>
                  <a:cxn ang="0">
                    <a:pos x="54" y="507"/>
                  </a:cxn>
                  <a:cxn ang="0">
                    <a:pos x="76" y="520"/>
                  </a:cxn>
                  <a:cxn ang="0">
                    <a:pos x="63" y="591"/>
                  </a:cxn>
                  <a:cxn ang="0">
                    <a:pos x="0" y="606"/>
                  </a:cxn>
                  <a:cxn ang="0">
                    <a:pos x="24" y="669"/>
                  </a:cxn>
                </a:cxnLst>
                <a:rect l="0" t="0" r="r" b="b"/>
                <a:pathLst>
                  <a:path w="527" h="743">
                    <a:moveTo>
                      <a:pt x="24" y="669"/>
                    </a:moveTo>
                    <a:lnTo>
                      <a:pt x="144" y="688"/>
                    </a:lnTo>
                    <a:lnTo>
                      <a:pt x="209" y="712"/>
                    </a:lnTo>
                    <a:lnTo>
                      <a:pt x="284" y="705"/>
                    </a:lnTo>
                    <a:lnTo>
                      <a:pt x="337" y="736"/>
                    </a:lnTo>
                    <a:lnTo>
                      <a:pt x="404" y="742"/>
                    </a:lnTo>
                    <a:lnTo>
                      <a:pt x="422" y="639"/>
                    </a:lnTo>
                    <a:lnTo>
                      <a:pt x="371" y="582"/>
                    </a:lnTo>
                    <a:lnTo>
                      <a:pt x="526" y="600"/>
                    </a:lnTo>
                    <a:lnTo>
                      <a:pt x="520" y="551"/>
                    </a:lnTo>
                    <a:lnTo>
                      <a:pt x="461" y="455"/>
                    </a:lnTo>
                    <a:lnTo>
                      <a:pt x="464" y="370"/>
                    </a:lnTo>
                    <a:lnTo>
                      <a:pt x="411" y="313"/>
                    </a:lnTo>
                    <a:lnTo>
                      <a:pt x="410" y="215"/>
                    </a:lnTo>
                    <a:lnTo>
                      <a:pt x="454" y="190"/>
                    </a:lnTo>
                    <a:lnTo>
                      <a:pt x="415" y="103"/>
                    </a:lnTo>
                    <a:lnTo>
                      <a:pt x="449" y="11"/>
                    </a:lnTo>
                    <a:lnTo>
                      <a:pt x="366" y="0"/>
                    </a:lnTo>
                    <a:lnTo>
                      <a:pt x="321" y="67"/>
                    </a:lnTo>
                    <a:lnTo>
                      <a:pt x="283" y="72"/>
                    </a:lnTo>
                    <a:lnTo>
                      <a:pt x="194" y="186"/>
                    </a:lnTo>
                    <a:lnTo>
                      <a:pt x="157" y="262"/>
                    </a:lnTo>
                    <a:lnTo>
                      <a:pt x="253" y="288"/>
                    </a:lnTo>
                    <a:lnTo>
                      <a:pt x="275" y="342"/>
                    </a:lnTo>
                    <a:lnTo>
                      <a:pt x="251" y="380"/>
                    </a:lnTo>
                    <a:lnTo>
                      <a:pt x="264" y="411"/>
                    </a:lnTo>
                    <a:lnTo>
                      <a:pt x="237" y="423"/>
                    </a:lnTo>
                    <a:lnTo>
                      <a:pt x="201" y="423"/>
                    </a:lnTo>
                    <a:lnTo>
                      <a:pt x="166" y="455"/>
                    </a:lnTo>
                    <a:lnTo>
                      <a:pt x="101" y="441"/>
                    </a:lnTo>
                    <a:lnTo>
                      <a:pt x="54" y="507"/>
                    </a:lnTo>
                    <a:lnTo>
                      <a:pt x="76" y="520"/>
                    </a:lnTo>
                    <a:lnTo>
                      <a:pt x="63" y="591"/>
                    </a:lnTo>
                    <a:lnTo>
                      <a:pt x="0" y="606"/>
                    </a:lnTo>
                    <a:lnTo>
                      <a:pt x="24" y="66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auto">
              <a:xfrm>
                <a:off x="5969585" y="3499689"/>
                <a:ext cx="757011" cy="485565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91" y="14"/>
                  </a:cxn>
                  <a:cxn ang="0">
                    <a:pos x="316" y="69"/>
                  </a:cxn>
                  <a:cxn ang="0">
                    <a:pos x="400" y="93"/>
                  </a:cxn>
                  <a:cxn ang="0">
                    <a:pos x="471" y="0"/>
                  </a:cxn>
                  <a:cxn ang="0">
                    <a:pos x="552" y="20"/>
                  </a:cxn>
                  <a:cxn ang="0">
                    <a:pos x="665" y="11"/>
                  </a:cxn>
                  <a:cxn ang="0">
                    <a:pos x="680" y="63"/>
                  </a:cxn>
                  <a:cxn ang="0">
                    <a:pos x="558" y="154"/>
                  </a:cxn>
                  <a:cxn ang="0">
                    <a:pos x="501" y="154"/>
                  </a:cxn>
                  <a:cxn ang="0">
                    <a:pos x="486" y="224"/>
                  </a:cxn>
                  <a:cxn ang="0">
                    <a:pos x="424" y="287"/>
                  </a:cxn>
                  <a:cxn ang="0">
                    <a:pos x="375" y="330"/>
                  </a:cxn>
                  <a:cxn ang="0">
                    <a:pos x="289" y="329"/>
                  </a:cxn>
                  <a:cxn ang="0">
                    <a:pos x="243" y="352"/>
                  </a:cxn>
                  <a:cxn ang="0">
                    <a:pos x="203" y="334"/>
                  </a:cxn>
                  <a:cxn ang="0">
                    <a:pos x="130" y="344"/>
                  </a:cxn>
                  <a:cxn ang="0">
                    <a:pos x="66" y="359"/>
                  </a:cxn>
                  <a:cxn ang="0">
                    <a:pos x="11" y="322"/>
                  </a:cxn>
                  <a:cxn ang="0">
                    <a:pos x="60" y="257"/>
                  </a:cxn>
                  <a:cxn ang="0">
                    <a:pos x="0" y="217"/>
                  </a:cxn>
                  <a:cxn ang="0">
                    <a:pos x="10" y="152"/>
                  </a:cxn>
                  <a:cxn ang="0">
                    <a:pos x="42" y="119"/>
                  </a:cxn>
                  <a:cxn ang="0">
                    <a:pos x="88" y="73"/>
                  </a:cxn>
                  <a:cxn ang="0">
                    <a:pos x="141" y="67"/>
                  </a:cxn>
                  <a:cxn ang="0">
                    <a:pos x="215" y="20"/>
                  </a:cxn>
                </a:cxnLst>
                <a:rect l="0" t="0" r="r" b="b"/>
                <a:pathLst>
                  <a:path w="681" h="360">
                    <a:moveTo>
                      <a:pt x="215" y="20"/>
                    </a:moveTo>
                    <a:lnTo>
                      <a:pt x="291" y="14"/>
                    </a:lnTo>
                    <a:lnTo>
                      <a:pt x="316" y="69"/>
                    </a:lnTo>
                    <a:lnTo>
                      <a:pt x="400" y="93"/>
                    </a:lnTo>
                    <a:lnTo>
                      <a:pt x="471" y="0"/>
                    </a:lnTo>
                    <a:lnTo>
                      <a:pt x="552" y="20"/>
                    </a:lnTo>
                    <a:lnTo>
                      <a:pt x="665" y="11"/>
                    </a:lnTo>
                    <a:lnTo>
                      <a:pt x="680" y="63"/>
                    </a:lnTo>
                    <a:lnTo>
                      <a:pt x="558" y="154"/>
                    </a:lnTo>
                    <a:lnTo>
                      <a:pt x="501" y="154"/>
                    </a:lnTo>
                    <a:lnTo>
                      <a:pt x="486" y="224"/>
                    </a:lnTo>
                    <a:lnTo>
                      <a:pt x="424" y="287"/>
                    </a:lnTo>
                    <a:lnTo>
                      <a:pt x="375" y="330"/>
                    </a:lnTo>
                    <a:lnTo>
                      <a:pt x="289" y="329"/>
                    </a:lnTo>
                    <a:lnTo>
                      <a:pt x="243" y="352"/>
                    </a:lnTo>
                    <a:lnTo>
                      <a:pt x="203" y="334"/>
                    </a:lnTo>
                    <a:lnTo>
                      <a:pt x="130" y="344"/>
                    </a:lnTo>
                    <a:lnTo>
                      <a:pt x="66" y="359"/>
                    </a:lnTo>
                    <a:lnTo>
                      <a:pt x="11" y="322"/>
                    </a:lnTo>
                    <a:lnTo>
                      <a:pt x="60" y="257"/>
                    </a:lnTo>
                    <a:lnTo>
                      <a:pt x="0" y="217"/>
                    </a:lnTo>
                    <a:lnTo>
                      <a:pt x="10" y="152"/>
                    </a:lnTo>
                    <a:lnTo>
                      <a:pt x="42" y="119"/>
                    </a:lnTo>
                    <a:lnTo>
                      <a:pt x="88" y="73"/>
                    </a:lnTo>
                    <a:lnTo>
                      <a:pt x="141" y="67"/>
                    </a:lnTo>
                    <a:lnTo>
                      <a:pt x="215" y="2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auto">
              <a:xfrm>
                <a:off x="5482477" y="3785935"/>
                <a:ext cx="683559" cy="623442"/>
              </a:xfrm>
              <a:custGeom>
                <a:avLst/>
                <a:gdLst/>
                <a:ahLst/>
                <a:cxnLst>
                  <a:cxn ang="0">
                    <a:pos x="287" y="29"/>
                  </a:cxn>
                  <a:cxn ang="0">
                    <a:pos x="379" y="27"/>
                  </a:cxn>
                  <a:cxn ang="0">
                    <a:pos x="430" y="0"/>
                  </a:cxn>
                  <a:cxn ang="0">
                    <a:pos x="489" y="33"/>
                  </a:cxn>
                  <a:cxn ang="0">
                    <a:pos x="441" y="101"/>
                  </a:cxn>
                  <a:cxn ang="0">
                    <a:pos x="486" y="134"/>
                  </a:cxn>
                  <a:cxn ang="0">
                    <a:pos x="562" y="122"/>
                  </a:cxn>
                  <a:cxn ang="0">
                    <a:pos x="616" y="185"/>
                  </a:cxn>
                  <a:cxn ang="0">
                    <a:pos x="585" y="239"/>
                  </a:cxn>
                  <a:cxn ang="0">
                    <a:pos x="511" y="218"/>
                  </a:cxn>
                  <a:cxn ang="0">
                    <a:pos x="510" y="272"/>
                  </a:cxn>
                  <a:cxn ang="0">
                    <a:pos x="491" y="303"/>
                  </a:cxn>
                  <a:cxn ang="0">
                    <a:pos x="527" y="363"/>
                  </a:cxn>
                  <a:cxn ang="0">
                    <a:pos x="574" y="341"/>
                  </a:cxn>
                  <a:cxn ang="0">
                    <a:pos x="612" y="409"/>
                  </a:cxn>
                  <a:cxn ang="0">
                    <a:pos x="544" y="458"/>
                  </a:cxn>
                  <a:cxn ang="0">
                    <a:pos x="394" y="442"/>
                  </a:cxn>
                  <a:cxn ang="0">
                    <a:pos x="341" y="400"/>
                  </a:cxn>
                  <a:cxn ang="0">
                    <a:pos x="185" y="396"/>
                  </a:cxn>
                  <a:cxn ang="0">
                    <a:pos x="68" y="336"/>
                  </a:cxn>
                  <a:cxn ang="0">
                    <a:pos x="60" y="291"/>
                  </a:cxn>
                  <a:cxn ang="0">
                    <a:pos x="0" y="195"/>
                  </a:cxn>
                  <a:cxn ang="0">
                    <a:pos x="89" y="185"/>
                  </a:cxn>
                  <a:cxn ang="0">
                    <a:pos x="133" y="122"/>
                  </a:cxn>
                  <a:cxn ang="0">
                    <a:pos x="270" y="96"/>
                  </a:cxn>
                  <a:cxn ang="0">
                    <a:pos x="287" y="29"/>
                  </a:cxn>
                </a:cxnLst>
                <a:rect l="0" t="0" r="r" b="b"/>
                <a:pathLst>
                  <a:path w="617" h="459">
                    <a:moveTo>
                      <a:pt x="287" y="29"/>
                    </a:moveTo>
                    <a:lnTo>
                      <a:pt x="379" y="27"/>
                    </a:lnTo>
                    <a:lnTo>
                      <a:pt x="430" y="0"/>
                    </a:lnTo>
                    <a:lnTo>
                      <a:pt x="489" y="33"/>
                    </a:lnTo>
                    <a:lnTo>
                      <a:pt x="441" y="101"/>
                    </a:lnTo>
                    <a:lnTo>
                      <a:pt x="486" y="134"/>
                    </a:lnTo>
                    <a:lnTo>
                      <a:pt x="562" y="122"/>
                    </a:lnTo>
                    <a:lnTo>
                      <a:pt x="616" y="185"/>
                    </a:lnTo>
                    <a:lnTo>
                      <a:pt x="585" y="239"/>
                    </a:lnTo>
                    <a:lnTo>
                      <a:pt x="511" y="218"/>
                    </a:lnTo>
                    <a:lnTo>
                      <a:pt x="510" y="272"/>
                    </a:lnTo>
                    <a:lnTo>
                      <a:pt x="491" y="303"/>
                    </a:lnTo>
                    <a:lnTo>
                      <a:pt x="527" y="363"/>
                    </a:lnTo>
                    <a:lnTo>
                      <a:pt x="574" y="341"/>
                    </a:lnTo>
                    <a:lnTo>
                      <a:pt x="612" y="409"/>
                    </a:lnTo>
                    <a:lnTo>
                      <a:pt x="544" y="458"/>
                    </a:lnTo>
                    <a:lnTo>
                      <a:pt x="394" y="442"/>
                    </a:lnTo>
                    <a:lnTo>
                      <a:pt x="341" y="400"/>
                    </a:lnTo>
                    <a:lnTo>
                      <a:pt x="185" y="396"/>
                    </a:lnTo>
                    <a:lnTo>
                      <a:pt x="68" y="336"/>
                    </a:lnTo>
                    <a:lnTo>
                      <a:pt x="60" y="291"/>
                    </a:lnTo>
                    <a:lnTo>
                      <a:pt x="0" y="195"/>
                    </a:lnTo>
                    <a:lnTo>
                      <a:pt x="89" y="185"/>
                    </a:lnTo>
                    <a:lnTo>
                      <a:pt x="133" y="122"/>
                    </a:lnTo>
                    <a:lnTo>
                      <a:pt x="270" y="96"/>
                    </a:lnTo>
                    <a:lnTo>
                      <a:pt x="287" y="2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auto">
              <a:xfrm>
                <a:off x="6127059" y="3863864"/>
                <a:ext cx="706044" cy="512541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71" y="49"/>
                  </a:cxn>
                  <a:cxn ang="0">
                    <a:pos x="115" y="68"/>
                  </a:cxn>
                  <a:cxn ang="0">
                    <a:pos x="153" y="43"/>
                  </a:cxn>
                  <a:cxn ang="0">
                    <a:pos x="243" y="44"/>
                  </a:cxn>
                  <a:cxn ang="0">
                    <a:pos x="293" y="0"/>
                  </a:cxn>
                  <a:cxn ang="0">
                    <a:pos x="396" y="44"/>
                  </a:cxn>
                  <a:cxn ang="0">
                    <a:pos x="446" y="80"/>
                  </a:cxn>
                  <a:cxn ang="0">
                    <a:pos x="529" y="215"/>
                  </a:cxn>
                  <a:cxn ang="0">
                    <a:pos x="624" y="247"/>
                  </a:cxn>
                  <a:cxn ang="0">
                    <a:pos x="568" y="277"/>
                  </a:cxn>
                  <a:cxn ang="0">
                    <a:pos x="634" y="298"/>
                  </a:cxn>
                  <a:cxn ang="0">
                    <a:pos x="567" y="331"/>
                  </a:cxn>
                  <a:cxn ang="0">
                    <a:pos x="508" y="379"/>
                  </a:cxn>
                  <a:cxn ang="0">
                    <a:pos x="429" y="365"/>
                  </a:cxn>
                  <a:cxn ang="0">
                    <a:pos x="337" y="376"/>
                  </a:cxn>
                  <a:cxn ang="0">
                    <a:pos x="327" y="322"/>
                  </a:cxn>
                  <a:cxn ang="0">
                    <a:pos x="293" y="269"/>
                  </a:cxn>
                  <a:cxn ang="0">
                    <a:pos x="286" y="231"/>
                  </a:cxn>
                  <a:cxn ang="0">
                    <a:pos x="220" y="203"/>
                  </a:cxn>
                  <a:cxn ang="0">
                    <a:pos x="236" y="165"/>
                  </a:cxn>
                  <a:cxn ang="0">
                    <a:pos x="210" y="131"/>
                  </a:cxn>
                  <a:cxn ang="0">
                    <a:pos x="117" y="145"/>
                  </a:cxn>
                  <a:cxn ang="0">
                    <a:pos x="55" y="126"/>
                  </a:cxn>
                  <a:cxn ang="0">
                    <a:pos x="0" y="57"/>
                  </a:cxn>
                </a:cxnLst>
                <a:rect l="0" t="0" r="r" b="b"/>
                <a:pathLst>
                  <a:path w="635" h="380">
                    <a:moveTo>
                      <a:pt x="0" y="57"/>
                    </a:moveTo>
                    <a:lnTo>
                      <a:pt x="71" y="49"/>
                    </a:lnTo>
                    <a:lnTo>
                      <a:pt x="115" y="68"/>
                    </a:lnTo>
                    <a:lnTo>
                      <a:pt x="153" y="43"/>
                    </a:lnTo>
                    <a:lnTo>
                      <a:pt x="243" y="44"/>
                    </a:lnTo>
                    <a:lnTo>
                      <a:pt x="293" y="0"/>
                    </a:lnTo>
                    <a:lnTo>
                      <a:pt x="396" y="44"/>
                    </a:lnTo>
                    <a:lnTo>
                      <a:pt x="446" y="80"/>
                    </a:lnTo>
                    <a:lnTo>
                      <a:pt x="529" y="215"/>
                    </a:lnTo>
                    <a:lnTo>
                      <a:pt x="624" y="247"/>
                    </a:lnTo>
                    <a:lnTo>
                      <a:pt x="568" y="277"/>
                    </a:lnTo>
                    <a:lnTo>
                      <a:pt x="634" y="298"/>
                    </a:lnTo>
                    <a:lnTo>
                      <a:pt x="567" y="331"/>
                    </a:lnTo>
                    <a:lnTo>
                      <a:pt x="508" y="379"/>
                    </a:lnTo>
                    <a:lnTo>
                      <a:pt x="429" y="365"/>
                    </a:lnTo>
                    <a:lnTo>
                      <a:pt x="337" y="376"/>
                    </a:lnTo>
                    <a:lnTo>
                      <a:pt x="327" y="322"/>
                    </a:lnTo>
                    <a:lnTo>
                      <a:pt x="293" y="269"/>
                    </a:lnTo>
                    <a:lnTo>
                      <a:pt x="286" y="231"/>
                    </a:lnTo>
                    <a:lnTo>
                      <a:pt x="220" y="203"/>
                    </a:lnTo>
                    <a:lnTo>
                      <a:pt x="236" y="165"/>
                    </a:lnTo>
                    <a:lnTo>
                      <a:pt x="210" y="131"/>
                    </a:lnTo>
                    <a:lnTo>
                      <a:pt x="117" y="145"/>
                    </a:lnTo>
                    <a:lnTo>
                      <a:pt x="55" y="126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auto">
              <a:xfrm>
                <a:off x="6455349" y="4271498"/>
                <a:ext cx="457206" cy="597964"/>
              </a:xfrm>
              <a:custGeom>
                <a:avLst/>
                <a:gdLst/>
                <a:ahLst/>
                <a:cxnLst>
                  <a:cxn ang="0">
                    <a:pos x="328" y="0"/>
                  </a:cxn>
                  <a:cxn ang="0">
                    <a:pos x="259" y="33"/>
                  </a:cxn>
                  <a:cxn ang="0">
                    <a:pos x="200" y="81"/>
                  </a:cxn>
                  <a:cxn ang="0">
                    <a:pos x="118" y="70"/>
                  </a:cxn>
                  <a:cxn ang="0">
                    <a:pos x="98" y="143"/>
                  </a:cxn>
                  <a:cxn ang="0">
                    <a:pos x="44" y="157"/>
                  </a:cxn>
                  <a:cxn ang="0">
                    <a:pos x="0" y="256"/>
                  </a:cxn>
                  <a:cxn ang="0">
                    <a:pos x="32" y="373"/>
                  </a:cxn>
                  <a:cxn ang="0">
                    <a:pos x="88" y="382"/>
                  </a:cxn>
                  <a:cxn ang="0">
                    <a:pos x="133" y="440"/>
                  </a:cxn>
                  <a:cxn ang="0">
                    <a:pos x="179" y="437"/>
                  </a:cxn>
                  <a:cxn ang="0">
                    <a:pos x="210" y="416"/>
                  </a:cxn>
                  <a:cxn ang="0">
                    <a:pos x="293" y="422"/>
                  </a:cxn>
                  <a:cxn ang="0">
                    <a:pos x="335" y="332"/>
                  </a:cxn>
                  <a:cxn ang="0">
                    <a:pos x="391" y="315"/>
                  </a:cxn>
                  <a:cxn ang="0">
                    <a:pos x="366" y="231"/>
                  </a:cxn>
                  <a:cxn ang="0">
                    <a:pos x="409" y="203"/>
                  </a:cxn>
                  <a:cxn ang="0">
                    <a:pos x="396" y="156"/>
                  </a:cxn>
                  <a:cxn ang="0">
                    <a:pos x="252" y="121"/>
                  </a:cxn>
                  <a:cxn ang="0">
                    <a:pos x="360" y="63"/>
                  </a:cxn>
                  <a:cxn ang="0">
                    <a:pos x="328" y="0"/>
                  </a:cxn>
                </a:cxnLst>
                <a:rect l="0" t="0" r="r" b="b"/>
                <a:pathLst>
                  <a:path w="410" h="441">
                    <a:moveTo>
                      <a:pt x="328" y="0"/>
                    </a:moveTo>
                    <a:lnTo>
                      <a:pt x="259" y="33"/>
                    </a:lnTo>
                    <a:lnTo>
                      <a:pt x="200" y="81"/>
                    </a:lnTo>
                    <a:lnTo>
                      <a:pt x="118" y="70"/>
                    </a:lnTo>
                    <a:lnTo>
                      <a:pt x="98" y="143"/>
                    </a:lnTo>
                    <a:lnTo>
                      <a:pt x="44" y="157"/>
                    </a:lnTo>
                    <a:lnTo>
                      <a:pt x="0" y="256"/>
                    </a:lnTo>
                    <a:lnTo>
                      <a:pt x="32" y="373"/>
                    </a:lnTo>
                    <a:lnTo>
                      <a:pt x="88" y="382"/>
                    </a:lnTo>
                    <a:lnTo>
                      <a:pt x="133" y="440"/>
                    </a:lnTo>
                    <a:lnTo>
                      <a:pt x="179" y="437"/>
                    </a:lnTo>
                    <a:lnTo>
                      <a:pt x="210" y="416"/>
                    </a:lnTo>
                    <a:lnTo>
                      <a:pt x="293" y="422"/>
                    </a:lnTo>
                    <a:lnTo>
                      <a:pt x="335" y="332"/>
                    </a:lnTo>
                    <a:lnTo>
                      <a:pt x="391" y="315"/>
                    </a:lnTo>
                    <a:lnTo>
                      <a:pt x="366" y="231"/>
                    </a:lnTo>
                    <a:lnTo>
                      <a:pt x="409" y="203"/>
                    </a:lnTo>
                    <a:lnTo>
                      <a:pt x="396" y="156"/>
                    </a:lnTo>
                    <a:lnTo>
                      <a:pt x="252" y="121"/>
                    </a:lnTo>
                    <a:lnTo>
                      <a:pt x="360" y="63"/>
                    </a:lnTo>
                    <a:lnTo>
                      <a:pt x="328" y="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2" name="Freeform 28"/>
              <p:cNvSpPr>
                <a:spLocks/>
              </p:cNvSpPr>
              <p:nvPr/>
            </p:nvSpPr>
            <p:spPr bwMode="auto">
              <a:xfrm>
                <a:off x="6052110" y="4034712"/>
                <a:ext cx="551643" cy="584476"/>
              </a:xfrm>
              <a:custGeom>
                <a:avLst/>
                <a:gdLst/>
                <a:ahLst/>
                <a:cxnLst>
                  <a:cxn ang="0">
                    <a:pos x="119" y="2"/>
                  </a:cxn>
                  <a:cxn ang="0">
                    <a:pos x="181" y="17"/>
                  </a:cxn>
                  <a:cxn ang="0">
                    <a:pos x="285" y="0"/>
                  </a:cxn>
                  <a:cxn ang="0">
                    <a:pos x="303" y="40"/>
                  </a:cxn>
                  <a:cxn ang="0">
                    <a:pos x="289" y="80"/>
                  </a:cxn>
                  <a:cxn ang="0">
                    <a:pos x="353" y="104"/>
                  </a:cxn>
                  <a:cxn ang="0">
                    <a:pos x="358" y="144"/>
                  </a:cxn>
                  <a:cxn ang="0">
                    <a:pos x="395" y="201"/>
                  </a:cxn>
                  <a:cxn ang="0">
                    <a:pos x="407" y="246"/>
                  </a:cxn>
                  <a:cxn ang="0">
                    <a:pos x="492" y="241"/>
                  </a:cxn>
                  <a:cxn ang="0">
                    <a:pos x="469" y="316"/>
                  </a:cxn>
                  <a:cxn ang="0">
                    <a:pos x="410" y="330"/>
                  </a:cxn>
                  <a:cxn ang="0">
                    <a:pos x="373" y="430"/>
                  </a:cxn>
                  <a:cxn ang="0">
                    <a:pos x="318" y="430"/>
                  </a:cxn>
                  <a:cxn ang="0">
                    <a:pos x="286" y="403"/>
                  </a:cxn>
                  <a:cxn ang="0">
                    <a:pos x="234" y="425"/>
                  </a:cxn>
                  <a:cxn ang="0">
                    <a:pos x="192" y="395"/>
                  </a:cxn>
                  <a:cxn ang="0">
                    <a:pos x="158" y="405"/>
                  </a:cxn>
                  <a:cxn ang="0">
                    <a:pos x="111" y="350"/>
                  </a:cxn>
                  <a:cxn ang="0">
                    <a:pos x="113" y="296"/>
                  </a:cxn>
                  <a:cxn ang="0">
                    <a:pos x="51" y="271"/>
                  </a:cxn>
                  <a:cxn ang="0">
                    <a:pos x="112" y="222"/>
                  </a:cxn>
                  <a:cxn ang="0">
                    <a:pos x="79" y="159"/>
                  </a:cxn>
                  <a:cxn ang="0">
                    <a:pos x="37" y="175"/>
                  </a:cxn>
                  <a:cxn ang="0">
                    <a:pos x="0" y="116"/>
                  </a:cxn>
                  <a:cxn ang="0">
                    <a:pos x="12" y="88"/>
                  </a:cxn>
                  <a:cxn ang="0">
                    <a:pos x="19" y="29"/>
                  </a:cxn>
                  <a:cxn ang="0">
                    <a:pos x="91" y="49"/>
                  </a:cxn>
                  <a:cxn ang="0">
                    <a:pos x="119" y="2"/>
                  </a:cxn>
                </a:cxnLst>
                <a:rect l="0" t="0" r="r" b="b"/>
                <a:pathLst>
                  <a:path w="493" h="431">
                    <a:moveTo>
                      <a:pt x="119" y="2"/>
                    </a:moveTo>
                    <a:lnTo>
                      <a:pt x="181" y="17"/>
                    </a:lnTo>
                    <a:lnTo>
                      <a:pt x="285" y="0"/>
                    </a:lnTo>
                    <a:lnTo>
                      <a:pt x="303" y="40"/>
                    </a:lnTo>
                    <a:lnTo>
                      <a:pt x="289" y="80"/>
                    </a:lnTo>
                    <a:lnTo>
                      <a:pt x="353" y="104"/>
                    </a:lnTo>
                    <a:lnTo>
                      <a:pt x="358" y="144"/>
                    </a:lnTo>
                    <a:lnTo>
                      <a:pt x="395" y="201"/>
                    </a:lnTo>
                    <a:lnTo>
                      <a:pt x="407" y="246"/>
                    </a:lnTo>
                    <a:lnTo>
                      <a:pt x="492" y="241"/>
                    </a:lnTo>
                    <a:lnTo>
                      <a:pt x="469" y="316"/>
                    </a:lnTo>
                    <a:lnTo>
                      <a:pt x="410" y="330"/>
                    </a:lnTo>
                    <a:lnTo>
                      <a:pt x="373" y="430"/>
                    </a:lnTo>
                    <a:lnTo>
                      <a:pt x="318" y="430"/>
                    </a:lnTo>
                    <a:lnTo>
                      <a:pt x="286" y="403"/>
                    </a:lnTo>
                    <a:lnTo>
                      <a:pt x="234" y="425"/>
                    </a:lnTo>
                    <a:lnTo>
                      <a:pt x="192" y="395"/>
                    </a:lnTo>
                    <a:lnTo>
                      <a:pt x="158" y="405"/>
                    </a:lnTo>
                    <a:lnTo>
                      <a:pt x="111" y="350"/>
                    </a:lnTo>
                    <a:lnTo>
                      <a:pt x="113" y="296"/>
                    </a:lnTo>
                    <a:lnTo>
                      <a:pt x="51" y="271"/>
                    </a:lnTo>
                    <a:lnTo>
                      <a:pt x="112" y="222"/>
                    </a:lnTo>
                    <a:lnTo>
                      <a:pt x="79" y="159"/>
                    </a:lnTo>
                    <a:lnTo>
                      <a:pt x="37" y="175"/>
                    </a:lnTo>
                    <a:lnTo>
                      <a:pt x="0" y="116"/>
                    </a:lnTo>
                    <a:lnTo>
                      <a:pt x="12" y="88"/>
                    </a:lnTo>
                    <a:lnTo>
                      <a:pt x="19" y="29"/>
                    </a:lnTo>
                    <a:lnTo>
                      <a:pt x="91" y="49"/>
                    </a:lnTo>
                    <a:lnTo>
                      <a:pt x="119" y="2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3" name="Freeform 29"/>
              <p:cNvSpPr>
                <a:spLocks/>
              </p:cNvSpPr>
              <p:nvPr/>
            </p:nvSpPr>
            <p:spPr bwMode="auto">
              <a:xfrm>
                <a:off x="5345090" y="4234032"/>
                <a:ext cx="884428" cy="55600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13" y="12"/>
                  </a:cxn>
                  <a:cxn ang="0">
                    <a:pos x="331" y="73"/>
                  </a:cxn>
                  <a:cxn ang="0">
                    <a:pos x="481" y="76"/>
                  </a:cxn>
                  <a:cxn ang="0">
                    <a:pos x="541" y="118"/>
                  </a:cxn>
                  <a:cxn ang="0">
                    <a:pos x="687" y="133"/>
                  </a:cxn>
                  <a:cxn ang="0">
                    <a:pos x="750" y="159"/>
                  </a:cxn>
                  <a:cxn ang="0">
                    <a:pos x="746" y="211"/>
                  </a:cxn>
                  <a:cxn ang="0">
                    <a:pos x="794" y="265"/>
                  </a:cxn>
                  <a:cxn ang="0">
                    <a:pos x="700" y="296"/>
                  </a:cxn>
                  <a:cxn ang="0">
                    <a:pos x="592" y="366"/>
                  </a:cxn>
                  <a:cxn ang="0">
                    <a:pos x="525" y="314"/>
                  </a:cxn>
                  <a:cxn ang="0">
                    <a:pos x="474" y="350"/>
                  </a:cxn>
                  <a:cxn ang="0">
                    <a:pos x="441" y="335"/>
                  </a:cxn>
                  <a:cxn ang="0">
                    <a:pos x="398" y="351"/>
                  </a:cxn>
                  <a:cxn ang="0">
                    <a:pos x="359" y="326"/>
                  </a:cxn>
                  <a:cxn ang="0">
                    <a:pos x="238" y="323"/>
                  </a:cxn>
                  <a:cxn ang="0">
                    <a:pos x="198" y="385"/>
                  </a:cxn>
                  <a:cxn ang="0">
                    <a:pos x="147" y="363"/>
                  </a:cxn>
                  <a:cxn ang="0">
                    <a:pos x="87" y="407"/>
                  </a:cxn>
                  <a:cxn ang="0">
                    <a:pos x="10" y="367"/>
                  </a:cxn>
                  <a:cxn ang="0">
                    <a:pos x="0" y="285"/>
                  </a:cxn>
                  <a:cxn ang="0">
                    <a:pos x="117" y="249"/>
                  </a:cxn>
                  <a:cxn ang="0">
                    <a:pos x="128" y="188"/>
                  </a:cxn>
                  <a:cxn ang="0">
                    <a:pos x="86" y="156"/>
                  </a:cxn>
                  <a:cxn ang="0">
                    <a:pos x="111" y="59"/>
                  </a:cxn>
                  <a:cxn ang="0">
                    <a:pos x="56" y="0"/>
                  </a:cxn>
                </a:cxnLst>
                <a:rect l="0" t="0" r="r" b="b"/>
                <a:pathLst>
                  <a:path w="795" h="408">
                    <a:moveTo>
                      <a:pt x="56" y="0"/>
                    </a:moveTo>
                    <a:lnTo>
                      <a:pt x="213" y="12"/>
                    </a:lnTo>
                    <a:lnTo>
                      <a:pt x="331" y="73"/>
                    </a:lnTo>
                    <a:lnTo>
                      <a:pt x="481" y="76"/>
                    </a:lnTo>
                    <a:lnTo>
                      <a:pt x="541" y="118"/>
                    </a:lnTo>
                    <a:lnTo>
                      <a:pt x="687" y="133"/>
                    </a:lnTo>
                    <a:lnTo>
                      <a:pt x="750" y="159"/>
                    </a:lnTo>
                    <a:lnTo>
                      <a:pt x="746" y="211"/>
                    </a:lnTo>
                    <a:lnTo>
                      <a:pt x="794" y="265"/>
                    </a:lnTo>
                    <a:lnTo>
                      <a:pt x="700" y="296"/>
                    </a:lnTo>
                    <a:lnTo>
                      <a:pt x="592" y="366"/>
                    </a:lnTo>
                    <a:lnTo>
                      <a:pt x="525" y="314"/>
                    </a:lnTo>
                    <a:lnTo>
                      <a:pt x="474" y="350"/>
                    </a:lnTo>
                    <a:lnTo>
                      <a:pt x="441" y="335"/>
                    </a:lnTo>
                    <a:lnTo>
                      <a:pt x="398" y="351"/>
                    </a:lnTo>
                    <a:lnTo>
                      <a:pt x="359" y="326"/>
                    </a:lnTo>
                    <a:lnTo>
                      <a:pt x="238" y="323"/>
                    </a:lnTo>
                    <a:lnTo>
                      <a:pt x="198" y="385"/>
                    </a:lnTo>
                    <a:lnTo>
                      <a:pt x="147" y="363"/>
                    </a:lnTo>
                    <a:lnTo>
                      <a:pt x="87" y="407"/>
                    </a:lnTo>
                    <a:lnTo>
                      <a:pt x="10" y="367"/>
                    </a:lnTo>
                    <a:lnTo>
                      <a:pt x="0" y="285"/>
                    </a:lnTo>
                    <a:lnTo>
                      <a:pt x="117" y="249"/>
                    </a:lnTo>
                    <a:lnTo>
                      <a:pt x="128" y="188"/>
                    </a:lnTo>
                    <a:lnTo>
                      <a:pt x="86" y="156"/>
                    </a:lnTo>
                    <a:lnTo>
                      <a:pt x="111" y="59"/>
                    </a:lnTo>
                    <a:lnTo>
                      <a:pt x="56" y="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" name="Freeform 30"/>
              <p:cNvSpPr>
                <a:spLocks/>
              </p:cNvSpPr>
              <p:nvPr/>
            </p:nvSpPr>
            <p:spPr bwMode="auto">
              <a:xfrm>
                <a:off x="4809144" y="4811017"/>
                <a:ext cx="727029" cy="629436"/>
              </a:xfrm>
              <a:custGeom>
                <a:avLst/>
                <a:gdLst/>
                <a:ahLst/>
                <a:cxnLst>
                  <a:cxn ang="0">
                    <a:pos x="93" y="129"/>
                  </a:cxn>
                  <a:cxn ang="0">
                    <a:pos x="88" y="208"/>
                  </a:cxn>
                  <a:cxn ang="0">
                    <a:pos x="0" y="216"/>
                  </a:cxn>
                  <a:cxn ang="0">
                    <a:pos x="0" y="285"/>
                  </a:cxn>
                  <a:cxn ang="0">
                    <a:pos x="84" y="292"/>
                  </a:cxn>
                  <a:cxn ang="0">
                    <a:pos x="73" y="358"/>
                  </a:cxn>
                  <a:cxn ang="0">
                    <a:pos x="111" y="404"/>
                  </a:cxn>
                  <a:cxn ang="0">
                    <a:pos x="101" y="464"/>
                  </a:cxn>
                  <a:cxn ang="0">
                    <a:pos x="189" y="428"/>
                  </a:cxn>
                  <a:cxn ang="0">
                    <a:pos x="281" y="452"/>
                  </a:cxn>
                  <a:cxn ang="0">
                    <a:pos x="281" y="418"/>
                  </a:cxn>
                  <a:cxn ang="0">
                    <a:pos x="381" y="366"/>
                  </a:cxn>
                  <a:cxn ang="0">
                    <a:pos x="469" y="392"/>
                  </a:cxn>
                  <a:cxn ang="0">
                    <a:pos x="506" y="364"/>
                  </a:cxn>
                  <a:cxn ang="0">
                    <a:pos x="568" y="360"/>
                  </a:cxn>
                  <a:cxn ang="0">
                    <a:pos x="602" y="317"/>
                  </a:cxn>
                  <a:cxn ang="0">
                    <a:pos x="653" y="302"/>
                  </a:cxn>
                  <a:cxn ang="0">
                    <a:pos x="625" y="246"/>
                  </a:cxn>
                  <a:cxn ang="0">
                    <a:pos x="635" y="194"/>
                  </a:cxn>
                  <a:cxn ang="0">
                    <a:pos x="560" y="199"/>
                  </a:cxn>
                  <a:cxn ang="0">
                    <a:pos x="602" y="156"/>
                  </a:cxn>
                  <a:cxn ang="0">
                    <a:pos x="565" y="65"/>
                  </a:cxn>
                  <a:cxn ang="0">
                    <a:pos x="519" y="69"/>
                  </a:cxn>
                  <a:cxn ang="0">
                    <a:pos x="476" y="2"/>
                  </a:cxn>
                  <a:cxn ang="0">
                    <a:pos x="386" y="0"/>
                  </a:cxn>
                  <a:cxn ang="0">
                    <a:pos x="309" y="71"/>
                  </a:cxn>
                  <a:cxn ang="0">
                    <a:pos x="252" y="53"/>
                  </a:cxn>
                  <a:cxn ang="0">
                    <a:pos x="203" y="84"/>
                  </a:cxn>
                  <a:cxn ang="0">
                    <a:pos x="258" y="126"/>
                  </a:cxn>
                  <a:cxn ang="0">
                    <a:pos x="250" y="158"/>
                  </a:cxn>
                  <a:cxn ang="0">
                    <a:pos x="174" y="151"/>
                  </a:cxn>
                  <a:cxn ang="0">
                    <a:pos x="173" y="124"/>
                  </a:cxn>
                  <a:cxn ang="0">
                    <a:pos x="169" y="124"/>
                  </a:cxn>
                  <a:cxn ang="0">
                    <a:pos x="161" y="124"/>
                  </a:cxn>
                  <a:cxn ang="0">
                    <a:pos x="149" y="125"/>
                  </a:cxn>
                  <a:cxn ang="0">
                    <a:pos x="134" y="125"/>
                  </a:cxn>
                  <a:cxn ang="0">
                    <a:pos x="119" y="126"/>
                  </a:cxn>
                  <a:cxn ang="0">
                    <a:pos x="107" y="127"/>
                  </a:cxn>
                  <a:cxn ang="0">
                    <a:pos x="97" y="128"/>
                  </a:cxn>
                  <a:cxn ang="0">
                    <a:pos x="93" y="129"/>
                  </a:cxn>
                </a:cxnLst>
                <a:rect l="0" t="0" r="r" b="b"/>
                <a:pathLst>
                  <a:path w="654" h="465">
                    <a:moveTo>
                      <a:pt x="93" y="129"/>
                    </a:moveTo>
                    <a:lnTo>
                      <a:pt x="88" y="208"/>
                    </a:lnTo>
                    <a:lnTo>
                      <a:pt x="0" y="216"/>
                    </a:lnTo>
                    <a:lnTo>
                      <a:pt x="0" y="285"/>
                    </a:lnTo>
                    <a:lnTo>
                      <a:pt x="84" y="292"/>
                    </a:lnTo>
                    <a:lnTo>
                      <a:pt x="73" y="358"/>
                    </a:lnTo>
                    <a:lnTo>
                      <a:pt x="111" y="404"/>
                    </a:lnTo>
                    <a:lnTo>
                      <a:pt x="101" y="464"/>
                    </a:lnTo>
                    <a:lnTo>
                      <a:pt x="189" y="428"/>
                    </a:lnTo>
                    <a:lnTo>
                      <a:pt x="281" y="452"/>
                    </a:lnTo>
                    <a:lnTo>
                      <a:pt x="281" y="418"/>
                    </a:lnTo>
                    <a:lnTo>
                      <a:pt x="381" y="366"/>
                    </a:lnTo>
                    <a:lnTo>
                      <a:pt x="469" y="392"/>
                    </a:lnTo>
                    <a:lnTo>
                      <a:pt x="506" y="364"/>
                    </a:lnTo>
                    <a:lnTo>
                      <a:pt x="568" y="360"/>
                    </a:lnTo>
                    <a:lnTo>
                      <a:pt x="602" y="317"/>
                    </a:lnTo>
                    <a:lnTo>
                      <a:pt x="653" y="302"/>
                    </a:lnTo>
                    <a:lnTo>
                      <a:pt x="625" y="246"/>
                    </a:lnTo>
                    <a:lnTo>
                      <a:pt x="635" y="194"/>
                    </a:lnTo>
                    <a:lnTo>
                      <a:pt x="560" y="199"/>
                    </a:lnTo>
                    <a:lnTo>
                      <a:pt x="602" y="156"/>
                    </a:lnTo>
                    <a:lnTo>
                      <a:pt x="565" y="65"/>
                    </a:lnTo>
                    <a:lnTo>
                      <a:pt x="519" y="69"/>
                    </a:lnTo>
                    <a:lnTo>
                      <a:pt x="476" y="2"/>
                    </a:lnTo>
                    <a:lnTo>
                      <a:pt x="386" y="0"/>
                    </a:lnTo>
                    <a:lnTo>
                      <a:pt x="309" y="71"/>
                    </a:lnTo>
                    <a:lnTo>
                      <a:pt x="252" y="53"/>
                    </a:lnTo>
                    <a:lnTo>
                      <a:pt x="203" y="84"/>
                    </a:lnTo>
                    <a:lnTo>
                      <a:pt x="258" y="126"/>
                    </a:lnTo>
                    <a:lnTo>
                      <a:pt x="250" y="158"/>
                    </a:lnTo>
                    <a:lnTo>
                      <a:pt x="174" y="151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1" y="124"/>
                    </a:lnTo>
                    <a:lnTo>
                      <a:pt x="149" y="125"/>
                    </a:lnTo>
                    <a:lnTo>
                      <a:pt x="134" y="125"/>
                    </a:lnTo>
                    <a:lnTo>
                      <a:pt x="119" y="126"/>
                    </a:lnTo>
                    <a:lnTo>
                      <a:pt x="107" y="127"/>
                    </a:lnTo>
                    <a:lnTo>
                      <a:pt x="97" y="128"/>
                    </a:lnTo>
                    <a:lnTo>
                      <a:pt x="93" y="12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5" name="Freeform 31"/>
              <p:cNvSpPr>
                <a:spLocks/>
              </p:cNvSpPr>
              <p:nvPr/>
            </p:nvSpPr>
            <p:spPr bwMode="auto">
              <a:xfrm>
                <a:off x="6758154" y="5194671"/>
                <a:ext cx="221856" cy="503549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69" y="23"/>
                  </a:cxn>
                  <a:cxn ang="0">
                    <a:pos x="10" y="132"/>
                  </a:cxn>
                  <a:cxn ang="0">
                    <a:pos x="12" y="177"/>
                  </a:cxn>
                  <a:cxn ang="0">
                    <a:pos x="35" y="175"/>
                  </a:cxn>
                  <a:cxn ang="0">
                    <a:pos x="39" y="213"/>
                  </a:cxn>
                  <a:cxn ang="0">
                    <a:pos x="0" y="219"/>
                  </a:cxn>
                  <a:cxn ang="0">
                    <a:pos x="16" y="271"/>
                  </a:cxn>
                  <a:cxn ang="0">
                    <a:pos x="41" y="277"/>
                  </a:cxn>
                  <a:cxn ang="0">
                    <a:pos x="85" y="371"/>
                  </a:cxn>
                  <a:cxn ang="0">
                    <a:pos x="111" y="371"/>
                  </a:cxn>
                  <a:cxn ang="0">
                    <a:pos x="131" y="322"/>
                  </a:cxn>
                  <a:cxn ang="0">
                    <a:pos x="123" y="268"/>
                  </a:cxn>
                  <a:cxn ang="0">
                    <a:pos x="149" y="262"/>
                  </a:cxn>
                  <a:cxn ang="0">
                    <a:pos x="143" y="232"/>
                  </a:cxn>
                  <a:cxn ang="0">
                    <a:pos x="166" y="211"/>
                  </a:cxn>
                  <a:cxn ang="0">
                    <a:pos x="159" y="89"/>
                  </a:cxn>
                  <a:cxn ang="0">
                    <a:pos x="189" y="78"/>
                  </a:cxn>
                  <a:cxn ang="0">
                    <a:pos x="198" y="40"/>
                  </a:cxn>
                  <a:cxn ang="0">
                    <a:pos x="143" y="0"/>
                  </a:cxn>
                </a:cxnLst>
                <a:rect l="0" t="0" r="r" b="b"/>
                <a:pathLst>
                  <a:path w="199" h="372">
                    <a:moveTo>
                      <a:pt x="143" y="0"/>
                    </a:moveTo>
                    <a:lnTo>
                      <a:pt x="69" y="23"/>
                    </a:lnTo>
                    <a:lnTo>
                      <a:pt x="10" y="132"/>
                    </a:lnTo>
                    <a:lnTo>
                      <a:pt x="12" y="177"/>
                    </a:lnTo>
                    <a:lnTo>
                      <a:pt x="35" y="175"/>
                    </a:lnTo>
                    <a:lnTo>
                      <a:pt x="39" y="213"/>
                    </a:lnTo>
                    <a:lnTo>
                      <a:pt x="0" y="219"/>
                    </a:lnTo>
                    <a:lnTo>
                      <a:pt x="16" y="271"/>
                    </a:lnTo>
                    <a:lnTo>
                      <a:pt x="41" y="277"/>
                    </a:lnTo>
                    <a:lnTo>
                      <a:pt x="85" y="371"/>
                    </a:lnTo>
                    <a:lnTo>
                      <a:pt x="111" y="371"/>
                    </a:lnTo>
                    <a:lnTo>
                      <a:pt x="131" y="322"/>
                    </a:lnTo>
                    <a:lnTo>
                      <a:pt x="123" y="268"/>
                    </a:lnTo>
                    <a:lnTo>
                      <a:pt x="149" y="262"/>
                    </a:lnTo>
                    <a:lnTo>
                      <a:pt x="143" y="232"/>
                    </a:lnTo>
                    <a:lnTo>
                      <a:pt x="166" y="211"/>
                    </a:lnTo>
                    <a:lnTo>
                      <a:pt x="159" y="89"/>
                    </a:lnTo>
                    <a:lnTo>
                      <a:pt x="189" y="78"/>
                    </a:lnTo>
                    <a:lnTo>
                      <a:pt x="198" y="40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6" name="Freeform 32"/>
              <p:cNvSpPr>
                <a:spLocks/>
              </p:cNvSpPr>
              <p:nvPr/>
            </p:nvSpPr>
            <p:spPr bwMode="auto">
              <a:xfrm>
                <a:off x="5392535" y="4668642"/>
                <a:ext cx="647582" cy="717857"/>
              </a:xfrm>
              <a:custGeom>
                <a:avLst/>
                <a:gdLst/>
                <a:ahLst/>
                <a:cxnLst>
                  <a:cxn ang="0">
                    <a:pos x="11" y="191"/>
                  </a:cxn>
                  <a:cxn ang="0">
                    <a:pos x="23" y="92"/>
                  </a:cxn>
                  <a:cxn ang="0">
                    <a:pos x="81" y="51"/>
                  </a:cxn>
                  <a:cxn ang="0">
                    <a:pos x="137" y="69"/>
                  </a:cxn>
                  <a:cxn ang="0">
                    <a:pos x="173" y="3"/>
                  </a:cxn>
                  <a:cxn ang="0">
                    <a:pos x="300" y="9"/>
                  </a:cxn>
                  <a:cxn ang="0">
                    <a:pos x="331" y="36"/>
                  </a:cxn>
                  <a:cxn ang="0">
                    <a:pos x="377" y="11"/>
                  </a:cxn>
                  <a:cxn ang="0">
                    <a:pos x="406" y="38"/>
                  </a:cxn>
                  <a:cxn ang="0">
                    <a:pos x="465" y="0"/>
                  </a:cxn>
                  <a:cxn ang="0">
                    <a:pos x="528" y="51"/>
                  </a:cxn>
                  <a:cxn ang="0">
                    <a:pos x="510" y="120"/>
                  </a:cxn>
                  <a:cxn ang="0">
                    <a:pos x="551" y="172"/>
                  </a:cxn>
                  <a:cxn ang="0">
                    <a:pos x="510" y="214"/>
                  </a:cxn>
                  <a:cxn ang="0">
                    <a:pos x="541" y="309"/>
                  </a:cxn>
                  <a:cxn ang="0">
                    <a:pos x="580" y="324"/>
                  </a:cxn>
                  <a:cxn ang="0">
                    <a:pos x="582" y="446"/>
                  </a:cxn>
                  <a:cxn ang="0">
                    <a:pos x="464" y="441"/>
                  </a:cxn>
                  <a:cxn ang="0">
                    <a:pos x="458" y="482"/>
                  </a:cxn>
                  <a:cxn ang="0">
                    <a:pos x="388" y="487"/>
                  </a:cxn>
                  <a:cxn ang="0">
                    <a:pos x="377" y="529"/>
                  </a:cxn>
                  <a:cxn ang="0">
                    <a:pos x="246" y="506"/>
                  </a:cxn>
                  <a:cxn ang="0">
                    <a:pos x="298" y="431"/>
                  </a:cxn>
                  <a:cxn ang="0">
                    <a:pos x="243" y="386"/>
                  </a:cxn>
                  <a:cxn ang="0">
                    <a:pos x="178" y="412"/>
                  </a:cxn>
                  <a:cxn ang="0">
                    <a:pos x="145" y="392"/>
                  </a:cxn>
                  <a:cxn ang="0">
                    <a:pos x="90" y="424"/>
                  </a:cxn>
                  <a:cxn ang="0">
                    <a:pos x="67" y="378"/>
                  </a:cxn>
                  <a:cxn ang="0">
                    <a:pos x="76" y="325"/>
                  </a:cxn>
                  <a:cxn ang="0">
                    <a:pos x="0" y="328"/>
                  </a:cxn>
                  <a:cxn ang="0">
                    <a:pos x="48" y="287"/>
                  </a:cxn>
                  <a:cxn ang="0">
                    <a:pos x="11" y="191"/>
                  </a:cxn>
                </a:cxnLst>
                <a:rect l="0" t="0" r="r" b="b"/>
                <a:pathLst>
                  <a:path w="583" h="530">
                    <a:moveTo>
                      <a:pt x="11" y="191"/>
                    </a:moveTo>
                    <a:lnTo>
                      <a:pt x="23" y="92"/>
                    </a:lnTo>
                    <a:lnTo>
                      <a:pt x="81" y="51"/>
                    </a:lnTo>
                    <a:lnTo>
                      <a:pt x="137" y="69"/>
                    </a:lnTo>
                    <a:lnTo>
                      <a:pt x="173" y="3"/>
                    </a:lnTo>
                    <a:lnTo>
                      <a:pt x="300" y="9"/>
                    </a:lnTo>
                    <a:lnTo>
                      <a:pt x="331" y="36"/>
                    </a:lnTo>
                    <a:lnTo>
                      <a:pt x="377" y="11"/>
                    </a:lnTo>
                    <a:lnTo>
                      <a:pt x="406" y="38"/>
                    </a:lnTo>
                    <a:lnTo>
                      <a:pt x="465" y="0"/>
                    </a:lnTo>
                    <a:lnTo>
                      <a:pt x="528" y="51"/>
                    </a:lnTo>
                    <a:lnTo>
                      <a:pt x="510" y="120"/>
                    </a:lnTo>
                    <a:lnTo>
                      <a:pt x="551" y="172"/>
                    </a:lnTo>
                    <a:lnTo>
                      <a:pt x="510" y="214"/>
                    </a:lnTo>
                    <a:lnTo>
                      <a:pt x="541" y="309"/>
                    </a:lnTo>
                    <a:lnTo>
                      <a:pt x="580" y="324"/>
                    </a:lnTo>
                    <a:lnTo>
                      <a:pt x="582" y="446"/>
                    </a:lnTo>
                    <a:lnTo>
                      <a:pt x="464" y="441"/>
                    </a:lnTo>
                    <a:lnTo>
                      <a:pt x="458" y="482"/>
                    </a:lnTo>
                    <a:lnTo>
                      <a:pt x="388" y="487"/>
                    </a:lnTo>
                    <a:lnTo>
                      <a:pt x="377" y="529"/>
                    </a:lnTo>
                    <a:lnTo>
                      <a:pt x="246" y="506"/>
                    </a:lnTo>
                    <a:lnTo>
                      <a:pt x="298" y="431"/>
                    </a:lnTo>
                    <a:lnTo>
                      <a:pt x="243" y="386"/>
                    </a:lnTo>
                    <a:lnTo>
                      <a:pt x="178" y="412"/>
                    </a:lnTo>
                    <a:lnTo>
                      <a:pt x="145" y="392"/>
                    </a:lnTo>
                    <a:lnTo>
                      <a:pt x="90" y="424"/>
                    </a:lnTo>
                    <a:lnTo>
                      <a:pt x="67" y="378"/>
                    </a:lnTo>
                    <a:lnTo>
                      <a:pt x="76" y="325"/>
                    </a:lnTo>
                    <a:lnTo>
                      <a:pt x="0" y="328"/>
                    </a:lnTo>
                    <a:lnTo>
                      <a:pt x="48" y="287"/>
                    </a:lnTo>
                    <a:lnTo>
                      <a:pt x="11" y="191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7" name="Freeform 33"/>
              <p:cNvSpPr>
                <a:spLocks/>
              </p:cNvSpPr>
              <p:nvPr/>
            </p:nvSpPr>
            <p:spPr bwMode="auto">
              <a:xfrm>
                <a:off x="5964717" y="4569206"/>
                <a:ext cx="536653" cy="792788"/>
              </a:xfrm>
              <a:custGeom>
                <a:avLst/>
                <a:gdLst/>
                <a:ahLst/>
                <a:cxnLst>
                  <a:cxn ang="0">
                    <a:pos x="17" y="105"/>
                  </a:cxn>
                  <a:cxn ang="0">
                    <a:pos x="1" y="170"/>
                  </a:cxn>
                  <a:cxn ang="0">
                    <a:pos x="40" y="229"/>
                  </a:cxn>
                  <a:cxn ang="0">
                    <a:pos x="0" y="269"/>
                  </a:cxn>
                  <a:cxn ang="0">
                    <a:pos x="28" y="364"/>
                  </a:cxn>
                  <a:cxn ang="0">
                    <a:pos x="66" y="383"/>
                  </a:cxn>
                  <a:cxn ang="0">
                    <a:pos x="72" y="496"/>
                  </a:cxn>
                  <a:cxn ang="0">
                    <a:pos x="163" y="496"/>
                  </a:cxn>
                  <a:cxn ang="0">
                    <a:pos x="123" y="566"/>
                  </a:cxn>
                  <a:cxn ang="0">
                    <a:pos x="288" y="549"/>
                  </a:cxn>
                  <a:cxn ang="0">
                    <a:pos x="298" y="433"/>
                  </a:cxn>
                  <a:cxn ang="0">
                    <a:pos x="334" y="368"/>
                  </a:cxn>
                  <a:cxn ang="0">
                    <a:pos x="320" y="309"/>
                  </a:cxn>
                  <a:cxn ang="0">
                    <a:pos x="379" y="280"/>
                  </a:cxn>
                  <a:cxn ang="0">
                    <a:pos x="381" y="195"/>
                  </a:cxn>
                  <a:cxn ang="0">
                    <a:pos x="441" y="189"/>
                  </a:cxn>
                  <a:cxn ang="0">
                    <a:pos x="484" y="155"/>
                  </a:cxn>
                  <a:cxn ang="0">
                    <a:pos x="442" y="33"/>
                  </a:cxn>
                  <a:cxn ang="0">
                    <a:pos x="387" y="36"/>
                  </a:cxn>
                  <a:cxn ang="0">
                    <a:pos x="353" y="5"/>
                  </a:cxn>
                  <a:cxn ang="0">
                    <a:pos x="302" y="32"/>
                  </a:cxn>
                  <a:cxn ang="0">
                    <a:pos x="264" y="0"/>
                  </a:cxn>
                  <a:cxn ang="0">
                    <a:pos x="224" y="8"/>
                  </a:cxn>
                  <a:cxn ang="0">
                    <a:pos x="142" y="30"/>
                  </a:cxn>
                  <a:cxn ang="0">
                    <a:pos x="141" y="30"/>
                  </a:cxn>
                  <a:cxn ang="0">
                    <a:pos x="136" y="32"/>
                  </a:cxn>
                  <a:cxn ang="0">
                    <a:pos x="130" y="36"/>
                  </a:cxn>
                  <a:cxn ang="0">
                    <a:pos x="122" y="41"/>
                  </a:cxn>
                  <a:cxn ang="0">
                    <a:pos x="112" y="46"/>
                  </a:cxn>
                  <a:cxn ang="0">
                    <a:pos x="101" y="53"/>
                  </a:cxn>
                  <a:cxn ang="0">
                    <a:pos x="90" y="59"/>
                  </a:cxn>
                  <a:cxn ang="0">
                    <a:pos x="78" y="66"/>
                  </a:cxn>
                  <a:cxn ang="0">
                    <a:pos x="66" y="74"/>
                  </a:cxn>
                  <a:cxn ang="0">
                    <a:pos x="55" y="80"/>
                  </a:cxn>
                  <a:cxn ang="0">
                    <a:pos x="44" y="86"/>
                  </a:cxn>
                  <a:cxn ang="0">
                    <a:pos x="35" y="92"/>
                  </a:cxn>
                  <a:cxn ang="0">
                    <a:pos x="28" y="97"/>
                  </a:cxn>
                  <a:cxn ang="0">
                    <a:pos x="21" y="101"/>
                  </a:cxn>
                  <a:cxn ang="0">
                    <a:pos x="18" y="104"/>
                  </a:cxn>
                  <a:cxn ang="0">
                    <a:pos x="17" y="105"/>
                  </a:cxn>
                </a:cxnLst>
                <a:rect l="0" t="0" r="r" b="b"/>
                <a:pathLst>
                  <a:path w="485" h="567">
                    <a:moveTo>
                      <a:pt x="17" y="105"/>
                    </a:moveTo>
                    <a:lnTo>
                      <a:pt x="1" y="170"/>
                    </a:lnTo>
                    <a:lnTo>
                      <a:pt x="40" y="229"/>
                    </a:lnTo>
                    <a:lnTo>
                      <a:pt x="0" y="269"/>
                    </a:lnTo>
                    <a:lnTo>
                      <a:pt x="28" y="364"/>
                    </a:lnTo>
                    <a:lnTo>
                      <a:pt x="66" y="383"/>
                    </a:lnTo>
                    <a:lnTo>
                      <a:pt x="72" y="496"/>
                    </a:lnTo>
                    <a:lnTo>
                      <a:pt x="163" y="496"/>
                    </a:lnTo>
                    <a:lnTo>
                      <a:pt x="123" y="566"/>
                    </a:lnTo>
                    <a:lnTo>
                      <a:pt x="288" y="549"/>
                    </a:lnTo>
                    <a:lnTo>
                      <a:pt x="298" y="433"/>
                    </a:lnTo>
                    <a:lnTo>
                      <a:pt x="334" y="368"/>
                    </a:lnTo>
                    <a:lnTo>
                      <a:pt x="320" y="309"/>
                    </a:lnTo>
                    <a:lnTo>
                      <a:pt x="379" y="280"/>
                    </a:lnTo>
                    <a:lnTo>
                      <a:pt x="381" y="195"/>
                    </a:lnTo>
                    <a:lnTo>
                      <a:pt x="441" y="189"/>
                    </a:lnTo>
                    <a:lnTo>
                      <a:pt x="484" y="155"/>
                    </a:lnTo>
                    <a:lnTo>
                      <a:pt x="442" y="33"/>
                    </a:lnTo>
                    <a:lnTo>
                      <a:pt x="387" y="36"/>
                    </a:lnTo>
                    <a:lnTo>
                      <a:pt x="353" y="5"/>
                    </a:lnTo>
                    <a:lnTo>
                      <a:pt x="302" y="32"/>
                    </a:lnTo>
                    <a:lnTo>
                      <a:pt x="264" y="0"/>
                    </a:lnTo>
                    <a:lnTo>
                      <a:pt x="224" y="8"/>
                    </a:lnTo>
                    <a:lnTo>
                      <a:pt x="142" y="30"/>
                    </a:lnTo>
                    <a:lnTo>
                      <a:pt x="141" y="30"/>
                    </a:lnTo>
                    <a:lnTo>
                      <a:pt x="136" y="32"/>
                    </a:lnTo>
                    <a:lnTo>
                      <a:pt x="130" y="36"/>
                    </a:lnTo>
                    <a:lnTo>
                      <a:pt x="122" y="41"/>
                    </a:lnTo>
                    <a:lnTo>
                      <a:pt x="112" y="46"/>
                    </a:lnTo>
                    <a:lnTo>
                      <a:pt x="101" y="53"/>
                    </a:lnTo>
                    <a:lnTo>
                      <a:pt x="90" y="59"/>
                    </a:lnTo>
                    <a:lnTo>
                      <a:pt x="78" y="66"/>
                    </a:lnTo>
                    <a:lnTo>
                      <a:pt x="66" y="74"/>
                    </a:lnTo>
                    <a:lnTo>
                      <a:pt x="55" y="80"/>
                    </a:lnTo>
                    <a:lnTo>
                      <a:pt x="44" y="86"/>
                    </a:lnTo>
                    <a:lnTo>
                      <a:pt x="35" y="92"/>
                    </a:lnTo>
                    <a:lnTo>
                      <a:pt x="28" y="97"/>
                    </a:lnTo>
                    <a:lnTo>
                      <a:pt x="21" y="101"/>
                    </a:lnTo>
                    <a:lnTo>
                      <a:pt x="18" y="104"/>
                    </a:lnTo>
                    <a:lnTo>
                      <a:pt x="17" y="105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8" name="Freeform 34"/>
              <p:cNvSpPr>
                <a:spLocks/>
              </p:cNvSpPr>
              <p:nvPr/>
            </p:nvSpPr>
            <p:spPr bwMode="auto">
              <a:xfrm>
                <a:off x="6279960" y="4779543"/>
                <a:ext cx="515666" cy="648920"/>
              </a:xfrm>
              <a:custGeom>
                <a:avLst/>
                <a:gdLst/>
                <a:ahLst/>
                <a:cxnLst>
                  <a:cxn ang="0">
                    <a:pos x="463" y="46"/>
                  </a:cxn>
                  <a:cxn ang="0">
                    <a:pos x="432" y="123"/>
                  </a:cxn>
                  <a:cxn ang="0">
                    <a:pos x="354" y="111"/>
                  </a:cxn>
                  <a:cxn ang="0">
                    <a:pos x="393" y="164"/>
                  </a:cxn>
                  <a:cxn ang="0">
                    <a:pos x="393" y="256"/>
                  </a:cxn>
                  <a:cxn ang="0">
                    <a:pos x="363" y="287"/>
                  </a:cxn>
                  <a:cxn ang="0">
                    <a:pos x="319" y="352"/>
                  </a:cxn>
                  <a:cxn ang="0">
                    <a:pos x="225" y="359"/>
                  </a:cxn>
                  <a:cxn ang="0">
                    <a:pos x="266" y="405"/>
                  </a:cxn>
                  <a:cxn ang="0">
                    <a:pos x="160" y="477"/>
                  </a:cxn>
                  <a:cxn ang="0">
                    <a:pos x="95" y="378"/>
                  </a:cxn>
                  <a:cxn ang="0">
                    <a:pos x="6" y="365"/>
                  </a:cxn>
                  <a:cxn ang="0">
                    <a:pos x="0" y="281"/>
                  </a:cxn>
                  <a:cxn ang="0">
                    <a:pos x="55" y="222"/>
                  </a:cxn>
                  <a:cxn ang="0">
                    <a:pos x="17" y="163"/>
                  </a:cxn>
                  <a:cxn ang="0">
                    <a:pos x="94" y="131"/>
                  </a:cxn>
                  <a:cxn ang="0">
                    <a:pos x="94" y="46"/>
                  </a:cxn>
                  <a:cxn ang="0">
                    <a:pos x="164" y="42"/>
                  </a:cxn>
                  <a:cxn ang="0">
                    <a:pos x="194" y="0"/>
                  </a:cxn>
                  <a:cxn ang="0">
                    <a:pos x="249" y="13"/>
                  </a:cxn>
                  <a:cxn ang="0">
                    <a:pos x="291" y="69"/>
                  </a:cxn>
                  <a:cxn ang="0">
                    <a:pos x="336" y="72"/>
                  </a:cxn>
                  <a:cxn ang="0">
                    <a:pos x="358" y="51"/>
                  </a:cxn>
                  <a:cxn ang="0">
                    <a:pos x="463" y="46"/>
                  </a:cxn>
                </a:cxnLst>
                <a:rect l="0" t="0" r="r" b="b"/>
                <a:pathLst>
                  <a:path w="464" h="478">
                    <a:moveTo>
                      <a:pt x="463" y="46"/>
                    </a:moveTo>
                    <a:lnTo>
                      <a:pt x="432" y="123"/>
                    </a:lnTo>
                    <a:lnTo>
                      <a:pt x="354" y="111"/>
                    </a:lnTo>
                    <a:lnTo>
                      <a:pt x="393" y="164"/>
                    </a:lnTo>
                    <a:lnTo>
                      <a:pt x="393" y="256"/>
                    </a:lnTo>
                    <a:lnTo>
                      <a:pt x="363" y="287"/>
                    </a:lnTo>
                    <a:lnTo>
                      <a:pt x="319" y="352"/>
                    </a:lnTo>
                    <a:lnTo>
                      <a:pt x="225" y="359"/>
                    </a:lnTo>
                    <a:lnTo>
                      <a:pt x="266" y="405"/>
                    </a:lnTo>
                    <a:lnTo>
                      <a:pt x="160" y="477"/>
                    </a:lnTo>
                    <a:lnTo>
                      <a:pt x="95" y="378"/>
                    </a:lnTo>
                    <a:lnTo>
                      <a:pt x="6" y="365"/>
                    </a:lnTo>
                    <a:lnTo>
                      <a:pt x="0" y="281"/>
                    </a:lnTo>
                    <a:lnTo>
                      <a:pt x="55" y="222"/>
                    </a:lnTo>
                    <a:lnTo>
                      <a:pt x="17" y="163"/>
                    </a:lnTo>
                    <a:lnTo>
                      <a:pt x="94" y="131"/>
                    </a:lnTo>
                    <a:lnTo>
                      <a:pt x="94" y="46"/>
                    </a:lnTo>
                    <a:lnTo>
                      <a:pt x="164" y="42"/>
                    </a:lnTo>
                    <a:lnTo>
                      <a:pt x="194" y="0"/>
                    </a:lnTo>
                    <a:lnTo>
                      <a:pt x="249" y="13"/>
                    </a:lnTo>
                    <a:lnTo>
                      <a:pt x="291" y="69"/>
                    </a:lnTo>
                    <a:lnTo>
                      <a:pt x="336" y="72"/>
                    </a:lnTo>
                    <a:lnTo>
                      <a:pt x="358" y="51"/>
                    </a:lnTo>
                    <a:lnTo>
                      <a:pt x="463" y="46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9" name="Freeform 35"/>
              <p:cNvSpPr>
                <a:spLocks/>
              </p:cNvSpPr>
              <p:nvPr/>
            </p:nvSpPr>
            <p:spPr bwMode="auto">
              <a:xfrm>
                <a:off x="5581414" y="5209659"/>
                <a:ext cx="864940" cy="774804"/>
              </a:xfrm>
              <a:custGeom>
                <a:avLst/>
                <a:gdLst/>
                <a:ahLst/>
                <a:cxnLst>
                  <a:cxn ang="0">
                    <a:pos x="778" y="135"/>
                  </a:cxn>
                  <a:cxn ang="0">
                    <a:pos x="721" y="33"/>
                  </a:cxn>
                  <a:cxn ang="0">
                    <a:pos x="626" y="26"/>
                  </a:cxn>
                  <a:cxn ang="0">
                    <a:pos x="615" y="60"/>
                  </a:cxn>
                  <a:cxn ang="0">
                    <a:pos x="468" y="79"/>
                  </a:cxn>
                  <a:cxn ang="0">
                    <a:pos x="507" y="4"/>
                  </a:cxn>
                  <a:cxn ang="0">
                    <a:pos x="411" y="8"/>
                  </a:cxn>
                  <a:cxn ang="0">
                    <a:pos x="296" y="0"/>
                  </a:cxn>
                  <a:cxn ang="0">
                    <a:pos x="287" y="47"/>
                  </a:cxn>
                  <a:cxn ang="0">
                    <a:pos x="212" y="58"/>
                  </a:cxn>
                  <a:cxn ang="0">
                    <a:pos x="183" y="85"/>
                  </a:cxn>
                  <a:cxn ang="0">
                    <a:pos x="215" y="150"/>
                  </a:cxn>
                  <a:cxn ang="0">
                    <a:pos x="146" y="217"/>
                  </a:cxn>
                  <a:cxn ang="0">
                    <a:pos x="145" y="294"/>
                  </a:cxn>
                  <a:cxn ang="0">
                    <a:pos x="70" y="343"/>
                  </a:cxn>
                  <a:cxn ang="0">
                    <a:pos x="70" y="385"/>
                  </a:cxn>
                  <a:cxn ang="0">
                    <a:pos x="0" y="454"/>
                  </a:cxn>
                  <a:cxn ang="0">
                    <a:pos x="10" y="511"/>
                  </a:cxn>
                  <a:cxn ang="0">
                    <a:pos x="30" y="559"/>
                  </a:cxn>
                  <a:cxn ang="0">
                    <a:pos x="80" y="570"/>
                  </a:cxn>
                  <a:cxn ang="0">
                    <a:pos x="104" y="536"/>
                  </a:cxn>
                  <a:cxn ang="0">
                    <a:pos x="90" y="469"/>
                  </a:cxn>
                  <a:cxn ang="0">
                    <a:pos x="229" y="396"/>
                  </a:cxn>
                  <a:cxn ang="0">
                    <a:pos x="312" y="388"/>
                  </a:cxn>
                  <a:cxn ang="0">
                    <a:pos x="400" y="341"/>
                  </a:cxn>
                  <a:cxn ang="0">
                    <a:pos x="382" y="276"/>
                  </a:cxn>
                  <a:cxn ang="0">
                    <a:pos x="451" y="253"/>
                  </a:cxn>
                  <a:cxn ang="0">
                    <a:pos x="485" y="326"/>
                  </a:cxn>
                  <a:cxn ang="0">
                    <a:pos x="579" y="324"/>
                  </a:cxn>
                  <a:cxn ang="0">
                    <a:pos x="529" y="276"/>
                  </a:cxn>
                  <a:cxn ang="0">
                    <a:pos x="721" y="212"/>
                  </a:cxn>
                  <a:cxn ang="0">
                    <a:pos x="778" y="135"/>
                  </a:cxn>
                </a:cxnLst>
                <a:rect l="0" t="0" r="r" b="b"/>
                <a:pathLst>
                  <a:path w="779" h="571">
                    <a:moveTo>
                      <a:pt x="778" y="135"/>
                    </a:moveTo>
                    <a:lnTo>
                      <a:pt x="721" y="33"/>
                    </a:lnTo>
                    <a:lnTo>
                      <a:pt x="626" y="26"/>
                    </a:lnTo>
                    <a:lnTo>
                      <a:pt x="615" y="60"/>
                    </a:lnTo>
                    <a:lnTo>
                      <a:pt x="468" y="79"/>
                    </a:lnTo>
                    <a:lnTo>
                      <a:pt x="507" y="4"/>
                    </a:lnTo>
                    <a:lnTo>
                      <a:pt x="411" y="8"/>
                    </a:lnTo>
                    <a:lnTo>
                      <a:pt x="296" y="0"/>
                    </a:lnTo>
                    <a:lnTo>
                      <a:pt x="287" y="47"/>
                    </a:lnTo>
                    <a:lnTo>
                      <a:pt x="212" y="58"/>
                    </a:lnTo>
                    <a:lnTo>
                      <a:pt x="183" y="85"/>
                    </a:lnTo>
                    <a:lnTo>
                      <a:pt x="215" y="150"/>
                    </a:lnTo>
                    <a:lnTo>
                      <a:pt x="146" y="217"/>
                    </a:lnTo>
                    <a:lnTo>
                      <a:pt x="145" y="294"/>
                    </a:lnTo>
                    <a:lnTo>
                      <a:pt x="70" y="343"/>
                    </a:lnTo>
                    <a:lnTo>
                      <a:pt x="70" y="385"/>
                    </a:lnTo>
                    <a:lnTo>
                      <a:pt x="0" y="454"/>
                    </a:lnTo>
                    <a:lnTo>
                      <a:pt x="10" y="511"/>
                    </a:lnTo>
                    <a:lnTo>
                      <a:pt x="30" y="559"/>
                    </a:lnTo>
                    <a:lnTo>
                      <a:pt x="80" y="570"/>
                    </a:lnTo>
                    <a:lnTo>
                      <a:pt x="104" y="536"/>
                    </a:lnTo>
                    <a:lnTo>
                      <a:pt x="90" y="469"/>
                    </a:lnTo>
                    <a:lnTo>
                      <a:pt x="229" y="396"/>
                    </a:lnTo>
                    <a:lnTo>
                      <a:pt x="312" y="388"/>
                    </a:lnTo>
                    <a:lnTo>
                      <a:pt x="400" y="341"/>
                    </a:lnTo>
                    <a:lnTo>
                      <a:pt x="382" y="276"/>
                    </a:lnTo>
                    <a:lnTo>
                      <a:pt x="451" y="253"/>
                    </a:lnTo>
                    <a:lnTo>
                      <a:pt x="485" y="326"/>
                    </a:lnTo>
                    <a:lnTo>
                      <a:pt x="579" y="324"/>
                    </a:lnTo>
                    <a:lnTo>
                      <a:pt x="529" y="276"/>
                    </a:lnTo>
                    <a:lnTo>
                      <a:pt x="721" y="212"/>
                    </a:lnTo>
                    <a:lnTo>
                      <a:pt x="778" y="135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0" name="Freeform 36"/>
              <p:cNvSpPr>
                <a:spLocks/>
              </p:cNvSpPr>
              <p:nvPr/>
            </p:nvSpPr>
            <p:spPr bwMode="auto">
              <a:xfrm>
                <a:off x="5459992" y="6002447"/>
                <a:ext cx="280320" cy="283247"/>
              </a:xfrm>
              <a:custGeom>
                <a:avLst/>
                <a:gdLst/>
                <a:ahLst/>
                <a:cxnLst>
                  <a:cxn ang="0">
                    <a:pos x="177" y="19"/>
                  </a:cxn>
                  <a:cxn ang="0">
                    <a:pos x="209" y="0"/>
                  </a:cxn>
                  <a:cxn ang="0">
                    <a:pos x="245" y="12"/>
                  </a:cxn>
                  <a:cxn ang="0">
                    <a:pos x="252" y="65"/>
                  </a:cxn>
                  <a:cxn ang="0">
                    <a:pos x="219" y="93"/>
                  </a:cxn>
                  <a:cxn ang="0">
                    <a:pos x="210" y="125"/>
                  </a:cxn>
                  <a:cxn ang="0">
                    <a:pos x="210" y="149"/>
                  </a:cxn>
                  <a:cxn ang="0">
                    <a:pos x="159" y="181"/>
                  </a:cxn>
                  <a:cxn ang="0">
                    <a:pos x="138" y="209"/>
                  </a:cxn>
                  <a:cxn ang="0">
                    <a:pos x="47" y="189"/>
                  </a:cxn>
                  <a:cxn ang="0">
                    <a:pos x="10" y="151"/>
                  </a:cxn>
                  <a:cxn ang="0">
                    <a:pos x="0" y="80"/>
                  </a:cxn>
                  <a:cxn ang="0">
                    <a:pos x="44" y="60"/>
                  </a:cxn>
                  <a:cxn ang="0">
                    <a:pos x="73" y="32"/>
                  </a:cxn>
                  <a:cxn ang="0">
                    <a:pos x="177" y="19"/>
                  </a:cxn>
                </a:cxnLst>
                <a:rect l="0" t="0" r="r" b="b"/>
                <a:pathLst>
                  <a:path w="253" h="210">
                    <a:moveTo>
                      <a:pt x="177" y="19"/>
                    </a:moveTo>
                    <a:lnTo>
                      <a:pt x="209" y="0"/>
                    </a:lnTo>
                    <a:lnTo>
                      <a:pt x="245" y="12"/>
                    </a:lnTo>
                    <a:lnTo>
                      <a:pt x="252" y="65"/>
                    </a:lnTo>
                    <a:lnTo>
                      <a:pt x="219" y="93"/>
                    </a:lnTo>
                    <a:lnTo>
                      <a:pt x="210" y="125"/>
                    </a:lnTo>
                    <a:lnTo>
                      <a:pt x="210" y="149"/>
                    </a:lnTo>
                    <a:lnTo>
                      <a:pt x="159" y="181"/>
                    </a:lnTo>
                    <a:lnTo>
                      <a:pt x="138" y="209"/>
                    </a:lnTo>
                    <a:lnTo>
                      <a:pt x="47" y="189"/>
                    </a:lnTo>
                    <a:lnTo>
                      <a:pt x="10" y="151"/>
                    </a:lnTo>
                    <a:lnTo>
                      <a:pt x="0" y="80"/>
                    </a:lnTo>
                    <a:lnTo>
                      <a:pt x="44" y="60"/>
                    </a:lnTo>
                    <a:lnTo>
                      <a:pt x="73" y="32"/>
                    </a:lnTo>
                    <a:lnTo>
                      <a:pt x="177" y="19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1" name="Freeform 37"/>
              <p:cNvSpPr>
                <a:spLocks/>
              </p:cNvSpPr>
              <p:nvPr/>
            </p:nvSpPr>
            <p:spPr bwMode="auto">
              <a:xfrm>
                <a:off x="4899879" y="5149187"/>
                <a:ext cx="932397" cy="692379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67" y="172"/>
                  </a:cxn>
                  <a:cxn ang="0">
                    <a:pos x="170" y="200"/>
                  </a:cxn>
                  <a:cxn ang="0">
                    <a:pos x="169" y="163"/>
                  </a:cxn>
                  <a:cxn ang="0">
                    <a:pos x="266" y="112"/>
                  </a:cxn>
                  <a:cxn ang="0">
                    <a:pos x="357" y="135"/>
                  </a:cxn>
                  <a:cxn ang="0">
                    <a:pos x="396" y="106"/>
                  </a:cxn>
                  <a:cxn ang="0">
                    <a:pos x="450" y="106"/>
                  </a:cxn>
                  <a:cxn ang="0">
                    <a:pos x="484" y="63"/>
                  </a:cxn>
                  <a:cxn ang="0">
                    <a:pos x="525" y="47"/>
                  </a:cxn>
                  <a:cxn ang="0">
                    <a:pos x="584" y="8"/>
                  </a:cxn>
                  <a:cxn ang="0">
                    <a:pos x="624" y="30"/>
                  </a:cxn>
                  <a:cxn ang="0">
                    <a:pos x="690" y="0"/>
                  </a:cxn>
                  <a:cxn ang="0">
                    <a:pos x="740" y="49"/>
                  </a:cxn>
                  <a:cxn ang="0">
                    <a:pos x="696" y="125"/>
                  </a:cxn>
                  <a:cxn ang="0">
                    <a:pos x="815" y="146"/>
                  </a:cxn>
                  <a:cxn ang="0">
                    <a:pos x="838" y="202"/>
                  </a:cxn>
                  <a:cxn ang="0">
                    <a:pos x="770" y="267"/>
                  </a:cxn>
                  <a:cxn ang="0">
                    <a:pos x="760" y="352"/>
                  </a:cxn>
                  <a:cxn ang="0">
                    <a:pos x="678" y="395"/>
                  </a:cxn>
                  <a:cxn ang="0">
                    <a:pos x="696" y="440"/>
                  </a:cxn>
                  <a:cxn ang="0">
                    <a:pos x="606" y="510"/>
                  </a:cxn>
                  <a:cxn ang="0">
                    <a:pos x="537" y="508"/>
                  </a:cxn>
                  <a:cxn ang="0">
                    <a:pos x="465" y="468"/>
                  </a:cxn>
                  <a:cxn ang="0">
                    <a:pos x="384" y="508"/>
                  </a:cxn>
                  <a:cxn ang="0">
                    <a:pos x="272" y="472"/>
                  </a:cxn>
                  <a:cxn ang="0">
                    <a:pos x="259" y="382"/>
                  </a:cxn>
                  <a:cxn ang="0">
                    <a:pos x="178" y="376"/>
                  </a:cxn>
                  <a:cxn ang="0">
                    <a:pos x="137" y="354"/>
                  </a:cxn>
                  <a:cxn ang="0">
                    <a:pos x="132" y="322"/>
                  </a:cxn>
                  <a:cxn ang="0">
                    <a:pos x="184" y="322"/>
                  </a:cxn>
                  <a:cxn ang="0">
                    <a:pos x="166" y="269"/>
                  </a:cxn>
                  <a:cxn ang="0">
                    <a:pos x="86" y="269"/>
                  </a:cxn>
                  <a:cxn ang="0">
                    <a:pos x="0" y="247"/>
                  </a:cxn>
                  <a:cxn ang="0">
                    <a:pos x="0" y="206"/>
                  </a:cxn>
                </a:cxnLst>
                <a:rect l="0" t="0" r="r" b="b"/>
                <a:pathLst>
                  <a:path w="839" h="511">
                    <a:moveTo>
                      <a:pt x="0" y="206"/>
                    </a:moveTo>
                    <a:lnTo>
                      <a:pt x="67" y="172"/>
                    </a:lnTo>
                    <a:lnTo>
                      <a:pt x="170" y="200"/>
                    </a:lnTo>
                    <a:lnTo>
                      <a:pt x="169" y="163"/>
                    </a:lnTo>
                    <a:lnTo>
                      <a:pt x="266" y="112"/>
                    </a:lnTo>
                    <a:lnTo>
                      <a:pt x="357" y="135"/>
                    </a:lnTo>
                    <a:lnTo>
                      <a:pt x="396" y="106"/>
                    </a:lnTo>
                    <a:lnTo>
                      <a:pt x="450" y="106"/>
                    </a:lnTo>
                    <a:lnTo>
                      <a:pt x="484" y="63"/>
                    </a:lnTo>
                    <a:lnTo>
                      <a:pt x="525" y="47"/>
                    </a:lnTo>
                    <a:lnTo>
                      <a:pt x="584" y="8"/>
                    </a:lnTo>
                    <a:lnTo>
                      <a:pt x="624" y="30"/>
                    </a:lnTo>
                    <a:lnTo>
                      <a:pt x="690" y="0"/>
                    </a:lnTo>
                    <a:lnTo>
                      <a:pt x="740" y="49"/>
                    </a:lnTo>
                    <a:lnTo>
                      <a:pt x="696" y="125"/>
                    </a:lnTo>
                    <a:lnTo>
                      <a:pt x="815" y="146"/>
                    </a:lnTo>
                    <a:lnTo>
                      <a:pt x="838" y="202"/>
                    </a:lnTo>
                    <a:lnTo>
                      <a:pt x="770" y="267"/>
                    </a:lnTo>
                    <a:lnTo>
                      <a:pt x="760" y="352"/>
                    </a:lnTo>
                    <a:lnTo>
                      <a:pt x="678" y="395"/>
                    </a:lnTo>
                    <a:lnTo>
                      <a:pt x="696" y="440"/>
                    </a:lnTo>
                    <a:lnTo>
                      <a:pt x="606" y="510"/>
                    </a:lnTo>
                    <a:lnTo>
                      <a:pt x="537" y="508"/>
                    </a:lnTo>
                    <a:lnTo>
                      <a:pt x="465" y="468"/>
                    </a:lnTo>
                    <a:lnTo>
                      <a:pt x="384" y="508"/>
                    </a:lnTo>
                    <a:lnTo>
                      <a:pt x="272" y="472"/>
                    </a:lnTo>
                    <a:lnTo>
                      <a:pt x="259" y="382"/>
                    </a:lnTo>
                    <a:lnTo>
                      <a:pt x="178" y="376"/>
                    </a:lnTo>
                    <a:lnTo>
                      <a:pt x="137" y="354"/>
                    </a:lnTo>
                    <a:lnTo>
                      <a:pt x="132" y="322"/>
                    </a:lnTo>
                    <a:lnTo>
                      <a:pt x="184" y="322"/>
                    </a:lnTo>
                    <a:lnTo>
                      <a:pt x="166" y="269"/>
                    </a:lnTo>
                    <a:lnTo>
                      <a:pt x="86" y="269"/>
                    </a:lnTo>
                    <a:lnTo>
                      <a:pt x="0" y="247"/>
                    </a:lnTo>
                    <a:lnTo>
                      <a:pt x="0" y="206"/>
                    </a:lnTo>
                  </a:path>
                </a:pathLst>
              </a:cu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2" name="Line 38"/>
              <p:cNvSpPr>
                <a:spLocks noChangeShapeType="1"/>
              </p:cNvSpPr>
              <p:nvPr/>
            </p:nvSpPr>
            <p:spPr bwMode="auto">
              <a:xfrm>
                <a:off x="5408387" y="3527131"/>
                <a:ext cx="1500" cy="2998"/>
              </a:xfrm>
              <a:prstGeom prst="line">
                <a:avLst/>
              </a:prstGeom>
              <a:solidFill>
                <a:srgbClr val="10AD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nl-NL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pic>
          <p:nvPicPr>
            <p:cNvPr id="84" name="Picture 4" descr="C:\Work\华润\领导门户\KT\02_领导门户原型设计\王总汇报\领导门户原型V2.0\WebContent\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450" y="5936821"/>
              <a:ext cx="2095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84" descr="C:\Work\华润\领导门户\KT\02_领导门户原型设计\王总汇报\领导门户原型V2.0\WebContent\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450" y="4040110"/>
              <a:ext cx="2095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" descr="C:\Work\华润\领导门户\KT\02_领导门户原型设计\王总汇报\领导门户原型V2.0\WebContent\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515" y="5249756"/>
              <a:ext cx="2095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" descr="C:\Work\华润\领导门户\KT\02_领导门户原型设计\王总汇报\领导门户原型V2.0\WebContent\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647" y="5511033"/>
              <a:ext cx="2095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5" descr="C:\Work\华润\领导门户\KT\02_领导门户原型设计\王总汇报\领导门户原型V2.0\WebContent\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293" y="5178481"/>
              <a:ext cx="2000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5" descr="C:\Work\华润\领导门户\KT\02_领导门户原型设计\王总汇报\领导门户原型V2.0\WebContent\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816" y="3661272"/>
              <a:ext cx="2000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5" descr="C:\Work\华润\领导门户\KT\02_领导门户原型设计\王总汇报\领导门户原型V2.0\WebContent\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421" y="2892631"/>
              <a:ext cx="2000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6" descr="C:\Work\华润\领导门户\KT\02_领导门户原型设计\王总汇报\领导门户原型V2.0\WebContent\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3406775"/>
              <a:ext cx="1333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6" descr="C:\Work\华润\领导门户\KT\02_领导门户原型设计\王总汇报\领导门户原型V2.0\WebContent\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882" y="3670970"/>
              <a:ext cx="1333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22"/>
          <p:cNvSpPr txBox="1"/>
          <p:nvPr/>
        </p:nvSpPr>
        <p:spPr>
          <a:xfrm>
            <a:off x="7496923" y="3808134"/>
            <a:ext cx="1033908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成熟 </a:t>
            </a:r>
            <a:r>
              <a:rPr lang="en-US" altLang="zh-CN" sz="1400" dirty="0" smtClean="0">
                <a:solidFill>
                  <a:schemeClr val="accent4"/>
                </a:solidFill>
              </a:rPr>
              <a:t>XX</a:t>
            </a:r>
            <a:r>
              <a:rPr lang="zh-CN" altLang="en-US" sz="1400" dirty="0" smtClean="0">
                <a:solidFill>
                  <a:schemeClr val="accent4"/>
                </a:solidFill>
              </a:rPr>
              <a:t>个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发展 </a:t>
            </a:r>
            <a:r>
              <a:rPr lang="en-US" altLang="zh-CN" sz="1400" dirty="0" smtClean="0">
                <a:solidFill>
                  <a:schemeClr val="accent4"/>
                </a:solidFill>
              </a:rPr>
              <a:t>XX</a:t>
            </a:r>
            <a:r>
              <a:rPr lang="zh-CN" altLang="en-US" sz="1400" dirty="0" smtClean="0">
                <a:solidFill>
                  <a:schemeClr val="accent4"/>
                </a:solidFill>
              </a:rPr>
              <a:t>个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启动 </a:t>
            </a:r>
            <a:r>
              <a:rPr lang="en-US" altLang="zh-CN" sz="1400" dirty="0" smtClean="0">
                <a:solidFill>
                  <a:schemeClr val="accent4"/>
                </a:solidFill>
              </a:rPr>
              <a:t>XX</a:t>
            </a:r>
            <a:r>
              <a:rPr lang="zh-CN" altLang="en-US" sz="1400" dirty="0" smtClean="0">
                <a:solidFill>
                  <a:schemeClr val="accent4"/>
                </a:solidFill>
              </a:rPr>
              <a:t>个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125" name="矩形 60"/>
          <p:cNvSpPr/>
          <p:nvPr/>
        </p:nvSpPr>
        <p:spPr bwMode="gray">
          <a:xfrm>
            <a:off x="3197641" y="6271762"/>
            <a:ext cx="1401367" cy="3933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土地主题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6" name="矩形 61"/>
          <p:cNvSpPr/>
          <p:nvPr/>
        </p:nvSpPr>
        <p:spPr bwMode="gray">
          <a:xfrm>
            <a:off x="4646599" y="6271762"/>
            <a:ext cx="1401367" cy="3933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经营管控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7" name="矩形 60"/>
          <p:cNvSpPr/>
          <p:nvPr/>
        </p:nvSpPr>
        <p:spPr bwMode="gray">
          <a:xfrm>
            <a:off x="6095556" y="6271762"/>
            <a:ext cx="1401367" cy="39331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产业发展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8" name="矩形 61"/>
          <p:cNvSpPr/>
          <p:nvPr/>
        </p:nvSpPr>
        <p:spPr bwMode="gray">
          <a:xfrm>
            <a:off x="7544513" y="6271762"/>
            <a:ext cx="1401367" cy="393313"/>
          </a:xfrm>
          <a:prstGeom prst="rect">
            <a:avLst/>
          </a:prstGeom>
          <a:solidFill>
            <a:srgbClr val="7D0000"/>
          </a:solidFill>
          <a:ln w="19050" algn="ctr">
            <a:solidFill>
              <a:srgbClr val="7D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资产主题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79362" y="6081470"/>
            <a:ext cx="5766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说明：这个是到下面一级主题的入口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54347" y="2371698"/>
            <a:ext cx="192487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说明：地图是展示同时是操作控制区域，通过操作选定区域，当前屏幕指标统计数据按照选型范围展示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5036" y="1072452"/>
            <a:ext cx="2432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说明：短期经营结果、数据相对实时，用于日常业绩监控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8353" y="1631133"/>
            <a:ext cx="2822655" cy="5070139"/>
            <a:chOff x="138353" y="1631133"/>
            <a:chExt cx="2822655" cy="6070524"/>
          </a:xfrm>
        </p:grpSpPr>
        <p:sp>
          <p:nvSpPr>
            <p:cNvPr id="134" name="圆角矩形 75"/>
            <p:cNvSpPr/>
            <p:nvPr/>
          </p:nvSpPr>
          <p:spPr bwMode="gray">
            <a:xfrm>
              <a:off x="148328" y="1631133"/>
              <a:ext cx="2812680" cy="1953476"/>
            </a:xfrm>
            <a:prstGeom prst="roundRect">
              <a:avLst>
                <a:gd name="adj" fmla="val 6358"/>
              </a:avLst>
            </a:prstGeom>
            <a:noFill/>
            <a:ln w="19050" algn="ctr">
              <a:solidFill>
                <a:srgbClr val="43B02A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日更新</a:t>
              </a:r>
              <a:endParaRPr lang="en-US" altLang="zh-CN" sz="1600" b="1" dirty="0" smtClean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签约回款日报</a:t>
              </a:r>
              <a:endParaRPr lang="en-US" altLang="zh-CN" sz="1600" b="1" dirty="0" smtClean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</p:txBody>
        </p:sp>
        <p:sp>
          <p:nvSpPr>
            <p:cNvPr id="135" name="圆角矩形 76"/>
            <p:cNvSpPr/>
            <p:nvPr/>
          </p:nvSpPr>
          <p:spPr bwMode="gray">
            <a:xfrm>
              <a:off x="148328" y="3679033"/>
              <a:ext cx="2812680" cy="1953476"/>
            </a:xfrm>
            <a:prstGeom prst="roundRect">
              <a:avLst>
                <a:gd name="adj" fmla="val 6358"/>
              </a:avLst>
            </a:prstGeom>
            <a:noFill/>
            <a:ln w="19050" algn="ctr">
              <a:solidFill>
                <a:srgbClr val="43B02A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业绩指标达成</a:t>
              </a:r>
              <a:endParaRPr lang="en-US" sz="1600" b="1" dirty="0"/>
            </a:p>
          </p:txBody>
        </p:sp>
        <p:sp>
          <p:nvSpPr>
            <p:cNvPr id="136" name="圆角矩形 77"/>
            <p:cNvSpPr/>
            <p:nvPr/>
          </p:nvSpPr>
          <p:spPr bwMode="gray">
            <a:xfrm>
              <a:off x="138353" y="5748181"/>
              <a:ext cx="2812680" cy="1953476"/>
            </a:xfrm>
            <a:prstGeom prst="roundRect">
              <a:avLst>
                <a:gd name="adj" fmla="val 6358"/>
              </a:avLst>
            </a:prstGeom>
            <a:noFill/>
            <a:ln w="19050" algn="ctr">
              <a:solidFill>
                <a:srgbClr val="43B02A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关键计划节点跟进</a:t>
              </a:r>
              <a:endParaRPr lang="en-US" sz="1600" b="1" dirty="0"/>
            </a:p>
          </p:txBody>
        </p:sp>
        <p:pic>
          <p:nvPicPr>
            <p:cNvPr id="137" name="图片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742" y="4146618"/>
              <a:ext cx="2549279" cy="1340493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9350176" y="1072452"/>
            <a:ext cx="243227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说明：相对长期的经营结果，体现业务结构和状态、用于未来布局谋划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更宏观的业务决策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9185219" y="1780471"/>
            <a:ext cx="2762191" cy="4920802"/>
            <a:chOff x="9329440" y="1780470"/>
            <a:chExt cx="2762191" cy="6043547"/>
          </a:xfrm>
        </p:grpSpPr>
        <p:sp>
          <p:nvSpPr>
            <p:cNvPr id="139" name="圆角矩形 69"/>
            <p:cNvSpPr/>
            <p:nvPr/>
          </p:nvSpPr>
          <p:spPr bwMode="gray">
            <a:xfrm>
              <a:off x="9329440" y="1780470"/>
              <a:ext cx="2762191" cy="1953476"/>
            </a:xfrm>
            <a:prstGeom prst="roundRect">
              <a:avLst>
                <a:gd name="adj" fmla="val 6358"/>
              </a:avLst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资源</a:t>
              </a:r>
              <a:r>
                <a:rPr lang="zh-CN" altLang="en-US" sz="1600" b="1" dirty="0"/>
                <a:t>掌</a:t>
              </a:r>
              <a:r>
                <a:rPr lang="zh-CN" altLang="en-US" sz="1600" b="1" dirty="0" smtClean="0"/>
                <a:t>控</a:t>
              </a:r>
              <a:endParaRPr lang="en-US" altLang="zh-CN" sz="1600" b="1" dirty="0" smtClean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存量</a:t>
              </a:r>
              <a:endParaRPr lang="en-US" altLang="zh-CN" sz="1600" b="1" dirty="0" smtClean="0"/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/>
                <a:t>新增</a:t>
              </a:r>
              <a:endParaRPr lang="en-US" sz="1600" b="1" dirty="0"/>
            </a:p>
          </p:txBody>
        </p:sp>
        <p:sp>
          <p:nvSpPr>
            <p:cNvPr id="140" name="圆角矩形 70"/>
            <p:cNvSpPr/>
            <p:nvPr/>
          </p:nvSpPr>
          <p:spPr bwMode="gray">
            <a:xfrm>
              <a:off x="9329440" y="3826868"/>
              <a:ext cx="2762191" cy="1953476"/>
            </a:xfrm>
            <a:prstGeom prst="roundRect">
              <a:avLst>
                <a:gd name="adj" fmla="val 6358"/>
              </a:avLst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资源</a:t>
              </a:r>
              <a:r>
                <a:rPr lang="zh-CN" altLang="en-US" sz="1600" b="1" dirty="0"/>
                <a:t>开发</a:t>
              </a:r>
              <a:endParaRPr lang="en-US" altLang="zh-CN" sz="1600" b="1" dirty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产业发展</a:t>
              </a:r>
              <a:endParaRPr lang="en-US" altLang="zh-CN" sz="1600" b="1" dirty="0"/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zh-CN" altLang="en-US" sz="1600" b="1" dirty="0" smtClean="0"/>
                <a:t>住宅</a:t>
              </a:r>
              <a:endParaRPr lang="en-US" sz="1600" b="1" dirty="0"/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/>
            </a:p>
          </p:txBody>
        </p:sp>
        <p:sp>
          <p:nvSpPr>
            <p:cNvPr id="141" name="圆角矩形 71"/>
            <p:cNvSpPr/>
            <p:nvPr/>
          </p:nvSpPr>
          <p:spPr bwMode="gray">
            <a:xfrm>
              <a:off x="9329440" y="5878675"/>
              <a:ext cx="2762191" cy="1945342"/>
            </a:xfrm>
            <a:prstGeom prst="roundRect">
              <a:avLst>
                <a:gd name="adj" fmla="val 6358"/>
              </a:avLst>
            </a:prstGeom>
            <a:solidFill>
              <a:srgbClr val="7D0000"/>
            </a:solidFill>
            <a:ln w="1905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endParaRPr lang="en-US" altLang="zh-CN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552700" y="10881"/>
            <a:ext cx="963929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chemeClr val="accent4"/>
                </a:solidFill>
              </a:rPr>
              <a:t>说明：首页是整体概览</a:t>
            </a:r>
            <a:r>
              <a:rPr lang="en-US" altLang="zh-CN" sz="1400" dirty="0" smtClean="0">
                <a:solidFill>
                  <a:schemeClr val="accent4"/>
                </a:solidFill>
              </a:rPr>
              <a:t>——1.</a:t>
            </a:r>
            <a:r>
              <a:rPr lang="zh-CN" altLang="en-US" sz="1400" dirty="0" smtClean="0">
                <a:solidFill>
                  <a:schemeClr val="accent4"/>
                </a:solidFill>
              </a:rPr>
              <a:t>以中心屏幕作为控制中心，需要确定统计维度、颗粒度；</a:t>
            </a:r>
            <a:r>
              <a:rPr lang="en-US" altLang="zh-CN" sz="1400" dirty="0" smtClean="0">
                <a:solidFill>
                  <a:schemeClr val="accent4"/>
                </a:solidFill>
              </a:rPr>
              <a:t>2. </a:t>
            </a:r>
            <a:r>
              <a:rPr lang="zh-CN" altLang="en-US" sz="1400" dirty="0" smtClean="0">
                <a:solidFill>
                  <a:schemeClr val="accent4"/>
                </a:solidFill>
              </a:rPr>
              <a:t>两侧统计数据根据控制区选择的维度和范围统计，左侧建议为动态监控区、右侧经营布局区，需要基于当前所有整理的分析主题选取其中最核心、重要的部分展现在首页，作为公司整体经营概览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  <p:sp>
        <p:nvSpPr>
          <p:cNvPr id="3" name="Up Arrow 2"/>
          <p:cNvSpPr/>
          <p:nvPr/>
        </p:nvSpPr>
        <p:spPr bwMode="gray">
          <a:xfrm>
            <a:off x="8035765" y="5929606"/>
            <a:ext cx="495066" cy="342155"/>
          </a:xfrm>
          <a:prstGeom prst="upArrow">
            <a:avLst/>
          </a:prstGeom>
          <a:noFill/>
          <a:ln w="19050" algn="ctr">
            <a:solidFill>
              <a:srgbClr val="ED8B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77" name="TextBox 76">
            <a:hlinkClick r:id="" action="ppaction://noaction"/>
          </p:cNvPr>
          <p:cNvSpPr txBox="1"/>
          <p:nvPr/>
        </p:nvSpPr>
        <p:spPr>
          <a:xfrm>
            <a:off x="7273613" y="5357428"/>
            <a:ext cx="1672267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i="1" u="sng" dirty="0" smtClean="0">
                <a:solidFill>
                  <a:srgbClr val="ED8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说明：链接示意！！！</a:t>
            </a:r>
            <a:endParaRPr lang="en-US" altLang="zh-CN" sz="1400" b="1" i="1" u="sng" dirty="0" smtClean="0">
              <a:solidFill>
                <a:srgbClr val="ED8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SzPct val="100000"/>
            </a:pPr>
            <a:r>
              <a:rPr lang="zh-CN" altLang="en-US" sz="1400" b="1" i="1" u="sng" dirty="0" smtClean="0">
                <a:solidFill>
                  <a:srgbClr val="ED8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投出来之后可以链接到正确页</a:t>
            </a:r>
            <a:endParaRPr lang="en-US" sz="1400" b="1" i="1" u="sng" dirty="0" smtClean="0">
              <a:solidFill>
                <a:srgbClr val="ED8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20793" y="5626935"/>
            <a:ext cx="4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资产规模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615804" y="5576209"/>
            <a:ext cx="2177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 smtClean="0">
                <a:solidFill>
                  <a:schemeClr val="bg1"/>
                </a:solidFill>
              </a:rPr>
              <a:t>资产数量（个）                </a:t>
            </a:r>
            <a:r>
              <a:rPr lang="en-US" altLang="zh-CN" sz="600" dirty="0" smtClean="0">
                <a:solidFill>
                  <a:schemeClr val="bg1"/>
                </a:solidFill>
              </a:rPr>
              <a:t>200                       19        </a:t>
            </a:r>
          </a:p>
          <a:p>
            <a:pPr>
              <a:lnSpc>
                <a:spcPct val="150000"/>
              </a:lnSpc>
            </a:pPr>
            <a:r>
              <a:rPr lang="zh-CN" altLang="en-US" sz="600" dirty="0" smtClean="0">
                <a:solidFill>
                  <a:schemeClr val="bg1"/>
                </a:solidFill>
              </a:rPr>
              <a:t>建筑面积（万㎡）             </a:t>
            </a:r>
            <a:r>
              <a:rPr lang="en-US" altLang="zh-CN" sz="600" dirty="0" smtClean="0">
                <a:solidFill>
                  <a:schemeClr val="bg1"/>
                </a:solidFill>
              </a:rPr>
              <a:t>500                       40</a:t>
            </a:r>
          </a:p>
          <a:p>
            <a:pPr>
              <a:lnSpc>
                <a:spcPct val="150000"/>
              </a:lnSpc>
            </a:pPr>
            <a:r>
              <a:rPr lang="zh-CN" altLang="en-US" sz="600" dirty="0" smtClean="0">
                <a:solidFill>
                  <a:schemeClr val="bg1"/>
                </a:solidFill>
              </a:rPr>
              <a:t>投资总额（亿元）             </a:t>
            </a:r>
            <a:r>
              <a:rPr lang="en-US" altLang="zh-CN" sz="600" dirty="0" smtClean="0">
                <a:solidFill>
                  <a:schemeClr val="bg1"/>
                </a:solidFill>
              </a:rPr>
              <a:t>600                       27</a:t>
            </a:r>
            <a:endParaRPr lang="zh-CN" altLang="en-US" sz="600" dirty="0">
              <a:solidFill>
                <a:schemeClr val="bg1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9163035" y="6254414"/>
            <a:ext cx="5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9633136" y="6249406"/>
            <a:ext cx="2107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</a:rPr>
              <a:t>建筑</a:t>
            </a:r>
            <a:r>
              <a:rPr lang="zh-CN" altLang="en-US" sz="600" dirty="0" smtClean="0">
                <a:solidFill>
                  <a:schemeClr val="bg1"/>
                </a:solidFill>
              </a:rPr>
              <a:t>面积占比                  </a:t>
            </a:r>
            <a:r>
              <a:rPr lang="en-US" altLang="zh-CN" sz="600" dirty="0" smtClean="0">
                <a:solidFill>
                  <a:schemeClr val="bg1"/>
                </a:solidFill>
              </a:rPr>
              <a:t>11%                 +2</a:t>
            </a:r>
            <a:r>
              <a:rPr lang="zh-CN" altLang="en-US" sz="600" dirty="0" smtClean="0">
                <a:solidFill>
                  <a:schemeClr val="bg1"/>
                </a:solidFill>
              </a:rPr>
              <a:t>万平米</a:t>
            </a:r>
            <a:endParaRPr lang="en-US" altLang="zh-CN" sz="600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3039" y="5142843"/>
            <a:ext cx="1005403" cy="35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资产管理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708173" y="5437404"/>
            <a:ext cx="2140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指标                         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                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月新增</a:t>
            </a:r>
            <a:endParaRPr lang="en-US" altLang="zh-CN" sz="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10421278" y="6093146"/>
            <a:ext cx="14375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             </a:t>
            </a:r>
            <a:r>
              <a:rPr lang="en-US" altLang="zh-CN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 bwMode="gray">
          <a:xfrm>
            <a:off x="11187271" y="5120445"/>
            <a:ext cx="837089" cy="1618321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9" name="圆角矩形 128"/>
          <p:cNvSpPr/>
          <p:nvPr/>
        </p:nvSpPr>
        <p:spPr bwMode="gray">
          <a:xfrm>
            <a:off x="10374336" y="6296014"/>
            <a:ext cx="837089" cy="348246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56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60782" y="676518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5"/>
          <p:cNvSpPr/>
          <p:nvPr/>
        </p:nvSpPr>
        <p:spPr bwMode="gray">
          <a:xfrm>
            <a:off x="1104168" y="3096397"/>
            <a:ext cx="4673452" cy="1763267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6890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</a:t>
            </a:r>
            <a:r>
              <a:rPr lang="zh-CN" altLang="en-US" dirty="0" smtClean="0">
                <a:solidFill>
                  <a:srgbClr val="313131"/>
                </a:solidFill>
              </a:rPr>
              <a:t> </a:t>
            </a:r>
            <a:r>
              <a:rPr lang="en-US" altLang="zh-CN" dirty="0" smtClean="0">
                <a:solidFill>
                  <a:srgbClr val="313131"/>
                </a:solidFill>
              </a:rPr>
              <a:t>X</a:t>
            </a:r>
            <a:r>
              <a:rPr lang="zh-CN" altLang="en-US" dirty="0" smtClean="0">
                <a:solidFill>
                  <a:srgbClr val="313131"/>
                </a:solidFill>
              </a:rPr>
              <a:t>季度资产指标达成情况（公司级领导</a:t>
            </a:r>
            <a:r>
              <a:rPr lang="en-US" altLang="zh-CN" dirty="0">
                <a:solidFill>
                  <a:srgbClr val="313131"/>
                </a:solidFill>
              </a:rPr>
              <a:t>/</a:t>
            </a:r>
            <a:r>
              <a:rPr lang="zh-CN" altLang="en-US" dirty="0">
                <a:solidFill>
                  <a:srgbClr val="313131"/>
                </a:solidFill>
              </a:rPr>
              <a:t>业务集团领导）</a:t>
            </a: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1108678" y="1230915"/>
            <a:ext cx="4673452" cy="1763267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1363112" y="1265590"/>
            <a:ext cx="4284874" cy="5693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</a:rPr>
              <a:t>上</a:t>
            </a:r>
            <a:r>
              <a:rPr lang="zh-CN" altLang="en-US" sz="1600" dirty="0" smtClean="0">
                <a:solidFill>
                  <a:srgbClr val="313131"/>
                </a:solidFill>
              </a:rPr>
              <a:t>季度资产运营净收益达成情况</a:t>
            </a:r>
            <a:r>
              <a:rPr lang="en-US" altLang="zh-CN" sz="1600" dirty="0" smtClean="0">
                <a:solidFill>
                  <a:srgbClr val="313131"/>
                </a:solidFill>
              </a:rPr>
              <a:t>     </a:t>
            </a:r>
          </a:p>
          <a:p>
            <a:pPr>
              <a:spcBef>
                <a:spcPts val="600"/>
              </a:spcBef>
              <a:buSzPct val="100000"/>
            </a:pP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实际达成</a:t>
            </a:r>
            <a:r>
              <a:rPr lang="en-US" altLang="zh-CN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-7,054 </a:t>
            </a: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达成率</a:t>
            </a:r>
            <a:r>
              <a:rPr lang="en-US" altLang="zh-CN" sz="1600" b="1" dirty="0" smtClean="0">
                <a:solidFill>
                  <a:srgbClr val="313131"/>
                </a:solidFill>
              </a:rPr>
              <a:t>171%</a:t>
            </a:r>
            <a:endParaRPr lang="en-US" altLang="zh-CN" sz="1600" b="1" dirty="0">
              <a:solidFill>
                <a:srgbClr val="3131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110" y="1928814"/>
            <a:ext cx="4285203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完成情况说明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  <a:endParaRPr lang="en-US" sz="1050" dirty="0" smtClean="0">
              <a:solidFill>
                <a:srgbClr val="31313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1108678" y="4936680"/>
            <a:ext cx="4672075" cy="154502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400" b="1" dirty="0"/>
          </a:p>
        </p:txBody>
      </p:sp>
      <p:sp>
        <p:nvSpPr>
          <p:cNvPr id="18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16"/>
          <p:cNvSpPr/>
          <p:nvPr/>
        </p:nvSpPr>
        <p:spPr>
          <a:xfrm>
            <a:off x="1363112" y="2173531"/>
            <a:ext cx="1016115" cy="576079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产新集团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-6,873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172%</a:t>
            </a:r>
          </a:p>
        </p:txBody>
      </p:sp>
      <p:sp>
        <p:nvSpPr>
          <p:cNvPr id="24" name="矩形 16"/>
          <p:cNvSpPr/>
          <p:nvPr/>
        </p:nvSpPr>
        <p:spPr>
          <a:xfrm>
            <a:off x="2450855" y="2173532"/>
            <a:ext cx="1032244" cy="576079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小镇集团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-181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166%</a:t>
            </a:r>
          </a:p>
        </p:txBody>
      </p:sp>
      <p:sp>
        <p:nvSpPr>
          <p:cNvPr id="26" name="矩形 16"/>
          <p:cNvSpPr/>
          <p:nvPr/>
        </p:nvSpPr>
        <p:spPr>
          <a:xfrm>
            <a:off x="3554727" y="2173531"/>
            <a:ext cx="1010980" cy="576079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住宅集团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-%</a:t>
            </a:r>
          </a:p>
        </p:txBody>
      </p:sp>
      <p:sp>
        <p:nvSpPr>
          <p:cNvPr id="27" name="矩形 16"/>
          <p:cNvSpPr/>
          <p:nvPr/>
        </p:nvSpPr>
        <p:spPr>
          <a:xfrm>
            <a:off x="4637335" y="2173531"/>
            <a:ext cx="1010980" cy="576079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华夏幸福国际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-%</a:t>
            </a:r>
          </a:p>
        </p:txBody>
      </p:sp>
      <p:sp>
        <p:nvSpPr>
          <p:cNvPr id="29" name="矩形 16"/>
          <p:cNvSpPr/>
          <p:nvPr/>
        </p:nvSpPr>
        <p:spPr>
          <a:xfrm>
            <a:off x="1328043" y="3231686"/>
            <a:ext cx="4284874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</a:rPr>
              <a:t>上</a:t>
            </a:r>
            <a:r>
              <a:rPr lang="zh-CN" altLang="en-US" sz="1600" dirty="0" smtClean="0">
                <a:solidFill>
                  <a:srgbClr val="FF0000"/>
                </a:solidFill>
              </a:rPr>
              <a:t>季度经营收入回款达成情况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实际达成</a:t>
            </a:r>
            <a:r>
              <a:rPr lang="en-US" altLang="zh-CN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10,214 </a:t>
            </a:r>
            <a:r>
              <a:rPr lang="zh-CN" altLang="en-US" sz="16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达成率</a:t>
            </a:r>
            <a:r>
              <a:rPr lang="en-US" altLang="zh-CN" sz="1600" b="1" dirty="0" smtClean="0">
                <a:solidFill>
                  <a:srgbClr val="313131"/>
                </a:solidFill>
              </a:rPr>
              <a:t>108%</a:t>
            </a:r>
            <a:endParaRPr lang="en-US" altLang="zh-CN" sz="1600" b="1" dirty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endParaRPr lang="en-US" altLang="zh-CN" sz="1600" b="1" dirty="0" smtClean="0">
              <a:solidFill>
                <a:srgbClr val="31313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1328043" y="3858622"/>
            <a:ext cx="4285203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完成情况说明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  <a:endParaRPr lang="en-US" sz="1050" dirty="0" smtClean="0">
              <a:solidFill>
                <a:srgbClr val="313131"/>
              </a:solidFill>
            </a:endParaRPr>
          </a:p>
        </p:txBody>
      </p:sp>
      <p:sp>
        <p:nvSpPr>
          <p:cNvPr id="31" name="矩形 16"/>
          <p:cNvSpPr/>
          <p:nvPr/>
        </p:nvSpPr>
        <p:spPr>
          <a:xfrm>
            <a:off x="1328043" y="4086911"/>
            <a:ext cx="1016115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产新集团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9,154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109%</a:t>
            </a:r>
          </a:p>
        </p:txBody>
      </p:sp>
      <p:sp>
        <p:nvSpPr>
          <p:cNvPr id="32" name="矩形 16"/>
          <p:cNvSpPr/>
          <p:nvPr/>
        </p:nvSpPr>
        <p:spPr>
          <a:xfrm>
            <a:off x="2415786" y="4086912"/>
            <a:ext cx="1032244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小镇集团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1,060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101%</a:t>
            </a:r>
          </a:p>
        </p:txBody>
      </p:sp>
      <p:sp>
        <p:nvSpPr>
          <p:cNvPr id="33" name="矩形 16"/>
          <p:cNvSpPr/>
          <p:nvPr/>
        </p:nvSpPr>
        <p:spPr>
          <a:xfrm>
            <a:off x="3519658" y="4086911"/>
            <a:ext cx="1010980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住宅集团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sp>
        <p:nvSpPr>
          <p:cNvPr id="34" name="矩形 16"/>
          <p:cNvSpPr/>
          <p:nvPr/>
        </p:nvSpPr>
        <p:spPr>
          <a:xfrm>
            <a:off x="4602266" y="4086911"/>
            <a:ext cx="1010980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华夏幸福国际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sp>
        <p:nvSpPr>
          <p:cNvPr id="36" name="矩形 16"/>
          <p:cNvSpPr/>
          <p:nvPr/>
        </p:nvSpPr>
        <p:spPr>
          <a:xfrm>
            <a:off x="1374228" y="5117340"/>
            <a:ext cx="42848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</a:rPr>
              <a:t>上季度</a:t>
            </a:r>
            <a:r>
              <a:rPr lang="zh-CN" altLang="en-US" sz="1600" dirty="0" smtClean="0">
                <a:solidFill>
                  <a:srgbClr val="313131"/>
                </a:solidFill>
              </a:rPr>
              <a:t>经营性资产预算指标</a:t>
            </a:r>
            <a:r>
              <a:rPr lang="zh-CN" altLang="en-US" sz="16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达成情况</a:t>
            </a:r>
            <a:r>
              <a:rPr lang="en-US" altLang="zh-CN" sz="1600" dirty="0" smtClean="0">
                <a:solidFill>
                  <a:srgbClr val="313131"/>
                </a:solidFill>
              </a:rPr>
              <a:t>     </a:t>
            </a:r>
            <a:endParaRPr lang="en-US" altLang="zh-CN" sz="1600" dirty="0">
              <a:solidFill>
                <a:srgbClr val="313131"/>
              </a:solidFill>
            </a:endParaRPr>
          </a:p>
        </p:txBody>
      </p:sp>
      <p:sp>
        <p:nvSpPr>
          <p:cNvPr id="37" name="TextBox 10"/>
          <p:cNvSpPr txBox="1"/>
          <p:nvPr/>
        </p:nvSpPr>
        <p:spPr>
          <a:xfrm>
            <a:off x="1374228" y="6110098"/>
            <a:ext cx="4285203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完成情况说明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  <a:endParaRPr lang="en-US" sz="1050" dirty="0" smtClean="0">
              <a:solidFill>
                <a:srgbClr val="313131"/>
              </a:solidFill>
            </a:endParaRPr>
          </a:p>
        </p:txBody>
      </p:sp>
      <p:sp>
        <p:nvSpPr>
          <p:cNvPr id="28" name="矩形 16"/>
          <p:cNvSpPr/>
          <p:nvPr/>
        </p:nvSpPr>
        <p:spPr>
          <a:xfrm>
            <a:off x="1350658" y="5440576"/>
            <a:ext cx="1016115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经营收入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12,000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118%</a:t>
            </a:r>
          </a:p>
        </p:txBody>
      </p:sp>
      <p:sp>
        <p:nvSpPr>
          <p:cNvPr id="35" name="矩形 16"/>
          <p:cNvSpPr/>
          <p:nvPr/>
        </p:nvSpPr>
        <p:spPr>
          <a:xfrm>
            <a:off x="2438401" y="5440577"/>
            <a:ext cx="1032244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经营支出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21,811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16"/>
          <p:cNvSpPr/>
          <p:nvPr/>
        </p:nvSpPr>
        <p:spPr>
          <a:xfrm>
            <a:off x="3542273" y="5440576"/>
            <a:ext cx="1010980" cy="592507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NPI</a:t>
            </a: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-9,811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153%</a:t>
            </a:r>
            <a:endParaRPr lang="en-US" altLang="zh-CN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6"/>
          <p:cNvSpPr/>
          <p:nvPr/>
        </p:nvSpPr>
        <p:spPr>
          <a:xfrm>
            <a:off x="6264166" y="1265590"/>
            <a:ext cx="514941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6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指标达成情况</a:t>
            </a:r>
            <a:endParaRPr lang="en-US" altLang="zh-CN" sz="1600" b="1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16"/>
          <p:cNvSpPr/>
          <p:nvPr/>
        </p:nvSpPr>
        <p:spPr>
          <a:xfrm>
            <a:off x="373019" y="1250520"/>
            <a:ext cx="600466" cy="523118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【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季度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指标达成情况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80" y="4020205"/>
            <a:ext cx="5623435" cy="2239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46" y="1877809"/>
            <a:ext cx="2748212" cy="1561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28" y="1795105"/>
            <a:ext cx="2867783" cy="1624751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 bwMode="gray">
          <a:xfrm>
            <a:off x="-895" y="1120641"/>
            <a:ext cx="11724808" cy="5361059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180" y="1648343"/>
            <a:ext cx="2549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sz="1000" dirty="0" smtClean="0">
                <a:solidFill>
                  <a:srgbClr val="FF0000"/>
                </a:solidFill>
              </a:rPr>
              <a:t>年度指标累计达成情况</a:t>
            </a:r>
            <a:r>
              <a:rPr lang="en-US" altLang="zh-CN" sz="1000" dirty="0" smtClean="0">
                <a:solidFill>
                  <a:srgbClr val="FF0000"/>
                </a:solidFill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</a:rPr>
              <a:t>资产运营净收益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018741" y="1619220"/>
            <a:ext cx="2549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sz="1000" dirty="0" smtClean="0">
                <a:solidFill>
                  <a:srgbClr val="FF0000"/>
                </a:solidFill>
              </a:rPr>
              <a:t>年度指标累计达成情况</a:t>
            </a:r>
            <a:r>
              <a:rPr lang="en-US" altLang="zh-CN" sz="1000" dirty="0" smtClean="0">
                <a:solidFill>
                  <a:srgbClr val="FF0000"/>
                </a:solidFill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</a:rPr>
              <a:t>经营收入回款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665951" y="3914138"/>
            <a:ext cx="2549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sz="1000" dirty="0" smtClean="0">
                <a:solidFill>
                  <a:srgbClr val="FF0000"/>
                </a:solidFill>
              </a:rPr>
              <a:t>年度指标累计达成情况</a:t>
            </a:r>
            <a:r>
              <a:rPr lang="en-US" altLang="zh-CN" sz="1000" dirty="0" smtClean="0">
                <a:solidFill>
                  <a:srgbClr val="FF0000"/>
                </a:solidFill>
              </a:rPr>
              <a:t>-NPI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32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2" name="Rounded Rectangle 21"/>
          <p:cNvSpPr/>
          <p:nvPr/>
        </p:nvSpPr>
        <p:spPr bwMode="gray">
          <a:xfrm>
            <a:off x="6090680" y="1263702"/>
            <a:ext cx="5424123" cy="2844958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11971" y="179032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145836" y="142426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i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当前战略执行状态</a:t>
            </a:r>
            <a:endParaRPr lang="zh-CN" altLang="en-US" sz="900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13071" y="409207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i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成熟区域个数</a:t>
            </a:r>
            <a:endParaRPr lang="zh-CN" altLang="en-US" sz="900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07618" y="6001593"/>
            <a:ext cx="13452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i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成熟区域占比不足</a:t>
            </a:r>
            <a:r>
              <a:rPr lang="en-US" altLang="zh-CN" sz="900" i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10%</a:t>
            </a:r>
            <a:endParaRPr lang="zh-CN" altLang="en-US" sz="900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464" y="1257106"/>
            <a:ext cx="5424123" cy="2844958"/>
            <a:chOff x="323849" y="864719"/>
            <a:chExt cx="5424123" cy="2844958"/>
          </a:xfrm>
        </p:grpSpPr>
        <p:sp>
          <p:nvSpPr>
            <p:cNvPr id="22" name="Rounded Rectangle 21"/>
            <p:cNvSpPr/>
            <p:nvPr/>
          </p:nvSpPr>
          <p:spPr bwMode="gray">
            <a:xfrm>
              <a:off x="323849" y="864719"/>
              <a:ext cx="5424123" cy="2844958"/>
            </a:xfrm>
            <a:prstGeom prst="roundRect">
              <a:avLst>
                <a:gd name="adj" fmla="val 1736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4" name="矩形 16"/>
            <p:cNvSpPr/>
            <p:nvPr/>
          </p:nvSpPr>
          <p:spPr>
            <a:xfrm>
              <a:off x="471414" y="1163787"/>
              <a:ext cx="30681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资产规模现状</a:t>
              </a:r>
              <a:endPara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5" name="矩形 16"/>
            <p:cNvSpPr/>
            <p:nvPr/>
          </p:nvSpPr>
          <p:spPr>
            <a:xfrm>
              <a:off x="592437" y="1788423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资产数量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592437" y="2489446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资产建筑面积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31" name="矩形 16"/>
            <p:cNvSpPr/>
            <p:nvPr/>
          </p:nvSpPr>
          <p:spPr>
            <a:xfrm>
              <a:off x="592437" y="3207949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资产投资总额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42375" y="1665312"/>
              <a:ext cx="8752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7465" y="4187789"/>
            <a:ext cx="5424122" cy="2335623"/>
            <a:chOff x="323850" y="3997941"/>
            <a:chExt cx="5424122" cy="2335623"/>
          </a:xfrm>
        </p:grpSpPr>
        <p:sp>
          <p:nvSpPr>
            <p:cNvPr id="32" name="Rounded Rectangle 31"/>
            <p:cNvSpPr/>
            <p:nvPr/>
          </p:nvSpPr>
          <p:spPr bwMode="gray">
            <a:xfrm>
              <a:off x="323850" y="3997941"/>
              <a:ext cx="5424122" cy="2335623"/>
            </a:xfrm>
            <a:prstGeom prst="roundRect">
              <a:avLst>
                <a:gd name="adj" fmla="val 1736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3" name="矩形 16"/>
            <p:cNvSpPr/>
            <p:nvPr/>
          </p:nvSpPr>
          <p:spPr>
            <a:xfrm>
              <a:off x="471414" y="4459693"/>
              <a:ext cx="30681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非正常资产</a:t>
              </a:r>
              <a:endPara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4" name="矩形 16"/>
            <p:cNvSpPr/>
            <p:nvPr/>
          </p:nvSpPr>
          <p:spPr>
            <a:xfrm>
              <a:off x="632778" y="5084329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非正常资产建筑面积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08977" y="4367360"/>
              <a:ext cx="109164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zh-CN" altLang="en-US" sz="2400" b="1" dirty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</a:t>
              </a:r>
              <a:r>
                <a:rPr lang="zh-CN" altLang="en-US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</a:t>
              </a:r>
              <a:r>
                <a:rPr lang="en-US" altLang="zh-CN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9%</a:t>
              </a:r>
              <a:endParaRPr lang="zh-CN" altLang="en-US" sz="24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93778" y="5024956"/>
              <a:ext cx="13016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万平米</a:t>
              </a:r>
            </a:p>
          </p:txBody>
        </p:sp>
        <p:sp>
          <p:nvSpPr>
            <p:cNvPr id="47" name="矩形 16"/>
            <p:cNvSpPr/>
            <p:nvPr/>
          </p:nvSpPr>
          <p:spPr>
            <a:xfrm>
              <a:off x="636435" y="5556916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本月</a:t>
              </a:r>
              <a:r>
                <a:rPr lang="zh-CN" altLang="en-US" sz="16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变化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29996" y="5556916"/>
              <a:ext cx="1346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+2</a:t>
              </a:r>
              <a:r>
                <a:rPr lang="zh-CN" altLang="en-US" sz="2400" b="1" dirty="0" smtClean="0">
                  <a:solidFill>
                    <a:srgbClr val="31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万平米</a:t>
              </a:r>
            </a:p>
          </p:txBody>
        </p:sp>
      </p:grpSp>
      <p:sp>
        <p:nvSpPr>
          <p:cNvPr id="53" name="矩形 16"/>
          <p:cNvSpPr/>
          <p:nvPr/>
        </p:nvSpPr>
        <p:spPr>
          <a:xfrm>
            <a:off x="6216922" y="1556174"/>
            <a:ext cx="30681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资产运营表现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090680" y="4187789"/>
            <a:ext cx="5424122" cy="2335623"/>
            <a:chOff x="323850" y="3997941"/>
            <a:chExt cx="5424122" cy="2335623"/>
          </a:xfrm>
        </p:grpSpPr>
        <p:sp>
          <p:nvSpPr>
            <p:cNvPr id="75" name="Rounded Rectangle 31"/>
            <p:cNvSpPr/>
            <p:nvPr/>
          </p:nvSpPr>
          <p:spPr bwMode="gray">
            <a:xfrm>
              <a:off x="323850" y="3997941"/>
              <a:ext cx="5424122" cy="2335623"/>
            </a:xfrm>
            <a:prstGeom prst="roundRect">
              <a:avLst>
                <a:gd name="adj" fmla="val 1736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6" name="矩形 16"/>
            <p:cNvSpPr/>
            <p:nvPr/>
          </p:nvSpPr>
          <p:spPr>
            <a:xfrm>
              <a:off x="488872" y="4378575"/>
              <a:ext cx="3918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年度资产财务指标累计达成情况</a:t>
              </a:r>
              <a:endPara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7" name="矩形 16"/>
            <p:cNvSpPr/>
            <p:nvPr/>
          </p:nvSpPr>
          <p:spPr>
            <a:xfrm>
              <a:off x="635850" y="4901091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资产运营净收益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608977" y="4367360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endParaRPr lang="zh-CN" altLang="en-US" sz="24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16"/>
            <p:cNvSpPr/>
            <p:nvPr/>
          </p:nvSpPr>
          <p:spPr>
            <a:xfrm>
              <a:off x="639507" y="5373678"/>
              <a:ext cx="23524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2-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经营收入回款</a:t>
              </a:r>
              <a:endPara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83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</a:t>
            </a:r>
            <a:r>
              <a:rPr lang="zh-CN" altLang="en-US" dirty="0" smtClean="0">
                <a:solidFill>
                  <a:srgbClr val="313131"/>
                </a:solidFill>
              </a:rPr>
              <a:t> 资产</a:t>
            </a:r>
            <a:r>
              <a:rPr lang="zh-CN" altLang="en-US" dirty="0">
                <a:solidFill>
                  <a:srgbClr val="313131"/>
                </a:solidFill>
              </a:rPr>
              <a:t>管理</a:t>
            </a: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84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5" name="矩形 16"/>
          <p:cNvSpPr/>
          <p:nvPr/>
        </p:nvSpPr>
        <p:spPr>
          <a:xfrm>
            <a:off x="2741467" y="2054401"/>
            <a:ext cx="1016115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16"/>
          <p:cNvSpPr/>
          <p:nvPr/>
        </p:nvSpPr>
        <p:spPr>
          <a:xfrm>
            <a:off x="2720984" y="2775066"/>
            <a:ext cx="1032244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16"/>
          <p:cNvSpPr/>
          <p:nvPr/>
        </p:nvSpPr>
        <p:spPr>
          <a:xfrm>
            <a:off x="2733402" y="3488407"/>
            <a:ext cx="1010980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16"/>
          <p:cNvSpPr/>
          <p:nvPr/>
        </p:nvSpPr>
        <p:spPr>
          <a:xfrm>
            <a:off x="7558152" y="3325911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入住率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60%</a:t>
            </a:r>
          </a:p>
        </p:txBody>
      </p:sp>
      <p:sp>
        <p:nvSpPr>
          <p:cNvPr id="91" name="矩形 16"/>
          <p:cNvSpPr/>
          <p:nvPr/>
        </p:nvSpPr>
        <p:spPr>
          <a:xfrm>
            <a:off x="9259495" y="3334270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平均房价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474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晚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16"/>
          <p:cNvSpPr/>
          <p:nvPr/>
        </p:nvSpPr>
        <p:spPr>
          <a:xfrm>
            <a:off x="7558152" y="3649584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班级数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16"/>
          <p:cNvSpPr/>
          <p:nvPr/>
        </p:nvSpPr>
        <p:spPr>
          <a:xfrm>
            <a:off x="9259495" y="3648799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1925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16"/>
          <p:cNvSpPr/>
          <p:nvPr/>
        </p:nvSpPr>
        <p:spPr>
          <a:xfrm>
            <a:off x="6411971" y="6001593"/>
            <a:ext cx="235246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3-NPI</a:t>
            </a:r>
            <a:endParaRPr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434591" y="5888876"/>
            <a:ext cx="25872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-9,811</a:t>
            </a:r>
            <a:r>
              <a:rPr lang="zh-CN" altLang="en-US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       </a:t>
            </a: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153%</a:t>
            </a:r>
            <a:endParaRPr lang="zh-CN" altLang="en-US" sz="2000" b="1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386152" y="5462134"/>
            <a:ext cx="26337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10,214</a:t>
            </a:r>
            <a:r>
              <a:rPr lang="zh-CN" altLang="en-US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       </a:t>
            </a: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108%</a:t>
            </a:r>
            <a:endParaRPr lang="zh-CN" altLang="en-US" sz="2000" b="1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25443" y="5044907"/>
            <a:ext cx="27060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-7,054</a:t>
            </a:r>
            <a:r>
              <a:rPr lang="zh-CN" altLang="en-US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       </a:t>
            </a:r>
            <a:r>
              <a:rPr lang="en-US" altLang="zh-CN" sz="2000" b="1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171%</a:t>
            </a:r>
            <a:endParaRPr lang="zh-CN" altLang="en-US" sz="2000" b="1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10"/>
          <p:cNvSpPr txBox="1"/>
          <p:nvPr/>
        </p:nvSpPr>
        <p:spPr>
          <a:xfrm>
            <a:off x="6547769" y="2015457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产业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99" name="矩形 16"/>
          <p:cNvSpPr/>
          <p:nvPr/>
        </p:nvSpPr>
        <p:spPr>
          <a:xfrm>
            <a:off x="7558152" y="1965085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90%</a:t>
            </a:r>
          </a:p>
        </p:txBody>
      </p:sp>
      <p:sp>
        <p:nvSpPr>
          <p:cNvPr id="100" name="矩形 16"/>
          <p:cNvSpPr/>
          <p:nvPr/>
        </p:nvSpPr>
        <p:spPr>
          <a:xfrm>
            <a:off x="9259495" y="1943346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0.53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"/>
          <p:cNvSpPr txBox="1"/>
          <p:nvPr/>
        </p:nvSpPr>
        <p:spPr>
          <a:xfrm>
            <a:off x="6534868" y="2341350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集中商业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02" name="矩形 16"/>
          <p:cNvSpPr/>
          <p:nvPr/>
        </p:nvSpPr>
        <p:spPr>
          <a:xfrm>
            <a:off x="7558152" y="2292799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</a:p>
        </p:txBody>
      </p:sp>
      <p:sp>
        <p:nvSpPr>
          <p:cNvPr id="103" name="矩形 16"/>
          <p:cNvSpPr/>
          <p:nvPr/>
        </p:nvSpPr>
        <p:spPr>
          <a:xfrm>
            <a:off x="9259495" y="2286125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0.9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6"/>
          <p:cNvSpPr/>
          <p:nvPr/>
        </p:nvSpPr>
        <p:spPr>
          <a:xfrm>
            <a:off x="7558152" y="2638993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89%</a:t>
            </a:r>
          </a:p>
        </p:txBody>
      </p:sp>
      <p:sp>
        <p:nvSpPr>
          <p:cNvPr id="105" name="矩形 16"/>
          <p:cNvSpPr/>
          <p:nvPr/>
        </p:nvSpPr>
        <p:spPr>
          <a:xfrm>
            <a:off x="9259495" y="2635144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1.02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6"/>
          <p:cNvSpPr/>
          <p:nvPr/>
        </p:nvSpPr>
        <p:spPr>
          <a:xfrm>
            <a:off x="7558152" y="2982452"/>
            <a:ext cx="1656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</a:p>
        </p:txBody>
      </p:sp>
      <p:sp>
        <p:nvSpPr>
          <p:cNvPr id="107" name="矩形 16"/>
          <p:cNvSpPr/>
          <p:nvPr/>
        </p:nvSpPr>
        <p:spPr>
          <a:xfrm>
            <a:off x="9260017" y="2982452"/>
            <a:ext cx="1872000" cy="288000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"/>
          <p:cNvSpPr txBox="1"/>
          <p:nvPr/>
        </p:nvSpPr>
        <p:spPr>
          <a:xfrm>
            <a:off x="6563817" y="2674828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社区商铺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09" name="TextBox 10"/>
          <p:cNvSpPr txBox="1"/>
          <p:nvPr/>
        </p:nvSpPr>
        <p:spPr>
          <a:xfrm>
            <a:off x="6563817" y="3033228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写字楼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10" name="TextBox 10"/>
          <p:cNvSpPr txBox="1"/>
          <p:nvPr/>
        </p:nvSpPr>
        <p:spPr>
          <a:xfrm>
            <a:off x="6573818" y="3362878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酒店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11" name="TextBox 10"/>
          <p:cNvSpPr txBox="1"/>
          <p:nvPr/>
        </p:nvSpPr>
        <p:spPr>
          <a:xfrm>
            <a:off x="6563817" y="3688546"/>
            <a:ext cx="80400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教育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17" name="矩形 16"/>
          <p:cNvSpPr/>
          <p:nvPr/>
        </p:nvSpPr>
        <p:spPr>
          <a:xfrm>
            <a:off x="4210935" y="2041434"/>
            <a:ext cx="1183583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本月新增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6"/>
          <p:cNvSpPr/>
          <p:nvPr/>
        </p:nvSpPr>
        <p:spPr>
          <a:xfrm>
            <a:off x="4190452" y="2762099"/>
            <a:ext cx="1202370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本月新增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16"/>
          <p:cNvSpPr/>
          <p:nvPr/>
        </p:nvSpPr>
        <p:spPr>
          <a:xfrm>
            <a:off x="4202870" y="3475440"/>
            <a:ext cx="1177602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本月新增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Up Arrow 2"/>
          <p:cNvSpPr/>
          <p:nvPr/>
        </p:nvSpPr>
        <p:spPr bwMode="gray">
          <a:xfrm>
            <a:off x="7625084" y="1451854"/>
            <a:ext cx="495066" cy="342155"/>
          </a:xfrm>
          <a:prstGeom prst="upArrow">
            <a:avLst/>
          </a:prstGeom>
          <a:noFill/>
          <a:ln w="19050" algn="ctr">
            <a:solidFill>
              <a:srgbClr val="ED8B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1" name="Up Arrow 2"/>
          <p:cNvSpPr/>
          <p:nvPr/>
        </p:nvSpPr>
        <p:spPr bwMode="gray">
          <a:xfrm>
            <a:off x="1863829" y="4557440"/>
            <a:ext cx="495066" cy="342155"/>
          </a:xfrm>
          <a:prstGeom prst="upArrow">
            <a:avLst/>
          </a:prstGeom>
          <a:noFill/>
          <a:ln w="19050" algn="ctr">
            <a:solidFill>
              <a:srgbClr val="ED8B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2" name="Up Arrow 2"/>
          <p:cNvSpPr/>
          <p:nvPr/>
        </p:nvSpPr>
        <p:spPr bwMode="gray">
          <a:xfrm>
            <a:off x="2111362" y="1488217"/>
            <a:ext cx="495066" cy="342155"/>
          </a:xfrm>
          <a:prstGeom prst="upArrow">
            <a:avLst/>
          </a:prstGeom>
          <a:noFill/>
          <a:ln w="19050" algn="ctr">
            <a:solidFill>
              <a:srgbClr val="ED8B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3" name="Up Arrow 2"/>
          <p:cNvSpPr/>
          <p:nvPr/>
        </p:nvSpPr>
        <p:spPr bwMode="gray">
          <a:xfrm>
            <a:off x="10000910" y="4478463"/>
            <a:ext cx="495066" cy="342155"/>
          </a:xfrm>
          <a:prstGeom prst="upArrow">
            <a:avLst/>
          </a:prstGeom>
          <a:noFill/>
          <a:ln w="19050" algn="ctr">
            <a:solidFill>
              <a:srgbClr val="ED8B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gray">
          <a:xfrm>
            <a:off x="2887803" y="4243711"/>
            <a:ext cx="2118262" cy="1384029"/>
          </a:xfrm>
          <a:prstGeom prst="roundRect">
            <a:avLst/>
          </a:prstGeom>
          <a:solidFill>
            <a:srgbClr val="FFC0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 bwMode="gray">
          <a:xfrm>
            <a:off x="6216922" y="3578322"/>
            <a:ext cx="4914572" cy="2872389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49" y="819151"/>
            <a:ext cx="59355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</a:t>
            </a:r>
            <a:r>
              <a:rPr lang="zh-CN" altLang="en-US" dirty="0" smtClean="0">
                <a:solidFill>
                  <a:srgbClr val="313131"/>
                </a:solidFill>
              </a:rPr>
              <a:t> 资产规模情况（</a:t>
            </a:r>
            <a:r>
              <a:rPr lang="zh-CN" altLang="en-US" dirty="0" smtClean="0">
                <a:solidFill>
                  <a:srgbClr val="FF0000"/>
                </a:solidFill>
              </a:rPr>
              <a:t>公司级领导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业务集团领导</a:t>
            </a:r>
            <a:r>
              <a:rPr lang="zh-CN" altLang="en-US" dirty="0" smtClean="0">
                <a:solidFill>
                  <a:srgbClr val="313131"/>
                </a:solidFill>
              </a:rPr>
              <a:t>）</a:t>
            </a: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0647" y="1333066"/>
            <a:ext cx="4088662" cy="2805854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矩形 16"/>
          <p:cNvSpPr/>
          <p:nvPr/>
        </p:nvSpPr>
        <p:spPr>
          <a:xfrm>
            <a:off x="626197" y="1865140"/>
            <a:ext cx="1016115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资产数量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1832812" y="1865140"/>
            <a:ext cx="1032244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建筑面积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3055556" y="1865140"/>
            <a:ext cx="1010980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投资总额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626198" y="1485658"/>
            <a:ext cx="30681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 smtClean="0">
                <a:solidFill>
                  <a:srgbClr val="313131"/>
                </a:solidFill>
              </a:rPr>
              <a:t>资产规模：</a:t>
            </a:r>
            <a:endParaRPr lang="en-US" altLang="zh-CN" b="1" dirty="0">
              <a:solidFill>
                <a:srgbClr val="3131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226" y="2747727"/>
            <a:ext cx="3068198" cy="9489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分阶段构成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lnSpc>
                <a:spcPts val="1000"/>
              </a:lnSpc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分业务集团构成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lnSpc>
                <a:spcPts val="1000"/>
              </a:lnSpc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分产权维度构成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lnSpc>
                <a:spcPts val="1000"/>
              </a:lnSpc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分业态分类构成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lnSpc>
                <a:spcPts val="1000"/>
              </a:lnSpc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区域前十名构成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  <a:endParaRPr lang="en-US" sz="1100" dirty="0" smtClean="0">
              <a:solidFill>
                <a:srgbClr val="31313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392116" y="4291511"/>
            <a:ext cx="4082790" cy="186419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/>
          </a:p>
        </p:txBody>
      </p:sp>
      <p:sp>
        <p:nvSpPr>
          <p:cNvPr id="34" name="矩形 16"/>
          <p:cNvSpPr/>
          <p:nvPr/>
        </p:nvSpPr>
        <p:spPr>
          <a:xfrm>
            <a:off x="670225" y="2431968"/>
            <a:ext cx="30681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 smtClean="0">
                <a:solidFill>
                  <a:srgbClr val="313131"/>
                </a:solidFill>
              </a:rPr>
              <a:t>资产构成：</a:t>
            </a:r>
            <a:endParaRPr lang="en-US" altLang="zh-CN" b="1" dirty="0">
              <a:solidFill>
                <a:srgbClr val="313131"/>
              </a:solidFill>
            </a:endParaRPr>
          </a:p>
        </p:txBody>
      </p:sp>
      <p:sp>
        <p:nvSpPr>
          <p:cNvPr id="35" name="矩形 16"/>
          <p:cNvSpPr/>
          <p:nvPr/>
        </p:nvSpPr>
        <p:spPr>
          <a:xfrm>
            <a:off x="651793" y="4429919"/>
            <a:ext cx="30681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 smtClean="0">
                <a:solidFill>
                  <a:srgbClr val="313131"/>
                </a:solidFill>
              </a:rPr>
              <a:t>资产规模</a:t>
            </a:r>
            <a:r>
              <a:rPr lang="en-US" altLang="zh-CN" b="1" dirty="0" smtClean="0">
                <a:solidFill>
                  <a:srgbClr val="313131"/>
                </a:solidFill>
              </a:rPr>
              <a:t>X</a:t>
            </a:r>
            <a:r>
              <a:rPr lang="zh-CN" altLang="en-US" b="1" dirty="0" smtClean="0">
                <a:solidFill>
                  <a:srgbClr val="313131"/>
                </a:solidFill>
              </a:rPr>
              <a:t>月新增：</a:t>
            </a:r>
            <a:endParaRPr lang="en-US" altLang="zh-CN" b="1" dirty="0">
              <a:solidFill>
                <a:srgbClr val="313131"/>
              </a:solidFill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651793" y="4728495"/>
            <a:ext cx="3068199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>
                <a:solidFill>
                  <a:srgbClr val="313131"/>
                </a:solidFill>
              </a:rPr>
              <a:t>各</a:t>
            </a:r>
            <a:r>
              <a:rPr lang="zh-CN" altLang="en-US" sz="1050" dirty="0" smtClean="0">
                <a:solidFill>
                  <a:srgbClr val="313131"/>
                </a:solidFill>
              </a:rPr>
              <a:t>业务集团新增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各阶段新增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  <a:endParaRPr lang="en-US" sz="1050" dirty="0" smtClean="0">
              <a:solidFill>
                <a:srgbClr val="313131"/>
              </a:solidFill>
            </a:endParaRPr>
          </a:p>
        </p:txBody>
      </p:sp>
      <p:sp>
        <p:nvSpPr>
          <p:cNvPr id="52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3" name="矩形 16"/>
          <p:cNvSpPr/>
          <p:nvPr/>
        </p:nvSpPr>
        <p:spPr>
          <a:xfrm>
            <a:off x="651793" y="5165570"/>
            <a:ext cx="1016115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资产数量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16"/>
          <p:cNvSpPr/>
          <p:nvPr/>
        </p:nvSpPr>
        <p:spPr>
          <a:xfrm>
            <a:off x="1858408" y="5165570"/>
            <a:ext cx="1032244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建筑面积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16"/>
          <p:cNvSpPr/>
          <p:nvPr/>
        </p:nvSpPr>
        <p:spPr>
          <a:xfrm>
            <a:off x="3081152" y="5165570"/>
            <a:ext cx="1010980" cy="444783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投资总额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1" y="1802294"/>
            <a:ext cx="1649581" cy="14547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35107" y="1399803"/>
            <a:ext cx="40496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鼠标不同指标，饼图随之更新</a:t>
            </a:r>
          </a:p>
        </p:txBody>
      </p:sp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602276"/>
              </p:ext>
            </p:extLst>
          </p:nvPr>
        </p:nvGraphicFramePr>
        <p:xfrm>
          <a:off x="8564078" y="38210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56" y="1763511"/>
            <a:ext cx="1795616" cy="14794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62" y="1778110"/>
            <a:ext cx="1974627" cy="13957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60" y="3809568"/>
            <a:ext cx="3509126" cy="220315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71" y="1848252"/>
            <a:ext cx="1714517" cy="1500656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 bwMode="gray">
          <a:xfrm>
            <a:off x="4487703" y="1432168"/>
            <a:ext cx="7583745" cy="2706752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 bwMode="gray">
          <a:xfrm>
            <a:off x="4592401" y="3960703"/>
            <a:ext cx="3971677" cy="2194999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50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69913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</a:t>
            </a:r>
            <a:r>
              <a:rPr lang="zh-CN" altLang="en-US" dirty="0" smtClean="0">
                <a:solidFill>
                  <a:srgbClr val="313131"/>
                </a:solidFill>
              </a:rPr>
              <a:t> 非正常资产情况（公司级领导</a:t>
            </a:r>
            <a:r>
              <a:rPr lang="en-US" altLang="zh-CN" dirty="0">
                <a:solidFill>
                  <a:srgbClr val="313131"/>
                </a:solidFill>
              </a:rPr>
              <a:t>/</a:t>
            </a:r>
            <a:r>
              <a:rPr lang="zh-CN" altLang="en-US" dirty="0">
                <a:solidFill>
                  <a:srgbClr val="313131"/>
                </a:solidFill>
              </a:rPr>
              <a:t>业务集团领导）</a:t>
            </a: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23850" y="1248549"/>
            <a:ext cx="5392228" cy="2479127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589401" y="1429641"/>
            <a:ext cx="4861113" cy="2830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>
                <a:solidFill>
                  <a:srgbClr val="313131"/>
                </a:solidFill>
              </a:rPr>
              <a:t>非</a:t>
            </a:r>
            <a:r>
              <a:rPr lang="zh-CN" altLang="en-US" dirty="0" smtClean="0">
                <a:solidFill>
                  <a:srgbClr val="313131"/>
                </a:solidFill>
              </a:rPr>
              <a:t>正常资产面积占比：</a:t>
            </a:r>
            <a:r>
              <a:rPr lang="en-US" altLang="zh-CN" dirty="0" smtClean="0">
                <a:solidFill>
                  <a:srgbClr val="313131"/>
                </a:solidFill>
              </a:rPr>
              <a:t>                    9%</a:t>
            </a:r>
            <a:endParaRPr lang="en-US" altLang="zh-CN" dirty="0">
              <a:solidFill>
                <a:srgbClr val="3131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287" y="2038497"/>
            <a:ext cx="4861113" cy="6617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在建资产停工情况说明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具备运营条件资产闲置</a:t>
            </a:r>
            <a:r>
              <a:rPr lang="en-US" altLang="zh-CN" sz="1100" dirty="0" smtClean="0">
                <a:solidFill>
                  <a:srgbClr val="313131"/>
                </a:solidFill>
              </a:rPr>
              <a:t>/</a:t>
            </a:r>
            <a:r>
              <a:rPr lang="zh-CN" altLang="en-US" sz="1100" dirty="0" smtClean="0">
                <a:solidFill>
                  <a:srgbClr val="313131"/>
                </a:solidFill>
              </a:rPr>
              <a:t>自用</a:t>
            </a:r>
            <a:r>
              <a:rPr lang="en-US" altLang="zh-CN" sz="1100" dirty="0" smtClean="0">
                <a:solidFill>
                  <a:srgbClr val="313131"/>
                </a:solidFill>
              </a:rPr>
              <a:t>/</a:t>
            </a:r>
            <a:r>
              <a:rPr lang="zh-CN" altLang="en-US" sz="1100" dirty="0" smtClean="0">
                <a:solidFill>
                  <a:srgbClr val="313131"/>
                </a:solidFill>
              </a:rPr>
              <a:t>占用情况说明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  <a:p>
            <a:pPr>
              <a:spcBef>
                <a:spcPts val="600"/>
              </a:spcBef>
              <a:buSzPct val="100000"/>
            </a:pPr>
            <a:r>
              <a:rPr lang="zh-CN" altLang="en-US" sz="1100" dirty="0" smtClean="0">
                <a:solidFill>
                  <a:srgbClr val="313131"/>
                </a:solidFill>
              </a:rPr>
              <a:t>本月变化说明</a:t>
            </a:r>
            <a:r>
              <a:rPr lang="en-US" altLang="zh-CN" sz="110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18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16"/>
          <p:cNvSpPr/>
          <p:nvPr/>
        </p:nvSpPr>
        <p:spPr>
          <a:xfrm>
            <a:off x="1583939" y="2736180"/>
            <a:ext cx="828276" cy="753985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停工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2596705" y="2736180"/>
            <a:ext cx="828276" cy="753985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闲置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6"/>
          <p:cNvSpPr/>
          <p:nvPr/>
        </p:nvSpPr>
        <p:spPr>
          <a:xfrm>
            <a:off x="3609471" y="2736180"/>
            <a:ext cx="828276" cy="753985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自用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16"/>
          <p:cNvSpPr/>
          <p:nvPr/>
        </p:nvSpPr>
        <p:spPr>
          <a:xfrm>
            <a:off x="4613124" y="2736180"/>
            <a:ext cx="828276" cy="753985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占用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16"/>
          <p:cNvSpPr/>
          <p:nvPr/>
        </p:nvSpPr>
        <p:spPr>
          <a:xfrm>
            <a:off x="589401" y="1723571"/>
            <a:ext cx="4861113" cy="2830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>
                <a:solidFill>
                  <a:srgbClr val="313131"/>
                </a:solidFill>
              </a:rPr>
              <a:t>非</a:t>
            </a:r>
            <a:r>
              <a:rPr lang="zh-CN" altLang="en-US" dirty="0" smtClean="0">
                <a:solidFill>
                  <a:srgbClr val="313131"/>
                </a:solidFill>
              </a:rPr>
              <a:t>正常资产面积上月变化：</a:t>
            </a:r>
            <a:r>
              <a:rPr lang="en-US" altLang="zh-CN" dirty="0" smtClean="0">
                <a:solidFill>
                  <a:srgbClr val="313131"/>
                </a:solidFill>
              </a:rPr>
              <a:t>               +2</a:t>
            </a:r>
            <a:r>
              <a:rPr lang="zh-CN" altLang="en-US" dirty="0" smtClean="0">
                <a:solidFill>
                  <a:srgbClr val="313131"/>
                </a:solidFill>
              </a:rPr>
              <a:t>万㎡</a:t>
            </a:r>
            <a:endParaRPr lang="en-US" altLang="zh-CN" dirty="0">
              <a:solidFill>
                <a:srgbClr val="313131"/>
              </a:solidFill>
            </a:endParaRPr>
          </a:p>
        </p:txBody>
      </p:sp>
      <p:sp>
        <p:nvSpPr>
          <p:cNvPr id="36" name="矩形 16"/>
          <p:cNvSpPr/>
          <p:nvPr/>
        </p:nvSpPr>
        <p:spPr>
          <a:xfrm>
            <a:off x="571173" y="2731436"/>
            <a:ext cx="828276" cy="758729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占位符 3"/>
          <p:cNvSpPr txBox="1">
            <a:spLocks/>
          </p:cNvSpPr>
          <p:nvPr/>
        </p:nvSpPr>
        <p:spPr>
          <a:xfrm>
            <a:off x="6166190" y="1227915"/>
            <a:ext cx="5442348" cy="4642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闲置资产清单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自用资产清单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占用资产清单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非正常停工资产清单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9937"/>
              </p:ext>
            </p:extLst>
          </p:nvPr>
        </p:nvGraphicFramePr>
        <p:xfrm>
          <a:off x="6166190" y="1491207"/>
          <a:ext cx="5212505" cy="904875"/>
        </p:xfrm>
        <a:graphic>
          <a:graphicData uri="http://schemas.openxmlformats.org/drawingml/2006/table">
            <a:tbl>
              <a:tblPr/>
              <a:tblGrid>
                <a:gridCol w="3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投资总额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建筑面积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竣备日期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非正常状态起始日期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非正常状态持续时间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78370"/>
              </p:ext>
            </p:extLst>
          </p:nvPr>
        </p:nvGraphicFramePr>
        <p:xfrm>
          <a:off x="6166190" y="2822801"/>
          <a:ext cx="5212505" cy="904875"/>
        </p:xfrm>
        <a:graphic>
          <a:graphicData uri="http://schemas.openxmlformats.org/drawingml/2006/table">
            <a:tbl>
              <a:tblPr/>
              <a:tblGrid>
                <a:gridCol w="3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投资总额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建筑面积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竣备日期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非正常状态起始日期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非正常状态持续时间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73861"/>
              </p:ext>
            </p:extLst>
          </p:nvPr>
        </p:nvGraphicFramePr>
        <p:xfrm>
          <a:off x="6166190" y="4187567"/>
          <a:ext cx="5212505" cy="904875"/>
        </p:xfrm>
        <a:graphic>
          <a:graphicData uri="http://schemas.openxmlformats.org/drawingml/2006/table">
            <a:tbl>
              <a:tblPr/>
              <a:tblGrid>
                <a:gridCol w="3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投资总额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建筑面积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竣备日期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非正常状态起始日期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非正常状态持续时间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67611"/>
              </p:ext>
            </p:extLst>
          </p:nvPr>
        </p:nvGraphicFramePr>
        <p:xfrm>
          <a:off x="6166190" y="5552333"/>
          <a:ext cx="5191925" cy="904875"/>
        </p:xfrm>
        <a:graphic>
          <a:graphicData uri="http://schemas.openxmlformats.org/drawingml/2006/table">
            <a:tbl>
              <a:tblPr/>
              <a:tblGrid>
                <a:gridCol w="33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投资总额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建筑面积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开工日期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非正常状态起始日期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非正常状态持续时间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0" y="3923228"/>
            <a:ext cx="4994965" cy="253398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 bwMode="gray">
          <a:xfrm>
            <a:off x="170370" y="1047146"/>
            <a:ext cx="5849429" cy="5361059"/>
          </a:xfrm>
          <a:prstGeom prst="roundRect">
            <a:avLst/>
          </a:prstGeom>
          <a:solidFill>
            <a:srgbClr val="FFFF00">
              <a:alpha val="45000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81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5" y="485774"/>
            <a:ext cx="11001375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gray">
          <a:xfrm>
            <a:off x="-1034366" y="1403839"/>
            <a:ext cx="724486" cy="22273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运营首页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 bwMode="gray">
          <a:xfrm>
            <a:off x="58996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产业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 bwMode="gray">
          <a:xfrm>
            <a:off x="141419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集中商业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223842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社区商铺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06265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写字楼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gray">
          <a:xfrm>
            <a:off x="388688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酒店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4711114" y="832339"/>
            <a:ext cx="724486" cy="222738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900" b="1" dirty="0" smtClean="0">
                <a:solidFill>
                  <a:schemeClr val="bg1"/>
                </a:solidFill>
              </a:rPr>
              <a:t>教育</a:t>
            </a:r>
            <a:endParaRPr lang="zh-CN" altLang="en-US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44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78022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</a:t>
            </a:r>
            <a:r>
              <a:rPr lang="zh-CN" altLang="en-US" dirty="0" smtClean="0">
                <a:solidFill>
                  <a:srgbClr val="313131"/>
                </a:solidFill>
              </a:rPr>
              <a:t> 资产运营情况（公司级领导</a:t>
            </a:r>
            <a:r>
              <a:rPr lang="en-US" altLang="zh-CN" dirty="0">
                <a:solidFill>
                  <a:srgbClr val="313131"/>
                </a:solidFill>
              </a:rPr>
              <a:t>/</a:t>
            </a:r>
            <a:r>
              <a:rPr lang="zh-CN" altLang="en-US" dirty="0">
                <a:solidFill>
                  <a:srgbClr val="313131"/>
                </a:solidFill>
              </a:rPr>
              <a:t>业务集团领导）</a:t>
            </a: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23850" y="1294697"/>
            <a:ext cx="3610197" cy="5022019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697" y="1908702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产业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18" name="矩形 16"/>
          <p:cNvSpPr/>
          <p:nvPr/>
        </p:nvSpPr>
        <p:spPr>
          <a:xfrm>
            <a:off x="1497391" y="1886902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90%</a:t>
            </a:r>
          </a:p>
        </p:txBody>
      </p:sp>
      <p:sp>
        <p:nvSpPr>
          <p:cNvPr id="19" name="矩形 16"/>
          <p:cNvSpPr/>
          <p:nvPr/>
        </p:nvSpPr>
        <p:spPr>
          <a:xfrm>
            <a:off x="2561037" y="1886902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0.53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0"/>
          <p:cNvSpPr txBox="1"/>
          <p:nvPr/>
        </p:nvSpPr>
        <p:spPr>
          <a:xfrm>
            <a:off x="595657" y="2564476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集中商业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26" name="矩形 16"/>
          <p:cNvSpPr/>
          <p:nvPr/>
        </p:nvSpPr>
        <p:spPr>
          <a:xfrm>
            <a:off x="1481351" y="2542676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</a:p>
        </p:txBody>
      </p:sp>
      <p:sp>
        <p:nvSpPr>
          <p:cNvPr id="27" name="矩形 16"/>
          <p:cNvSpPr/>
          <p:nvPr/>
        </p:nvSpPr>
        <p:spPr>
          <a:xfrm>
            <a:off x="2544997" y="2542676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0.9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16"/>
          <p:cNvSpPr/>
          <p:nvPr/>
        </p:nvSpPr>
        <p:spPr>
          <a:xfrm>
            <a:off x="1455499" y="3190407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89%</a:t>
            </a:r>
          </a:p>
        </p:txBody>
      </p:sp>
      <p:sp>
        <p:nvSpPr>
          <p:cNvPr id="29" name="矩形 16"/>
          <p:cNvSpPr/>
          <p:nvPr/>
        </p:nvSpPr>
        <p:spPr>
          <a:xfrm>
            <a:off x="2519145" y="3190407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1.02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16"/>
          <p:cNvSpPr/>
          <p:nvPr/>
        </p:nvSpPr>
        <p:spPr>
          <a:xfrm>
            <a:off x="1455499" y="3818139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签约率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</a:p>
        </p:txBody>
      </p:sp>
      <p:sp>
        <p:nvSpPr>
          <p:cNvPr id="31" name="矩形 16"/>
          <p:cNvSpPr/>
          <p:nvPr/>
        </p:nvSpPr>
        <p:spPr>
          <a:xfrm>
            <a:off x="2519145" y="3818139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租金单价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16"/>
          <p:cNvSpPr/>
          <p:nvPr/>
        </p:nvSpPr>
        <p:spPr>
          <a:xfrm>
            <a:off x="1449860" y="4469054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入住率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60%</a:t>
            </a:r>
          </a:p>
        </p:txBody>
      </p:sp>
      <p:sp>
        <p:nvSpPr>
          <p:cNvPr id="33" name="矩形 16"/>
          <p:cNvSpPr/>
          <p:nvPr/>
        </p:nvSpPr>
        <p:spPr>
          <a:xfrm>
            <a:off x="2513506" y="4469054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平均房价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474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间晚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16"/>
          <p:cNvSpPr/>
          <p:nvPr/>
        </p:nvSpPr>
        <p:spPr>
          <a:xfrm>
            <a:off x="1524152" y="5546592"/>
            <a:ext cx="1016115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6"/>
          <p:cNvSpPr/>
          <p:nvPr/>
        </p:nvSpPr>
        <p:spPr>
          <a:xfrm>
            <a:off x="2587798" y="5546592"/>
            <a:ext cx="1032244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学生数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1925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578801" y="3237047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社区商铺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37" name="TextBox 10"/>
          <p:cNvSpPr txBox="1"/>
          <p:nvPr/>
        </p:nvSpPr>
        <p:spPr>
          <a:xfrm>
            <a:off x="575347" y="3877643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写字楼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38" name="TextBox 10"/>
          <p:cNvSpPr txBox="1"/>
          <p:nvPr/>
        </p:nvSpPr>
        <p:spPr>
          <a:xfrm>
            <a:off x="569708" y="4511461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酒店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18148" y="5580812"/>
            <a:ext cx="78454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教育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34" y="1629998"/>
            <a:ext cx="3427021" cy="23605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28" y="1657097"/>
            <a:ext cx="3892504" cy="2306342"/>
          </a:xfrm>
          <a:prstGeom prst="rect">
            <a:avLst/>
          </a:prstGeom>
        </p:spPr>
      </p:pic>
      <p:sp>
        <p:nvSpPr>
          <p:cNvPr id="41" name="TextBox 10"/>
          <p:cNvSpPr txBox="1"/>
          <p:nvPr/>
        </p:nvSpPr>
        <p:spPr>
          <a:xfrm>
            <a:off x="611696" y="2317359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签约率及租金水平的趋势变化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42" name="TextBox 10"/>
          <p:cNvSpPr txBox="1"/>
          <p:nvPr/>
        </p:nvSpPr>
        <p:spPr>
          <a:xfrm>
            <a:off x="611696" y="2937022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签约率及租金水平的趋势变化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43" name="TextBox 10"/>
          <p:cNvSpPr txBox="1"/>
          <p:nvPr/>
        </p:nvSpPr>
        <p:spPr>
          <a:xfrm>
            <a:off x="578801" y="3587391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签约率及租金水平的趋势变化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44" name="TextBox 10"/>
          <p:cNvSpPr txBox="1"/>
          <p:nvPr/>
        </p:nvSpPr>
        <p:spPr>
          <a:xfrm>
            <a:off x="595657" y="4250673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签约率及租金水平的趋势变化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45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6" name="TextBox 10"/>
          <p:cNvSpPr txBox="1"/>
          <p:nvPr/>
        </p:nvSpPr>
        <p:spPr>
          <a:xfrm>
            <a:off x="573161" y="4868695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入住率及房价水平的趋势变化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13" y="4465693"/>
            <a:ext cx="3703469" cy="1195206"/>
          </a:xfrm>
          <a:prstGeom prst="rect">
            <a:avLst/>
          </a:prstGeom>
        </p:spPr>
      </p:pic>
      <p:sp>
        <p:nvSpPr>
          <p:cNvPr id="48" name="TextBox 10"/>
          <p:cNvSpPr txBox="1"/>
          <p:nvPr/>
        </p:nvSpPr>
        <p:spPr>
          <a:xfrm>
            <a:off x="621602" y="5927559"/>
            <a:ext cx="3068199" cy="1615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050" dirty="0" smtClean="0">
                <a:solidFill>
                  <a:srgbClr val="313131"/>
                </a:solidFill>
              </a:rPr>
              <a:t>师生比、升学率、招录比的趋势变化</a:t>
            </a:r>
            <a:r>
              <a:rPr lang="en-US" altLang="zh-CN" sz="1050" dirty="0" smtClean="0">
                <a:solidFill>
                  <a:srgbClr val="313131"/>
                </a:solidFill>
              </a:rPr>
              <a:t>……</a:t>
            </a:r>
          </a:p>
        </p:txBody>
      </p:sp>
      <p:sp>
        <p:nvSpPr>
          <p:cNvPr id="7" name="椭圆 6"/>
          <p:cNvSpPr/>
          <p:nvPr/>
        </p:nvSpPr>
        <p:spPr bwMode="gray">
          <a:xfrm>
            <a:off x="4653364" y="3335247"/>
            <a:ext cx="1447880" cy="311174"/>
          </a:xfrm>
          <a:prstGeom prst="ellipse">
            <a:avLst/>
          </a:prstGeom>
          <a:solidFill>
            <a:schemeClr val="accent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050" b="1" dirty="0" smtClean="0">
                <a:solidFill>
                  <a:schemeClr val="bg1"/>
                </a:solidFill>
              </a:rPr>
              <a:t>同口径比较</a:t>
            </a:r>
          </a:p>
        </p:txBody>
      </p:sp>
      <p:sp>
        <p:nvSpPr>
          <p:cNvPr id="40" name="圆角矩形 39"/>
          <p:cNvSpPr/>
          <p:nvPr/>
        </p:nvSpPr>
        <p:spPr bwMode="gray">
          <a:xfrm>
            <a:off x="1497391" y="1439612"/>
            <a:ext cx="1310456" cy="380771"/>
          </a:xfrm>
          <a:prstGeom prst="roundRect">
            <a:avLst/>
          </a:prstGeom>
          <a:noFill/>
          <a:ln w="38100" algn="ctr">
            <a:solidFill>
              <a:srgbClr val="7D0000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altLang="zh-CN" sz="1600">
                <a:solidFill>
                  <a:srgbClr val="313131"/>
                </a:solidFill>
              </a:rPr>
              <a:t>2018</a:t>
            </a:r>
            <a:r>
              <a:rPr lang="zh-CN" altLang="en-US" sz="1600">
                <a:solidFill>
                  <a:srgbClr val="313131"/>
                </a:solidFill>
              </a:rPr>
              <a:t>年</a:t>
            </a:r>
            <a:r>
              <a:rPr lang="en-US" altLang="zh-CN" sz="1600">
                <a:solidFill>
                  <a:srgbClr val="313131"/>
                </a:solidFill>
              </a:rPr>
              <a:t>X</a:t>
            </a:r>
            <a:r>
              <a:rPr lang="zh-CN" altLang="en-US" sz="1600">
                <a:solidFill>
                  <a:srgbClr val="313131"/>
                </a:solidFill>
              </a:rPr>
              <a:t>月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 bwMode="gray">
          <a:xfrm>
            <a:off x="1449860" y="5087914"/>
            <a:ext cx="1310456" cy="380771"/>
          </a:xfrm>
          <a:prstGeom prst="roundRect">
            <a:avLst/>
          </a:prstGeom>
          <a:noFill/>
          <a:ln w="38100" algn="ctr">
            <a:solidFill>
              <a:srgbClr val="7D0000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altLang="zh-CN" sz="1600" dirty="0" smtClean="0">
                <a:solidFill>
                  <a:srgbClr val="313131"/>
                </a:solidFill>
              </a:rPr>
              <a:t>2017</a:t>
            </a:r>
            <a:r>
              <a:rPr lang="zh-CN" altLang="en-US" sz="1600" dirty="0" smtClean="0">
                <a:solidFill>
                  <a:srgbClr val="313131"/>
                </a:solidFill>
              </a:rPr>
              <a:t>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15" y="4611672"/>
            <a:ext cx="3412400" cy="10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资产运营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92235" y="1304468"/>
            <a:ext cx="3610197" cy="2632532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gray">
          <a:xfrm>
            <a:off x="1087082" y="1439612"/>
            <a:ext cx="2007809" cy="380771"/>
          </a:xfrm>
          <a:prstGeom prst="roundRect">
            <a:avLst/>
          </a:prstGeom>
          <a:noFill/>
          <a:ln w="38100" algn="ctr">
            <a:solidFill>
              <a:srgbClr val="7D0000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altLang="zh-CN" sz="1600" dirty="0">
                <a:solidFill>
                  <a:srgbClr val="313131"/>
                </a:solidFill>
              </a:rPr>
              <a:t>2018</a:t>
            </a:r>
            <a:r>
              <a:rPr lang="zh-CN" altLang="en-US" sz="1600" dirty="0">
                <a:solidFill>
                  <a:srgbClr val="313131"/>
                </a:solidFill>
              </a:rPr>
              <a:t>年</a:t>
            </a:r>
            <a:r>
              <a:rPr lang="en-US" altLang="zh-CN" sz="1600" dirty="0" smtClean="0">
                <a:solidFill>
                  <a:srgbClr val="313131"/>
                </a:solidFill>
              </a:rPr>
              <a:t>X</a:t>
            </a:r>
            <a:r>
              <a:rPr lang="zh-CN" altLang="en-US" sz="1600" dirty="0" smtClean="0">
                <a:solidFill>
                  <a:srgbClr val="313131"/>
                </a:solidFill>
              </a:rPr>
              <a:t>季度末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13652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产业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24066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集中商业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3448050" y="819150"/>
            <a:ext cx="801565" cy="215444"/>
          </a:xfrm>
          <a:prstGeom prst="rect">
            <a:avLst/>
          </a:prstGeom>
          <a:solidFill>
            <a:srgbClr val="A0DCFF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社区商铺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2" name="TextBox 4"/>
          <p:cNvSpPr txBox="1"/>
          <p:nvPr/>
        </p:nvSpPr>
        <p:spPr>
          <a:xfrm>
            <a:off x="44894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写字楼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5530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酒店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6572251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教育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06"/>
              </p:ext>
            </p:extLst>
          </p:nvPr>
        </p:nvGraphicFramePr>
        <p:xfrm>
          <a:off x="539113" y="4470399"/>
          <a:ext cx="11148796" cy="2000734"/>
        </p:xfrm>
        <a:graphic>
          <a:graphicData uri="http://schemas.openxmlformats.org/drawingml/2006/table">
            <a:tbl>
              <a:tblPr/>
              <a:tblGrid>
                <a:gridCol w="8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8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可租赁面积</a:t>
                      </a:r>
                      <a:r>
                        <a:rPr lang="en-US" altLang="zh-CN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r>
                        <a:rPr lang="en-US" altLang="zh-CN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已签约面积</a:t>
                      </a:r>
                      <a:r>
                        <a:rPr lang="en-US" altLang="zh-CN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r>
                        <a:rPr lang="en-US" altLang="zh-CN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出租率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平均租金单价（</a:t>
                      </a:r>
                      <a:r>
                        <a:rPr lang="zh-CN" altLang="en-US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7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6621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5996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3253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10727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12269"/>
                  </a:ext>
                </a:extLst>
              </a:tr>
            </a:tbl>
          </a:graphicData>
        </a:graphic>
      </p:graphicFrame>
      <p:sp>
        <p:nvSpPr>
          <p:cNvPr id="56" name="矩形 16"/>
          <p:cNvSpPr/>
          <p:nvPr/>
        </p:nvSpPr>
        <p:spPr>
          <a:xfrm>
            <a:off x="2233991" y="20901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200000</a:t>
            </a:r>
            <a:r>
              <a:rPr lang="zh-CN" alt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385" y="2093031"/>
            <a:ext cx="1338828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可租赁面积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矩形 16"/>
          <p:cNvSpPr/>
          <p:nvPr/>
        </p:nvSpPr>
        <p:spPr>
          <a:xfrm>
            <a:off x="2221291" y="2585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98%</a:t>
            </a:r>
          </a:p>
        </p:txBody>
      </p:sp>
      <p:sp>
        <p:nvSpPr>
          <p:cNvPr id="59" name="矩形 58"/>
          <p:cNvSpPr/>
          <p:nvPr/>
        </p:nvSpPr>
        <p:spPr>
          <a:xfrm>
            <a:off x="742518" y="25883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出租率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0" name="矩形 16"/>
          <p:cNvSpPr/>
          <p:nvPr/>
        </p:nvSpPr>
        <p:spPr>
          <a:xfrm>
            <a:off x="2208591" y="3093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3.50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㎡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3568" y="3096331"/>
            <a:ext cx="156966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平均租金单价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2" name="图表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307310"/>
              </p:ext>
            </p:extLst>
          </p:nvPr>
        </p:nvGraphicFramePr>
        <p:xfrm>
          <a:off x="4474678" y="14842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图表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964254"/>
              </p:ext>
            </p:extLst>
          </p:nvPr>
        </p:nvGraphicFramePr>
        <p:xfrm>
          <a:off x="8119578" y="14334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" name="矩形 63"/>
          <p:cNvSpPr/>
          <p:nvPr/>
        </p:nvSpPr>
        <p:spPr>
          <a:xfrm>
            <a:off x="557494" y="4212116"/>
            <a:ext cx="162095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dirty="0" smtClean="0">
                <a:solidFill>
                  <a:srgbClr val="313131"/>
                </a:solidFill>
              </a:rPr>
              <a:t>社区商铺运营明细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69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3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返回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92235" y="1304468"/>
            <a:ext cx="3610197" cy="2632532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gray">
          <a:xfrm>
            <a:off x="1087082" y="1439612"/>
            <a:ext cx="2007809" cy="380771"/>
          </a:xfrm>
          <a:prstGeom prst="roundRect">
            <a:avLst/>
          </a:prstGeom>
          <a:noFill/>
          <a:ln w="38100" algn="ctr">
            <a:solidFill>
              <a:srgbClr val="7D0000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altLang="zh-CN" sz="1600" dirty="0">
                <a:solidFill>
                  <a:srgbClr val="313131"/>
                </a:solidFill>
              </a:rPr>
              <a:t>2018</a:t>
            </a:r>
            <a:r>
              <a:rPr lang="zh-CN" altLang="en-US" sz="1600" dirty="0">
                <a:solidFill>
                  <a:srgbClr val="313131"/>
                </a:solidFill>
              </a:rPr>
              <a:t>年</a:t>
            </a:r>
            <a:r>
              <a:rPr lang="en-US" altLang="zh-CN" sz="1600" dirty="0" smtClean="0">
                <a:solidFill>
                  <a:srgbClr val="313131"/>
                </a:solidFill>
              </a:rPr>
              <a:t>X</a:t>
            </a:r>
            <a:r>
              <a:rPr lang="zh-CN" altLang="en-US" sz="1600" dirty="0" smtClean="0">
                <a:solidFill>
                  <a:srgbClr val="313131"/>
                </a:solidFill>
              </a:rPr>
              <a:t>季度末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4254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产业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1466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集中商业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25082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SzPct val="100000"/>
              <a:defRPr sz="1400" b="1">
                <a:solidFill>
                  <a:srgbClr val="313131"/>
                </a:solidFill>
              </a:defRPr>
            </a:lvl1pPr>
          </a:lstStyle>
          <a:p>
            <a:r>
              <a:rPr lang="zh-CN" altLang="en-US" dirty="0"/>
              <a:t>社区商铺</a:t>
            </a:r>
            <a:endParaRPr lang="en-US" dirty="0"/>
          </a:p>
        </p:txBody>
      </p:sp>
      <p:sp>
        <p:nvSpPr>
          <p:cNvPr id="52" name="TextBox 4"/>
          <p:cNvSpPr txBox="1"/>
          <p:nvPr/>
        </p:nvSpPr>
        <p:spPr>
          <a:xfrm>
            <a:off x="35496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写字楼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4591050" y="819150"/>
            <a:ext cx="801565" cy="215444"/>
          </a:xfrm>
          <a:prstGeom prst="rect">
            <a:avLst/>
          </a:prstGeom>
          <a:solidFill>
            <a:srgbClr val="A0DCFF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SzPct val="100000"/>
              <a:defRPr sz="1400" b="1">
                <a:solidFill>
                  <a:srgbClr val="313131"/>
                </a:solidFill>
              </a:defRPr>
            </a:lvl1pPr>
          </a:lstStyle>
          <a:p>
            <a:r>
              <a:rPr lang="zh-CN" altLang="en-US" dirty="0"/>
              <a:t>酒店</a:t>
            </a:r>
            <a:endParaRPr lang="en-US" dirty="0"/>
          </a:p>
        </p:txBody>
      </p:sp>
      <p:sp>
        <p:nvSpPr>
          <p:cNvPr id="54" name="TextBox 4"/>
          <p:cNvSpPr txBox="1"/>
          <p:nvPr/>
        </p:nvSpPr>
        <p:spPr>
          <a:xfrm>
            <a:off x="5632451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教育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50459"/>
              </p:ext>
            </p:extLst>
          </p:nvPr>
        </p:nvGraphicFramePr>
        <p:xfrm>
          <a:off x="539113" y="4470399"/>
          <a:ext cx="10927172" cy="2000734"/>
        </p:xfrm>
        <a:graphic>
          <a:graphicData uri="http://schemas.openxmlformats.org/drawingml/2006/table">
            <a:tbl>
              <a:tblPr/>
              <a:tblGrid>
                <a:gridCol w="96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房间数（间）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入住率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平均房价（元</a:t>
                      </a:r>
                      <a:r>
                        <a:rPr lang="en-US" altLang="zh-CN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间晚）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6621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5996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3253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10727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12269"/>
                  </a:ext>
                </a:extLst>
              </a:tr>
            </a:tbl>
          </a:graphicData>
        </a:graphic>
      </p:graphicFrame>
      <p:sp>
        <p:nvSpPr>
          <p:cNvPr id="56" name="矩形 16"/>
          <p:cNvSpPr/>
          <p:nvPr/>
        </p:nvSpPr>
        <p:spPr>
          <a:xfrm>
            <a:off x="2233991" y="20901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709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217" y="20930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房间数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矩形 16"/>
          <p:cNvSpPr/>
          <p:nvPr/>
        </p:nvSpPr>
        <p:spPr>
          <a:xfrm>
            <a:off x="2221291" y="2585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52%</a:t>
            </a:r>
          </a:p>
        </p:txBody>
      </p:sp>
      <p:sp>
        <p:nvSpPr>
          <p:cNvPr id="59" name="矩形 58"/>
          <p:cNvSpPr/>
          <p:nvPr/>
        </p:nvSpPr>
        <p:spPr>
          <a:xfrm>
            <a:off x="742518" y="25883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入住率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0" name="矩形 16"/>
          <p:cNvSpPr/>
          <p:nvPr/>
        </p:nvSpPr>
        <p:spPr>
          <a:xfrm>
            <a:off x="2208591" y="3093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433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间晚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4399" y="3096331"/>
            <a:ext cx="1107996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平均房价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2" name="图表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77088"/>
              </p:ext>
            </p:extLst>
          </p:nvPr>
        </p:nvGraphicFramePr>
        <p:xfrm>
          <a:off x="4474678" y="14842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图表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27811"/>
              </p:ext>
            </p:extLst>
          </p:nvPr>
        </p:nvGraphicFramePr>
        <p:xfrm>
          <a:off x="8119578" y="14334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" name="矩形 63"/>
          <p:cNvSpPr/>
          <p:nvPr/>
        </p:nvSpPr>
        <p:spPr>
          <a:xfrm>
            <a:off x="557494" y="4212116"/>
            <a:ext cx="1261884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dirty="0" smtClean="0">
                <a:solidFill>
                  <a:srgbClr val="313131"/>
                </a:solidFill>
              </a:rPr>
              <a:t>酒店运营明细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91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资产运营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92235" y="1304468"/>
            <a:ext cx="3610197" cy="2632532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1"/>
          <p:cNvSpPr/>
          <p:nvPr/>
        </p:nvSpPr>
        <p:spPr bwMode="gray">
          <a:xfrm>
            <a:off x="0" y="0"/>
            <a:ext cx="1073888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</a:t>
            </a:r>
            <a:endParaRPr lang="en-US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gray">
          <a:xfrm>
            <a:off x="1087082" y="1439612"/>
            <a:ext cx="2007809" cy="380771"/>
          </a:xfrm>
          <a:prstGeom prst="roundRect">
            <a:avLst/>
          </a:prstGeom>
          <a:noFill/>
          <a:ln w="38100" algn="ctr">
            <a:solidFill>
              <a:srgbClr val="7D0000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altLang="zh-CN" sz="1600" dirty="0" smtClean="0">
                <a:solidFill>
                  <a:srgbClr val="313131"/>
                </a:solidFill>
              </a:rPr>
              <a:t>2018</a:t>
            </a:r>
            <a:r>
              <a:rPr lang="zh-CN" altLang="en-US" sz="1600" dirty="0" smtClean="0">
                <a:solidFill>
                  <a:srgbClr val="313131"/>
                </a:solidFill>
              </a:rPr>
              <a:t>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13652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产业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24066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集中商业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34480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SzPct val="100000"/>
              <a:defRPr sz="1400" b="1">
                <a:solidFill>
                  <a:srgbClr val="313131"/>
                </a:solidFill>
              </a:defRPr>
            </a:lvl1pPr>
          </a:lstStyle>
          <a:p>
            <a:r>
              <a:rPr lang="zh-CN" altLang="en-US" dirty="0"/>
              <a:t>社区商铺</a:t>
            </a:r>
            <a:endParaRPr lang="en-US" dirty="0"/>
          </a:p>
        </p:txBody>
      </p:sp>
      <p:sp>
        <p:nvSpPr>
          <p:cNvPr id="52" name="TextBox 4"/>
          <p:cNvSpPr txBox="1"/>
          <p:nvPr/>
        </p:nvSpPr>
        <p:spPr>
          <a:xfrm>
            <a:off x="44894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zh-CN" altLang="en-US" sz="1400" b="1" dirty="0" smtClean="0">
                <a:solidFill>
                  <a:srgbClr val="313131"/>
                </a:solidFill>
              </a:rPr>
              <a:t>写字楼</a:t>
            </a:r>
            <a:endParaRPr lang="en-US" sz="1400" b="1" dirty="0" smtClean="0">
              <a:solidFill>
                <a:srgbClr val="313131"/>
              </a:solidFill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5530850" y="819150"/>
            <a:ext cx="8015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SzPct val="100000"/>
              <a:defRPr sz="1400" b="1">
                <a:solidFill>
                  <a:srgbClr val="313131"/>
                </a:solidFill>
              </a:defRPr>
            </a:lvl1pPr>
          </a:lstStyle>
          <a:p>
            <a:r>
              <a:rPr lang="zh-CN" altLang="en-US" dirty="0"/>
              <a:t>酒店</a:t>
            </a:r>
            <a:endParaRPr lang="en-US" dirty="0"/>
          </a:p>
        </p:txBody>
      </p:sp>
      <p:sp>
        <p:nvSpPr>
          <p:cNvPr id="54" name="TextBox 4"/>
          <p:cNvSpPr txBox="1"/>
          <p:nvPr/>
        </p:nvSpPr>
        <p:spPr>
          <a:xfrm>
            <a:off x="6572251" y="819150"/>
            <a:ext cx="801565" cy="215444"/>
          </a:xfrm>
          <a:prstGeom prst="rect">
            <a:avLst/>
          </a:prstGeom>
          <a:solidFill>
            <a:srgbClr val="A0DCFF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SzPct val="100000"/>
              <a:defRPr sz="1400" b="1">
                <a:solidFill>
                  <a:srgbClr val="313131"/>
                </a:solidFill>
              </a:defRPr>
            </a:lvl1pPr>
          </a:lstStyle>
          <a:p>
            <a:r>
              <a:rPr lang="zh-CN" altLang="en-US" dirty="0"/>
              <a:t>教育</a:t>
            </a:r>
            <a:endParaRPr lang="en-US" dirty="0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1193"/>
              </p:ext>
            </p:extLst>
          </p:nvPr>
        </p:nvGraphicFramePr>
        <p:xfrm>
          <a:off x="539113" y="4470399"/>
          <a:ext cx="10927172" cy="2000734"/>
        </p:xfrm>
        <a:graphic>
          <a:graphicData uri="http://schemas.openxmlformats.org/drawingml/2006/table">
            <a:tbl>
              <a:tblPr/>
              <a:tblGrid>
                <a:gridCol w="81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3893421584"/>
                    </a:ext>
                  </a:extLst>
                </a:gridCol>
                <a:gridCol w="1684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6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资产名称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所属区域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教师数（个）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学生数（个）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师生比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班级数（个）</a:t>
                      </a:r>
                      <a:endParaRPr lang="zh-CN" altLang="en-US" sz="700" b="1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6621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5996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32539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10727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12269"/>
                  </a:ext>
                </a:extLst>
              </a:tr>
            </a:tbl>
          </a:graphicData>
        </a:graphic>
      </p:graphicFrame>
      <p:sp>
        <p:nvSpPr>
          <p:cNvPr id="56" name="矩形 16"/>
          <p:cNvSpPr/>
          <p:nvPr/>
        </p:nvSpPr>
        <p:spPr>
          <a:xfrm>
            <a:off x="2233991" y="20901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233</a:t>
            </a:r>
          </a:p>
        </p:txBody>
      </p:sp>
      <p:sp>
        <p:nvSpPr>
          <p:cNvPr id="9" name="矩形 8"/>
          <p:cNvSpPr/>
          <p:nvPr/>
        </p:nvSpPr>
        <p:spPr>
          <a:xfrm>
            <a:off x="755217" y="20930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教师数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矩形 16"/>
          <p:cNvSpPr/>
          <p:nvPr/>
        </p:nvSpPr>
        <p:spPr>
          <a:xfrm>
            <a:off x="2221291" y="2585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2701</a:t>
            </a:r>
          </a:p>
        </p:txBody>
      </p:sp>
      <p:sp>
        <p:nvSpPr>
          <p:cNvPr id="59" name="矩形 58"/>
          <p:cNvSpPr/>
          <p:nvPr/>
        </p:nvSpPr>
        <p:spPr>
          <a:xfrm>
            <a:off x="742518" y="25883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学生数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0" name="矩形 16"/>
          <p:cNvSpPr/>
          <p:nvPr/>
        </p:nvSpPr>
        <p:spPr>
          <a:xfrm>
            <a:off x="2208591" y="3093402"/>
            <a:ext cx="1398209" cy="390872"/>
          </a:xfrm>
          <a:prstGeom prst="rect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84</a:t>
            </a:r>
          </a:p>
        </p:txBody>
      </p:sp>
      <p:sp>
        <p:nvSpPr>
          <p:cNvPr id="61" name="矩形 60"/>
          <p:cNvSpPr/>
          <p:nvPr/>
        </p:nvSpPr>
        <p:spPr>
          <a:xfrm>
            <a:off x="729815" y="3096331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dirty="0" smtClean="0">
                <a:solidFill>
                  <a:srgbClr val="313131"/>
                </a:solidFill>
              </a:rPr>
              <a:t>班级数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2" name="图表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857912"/>
              </p:ext>
            </p:extLst>
          </p:nvPr>
        </p:nvGraphicFramePr>
        <p:xfrm>
          <a:off x="4474678" y="14842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图表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538786"/>
              </p:ext>
            </p:extLst>
          </p:nvPr>
        </p:nvGraphicFramePr>
        <p:xfrm>
          <a:off x="8119578" y="1433421"/>
          <a:ext cx="328053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" name="矩形 63"/>
          <p:cNvSpPr/>
          <p:nvPr/>
        </p:nvSpPr>
        <p:spPr>
          <a:xfrm>
            <a:off x="557494" y="4212116"/>
            <a:ext cx="1261884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400" dirty="0" smtClean="0">
                <a:solidFill>
                  <a:srgbClr val="313131"/>
                </a:solidFill>
              </a:rPr>
              <a:t>教育运营明细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9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4914</TotalTime>
  <Words>1402</Words>
  <Application>Microsoft Office PowerPoint</Application>
  <PresentationFormat>宽屏</PresentationFormat>
  <Paragraphs>574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华文细黑</vt:lpstr>
      <vt:lpstr>宋体</vt:lpstr>
      <vt:lpstr>Microsoft YaHei</vt:lpstr>
      <vt:lpstr>Microsoft YaHei</vt:lpstr>
      <vt:lpstr>幼圆</vt:lpstr>
      <vt:lpstr>Arial</vt:lpstr>
      <vt:lpstr>Calibri</vt:lpstr>
      <vt:lpstr>Verdana</vt:lpstr>
      <vt:lpstr>Wingdings</vt:lpstr>
      <vt:lpstr>Wingdings 2</vt:lpstr>
      <vt:lpstr>TC-all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Chen</dc:creator>
  <cp:lastModifiedBy>张宏文</cp:lastModifiedBy>
  <cp:revision>155</cp:revision>
  <dcterms:created xsi:type="dcterms:W3CDTF">2018-04-23T02:00:42Z</dcterms:created>
  <dcterms:modified xsi:type="dcterms:W3CDTF">2018-07-16T08:17:49Z</dcterms:modified>
</cp:coreProperties>
</file>