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0" r:id="rId3"/>
    <p:sldId id="257" r:id="rId4"/>
    <p:sldId id="322" r:id="rId5"/>
    <p:sldId id="323" r:id="rId6"/>
    <p:sldId id="309" r:id="rId7"/>
    <p:sldId id="316" r:id="rId8"/>
    <p:sldId id="317" r:id="rId9"/>
    <p:sldId id="318" r:id="rId10"/>
    <p:sldId id="319" r:id="rId11"/>
    <p:sldId id="310" r:id="rId12"/>
    <p:sldId id="265" r:id="rId13"/>
    <p:sldId id="266" r:id="rId14"/>
    <p:sldId id="296" r:id="rId15"/>
    <p:sldId id="299" r:id="rId16"/>
    <p:sldId id="321" r:id="rId17"/>
    <p:sldId id="300" r:id="rId18"/>
    <p:sldId id="314" r:id="rId19"/>
    <p:sldId id="315" r:id="rId20"/>
    <p:sldId id="267" r:id="rId21"/>
    <p:sldId id="324" r:id="rId22"/>
    <p:sldId id="31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熙平" initials="许熙平" lastIdx="1" clrIdx="0">
    <p:extLst>
      <p:ext uri="{19B8F6BF-5375-455C-9EA6-DF929625EA0E}">
        <p15:presenceInfo xmlns:p15="http://schemas.microsoft.com/office/powerpoint/2012/main" userId="74d5049d3ad0fb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6A0"/>
    <a:srgbClr val="24CCBC"/>
    <a:srgbClr val="CB7D40"/>
    <a:srgbClr val="E6B875"/>
    <a:srgbClr val="A29266"/>
    <a:srgbClr val="6F4D39"/>
    <a:srgbClr val="6F8683"/>
    <a:srgbClr val="7D755D"/>
    <a:srgbClr val="A5A5A5"/>
    <a:srgbClr val="CAB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586"/>
      </p:cViewPr>
      <p:guideLst>
        <p:guide orient="horz" pos="4156"/>
        <p:guide pos="438"/>
        <p:guide pos="3840"/>
        <p:guide pos="7242"/>
        <p:guide orient="horz" pos="1752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5T17:53:15.01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ED4E8-E1E5-499F-8A45-7700DDC616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3A0969-3E38-4002-9A36-14C6D92BB10C}">
      <dgm:prSet phldrT="[文本]"/>
      <dgm:spPr/>
      <dgm:t>
        <a:bodyPr/>
        <a:lstStyle/>
        <a:p>
          <a:r>
            <a:rPr lang="zh-CN" altLang="en-US" smtClean="0"/>
            <a:t>年报</a:t>
          </a:r>
          <a:endParaRPr lang="zh-CN" altLang="en-US" dirty="0"/>
        </a:p>
      </dgm:t>
    </dgm:pt>
    <dgm:pt modelId="{3AB16B50-81CD-4712-A214-BB22383B6E54}" type="parTrans" cxnId="{F2E9B61A-ECB5-4E57-822C-50A58EB92B1B}">
      <dgm:prSet/>
      <dgm:spPr/>
      <dgm:t>
        <a:bodyPr/>
        <a:lstStyle/>
        <a:p>
          <a:endParaRPr lang="zh-CN" altLang="en-US"/>
        </a:p>
      </dgm:t>
    </dgm:pt>
    <dgm:pt modelId="{88A96B4F-2899-4CB6-B286-E42485CDACB3}" type="sibTrans" cxnId="{F2E9B61A-ECB5-4E57-822C-50A58EB92B1B}">
      <dgm:prSet/>
      <dgm:spPr/>
      <dgm:t>
        <a:bodyPr/>
        <a:lstStyle/>
        <a:p>
          <a:endParaRPr lang="zh-CN" altLang="en-US"/>
        </a:p>
      </dgm:t>
    </dgm:pt>
    <dgm:pt modelId="{F78E32C1-3111-496F-9E63-DD4BFF245128}">
      <dgm:prSet phldrT="[文本]"/>
      <dgm:spPr/>
      <dgm:t>
        <a:bodyPr/>
        <a:lstStyle/>
        <a:p>
          <a:r>
            <a:rPr lang="zh-CN" altLang="en-US" dirty="0" smtClean="0"/>
            <a:t>收集约</a:t>
          </a:r>
          <a:r>
            <a:rPr lang="en-US" altLang="zh-CN" dirty="0" smtClean="0"/>
            <a:t>150</a:t>
          </a:r>
          <a:r>
            <a:rPr lang="zh-CN" altLang="en-US" dirty="0" smtClean="0"/>
            <a:t>个项目</a:t>
          </a:r>
          <a:r>
            <a:rPr lang="en-US" altLang="zh-CN" dirty="0" smtClean="0"/>
            <a:t>2017</a:t>
          </a:r>
          <a:r>
            <a:rPr lang="zh-CN" altLang="en-US" dirty="0" smtClean="0"/>
            <a:t>年度公司年度计划数据收集</a:t>
          </a:r>
          <a:endParaRPr lang="zh-CN" altLang="en-US" dirty="0"/>
        </a:p>
      </dgm:t>
    </dgm:pt>
    <dgm:pt modelId="{CDF482B9-D5EE-4971-929D-CA7C28CE6D81}" type="parTrans" cxnId="{64563F74-E09C-44DD-B327-72A4E20B51CC}">
      <dgm:prSet/>
      <dgm:spPr/>
      <dgm:t>
        <a:bodyPr/>
        <a:lstStyle/>
        <a:p>
          <a:endParaRPr lang="zh-CN" altLang="en-US"/>
        </a:p>
      </dgm:t>
    </dgm:pt>
    <dgm:pt modelId="{AAFC09C5-BAF8-445B-A6FB-67FC6C3A8B4F}" type="sibTrans" cxnId="{64563F74-E09C-44DD-B327-72A4E20B51CC}">
      <dgm:prSet/>
      <dgm:spPr/>
      <dgm:t>
        <a:bodyPr/>
        <a:lstStyle/>
        <a:p>
          <a:endParaRPr lang="zh-CN" altLang="en-US"/>
        </a:p>
      </dgm:t>
    </dgm:pt>
    <dgm:pt modelId="{7B62CE41-23E2-4125-A77E-2558CB51A91F}">
      <dgm:prSet phldrT="[文本]"/>
      <dgm:spPr/>
      <dgm:t>
        <a:bodyPr/>
        <a:lstStyle/>
        <a:p>
          <a:r>
            <a:rPr lang="zh-CN" altLang="en-US" dirty="0" smtClean="0"/>
            <a:t>数据量约</a:t>
          </a:r>
          <a:r>
            <a:rPr lang="en-US" altLang="zh-CN" dirty="0" smtClean="0"/>
            <a:t>20000+</a:t>
          </a:r>
          <a:endParaRPr lang="zh-CN" altLang="en-US" dirty="0"/>
        </a:p>
      </dgm:t>
    </dgm:pt>
    <dgm:pt modelId="{938321BC-FF9A-4ADF-9B80-BF5BE8878F9B}" type="parTrans" cxnId="{E0562077-8D89-4192-B365-1A60924E1A38}">
      <dgm:prSet/>
      <dgm:spPr/>
      <dgm:t>
        <a:bodyPr/>
        <a:lstStyle/>
        <a:p>
          <a:endParaRPr lang="zh-CN" altLang="en-US"/>
        </a:p>
      </dgm:t>
    </dgm:pt>
    <dgm:pt modelId="{4D71D1AB-A7DB-4A4A-817D-C41B6C89DDF7}" type="sibTrans" cxnId="{E0562077-8D89-4192-B365-1A60924E1A38}">
      <dgm:prSet/>
      <dgm:spPr/>
      <dgm:t>
        <a:bodyPr/>
        <a:lstStyle/>
        <a:p>
          <a:endParaRPr lang="zh-CN" altLang="en-US"/>
        </a:p>
      </dgm:t>
    </dgm:pt>
    <dgm:pt modelId="{B7F25AC3-BCCF-464E-AB3E-A97253CEE37A}">
      <dgm:prSet phldrT="[文本]"/>
      <dgm:spPr/>
      <dgm:t>
        <a:bodyPr/>
        <a:lstStyle/>
        <a:p>
          <a:r>
            <a:rPr lang="zh-CN" altLang="en-US" dirty="0" smtClean="0"/>
            <a:t>月报</a:t>
          </a:r>
          <a:endParaRPr lang="zh-CN" altLang="en-US" dirty="0"/>
        </a:p>
      </dgm:t>
    </dgm:pt>
    <dgm:pt modelId="{A4350002-C7C3-48D6-949F-14CE5D978483}" type="parTrans" cxnId="{773075FF-6FDC-44BB-900B-3AC0E023F71F}">
      <dgm:prSet/>
      <dgm:spPr/>
      <dgm:t>
        <a:bodyPr/>
        <a:lstStyle/>
        <a:p>
          <a:endParaRPr lang="zh-CN" altLang="en-US"/>
        </a:p>
      </dgm:t>
    </dgm:pt>
    <dgm:pt modelId="{75D2559B-802D-4AAD-BBCD-15E158947943}" type="sibTrans" cxnId="{773075FF-6FDC-44BB-900B-3AC0E023F71F}">
      <dgm:prSet/>
      <dgm:spPr/>
      <dgm:t>
        <a:bodyPr/>
        <a:lstStyle/>
        <a:p>
          <a:endParaRPr lang="zh-CN" altLang="en-US"/>
        </a:p>
      </dgm:t>
    </dgm:pt>
    <dgm:pt modelId="{82361734-1BD7-47C7-B7C3-0765D4ABF447}">
      <dgm:prSet phldrT="[文本]"/>
      <dgm:spPr/>
      <dgm:t>
        <a:bodyPr/>
        <a:lstStyle/>
        <a:p>
          <a:r>
            <a:rPr lang="zh-CN" altLang="en-US" dirty="0" smtClean="0"/>
            <a:t>完成约</a:t>
          </a:r>
          <a:r>
            <a:rPr lang="en-US" altLang="zh-CN" dirty="0" smtClean="0"/>
            <a:t>150</a:t>
          </a:r>
          <a:r>
            <a:rPr lang="zh-CN" altLang="en-US" dirty="0" smtClean="0"/>
            <a:t>个项目公司</a:t>
          </a:r>
          <a:r>
            <a:rPr lang="en-US" altLang="zh-CN" dirty="0" smtClean="0"/>
            <a:t>11-12</a:t>
          </a:r>
          <a:r>
            <a:rPr lang="zh-CN" altLang="en-US" dirty="0" smtClean="0"/>
            <a:t>月份月报数据收集</a:t>
          </a:r>
          <a:endParaRPr lang="zh-CN" altLang="en-US" dirty="0"/>
        </a:p>
      </dgm:t>
    </dgm:pt>
    <dgm:pt modelId="{9EA9B444-574B-4C56-A97C-13DBFD402726}" type="parTrans" cxnId="{6EE484A2-7A3C-4F56-8B79-23E5B79ABCB0}">
      <dgm:prSet/>
      <dgm:spPr/>
      <dgm:t>
        <a:bodyPr/>
        <a:lstStyle/>
        <a:p>
          <a:endParaRPr lang="zh-CN" altLang="en-US"/>
        </a:p>
      </dgm:t>
    </dgm:pt>
    <dgm:pt modelId="{AC8E061B-E3C8-4F2E-B8CF-8F28B0E1A4EF}" type="sibTrans" cxnId="{6EE484A2-7A3C-4F56-8B79-23E5B79ABCB0}">
      <dgm:prSet/>
      <dgm:spPr/>
      <dgm:t>
        <a:bodyPr/>
        <a:lstStyle/>
        <a:p>
          <a:endParaRPr lang="zh-CN" altLang="en-US"/>
        </a:p>
      </dgm:t>
    </dgm:pt>
    <dgm:pt modelId="{31E9EBCA-DA36-419D-AEB7-FBDB8CB91258}">
      <dgm:prSet phldrT="[文本]"/>
      <dgm:spPr/>
      <dgm:t>
        <a:bodyPr/>
        <a:lstStyle/>
        <a:p>
          <a:r>
            <a:rPr lang="zh-CN" altLang="en-US" dirty="0" smtClean="0"/>
            <a:t>数据量约</a:t>
          </a:r>
          <a:r>
            <a:rPr lang="en-US" altLang="zh-CN" dirty="0" smtClean="0"/>
            <a:t>5W+</a:t>
          </a:r>
          <a:endParaRPr lang="zh-CN" altLang="en-US" dirty="0"/>
        </a:p>
      </dgm:t>
    </dgm:pt>
    <dgm:pt modelId="{BB705697-4C07-4201-95D4-04E96EE7F3EF}" type="parTrans" cxnId="{2A61E14F-2F4D-4FB4-BD71-E521E3E4C6C8}">
      <dgm:prSet/>
      <dgm:spPr/>
      <dgm:t>
        <a:bodyPr/>
        <a:lstStyle/>
        <a:p>
          <a:endParaRPr lang="zh-CN" altLang="en-US"/>
        </a:p>
      </dgm:t>
    </dgm:pt>
    <dgm:pt modelId="{AF902573-9E94-4A77-84C5-ABBA44AE0C17}" type="sibTrans" cxnId="{2A61E14F-2F4D-4FB4-BD71-E521E3E4C6C8}">
      <dgm:prSet/>
      <dgm:spPr/>
      <dgm:t>
        <a:bodyPr/>
        <a:lstStyle/>
        <a:p>
          <a:endParaRPr lang="zh-CN" altLang="en-US"/>
        </a:p>
      </dgm:t>
    </dgm:pt>
    <dgm:pt modelId="{C898AABC-7044-4FAF-BE4D-5A19C47C1FB5}">
      <dgm:prSet phldrT="[文本]"/>
      <dgm:spPr/>
      <dgm:t>
        <a:bodyPr/>
        <a:lstStyle/>
        <a:p>
          <a:r>
            <a:rPr lang="zh-CN" altLang="en-US" dirty="0" smtClean="0"/>
            <a:t>内部调配平台</a:t>
          </a:r>
          <a:endParaRPr lang="zh-CN" altLang="en-US" dirty="0"/>
        </a:p>
      </dgm:t>
    </dgm:pt>
    <dgm:pt modelId="{46394D02-364D-48D0-8B2E-8BEC5A435FDB}" type="parTrans" cxnId="{6CEB9D98-CE76-4CA3-8E37-07AA0229784A}">
      <dgm:prSet/>
      <dgm:spPr/>
      <dgm:t>
        <a:bodyPr/>
        <a:lstStyle/>
        <a:p>
          <a:endParaRPr lang="zh-CN" altLang="en-US"/>
        </a:p>
      </dgm:t>
    </dgm:pt>
    <dgm:pt modelId="{DB07F4CA-6C67-4A12-B1BE-37E357566091}" type="sibTrans" cxnId="{6CEB9D98-CE76-4CA3-8E37-07AA0229784A}">
      <dgm:prSet/>
      <dgm:spPr/>
      <dgm:t>
        <a:bodyPr/>
        <a:lstStyle/>
        <a:p>
          <a:endParaRPr lang="zh-CN" altLang="en-US"/>
        </a:p>
      </dgm:t>
    </dgm:pt>
    <dgm:pt modelId="{1551B6F8-2C2D-4D47-959A-CA13448298FC}">
      <dgm:prSet/>
      <dgm:spPr/>
      <dgm:t>
        <a:bodyPr/>
        <a:lstStyle/>
        <a:p>
          <a:r>
            <a:rPr lang="zh-CN" altLang="en-US" dirty="0" smtClean="0"/>
            <a:t>完成</a:t>
          </a:r>
          <a:r>
            <a:rPr lang="en-US" altLang="zh-CN" dirty="0" smtClean="0"/>
            <a:t>2</a:t>
          </a:r>
          <a:r>
            <a:rPr lang="zh-CN" altLang="en-US" dirty="0" smtClean="0"/>
            <a:t>张相关数据导入表</a:t>
          </a:r>
          <a:endParaRPr lang="zh-CN" altLang="en-US" dirty="0"/>
        </a:p>
      </dgm:t>
    </dgm:pt>
    <dgm:pt modelId="{89089FF9-9903-4D25-87D4-7DEE938ADC2C}" type="parTrans" cxnId="{D245B07C-B9FA-4412-BF7B-D47327A06DCB}">
      <dgm:prSet/>
      <dgm:spPr/>
      <dgm:t>
        <a:bodyPr/>
        <a:lstStyle/>
        <a:p>
          <a:endParaRPr lang="zh-CN" altLang="en-US"/>
        </a:p>
      </dgm:t>
    </dgm:pt>
    <dgm:pt modelId="{2AFDF9FE-0A8A-40D9-8D10-CC6E71B6D0CC}" type="sibTrans" cxnId="{D245B07C-B9FA-4412-BF7B-D47327A06DCB}">
      <dgm:prSet/>
      <dgm:spPr/>
      <dgm:t>
        <a:bodyPr/>
        <a:lstStyle/>
        <a:p>
          <a:endParaRPr lang="zh-CN" altLang="en-US"/>
        </a:p>
      </dgm:t>
    </dgm:pt>
    <dgm:pt modelId="{5B7FF525-7B12-4AD2-9B0C-36A1B989E5C3}">
      <dgm:prSet/>
      <dgm:spPr/>
      <dgm:t>
        <a:bodyPr/>
        <a:lstStyle/>
        <a:p>
          <a:r>
            <a:rPr lang="zh-CN" altLang="en-US" dirty="0" smtClean="0"/>
            <a:t>子集团查询</a:t>
          </a:r>
          <a:endParaRPr lang="zh-CN" altLang="en-US" dirty="0"/>
        </a:p>
      </dgm:t>
    </dgm:pt>
    <dgm:pt modelId="{3CE4CDB0-D430-4BBD-974D-71C125D9C7F8}" type="parTrans" cxnId="{4C8B2878-567D-44D7-BD60-8D41D2FFB10A}">
      <dgm:prSet/>
      <dgm:spPr/>
      <dgm:t>
        <a:bodyPr/>
        <a:lstStyle/>
        <a:p>
          <a:endParaRPr lang="zh-CN" altLang="en-US"/>
        </a:p>
      </dgm:t>
    </dgm:pt>
    <dgm:pt modelId="{216C30C8-0273-4395-8B17-D2F229648321}" type="sibTrans" cxnId="{4C8B2878-567D-44D7-BD60-8D41D2FFB10A}">
      <dgm:prSet/>
      <dgm:spPr/>
      <dgm:t>
        <a:bodyPr/>
        <a:lstStyle/>
        <a:p>
          <a:endParaRPr lang="zh-CN" altLang="en-US"/>
        </a:p>
      </dgm:t>
    </dgm:pt>
    <dgm:pt modelId="{C961A0BE-D515-4801-B252-B7D3C5D847C8}">
      <dgm:prSet/>
      <dgm:spPr/>
      <dgm:t>
        <a:bodyPr/>
        <a:lstStyle/>
        <a:p>
          <a:r>
            <a:rPr lang="zh-CN" altLang="en-US" dirty="0" smtClean="0"/>
            <a:t>完成</a:t>
          </a:r>
          <a:r>
            <a:rPr lang="en-US" altLang="zh-CN" dirty="0" smtClean="0"/>
            <a:t>6</a:t>
          </a:r>
          <a:r>
            <a:rPr lang="zh-CN" altLang="en-US" dirty="0" smtClean="0"/>
            <a:t>张数据录入的流程表</a:t>
          </a:r>
          <a:endParaRPr lang="zh-CN" altLang="en-US" dirty="0"/>
        </a:p>
      </dgm:t>
    </dgm:pt>
    <dgm:pt modelId="{6A5B0E33-B005-41BD-8512-5DAF104C9CDA}" type="parTrans" cxnId="{D6CEA331-12E4-4747-878C-D12ECB311033}">
      <dgm:prSet/>
      <dgm:spPr/>
      <dgm:t>
        <a:bodyPr/>
        <a:lstStyle/>
        <a:p>
          <a:endParaRPr lang="zh-CN" altLang="en-US"/>
        </a:p>
      </dgm:t>
    </dgm:pt>
    <dgm:pt modelId="{E2BB39A5-2DA4-47EE-94BF-9C6883394EB6}" type="sibTrans" cxnId="{D6CEA331-12E4-4747-878C-D12ECB311033}">
      <dgm:prSet/>
      <dgm:spPr/>
      <dgm:t>
        <a:bodyPr/>
        <a:lstStyle/>
        <a:p>
          <a:endParaRPr lang="zh-CN" altLang="en-US"/>
        </a:p>
      </dgm:t>
    </dgm:pt>
    <dgm:pt modelId="{3FE3E481-8408-488D-9091-F664D483A9EC}">
      <dgm:prSet/>
      <dgm:spPr/>
      <dgm:t>
        <a:bodyPr/>
        <a:lstStyle/>
        <a:p>
          <a:r>
            <a:rPr lang="zh-CN" altLang="en-US" dirty="0" smtClean="0"/>
            <a:t>完成</a:t>
          </a:r>
          <a:r>
            <a:rPr lang="en-US" altLang="zh-CN" dirty="0" smtClean="0"/>
            <a:t>4</a:t>
          </a:r>
          <a:r>
            <a:rPr lang="zh-CN" altLang="en-US" dirty="0" smtClean="0"/>
            <a:t>张对年报月报数据进行汇总的查询表</a:t>
          </a:r>
          <a:endParaRPr lang="zh-CN" altLang="en-US" dirty="0"/>
        </a:p>
      </dgm:t>
    </dgm:pt>
    <dgm:pt modelId="{44B08F39-7FC2-4248-8F99-49793F34E047}" type="parTrans" cxnId="{90006D84-D8B3-4557-80FA-218FB8A1E30F}">
      <dgm:prSet/>
      <dgm:spPr/>
      <dgm:t>
        <a:bodyPr/>
        <a:lstStyle/>
        <a:p>
          <a:endParaRPr lang="zh-CN" altLang="en-US"/>
        </a:p>
      </dgm:t>
    </dgm:pt>
    <dgm:pt modelId="{EF060A05-EA13-45D4-9C93-8E5D2BA1467A}" type="sibTrans" cxnId="{90006D84-D8B3-4557-80FA-218FB8A1E30F}">
      <dgm:prSet/>
      <dgm:spPr/>
      <dgm:t>
        <a:bodyPr/>
        <a:lstStyle/>
        <a:p>
          <a:endParaRPr lang="zh-CN" altLang="en-US"/>
        </a:p>
      </dgm:t>
    </dgm:pt>
    <dgm:pt modelId="{15160367-0628-4114-A0E6-6657225A5F32}" type="pres">
      <dgm:prSet presAssocID="{B66ED4E8-E1E5-499F-8A45-7700DDC6161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3F40E7-0520-4EE7-A234-C18558FBCF2F}" type="pres">
      <dgm:prSet presAssocID="{A53A0969-3E38-4002-9A36-14C6D92BB10C}" presName="parentLin" presStyleCnt="0"/>
      <dgm:spPr/>
    </dgm:pt>
    <dgm:pt modelId="{91364F4B-4F9B-4915-9416-03E9FB917A4E}" type="pres">
      <dgm:prSet presAssocID="{A53A0969-3E38-4002-9A36-14C6D92BB10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202C78E-F33D-472C-A170-265E7B06D80B}" type="pres">
      <dgm:prSet presAssocID="{A53A0969-3E38-4002-9A36-14C6D92BB10C}" presName="parentText" presStyleLbl="node1" presStyleIdx="0" presStyleCnt="4" custScaleX="1179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41EED-8984-4F26-962B-C8BAC140C180}" type="pres">
      <dgm:prSet presAssocID="{A53A0969-3E38-4002-9A36-14C6D92BB10C}" presName="negativeSpace" presStyleCnt="0"/>
      <dgm:spPr/>
    </dgm:pt>
    <dgm:pt modelId="{7A2D812B-7EF6-4844-A10C-CD1744D8E85B}" type="pres">
      <dgm:prSet presAssocID="{A53A0969-3E38-4002-9A36-14C6D92BB10C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66BF17-C61C-4523-B95A-075733A99C62}" type="pres">
      <dgm:prSet presAssocID="{88A96B4F-2899-4CB6-B286-E42485CDACB3}" presName="spaceBetweenRectangles" presStyleCnt="0"/>
      <dgm:spPr/>
    </dgm:pt>
    <dgm:pt modelId="{06671C33-5992-479C-9E72-B438B126D6B0}" type="pres">
      <dgm:prSet presAssocID="{B7F25AC3-BCCF-464E-AB3E-A97253CEE37A}" presName="parentLin" presStyleCnt="0"/>
      <dgm:spPr/>
    </dgm:pt>
    <dgm:pt modelId="{44767449-ABD8-4455-8C7F-32B98C91B748}" type="pres">
      <dgm:prSet presAssocID="{B7F25AC3-BCCF-464E-AB3E-A97253CEE37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7BE0493-CA3C-449F-ABBD-6F176E5C1E4B}" type="pres">
      <dgm:prSet presAssocID="{B7F25AC3-BCCF-464E-AB3E-A97253CEE37A}" presName="parentText" presStyleLbl="node1" presStyleIdx="1" presStyleCnt="4" custScaleX="1179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438BB-7DE1-44AE-9A86-A4428E9A903D}" type="pres">
      <dgm:prSet presAssocID="{B7F25AC3-BCCF-464E-AB3E-A97253CEE37A}" presName="negativeSpace" presStyleCnt="0"/>
      <dgm:spPr/>
    </dgm:pt>
    <dgm:pt modelId="{5BBA2AB2-4479-4090-8B64-20E46A82415A}" type="pres">
      <dgm:prSet presAssocID="{B7F25AC3-BCCF-464E-AB3E-A97253CEE37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F97893-B701-4FA2-B04C-6049C08F169B}" type="pres">
      <dgm:prSet presAssocID="{75D2559B-802D-4AAD-BBCD-15E158947943}" presName="spaceBetweenRectangles" presStyleCnt="0"/>
      <dgm:spPr/>
    </dgm:pt>
    <dgm:pt modelId="{071C4E55-FFC3-4FA2-872B-F7D41C4F2FDF}" type="pres">
      <dgm:prSet presAssocID="{C898AABC-7044-4FAF-BE4D-5A19C47C1FB5}" presName="parentLin" presStyleCnt="0"/>
      <dgm:spPr/>
    </dgm:pt>
    <dgm:pt modelId="{42205683-D7A3-4221-A761-1D5622D600DD}" type="pres">
      <dgm:prSet presAssocID="{C898AABC-7044-4FAF-BE4D-5A19C47C1FB5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36A1D3A-D218-4433-9A29-5396399EB128}" type="pres">
      <dgm:prSet presAssocID="{C898AABC-7044-4FAF-BE4D-5A19C47C1FB5}" presName="parentText" presStyleLbl="node1" presStyleIdx="2" presStyleCnt="4" custScaleX="1179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C99399-525B-4930-979B-670A1A0C474C}" type="pres">
      <dgm:prSet presAssocID="{C898AABC-7044-4FAF-BE4D-5A19C47C1FB5}" presName="negativeSpace" presStyleCnt="0"/>
      <dgm:spPr/>
    </dgm:pt>
    <dgm:pt modelId="{66011483-2C27-4C50-A2E4-F6C221EB1501}" type="pres">
      <dgm:prSet presAssocID="{C898AABC-7044-4FAF-BE4D-5A19C47C1FB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70925B-18C5-4539-8841-E4F61495D430}" type="pres">
      <dgm:prSet presAssocID="{DB07F4CA-6C67-4A12-B1BE-37E357566091}" presName="spaceBetweenRectangles" presStyleCnt="0"/>
      <dgm:spPr/>
    </dgm:pt>
    <dgm:pt modelId="{4BFC1D88-8082-402E-90AB-033F83DC1D54}" type="pres">
      <dgm:prSet presAssocID="{5B7FF525-7B12-4AD2-9B0C-36A1B989E5C3}" presName="parentLin" presStyleCnt="0"/>
      <dgm:spPr/>
    </dgm:pt>
    <dgm:pt modelId="{D563D908-258A-4CC6-95E2-B62619D5257E}" type="pres">
      <dgm:prSet presAssocID="{5B7FF525-7B12-4AD2-9B0C-36A1B989E5C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BCB604C-E339-404B-A948-52AEB5644BD0}" type="pres">
      <dgm:prSet presAssocID="{5B7FF525-7B12-4AD2-9B0C-36A1B989E5C3}" presName="parentText" presStyleLbl="node1" presStyleIdx="3" presStyleCnt="4" custScaleX="1179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1C5206-F4F3-4ACC-BB82-1C27B9C6E694}" type="pres">
      <dgm:prSet presAssocID="{5B7FF525-7B12-4AD2-9B0C-36A1B989E5C3}" presName="negativeSpace" presStyleCnt="0"/>
      <dgm:spPr/>
    </dgm:pt>
    <dgm:pt modelId="{60FD728D-1174-44C2-9B15-A30F2A017549}" type="pres">
      <dgm:prSet presAssocID="{5B7FF525-7B12-4AD2-9B0C-36A1B989E5C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D2DE1D-A718-4864-BD51-AAC7EBDC4A6D}" type="presOf" srcId="{82361734-1BD7-47C7-B7C3-0765D4ABF447}" destId="{5BBA2AB2-4479-4090-8B64-20E46A82415A}" srcOrd="0" destOrd="0" presId="urn:microsoft.com/office/officeart/2005/8/layout/list1"/>
    <dgm:cxn modelId="{B564DB78-FA3E-4D96-B843-2758E057D51A}" type="presOf" srcId="{5B7FF525-7B12-4AD2-9B0C-36A1B989E5C3}" destId="{D563D908-258A-4CC6-95E2-B62619D5257E}" srcOrd="0" destOrd="0" presId="urn:microsoft.com/office/officeart/2005/8/layout/list1"/>
    <dgm:cxn modelId="{CA31D3B0-2162-4FC9-84F2-E7AAC709F2AC}" type="presOf" srcId="{C898AABC-7044-4FAF-BE4D-5A19C47C1FB5}" destId="{42205683-D7A3-4221-A761-1D5622D600DD}" srcOrd="0" destOrd="0" presId="urn:microsoft.com/office/officeart/2005/8/layout/list1"/>
    <dgm:cxn modelId="{6EE484A2-7A3C-4F56-8B79-23E5B79ABCB0}" srcId="{B7F25AC3-BCCF-464E-AB3E-A97253CEE37A}" destId="{82361734-1BD7-47C7-B7C3-0765D4ABF447}" srcOrd="0" destOrd="0" parTransId="{9EA9B444-574B-4C56-A97C-13DBFD402726}" sibTransId="{AC8E061B-E3C8-4F2E-B8CF-8F28B0E1A4EF}"/>
    <dgm:cxn modelId="{D6CEA331-12E4-4747-878C-D12ECB311033}" srcId="{C898AABC-7044-4FAF-BE4D-5A19C47C1FB5}" destId="{C961A0BE-D515-4801-B252-B7D3C5D847C8}" srcOrd="1" destOrd="0" parTransId="{6A5B0E33-B005-41BD-8512-5DAF104C9CDA}" sibTransId="{E2BB39A5-2DA4-47EE-94BF-9C6883394EB6}"/>
    <dgm:cxn modelId="{CE385D2A-2452-44B4-985A-052A977AA02E}" type="presOf" srcId="{5B7FF525-7B12-4AD2-9B0C-36A1B989E5C3}" destId="{4BCB604C-E339-404B-A948-52AEB5644BD0}" srcOrd="1" destOrd="0" presId="urn:microsoft.com/office/officeart/2005/8/layout/list1"/>
    <dgm:cxn modelId="{DCEA06CB-B239-42D3-B9AF-3D8A22A113BA}" type="presOf" srcId="{A53A0969-3E38-4002-9A36-14C6D92BB10C}" destId="{91364F4B-4F9B-4915-9416-03E9FB917A4E}" srcOrd="0" destOrd="0" presId="urn:microsoft.com/office/officeart/2005/8/layout/list1"/>
    <dgm:cxn modelId="{FDEB3354-E816-45E9-9F43-7679FFD78DB2}" type="presOf" srcId="{B7F25AC3-BCCF-464E-AB3E-A97253CEE37A}" destId="{27BE0493-CA3C-449F-ABBD-6F176E5C1E4B}" srcOrd="1" destOrd="0" presId="urn:microsoft.com/office/officeart/2005/8/layout/list1"/>
    <dgm:cxn modelId="{90006D84-D8B3-4557-80FA-218FB8A1E30F}" srcId="{5B7FF525-7B12-4AD2-9B0C-36A1B989E5C3}" destId="{3FE3E481-8408-488D-9091-F664D483A9EC}" srcOrd="0" destOrd="0" parTransId="{44B08F39-7FC2-4248-8F99-49793F34E047}" sibTransId="{EF060A05-EA13-45D4-9C93-8E5D2BA1467A}"/>
    <dgm:cxn modelId="{6CEB9D98-CE76-4CA3-8E37-07AA0229784A}" srcId="{B66ED4E8-E1E5-499F-8A45-7700DDC6161B}" destId="{C898AABC-7044-4FAF-BE4D-5A19C47C1FB5}" srcOrd="2" destOrd="0" parTransId="{46394D02-364D-48D0-8B2E-8BEC5A435FDB}" sibTransId="{DB07F4CA-6C67-4A12-B1BE-37E357566091}"/>
    <dgm:cxn modelId="{AC896930-2964-4EE1-BC71-61C218E9CC91}" type="presOf" srcId="{B66ED4E8-E1E5-499F-8A45-7700DDC6161B}" destId="{15160367-0628-4114-A0E6-6657225A5F32}" srcOrd="0" destOrd="0" presId="urn:microsoft.com/office/officeart/2005/8/layout/list1"/>
    <dgm:cxn modelId="{DD500BBE-95D3-4A49-B786-083BDC426D41}" type="presOf" srcId="{31E9EBCA-DA36-419D-AEB7-FBDB8CB91258}" destId="{5BBA2AB2-4479-4090-8B64-20E46A82415A}" srcOrd="0" destOrd="1" presId="urn:microsoft.com/office/officeart/2005/8/layout/list1"/>
    <dgm:cxn modelId="{E0562077-8D89-4192-B365-1A60924E1A38}" srcId="{A53A0969-3E38-4002-9A36-14C6D92BB10C}" destId="{7B62CE41-23E2-4125-A77E-2558CB51A91F}" srcOrd="1" destOrd="0" parTransId="{938321BC-FF9A-4ADF-9B80-BF5BE8878F9B}" sibTransId="{4D71D1AB-A7DB-4A4A-817D-C41B6C89DDF7}"/>
    <dgm:cxn modelId="{78D52758-D6B6-4CA9-BDFA-6BDBD7138897}" type="presOf" srcId="{A53A0969-3E38-4002-9A36-14C6D92BB10C}" destId="{0202C78E-F33D-472C-A170-265E7B06D80B}" srcOrd="1" destOrd="0" presId="urn:microsoft.com/office/officeart/2005/8/layout/list1"/>
    <dgm:cxn modelId="{261EDBCA-8929-4F1C-BB5B-23FEF9D01450}" type="presOf" srcId="{7B62CE41-23E2-4125-A77E-2558CB51A91F}" destId="{7A2D812B-7EF6-4844-A10C-CD1744D8E85B}" srcOrd="0" destOrd="1" presId="urn:microsoft.com/office/officeart/2005/8/layout/list1"/>
    <dgm:cxn modelId="{773075FF-6FDC-44BB-900B-3AC0E023F71F}" srcId="{B66ED4E8-E1E5-499F-8A45-7700DDC6161B}" destId="{B7F25AC3-BCCF-464E-AB3E-A97253CEE37A}" srcOrd="1" destOrd="0" parTransId="{A4350002-C7C3-48D6-949F-14CE5D978483}" sibTransId="{75D2559B-802D-4AAD-BBCD-15E158947943}"/>
    <dgm:cxn modelId="{E3B4A17E-6F2B-4F00-9189-1215F55ADAC9}" type="presOf" srcId="{C898AABC-7044-4FAF-BE4D-5A19C47C1FB5}" destId="{036A1D3A-D218-4433-9A29-5396399EB128}" srcOrd="1" destOrd="0" presId="urn:microsoft.com/office/officeart/2005/8/layout/list1"/>
    <dgm:cxn modelId="{C6541AD9-7F9F-40BB-9BF2-1F671B244BDB}" type="presOf" srcId="{B7F25AC3-BCCF-464E-AB3E-A97253CEE37A}" destId="{44767449-ABD8-4455-8C7F-32B98C91B748}" srcOrd="0" destOrd="0" presId="urn:microsoft.com/office/officeart/2005/8/layout/list1"/>
    <dgm:cxn modelId="{D7D02FF4-6A5C-49FD-936C-A72815F0983C}" type="presOf" srcId="{3FE3E481-8408-488D-9091-F664D483A9EC}" destId="{60FD728D-1174-44C2-9B15-A30F2A017549}" srcOrd="0" destOrd="0" presId="urn:microsoft.com/office/officeart/2005/8/layout/list1"/>
    <dgm:cxn modelId="{A10A3B24-BD36-4883-9319-27007AB97C79}" type="presOf" srcId="{C961A0BE-D515-4801-B252-B7D3C5D847C8}" destId="{66011483-2C27-4C50-A2E4-F6C221EB1501}" srcOrd="0" destOrd="1" presId="urn:microsoft.com/office/officeart/2005/8/layout/list1"/>
    <dgm:cxn modelId="{4C8B2878-567D-44D7-BD60-8D41D2FFB10A}" srcId="{B66ED4E8-E1E5-499F-8A45-7700DDC6161B}" destId="{5B7FF525-7B12-4AD2-9B0C-36A1B989E5C3}" srcOrd="3" destOrd="0" parTransId="{3CE4CDB0-D430-4BBD-974D-71C125D9C7F8}" sibTransId="{216C30C8-0273-4395-8B17-D2F229648321}"/>
    <dgm:cxn modelId="{9DDC08C2-FBB7-41ED-8755-45B7B4E176A3}" type="presOf" srcId="{1551B6F8-2C2D-4D47-959A-CA13448298FC}" destId="{66011483-2C27-4C50-A2E4-F6C221EB1501}" srcOrd="0" destOrd="0" presId="urn:microsoft.com/office/officeart/2005/8/layout/list1"/>
    <dgm:cxn modelId="{0CA25AA4-AD39-4624-A165-86D68CB7C12E}" type="presOf" srcId="{F78E32C1-3111-496F-9E63-DD4BFF245128}" destId="{7A2D812B-7EF6-4844-A10C-CD1744D8E85B}" srcOrd="0" destOrd="0" presId="urn:microsoft.com/office/officeart/2005/8/layout/list1"/>
    <dgm:cxn modelId="{64563F74-E09C-44DD-B327-72A4E20B51CC}" srcId="{A53A0969-3E38-4002-9A36-14C6D92BB10C}" destId="{F78E32C1-3111-496F-9E63-DD4BFF245128}" srcOrd="0" destOrd="0" parTransId="{CDF482B9-D5EE-4971-929D-CA7C28CE6D81}" sibTransId="{AAFC09C5-BAF8-445B-A6FB-67FC6C3A8B4F}"/>
    <dgm:cxn modelId="{2A61E14F-2F4D-4FB4-BD71-E521E3E4C6C8}" srcId="{B7F25AC3-BCCF-464E-AB3E-A97253CEE37A}" destId="{31E9EBCA-DA36-419D-AEB7-FBDB8CB91258}" srcOrd="1" destOrd="0" parTransId="{BB705697-4C07-4201-95D4-04E96EE7F3EF}" sibTransId="{AF902573-9E94-4A77-84C5-ABBA44AE0C17}"/>
    <dgm:cxn modelId="{F2E9B61A-ECB5-4E57-822C-50A58EB92B1B}" srcId="{B66ED4E8-E1E5-499F-8A45-7700DDC6161B}" destId="{A53A0969-3E38-4002-9A36-14C6D92BB10C}" srcOrd="0" destOrd="0" parTransId="{3AB16B50-81CD-4712-A214-BB22383B6E54}" sibTransId="{88A96B4F-2899-4CB6-B286-E42485CDACB3}"/>
    <dgm:cxn modelId="{D245B07C-B9FA-4412-BF7B-D47327A06DCB}" srcId="{C898AABC-7044-4FAF-BE4D-5A19C47C1FB5}" destId="{1551B6F8-2C2D-4D47-959A-CA13448298FC}" srcOrd="0" destOrd="0" parTransId="{89089FF9-9903-4D25-87D4-7DEE938ADC2C}" sibTransId="{2AFDF9FE-0A8A-40D9-8D10-CC6E71B6D0CC}"/>
    <dgm:cxn modelId="{9CC8F44C-58C5-4071-BB73-A6E584739F4F}" type="presParOf" srcId="{15160367-0628-4114-A0E6-6657225A5F32}" destId="{1E3F40E7-0520-4EE7-A234-C18558FBCF2F}" srcOrd="0" destOrd="0" presId="urn:microsoft.com/office/officeart/2005/8/layout/list1"/>
    <dgm:cxn modelId="{B77F68E0-64C4-499B-AD87-A5CCC21A0362}" type="presParOf" srcId="{1E3F40E7-0520-4EE7-A234-C18558FBCF2F}" destId="{91364F4B-4F9B-4915-9416-03E9FB917A4E}" srcOrd="0" destOrd="0" presId="urn:microsoft.com/office/officeart/2005/8/layout/list1"/>
    <dgm:cxn modelId="{4AA1F5EA-A396-4D6B-87BC-4D738D82C538}" type="presParOf" srcId="{1E3F40E7-0520-4EE7-A234-C18558FBCF2F}" destId="{0202C78E-F33D-472C-A170-265E7B06D80B}" srcOrd="1" destOrd="0" presId="urn:microsoft.com/office/officeart/2005/8/layout/list1"/>
    <dgm:cxn modelId="{1F9E1D74-0C78-49A6-9C24-7B2F238C0417}" type="presParOf" srcId="{15160367-0628-4114-A0E6-6657225A5F32}" destId="{86241EED-8984-4F26-962B-C8BAC140C180}" srcOrd="1" destOrd="0" presId="urn:microsoft.com/office/officeart/2005/8/layout/list1"/>
    <dgm:cxn modelId="{937B631E-30F9-473F-9EEB-96E45A123742}" type="presParOf" srcId="{15160367-0628-4114-A0E6-6657225A5F32}" destId="{7A2D812B-7EF6-4844-A10C-CD1744D8E85B}" srcOrd="2" destOrd="0" presId="urn:microsoft.com/office/officeart/2005/8/layout/list1"/>
    <dgm:cxn modelId="{64CC4537-7BD8-45F2-A3A2-AA36CDCB9F23}" type="presParOf" srcId="{15160367-0628-4114-A0E6-6657225A5F32}" destId="{1966BF17-C61C-4523-B95A-075733A99C62}" srcOrd="3" destOrd="0" presId="urn:microsoft.com/office/officeart/2005/8/layout/list1"/>
    <dgm:cxn modelId="{DE98974C-DB82-4D13-8C7C-B73F6AE2EA39}" type="presParOf" srcId="{15160367-0628-4114-A0E6-6657225A5F32}" destId="{06671C33-5992-479C-9E72-B438B126D6B0}" srcOrd="4" destOrd="0" presId="urn:microsoft.com/office/officeart/2005/8/layout/list1"/>
    <dgm:cxn modelId="{55D79E04-FB2C-4905-A9EE-11A6E01F2F3B}" type="presParOf" srcId="{06671C33-5992-479C-9E72-B438B126D6B0}" destId="{44767449-ABD8-4455-8C7F-32B98C91B748}" srcOrd="0" destOrd="0" presId="urn:microsoft.com/office/officeart/2005/8/layout/list1"/>
    <dgm:cxn modelId="{069731F8-9DBB-4348-9416-72CEF63E768C}" type="presParOf" srcId="{06671C33-5992-479C-9E72-B438B126D6B0}" destId="{27BE0493-CA3C-449F-ABBD-6F176E5C1E4B}" srcOrd="1" destOrd="0" presId="urn:microsoft.com/office/officeart/2005/8/layout/list1"/>
    <dgm:cxn modelId="{5450260F-626B-46F8-9E4A-5CD24C9BF32B}" type="presParOf" srcId="{15160367-0628-4114-A0E6-6657225A5F32}" destId="{39E438BB-7DE1-44AE-9A86-A4428E9A903D}" srcOrd="5" destOrd="0" presId="urn:microsoft.com/office/officeart/2005/8/layout/list1"/>
    <dgm:cxn modelId="{52A1E266-BCD9-46FE-B5FF-85216FC53B3D}" type="presParOf" srcId="{15160367-0628-4114-A0E6-6657225A5F32}" destId="{5BBA2AB2-4479-4090-8B64-20E46A82415A}" srcOrd="6" destOrd="0" presId="urn:microsoft.com/office/officeart/2005/8/layout/list1"/>
    <dgm:cxn modelId="{24F93488-823B-46E6-8DC6-2053D6491403}" type="presParOf" srcId="{15160367-0628-4114-A0E6-6657225A5F32}" destId="{BFF97893-B701-4FA2-B04C-6049C08F169B}" srcOrd="7" destOrd="0" presId="urn:microsoft.com/office/officeart/2005/8/layout/list1"/>
    <dgm:cxn modelId="{9F86508D-8A25-4DC3-8CD7-27520CD91BCA}" type="presParOf" srcId="{15160367-0628-4114-A0E6-6657225A5F32}" destId="{071C4E55-FFC3-4FA2-872B-F7D41C4F2FDF}" srcOrd="8" destOrd="0" presId="urn:microsoft.com/office/officeart/2005/8/layout/list1"/>
    <dgm:cxn modelId="{402C2920-C65B-49D4-A11D-740D19EC136E}" type="presParOf" srcId="{071C4E55-FFC3-4FA2-872B-F7D41C4F2FDF}" destId="{42205683-D7A3-4221-A761-1D5622D600DD}" srcOrd="0" destOrd="0" presId="urn:microsoft.com/office/officeart/2005/8/layout/list1"/>
    <dgm:cxn modelId="{0D732911-A700-4117-8207-D54FDC1D504A}" type="presParOf" srcId="{071C4E55-FFC3-4FA2-872B-F7D41C4F2FDF}" destId="{036A1D3A-D218-4433-9A29-5396399EB128}" srcOrd="1" destOrd="0" presId="urn:microsoft.com/office/officeart/2005/8/layout/list1"/>
    <dgm:cxn modelId="{04F5DF37-8898-4884-971B-4BEDB647D1B3}" type="presParOf" srcId="{15160367-0628-4114-A0E6-6657225A5F32}" destId="{C0C99399-525B-4930-979B-670A1A0C474C}" srcOrd="9" destOrd="0" presId="urn:microsoft.com/office/officeart/2005/8/layout/list1"/>
    <dgm:cxn modelId="{FFBCB76D-1BAA-4238-A06E-F77B59DD56EE}" type="presParOf" srcId="{15160367-0628-4114-A0E6-6657225A5F32}" destId="{66011483-2C27-4C50-A2E4-F6C221EB1501}" srcOrd="10" destOrd="0" presId="urn:microsoft.com/office/officeart/2005/8/layout/list1"/>
    <dgm:cxn modelId="{2E575F72-4E23-4D13-9D1A-2FA3B7A8E882}" type="presParOf" srcId="{15160367-0628-4114-A0E6-6657225A5F32}" destId="{9070925B-18C5-4539-8841-E4F61495D430}" srcOrd="11" destOrd="0" presId="urn:microsoft.com/office/officeart/2005/8/layout/list1"/>
    <dgm:cxn modelId="{12A6332A-83F7-4F03-BB63-F8D9A4DFA1BF}" type="presParOf" srcId="{15160367-0628-4114-A0E6-6657225A5F32}" destId="{4BFC1D88-8082-402E-90AB-033F83DC1D54}" srcOrd="12" destOrd="0" presId="urn:microsoft.com/office/officeart/2005/8/layout/list1"/>
    <dgm:cxn modelId="{924B7D3E-50CA-475F-8A71-FE5D6B561455}" type="presParOf" srcId="{4BFC1D88-8082-402E-90AB-033F83DC1D54}" destId="{D563D908-258A-4CC6-95E2-B62619D5257E}" srcOrd="0" destOrd="0" presId="urn:microsoft.com/office/officeart/2005/8/layout/list1"/>
    <dgm:cxn modelId="{AB86DEF2-4A28-438C-A588-93BB03F0FB9C}" type="presParOf" srcId="{4BFC1D88-8082-402E-90AB-033F83DC1D54}" destId="{4BCB604C-E339-404B-A948-52AEB5644BD0}" srcOrd="1" destOrd="0" presId="urn:microsoft.com/office/officeart/2005/8/layout/list1"/>
    <dgm:cxn modelId="{1294C945-FF3E-4FFD-8C7E-264E969FEE38}" type="presParOf" srcId="{15160367-0628-4114-A0E6-6657225A5F32}" destId="{001C5206-F4F3-4ACC-BB82-1C27B9C6E694}" srcOrd="13" destOrd="0" presId="urn:microsoft.com/office/officeart/2005/8/layout/list1"/>
    <dgm:cxn modelId="{D67F1A9D-3037-427B-A564-4DAB8E5F318A}" type="presParOf" srcId="{15160367-0628-4114-A0E6-6657225A5F32}" destId="{60FD728D-1174-44C2-9B15-A30F2A01754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5A5CC-5E2A-4AE7-81B2-D15672FC9932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A520F9-A5BA-452F-903D-D4FF8DBA6374}">
      <dgm:prSet phldrT="[文本]"/>
      <dgm:spPr/>
      <dgm:t>
        <a:bodyPr/>
        <a:lstStyle/>
        <a:p>
          <a:r>
            <a:rPr lang="zh-CN" altLang="en-US" dirty="0" smtClean="0"/>
            <a:t>人力投入</a:t>
          </a:r>
          <a:endParaRPr lang="zh-CN" altLang="en-US" dirty="0"/>
        </a:p>
      </dgm:t>
    </dgm:pt>
    <dgm:pt modelId="{3946DA78-BC11-4ABB-99E9-0395B9A241D0}" type="parTrans" cxnId="{09AC778B-2F53-4F98-8528-B009F6930893}">
      <dgm:prSet/>
      <dgm:spPr/>
      <dgm:t>
        <a:bodyPr/>
        <a:lstStyle/>
        <a:p>
          <a:endParaRPr lang="zh-CN" altLang="en-US"/>
        </a:p>
      </dgm:t>
    </dgm:pt>
    <dgm:pt modelId="{06904B4D-42A4-4FB6-A52F-49B823DCFD1B}" type="sibTrans" cxnId="{09AC778B-2F53-4F98-8528-B009F6930893}">
      <dgm:prSet/>
      <dgm:spPr/>
      <dgm:t>
        <a:bodyPr/>
        <a:lstStyle/>
        <a:p>
          <a:endParaRPr lang="zh-CN" altLang="en-US"/>
        </a:p>
      </dgm:t>
    </dgm:pt>
    <dgm:pt modelId="{073D88DA-A2EC-4B00-8D36-F0C9EDFF7DB5}">
      <dgm:prSet phldrT="[文本]" custT="1"/>
      <dgm:spPr/>
      <dgm:t>
        <a:bodyPr/>
        <a:lstStyle/>
        <a:p>
          <a:r>
            <a:rPr lang="zh-CN" altLang="en-US" sz="3600" dirty="0" smtClean="0"/>
            <a:t>截止</a:t>
          </a:r>
          <a:r>
            <a:rPr lang="en-US" altLang="zh-CN" sz="3600" dirty="0" smtClean="0"/>
            <a:t>2016/12/02 </a:t>
          </a:r>
          <a:r>
            <a:rPr lang="zh-CN" altLang="en-US" sz="3600" dirty="0" smtClean="0"/>
            <a:t>已投入</a:t>
          </a:r>
          <a:r>
            <a:rPr lang="en-US" altLang="zh-CN" sz="3600" dirty="0" smtClean="0"/>
            <a:t>110+</a:t>
          </a:r>
          <a:r>
            <a:rPr lang="zh-CN" altLang="en-US" sz="3600" dirty="0" smtClean="0"/>
            <a:t>人天</a:t>
          </a:r>
          <a:endParaRPr lang="zh-CN" altLang="en-US" sz="3600" dirty="0"/>
        </a:p>
      </dgm:t>
    </dgm:pt>
    <dgm:pt modelId="{0A3ABF30-39BF-423D-B903-3B4982B7728B}" type="parTrans" cxnId="{AB194605-2D16-4A54-B407-608DA4547005}">
      <dgm:prSet/>
      <dgm:spPr/>
      <dgm:t>
        <a:bodyPr/>
        <a:lstStyle/>
        <a:p>
          <a:endParaRPr lang="zh-CN" altLang="en-US"/>
        </a:p>
      </dgm:t>
    </dgm:pt>
    <dgm:pt modelId="{C631DCA7-C17B-46AB-B868-A8AC2EA18831}" type="sibTrans" cxnId="{AB194605-2D16-4A54-B407-608DA4547005}">
      <dgm:prSet/>
      <dgm:spPr/>
      <dgm:t>
        <a:bodyPr/>
        <a:lstStyle/>
        <a:p>
          <a:endParaRPr lang="zh-CN" altLang="en-US"/>
        </a:p>
      </dgm:t>
    </dgm:pt>
    <dgm:pt modelId="{48DAD827-3838-4F44-A63B-9D91AF768B82}">
      <dgm:prSet phldrT="[文本]"/>
      <dgm:spPr/>
      <dgm:t>
        <a:bodyPr/>
        <a:lstStyle/>
        <a:p>
          <a:r>
            <a:rPr lang="zh-CN" altLang="en-US" dirty="0" smtClean="0"/>
            <a:t>开发数量</a:t>
          </a:r>
          <a:endParaRPr lang="zh-CN" altLang="en-US" dirty="0"/>
        </a:p>
      </dgm:t>
    </dgm:pt>
    <dgm:pt modelId="{917C3BAF-157C-466B-9A70-2C98F445E3A9}" type="parTrans" cxnId="{2038431B-3916-429F-BF62-4A0DEFC4FB06}">
      <dgm:prSet/>
      <dgm:spPr/>
      <dgm:t>
        <a:bodyPr/>
        <a:lstStyle/>
        <a:p>
          <a:endParaRPr lang="zh-CN" altLang="en-US"/>
        </a:p>
      </dgm:t>
    </dgm:pt>
    <dgm:pt modelId="{14418905-16E7-4760-ABB3-CED2D3AD43FC}" type="sibTrans" cxnId="{2038431B-3916-429F-BF62-4A0DEFC4FB06}">
      <dgm:prSet/>
      <dgm:spPr/>
      <dgm:t>
        <a:bodyPr/>
        <a:lstStyle/>
        <a:p>
          <a:endParaRPr lang="zh-CN" altLang="en-US"/>
        </a:p>
      </dgm:t>
    </dgm:pt>
    <dgm:pt modelId="{E39777A5-55FE-4157-B661-AD80DBFDCFEF}">
      <dgm:prSet phldrT="[文本]" custT="1"/>
      <dgm:spPr/>
      <dgm:t>
        <a:bodyPr/>
        <a:lstStyle/>
        <a:p>
          <a:r>
            <a:rPr lang="zh-CN" altLang="en-US" sz="3600" dirty="0" smtClean="0"/>
            <a:t>所有模板开发</a:t>
          </a:r>
          <a:r>
            <a:rPr lang="en-US" altLang="zh-CN" sz="3600" smtClean="0"/>
            <a:t>50</a:t>
          </a:r>
          <a:r>
            <a:rPr lang="en-US" altLang="zh-CN" sz="3600" dirty="0" smtClean="0"/>
            <a:t>+</a:t>
          </a:r>
          <a:endParaRPr lang="zh-CN" altLang="en-US" sz="3600" dirty="0"/>
        </a:p>
      </dgm:t>
    </dgm:pt>
    <dgm:pt modelId="{7FFBDC98-1B4E-4D51-B107-E988AD992B15}" type="parTrans" cxnId="{4C9AAE9B-1207-404E-B47E-3D8708D84940}">
      <dgm:prSet/>
      <dgm:spPr/>
      <dgm:t>
        <a:bodyPr/>
        <a:lstStyle/>
        <a:p>
          <a:endParaRPr lang="zh-CN" altLang="en-US"/>
        </a:p>
      </dgm:t>
    </dgm:pt>
    <dgm:pt modelId="{75E7F7D0-FDED-4EAC-AD9A-86E4A228D656}" type="sibTrans" cxnId="{4C9AAE9B-1207-404E-B47E-3D8708D84940}">
      <dgm:prSet/>
      <dgm:spPr/>
      <dgm:t>
        <a:bodyPr/>
        <a:lstStyle/>
        <a:p>
          <a:endParaRPr lang="zh-CN" altLang="en-US"/>
        </a:p>
      </dgm:t>
    </dgm:pt>
    <dgm:pt modelId="{8DE0DB2D-80CD-4913-BE73-A9C259B10116}" type="pres">
      <dgm:prSet presAssocID="{AD15A5CC-5E2A-4AE7-81B2-D15672FC99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884B8F-C0AC-48D9-8EF6-F53D8F8150E3}" type="pres">
      <dgm:prSet presAssocID="{06A520F9-A5BA-452F-903D-D4FF8DBA6374}" presName="parentText" presStyleLbl="node1" presStyleIdx="0" presStyleCnt="2" custLinFactNeighborX="-13316" custLinFactNeighborY="-46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FF7A01-0E6B-47DE-959A-4228FFE31535}" type="pres">
      <dgm:prSet presAssocID="{06A520F9-A5BA-452F-903D-D4FF8DBA637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871712-D24D-4803-9663-FE2C8E17C7F3}" type="pres">
      <dgm:prSet presAssocID="{48DAD827-3838-4F44-A63B-9D91AF768B8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E2E880-030F-4B57-9BA9-881A4DB6224E}" type="pres">
      <dgm:prSet presAssocID="{48DAD827-3838-4F44-A63B-9D91AF768B8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A3C2A8-52FF-4562-95C3-EF6B1344FC41}" type="presOf" srcId="{E39777A5-55FE-4157-B661-AD80DBFDCFEF}" destId="{F0E2E880-030F-4B57-9BA9-881A4DB6224E}" srcOrd="0" destOrd="0" presId="urn:microsoft.com/office/officeart/2005/8/layout/vList2"/>
    <dgm:cxn modelId="{CBE1EFE1-35AB-4154-8694-C6AC5F1B0355}" type="presOf" srcId="{06A520F9-A5BA-452F-903D-D4FF8DBA6374}" destId="{78884B8F-C0AC-48D9-8EF6-F53D8F8150E3}" srcOrd="0" destOrd="0" presId="urn:microsoft.com/office/officeart/2005/8/layout/vList2"/>
    <dgm:cxn modelId="{4C9AAE9B-1207-404E-B47E-3D8708D84940}" srcId="{48DAD827-3838-4F44-A63B-9D91AF768B82}" destId="{E39777A5-55FE-4157-B661-AD80DBFDCFEF}" srcOrd="0" destOrd="0" parTransId="{7FFBDC98-1B4E-4D51-B107-E988AD992B15}" sibTransId="{75E7F7D0-FDED-4EAC-AD9A-86E4A228D656}"/>
    <dgm:cxn modelId="{FB739574-88FA-4F53-B7F3-5F646BF8E165}" type="presOf" srcId="{073D88DA-A2EC-4B00-8D36-F0C9EDFF7DB5}" destId="{80FF7A01-0E6B-47DE-959A-4228FFE31535}" srcOrd="0" destOrd="0" presId="urn:microsoft.com/office/officeart/2005/8/layout/vList2"/>
    <dgm:cxn modelId="{AB194605-2D16-4A54-B407-608DA4547005}" srcId="{06A520F9-A5BA-452F-903D-D4FF8DBA6374}" destId="{073D88DA-A2EC-4B00-8D36-F0C9EDFF7DB5}" srcOrd="0" destOrd="0" parTransId="{0A3ABF30-39BF-423D-B903-3B4982B7728B}" sibTransId="{C631DCA7-C17B-46AB-B868-A8AC2EA18831}"/>
    <dgm:cxn modelId="{60EA4463-DB77-46E1-AE12-FBF361484EB4}" type="presOf" srcId="{48DAD827-3838-4F44-A63B-9D91AF768B82}" destId="{EF871712-D24D-4803-9663-FE2C8E17C7F3}" srcOrd="0" destOrd="0" presId="urn:microsoft.com/office/officeart/2005/8/layout/vList2"/>
    <dgm:cxn modelId="{2038431B-3916-429F-BF62-4A0DEFC4FB06}" srcId="{AD15A5CC-5E2A-4AE7-81B2-D15672FC9932}" destId="{48DAD827-3838-4F44-A63B-9D91AF768B82}" srcOrd="1" destOrd="0" parTransId="{917C3BAF-157C-466B-9A70-2C98F445E3A9}" sibTransId="{14418905-16E7-4760-ABB3-CED2D3AD43FC}"/>
    <dgm:cxn modelId="{09AC778B-2F53-4F98-8528-B009F6930893}" srcId="{AD15A5CC-5E2A-4AE7-81B2-D15672FC9932}" destId="{06A520F9-A5BA-452F-903D-D4FF8DBA6374}" srcOrd="0" destOrd="0" parTransId="{3946DA78-BC11-4ABB-99E9-0395B9A241D0}" sibTransId="{06904B4D-42A4-4FB6-A52F-49B823DCFD1B}"/>
    <dgm:cxn modelId="{FD17AFE2-502F-4C9E-94F1-3DCFD780B269}" type="presOf" srcId="{AD15A5CC-5E2A-4AE7-81B2-D15672FC9932}" destId="{8DE0DB2D-80CD-4913-BE73-A9C259B10116}" srcOrd="0" destOrd="0" presId="urn:microsoft.com/office/officeart/2005/8/layout/vList2"/>
    <dgm:cxn modelId="{4B1296F3-7DF6-4AEF-87D9-0FBF706B2814}" type="presParOf" srcId="{8DE0DB2D-80CD-4913-BE73-A9C259B10116}" destId="{78884B8F-C0AC-48D9-8EF6-F53D8F8150E3}" srcOrd="0" destOrd="0" presId="urn:microsoft.com/office/officeart/2005/8/layout/vList2"/>
    <dgm:cxn modelId="{BA299A3A-A525-41A5-8007-804E21B997D5}" type="presParOf" srcId="{8DE0DB2D-80CD-4913-BE73-A9C259B10116}" destId="{80FF7A01-0E6B-47DE-959A-4228FFE31535}" srcOrd="1" destOrd="0" presId="urn:microsoft.com/office/officeart/2005/8/layout/vList2"/>
    <dgm:cxn modelId="{2A089F45-B224-4A16-BD66-78820A866E37}" type="presParOf" srcId="{8DE0DB2D-80CD-4913-BE73-A9C259B10116}" destId="{EF871712-D24D-4803-9663-FE2C8E17C7F3}" srcOrd="2" destOrd="0" presId="urn:microsoft.com/office/officeart/2005/8/layout/vList2"/>
    <dgm:cxn modelId="{F60CA18B-6FA8-4BE3-96A1-8F5E58BDFD1A}" type="presParOf" srcId="{8DE0DB2D-80CD-4913-BE73-A9C259B10116}" destId="{F0E2E880-030F-4B57-9BA9-881A4DB622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D812B-7EF6-4844-A10C-CD1744D8E85B}">
      <dsp:nvSpPr>
        <dsp:cNvPr id="0" name=""/>
        <dsp:cNvSpPr/>
      </dsp:nvSpPr>
      <dsp:spPr>
        <a:xfrm>
          <a:off x="0" y="374513"/>
          <a:ext cx="7412872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321" tIns="354076" rIns="5753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收集约</a:t>
          </a:r>
          <a:r>
            <a:rPr lang="en-US" altLang="zh-CN" sz="1700" kern="1200" dirty="0" smtClean="0"/>
            <a:t>150</a:t>
          </a:r>
          <a:r>
            <a:rPr lang="zh-CN" altLang="en-US" sz="1700" kern="1200" dirty="0" smtClean="0"/>
            <a:t>个项目</a:t>
          </a:r>
          <a:r>
            <a:rPr lang="en-US" altLang="zh-CN" sz="1700" kern="1200" dirty="0" smtClean="0"/>
            <a:t>2017</a:t>
          </a:r>
          <a:r>
            <a:rPr lang="zh-CN" altLang="en-US" sz="1700" kern="1200" dirty="0" smtClean="0"/>
            <a:t>年度公司年度计划数据收集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数据量约</a:t>
          </a:r>
          <a:r>
            <a:rPr lang="en-US" altLang="zh-CN" sz="1700" kern="1200" dirty="0" smtClean="0"/>
            <a:t>20000+</a:t>
          </a:r>
          <a:endParaRPr lang="zh-CN" altLang="en-US" sz="1700" kern="1200" dirty="0"/>
        </a:p>
      </dsp:txBody>
      <dsp:txXfrm>
        <a:off x="0" y="374513"/>
        <a:ext cx="7412872" cy="1044225"/>
      </dsp:txXfrm>
    </dsp:sp>
    <dsp:sp modelId="{0202C78E-F33D-472C-A170-265E7B06D80B}">
      <dsp:nvSpPr>
        <dsp:cNvPr id="0" name=""/>
        <dsp:cNvSpPr/>
      </dsp:nvSpPr>
      <dsp:spPr>
        <a:xfrm>
          <a:off x="370643" y="123593"/>
          <a:ext cx="612002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32" tIns="0" rIns="19613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年报</a:t>
          </a:r>
          <a:endParaRPr lang="zh-CN" altLang="en-US" sz="1700" kern="1200" dirty="0"/>
        </a:p>
      </dsp:txBody>
      <dsp:txXfrm>
        <a:off x="395141" y="148091"/>
        <a:ext cx="6071026" cy="452844"/>
      </dsp:txXfrm>
    </dsp:sp>
    <dsp:sp modelId="{5BBA2AB2-4479-4090-8B64-20E46A82415A}">
      <dsp:nvSpPr>
        <dsp:cNvPr id="0" name=""/>
        <dsp:cNvSpPr/>
      </dsp:nvSpPr>
      <dsp:spPr>
        <a:xfrm>
          <a:off x="0" y="1761458"/>
          <a:ext cx="7412872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321" tIns="354076" rIns="5753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完成约</a:t>
          </a:r>
          <a:r>
            <a:rPr lang="en-US" altLang="zh-CN" sz="1700" kern="1200" dirty="0" smtClean="0"/>
            <a:t>150</a:t>
          </a:r>
          <a:r>
            <a:rPr lang="zh-CN" altLang="en-US" sz="1700" kern="1200" dirty="0" smtClean="0"/>
            <a:t>个项目公司</a:t>
          </a:r>
          <a:r>
            <a:rPr lang="en-US" altLang="zh-CN" sz="1700" kern="1200" dirty="0" smtClean="0"/>
            <a:t>11-12</a:t>
          </a:r>
          <a:r>
            <a:rPr lang="zh-CN" altLang="en-US" sz="1700" kern="1200" dirty="0" smtClean="0"/>
            <a:t>月份月报数据收集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数据量约</a:t>
          </a:r>
          <a:r>
            <a:rPr lang="en-US" altLang="zh-CN" sz="1700" kern="1200" dirty="0" smtClean="0"/>
            <a:t>5W+</a:t>
          </a:r>
          <a:endParaRPr lang="zh-CN" altLang="en-US" sz="1700" kern="1200" dirty="0"/>
        </a:p>
      </dsp:txBody>
      <dsp:txXfrm>
        <a:off x="0" y="1761458"/>
        <a:ext cx="7412872" cy="1044225"/>
      </dsp:txXfrm>
    </dsp:sp>
    <dsp:sp modelId="{27BE0493-CA3C-449F-ABBD-6F176E5C1E4B}">
      <dsp:nvSpPr>
        <dsp:cNvPr id="0" name=""/>
        <dsp:cNvSpPr/>
      </dsp:nvSpPr>
      <dsp:spPr>
        <a:xfrm>
          <a:off x="370643" y="1510538"/>
          <a:ext cx="612002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32" tIns="0" rIns="19613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月报</a:t>
          </a:r>
          <a:endParaRPr lang="zh-CN" altLang="en-US" sz="1700" kern="1200" dirty="0"/>
        </a:p>
      </dsp:txBody>
      <dsp:txXfrm>
        <a:off x="395141" y="1535036"/>
        <a:ext cx="6071026" cy="452844"/>
      </dsp:txXfrm>
    </dsp:sp>
    <dsp:sp modelId="{66011483-2C27-4C50-A2E4-F6C221EB1501}">
      <dsp:nvSpPr>
        <dsp:cNvPr id="0" name=""/>
        <dsp:cNvSpPr/>
      </dsp:nvSpPr>
      <dsp:spPr>
        <a:xfrm>
          <a:off x="0" y="3148403"/>
          <a:ext cx="7412872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321" tIns="354076" rIns="5753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完成</a:t>
          </a:r>
          <a:r>
            <a:rPr lang="en-US" altLang="zh-CN" sz="1700" kern="1200" dirty="0" smtClean="0"/>
            <a:t>2</a:t>
          </a:r>
          <a:r>
            <a:rPr lang="zh-CN" altLang="en-US" sz="1700" kern="1200" dirty="0" smtClean="0"/>
            <a:t>张相关数据导入表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完成</a:t>
          </a:r>
          <a:r>
            <a:rPr lang="en-US" altLang="zh-CN" sz="1700" kern="1200" dirty="0" smtClean="0"/>
            <a:t>6</a:t>
          </a:r>
          <a:r>
            <a:rPr lang="zh-CN" altLang="en-US" sz="1700" kern="1200" dirty="0" smtClean="0"/>
            <a:t>张数据录入的流程表</a:t>
          </a:r>
          <a:endParaRPr lang="zh-CN" altLang="en-US" sz="1700" kern="1200" dirty="0"/>
        </a:p>
      </dsp:txBody>
      <dsp:txXfrm>
        <a:off x="0" y="3148403"/>
        <a:ext cx="7412872" cy="1044225"/>
      </dsp:txXfrm>
    </dsp:sp>
    <dsp:sp modelId="{036A1D3A-D218-4433-9A29-5396399EB128}">
      <dsp:nvSpPr>
        <dsp:cNvPr id="0" name=""/>
        <dsp:cNvSpPr/>
      </dsp:nvSpPr>
      <dsp:spPr>
        <a:xfrm>
          <a:off x="370643" y="2897483"/>
          <a:ext cx="612002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32" tIns="0" rIns="19613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内部调配平台</a:t>
          </a:r>
          <a:endParaRPr lang="zh-CN" altLang="en-US" sz="1700" kern="1200" dirty="0"/>
        </a:p>
      </dsp:txBody>
      <dsp:txXfrm>
        <a:off x="395141" y="2921981"/>
        <a:ext cx="6071026" cy="452844"/>
      </dsp:txXfrm>
    </dsp:sp>
    <dsp:sp modelId="{60FD728D-1174-44C2-9B15-A30F2A017549}">
      <dsp:nvSpPr>
        <dsp:cNvPr id="0" name=""/>
        <dsp:cNvSpPr/>
      </dsp:nvSpPr>
      <dsp:spPr>
        <a:xfrm>
          <a:off x="0" y="4535348"/>
          <a:ext cx="7412872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321" tIns="354076" rIns="5753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完成</a:t>
          </a:r>
          <a:r>
            <a:rPr lang="en-US" altLang="zh-CN" sz="1700" kern="1200" dirty="0" smtClean="0"/>
            <a:t>4</a:t>
          </a:r>
          <a:r>
            <a:rPr lang="zh-CN" altLang="en-US" sz="1700" kern="1200" dirty="0" smtClean="0"/>
            <a:t>张对年报月报数据进行汇总的查询表</a:t>
          </a:r>
          <a:endParaRPr lang="zh-CN" altLang="en-US" sz="1700" kern="1200" dirty="0"/>
        </a:p>
      </dsp:txBody>
      <dsp:txXfrm>
        <a:off x="0" y="4535348"/>
        <a:ext cx="7412872" cy="736312"/>
      </dsp:txXfrm>
    </dsp:sp>
    <dsp:sp modelId="{4BCB604C-E339-404B-A948-52AEB5644BD0}">
      <dsp:nvSpPr>
        <dsp:cNvPr id="0" name=""/>
        <dsp:cNvSpPr/>
      </dsp:nvSpPr>
      <dsp:spPr>
        <a:xfrm>
          <a:off x="370643" y="4284428"/>
          <a:ext cx="612002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32" tIns="0" rIns="19613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子集团查询</a:t>
          </a:r>
          <a:endParaRPr lang="zh-CN" altLang="en-US" sz="1700" kern="1200" dirty="0"/>
        </a:p>
      </dsp:txBody>
      <dsp:txXfrm>
        <a:off x="395141" y="4308926"/>
        <a:ext cx="6071026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84B8F-C0AC-48D9-8EF6-F53D8F8150E3}">
      <dsp:nvSpPr>
        <dsp:cNvPr id="0" name=""/>
        <dsp:cNvSpPr/>
      </dsp:nvSpPr>
      <dsp:spPr>
        <a:xfrm>
          <a:off x="0" y="0"/>
          <a:ext cx="7543141" cy="13583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人力投入</a:t>
          </a:r>
          <a:endParaRPr lang="zh-CN" altLang="en-US" sz="5400" kern="1200" dirty="0"/>
        </a:p>
      </dsp:txBody>
      <dsp:txXfrm>
        <a:off x="66310" y="66310"/>
        <a:ext cx="7410521" cy="1225749"/>
      </dsp:txXfrm>
    </dsp:sp>
    <dsp:sp modelId="{80FF7A01-0E6B-47DE-959A-4228FFE31535}">
      <dsp:nvSpPr>
        <dsp:cNvPr id="0" name=""/>
        <dsp:cNvSpPr/>
      </dsp:nvSpPr>
      <dsp:spPr>
        <a:xfrm>
          <a:off x="0" y="1371223"/>
          <a:ext cx="7543141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495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600" kern="1200" dirty="0" smtClean="0"/>
            <a:t>截止</a:t>
          </a:r>
          <a:r>
            <a:rPr lang="en-US" altLang="zh-CN" sz="3600" kern="1200" dirty="0" smtClean="0"/>
            <a:t>2016/12/02 </a:t>
          </a:r>
          <a:r>
            <a:rPr lang="zh-CN" altLang="en-US" sz="3600" kern="1200" dirty="0" smtClean="0"/>
            <a:t>已投入</a:t>
          </a:r>
          <a:r>
            <a:rPr lang="en-US" altLang="zh-CN" sz="3600" kern="1200" dirty="0" smtClean="0"/>
            <a:t>110+</a:t>
          </a:r>
          <a:r>
            <a:rPr lang="zh-CN" altLang="en-US" sz="3600" kern="1200" dirty="0" smtClean="0"/>
            <a:t>人天</a:t>
          </a:r>
          <a:endParaRPr lang="zh-CN" altLang="en-US" sz="3600" kern="1200" dirty="0"/>
        </a:p>
      </dsp:txBody>
      <dsp:txXfrm>
        <a:off x="0" y="1371223"/>
        <a:ext cx="7543141" cy="894240"/>
      </dsp:txXfrm>
    </dsp:sp>
    <dsp:sp modelId="{EF871712-D24D-4803-9663-FE2C8E17C7F3}">
      <dsp:nvSpPr>
        <dsp:cNvPr id="0" name=""/>
        <dsp:cNvSpPr/>
      </dsp:nvSpPr>
      <dsp:spPr>
        <a:xfrm>
          <a:off x="0" y="2265463"/>
          <a:ext cx="7543141" cy="135836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开发数量</a:t>
          </a:r>
          <a:endParaRPr lang="zh-CN" altLang="en-US" sz="5400" kern="1200" dirty="0"/>
        </a:p>
      </dsp:txBody>
      <dsp:txXfrm>
        <a:off x="66310" y="2331773"/>
        <a:ext cx="7410521" cy="1225749"/>
      </dsp:txXfrm>
    </dsp:sp>
    <dsp:sp modelId="{F0E2E880-030F-4B57-9BA9-881A4DB6224E}">
      <dsp:nvSpPr>
        <dsp:cNvPr id="0" name=""/>
        <dsp:cNvSpPr/>
      </dsp:nvSpPr>
      <dsp:spPr>
        <a:xfrm>
          <a:off x="0" y="3623832"/>
          <a:ext cx="7543141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495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600" kern="1200" dirty="0" smtClean="0"/>
            <a:t>所有模板开发</a:t>
          </a:r>
          <a:r>
            <a:rPr lang="en-US" altLang="zh-CN" sz="3600" kern="1200" smtClean="0"/>
            <a:t>50</a:t>
          </a:r>
          <a:r>
            <a:rPr lang="en-US" altLang="zh-CN" sz="3600" kern="1200" dirty="0" smtClean="0"/>
            <a:t>+</a:t>
          </a:r>
          <a:endParaRPr lang="zh-CN" altLang="en-US" sz="3600" kern="1200" dirty="0"/>
        </a:p>
      </dsp:txBody>
      <dsp:txXfrm>
        <a:off x="0" y="3623832"/>
        <a:ext cx="7543141" cy="89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854DD-860F-4944-9532-7A4938D5193C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00-73E9-4AEB-BDD0-51E7D2390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333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88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589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21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3"/>
          <p:cNvSpPr txBox="1"/>
          <p:nvPr/>
        </p:nvSpPr>
        <p:spPr>
          <a:xfrm>
            <a:off x="4005943" y="1649966"/>
            <a:ext cx="4180115" cy="1200329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72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</a:t>
            </a:r>
            <a:endParaRPr lang="zh-CN" altLang="en-US" sz="7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752600" y="5132076"/>
            <a:ext cx="91301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0" y="2644490"/>
            <a:ext cx="12205604" cy="4213510"/>
          </a:xfrm>
          <a:custGeom>
            <a:avLst/>
            <a:gdLst>
              <a:gd name="connsiteX0" fmla="*/ 0 w 12235543"/>
              <a:gd name="connsiteY0" fmla="*/ 0 h 4213510"/>
              <a:gd name="connsiteX1" fmla="*/ 12235543 w 12235543"/>
              <a:gd name="connsiteY1" fmla="*/ 2946843 h 4213510"/>
              <a:gd name="connsiteX2" fmla="*/ 12235543 w 12235543"/>
              <a:gd name="connsiteY2" fmla="*/ 4213510 h 4213510"/>
              <a:gd name="connsiteX3" fmla="*/ 6153150 w 12235543"/>
              <a:gd name="connsiteY3" fmla="*/ 4213510 h 4213510"/>
              <a:gd name="connsiteX4" fmla="*/ 0 w 12235543"/>
              <a:gd name="connsiteY4" fmla="*/ 2960794 h 421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5543" h="4213510">
                <a:moveTo>
                  <a:pt x="0" y="0"/>
                </a:moveTo>
                <a:lnTo>
                  <a:pt x="12235543" y="2946843"/>
                </a:lnTo>
                <a:lnTo>
                  <a:pt x="12235543" y="4213510"/>
                </a:lnTo>
                <a:lnTo>
                  <a:pt x="6153150" y="4213510"/>
                </a:lnTo>
                <a:lnTo>
                  <a:pt x="0" y="2960794"/>
                </a:lnTo>
                <a:close/>
              </a:path>
            </a:pathLst>
          </a:custGeom>
          <a:solidFill>
            <a:srgbClr val="1AB6A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flipH="1">
            <a:off x="-1" y="2644490"/>
            <a:ext cx="12192001" cy="4213510"/>
          </a:xfrm>
          <a:custGeom>
            <a:avLst/>
            <a:gdLst>
              <a:gd name="connsiteX0" fmla="*/ 0 w 12235543"/>
              <a:gd name="connsiteY0" fmla="*/ 0 h 4213510"/>
              <a:gd name="connsiteX1" fmla="*/ 0 w 12235543"/>
              <a:gd name="connsiteY1" fmla="*/ 4213510 h 4213510"/>
              <a:gd name="connsiteX2" fmla="*/ 13607 w 12235543"/>
              <a:gd name="connsiteY2" fmla="*/ 4213510 h 4213510"/>
              <a:gd name="connsiteX3" fmla="*/ 13607 w 12235543"/>
              <a:gd name="connsiteY3" fmla="*/ 2958024 h 4213510"/>
              <a:gd name="connsiteX4" fmla="*/ 6109606 w 12235543"/>
              <a:gd name="connsiteY4" fmla="*/ 4213510 h 4213510"/>
              <a:gd name="connsiteX5" fmla="*/ 12235543 w 12235543"/>
              <a:gd name="connsiteY5" fmla="*/ 4213510 h 4213510"/>
              <a:gd name="connsiteX6" fmla="*/ 12235543 w 12235543"/>
              <a:gd name="connsiteY6" fmla="*/ 2946843 h 421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5543" h="4213510">
                <a:moveTo>
                  <a:pt x="0" y="0"/>
                </a:moveTo>
                <a:lnTo>
                  <a:pt x="0" y="4213510"/>
                </a:lnTo>
                <a:lnTo>
                  <a:pt x="13607" y="4213510"/>
                </a:lnTo>
                <a:lnTo>
                  <a:pt x="13607" y="2958024"/>
                </a:lnTo>
                <a:lnTo>
                  <a:pt x="6109606" y="4213510"/>
                </a:lnTo>
                <a:lnTo>
                  <a:pt x="12235543" y="4213510"/>
                </a:lnTo>
                <a:lnTo>
                  <a:pt x="12235543" y="2946843"/>
                </a:lnTo>
                <a:close/>
              </a:path>
            </a:pathLst>
          </a:custGeom>
          <a:solidFill>
            <a:srgbClr val="1AB6A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18"/>
          <p:cNvSpPr txBox="1"/>
          <p:nvPr/>
        </p:nvSpPr>
        <p:spPr>
          <a:xfrm>
            <a:off x="1503216" y="4116412"/>
            <a:ext cx="9552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*****系统验收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905000" y="5284476"/>
            <a:ext cx="91301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5"/>
          <p:cNvSpPr txBox="1"/>
          <p:nvPr/>
        </p:nvSpPr>
        <p:spPr>
          <a:xfrm>
            <a:off x="3610899" y="5515107"/>
            <a:ext cx="5275262" cy="6093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LiHei" panose="020B0503030403020204" pitchFamily="34" charset="-122"/>
              </a:rPr>
              <a:t>汇报：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LiHei" panose="020B0503030403020204" pitchFamily="34" charset="-122"/>
              </a:rPr>
              <a:t>帆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LiHei" panose="020B0503030403020204" pitchFamily="34" charset="-122"/>
              </a:rPr>
              <a:t>软项目组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LiHei" panose="020B0503030403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3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1"/>
          <p:cNvSpPr txBox="1"/>
          <p:nvPr/>
        </p:nvSpPr>
        <p:spPr>
          <a:xfrm>
            <a:off x="530224" y="568325"/>
            <a:ext cx="5502085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 b="1">
                <a:solidFill>
                  <a:srgbClr val="E7E6E6">
                    <a:lumMod val="25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造字工房悦圆演示版常规体" pitchFamily="2" charset="-122"/>
                <a:ea typeface="造字工房悦圆演示版常规体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业务关系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年计划与月报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673100"/>
            <a:ext cx="509588" cy="449263"/>
            <a:chOff x="0" y="293801"/>
            <a:chExt cx="509362" cy="449943"/>
          </a:xfrm>
        </p:grpSpPr>
        <p:sp>
          <p:nvSpPr>
            <p:cNvPr id="48" name="矩形 47"/>
            <p:cNvSpPr/>
            <p:nvPr/>
          </p:nvSpPr>
          <p:spPr>
            <a:xfrm>
              <a:off x="0" y="293801"/>
              <a:ext cx="377657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2088" y="293801"/>
              <a:ext cx="87274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文本框 54"/>
          <p:cNvSpPr txBox="1"/>
          <p:nvPr/>
        </p:nvSpPr>
        <p:spPr>
          <a:xfrm>
            <a:off x="9289952" y="3179025"/>
            <a:ext cx="1548000" cy="43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招聘执行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3" name="文本框 55"/>
          <p:cNvSpPr txBox="1"/>
          <p:nvPr/>
        </p:nvSpPr>
        <p:spPr>
          <a:xfrm>
            <a:off x="9289952" y="2222534"/>
            <a:ext cx="1548000" cy="43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人员编制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文本框 56"/>
          <p:cNvSpPr txBox="1"/>
          <p:nvPr/>
        </p:nvSpPr>
        <p:spPr>
          <a:xfrm>
            <a:off x="9289952" y="4135516"/>
            <a:ext cx="1548000" cy="43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人工成本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文本框 57"/>
          <p:cNvSpPr txBox="1"/>
          <p:nvPr/>
        </p:nvSpPr>
        <p:spPr>
          <a:xfrm>
            <a:off x="9289952" y="5092008"/>
            <a:ext cx="1548000" cy="43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人员分流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736279" y="1569494"/>
            <a:ext cx="2485902" cy="4572000"/>
          </a:xfrm>
          <a:prstGeom prst="roundRect">
            <a:avLst>
              <a:gd name="adj" fmla="val 758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8801631" y="1548981"/>
            <a:ext cx="19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月报</a:t>
            </a:r>
            <a:endParaRPr lang="zh-CN" altLang="en-US" sz="24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42" name="直接箭头连接符 141"/>
          <p:cNvCxnSpPr>
            <a:stCxn id="149" idx="3"/>
            <a:endCxn id="52" idx="1"/>
          </p:cNvCxnSpPr>
          <p:nvPr/>
        </p:nvCxnSpPr>
        <p:spPr>
          <a:xfrm>
            <a:off x="6564963" y="2787509"/>
            <a:ext cx="2724989" cy="607516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endCxn id="54" idx="1"/>
          </p:cNvCxnSpPr>
          <p:nvPr/>
        </p:nvCxnSpPr>
        <p:spPr>
          <a:xfrm>
            <a:off x="7410732" y="4026094"/>
            <a:ext cx="1879220" cy="325422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23" idx="3"/>
            <a:endCxn id="55" idx="1"/>
          </p:cNvCxnSpPr>
          <p:nvPr/>
        </p:nvCxnSpPr>
        <p:spPr>
          <a:xfrm>
            <a:off x="6564963" y="4881996"/>
            <a:ext cx="2724989" cy="42601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8043252" y="2304763"/>
            <a:ext cx="923330" cy="3359056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endParaRPr lang="en-US" altLang="zh-CN" sz="2400" b="1" spc="1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spc="100" dirty="0" smtClean="0">
                <a:latin typeface="微软雅黑" pitchFamily="34" charset="-122"/>
                <a:ea typeface="微软雅黑" pitchFamily="34" charset="-122"/>
              </a:rPr>
              <a:t>月度执行，差异跟踪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63767" y="1410050"/>
            <a:ext cx="7547218" cy="4704148"/>
            <a:chOff x="458788" y="1123441"/>
            <a:chExt cx="9672887" cy="5563962"/>
          </a:xfrm>
        </p:grpSpPr>
        <p:sp>
          <p:nvSpPr>
            <p:cNvPr id="59" name="文本框 26"/>
            <p:cNvSpPr txBox="1"/>
            <p:nvPr/>
          </p:nvSpPr>
          <p:spPr>
            <a:xfrm>
              <a:off x="3487019" y="3511897"/>
              <a:ext cx="2232000" cy="36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拟晋升（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1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61" name="组合 57"/>
            <p:cNvGrpSpPr/>
            <p:nvPr/>
          </p:nvGrpSpPr>
          <p:grpSpPr>
            <a:xfrm>
              <a:off x="6046678" y="2546469"/>
              <a:ext cx="2616199" cy="412399"/>
              <a:chOff x="6046678" y="2819429"/>
              <a:chExt cx="2616199" cy="412399"/>
            </a:xfrm>
          </p:grpSpPr>
          <p:sp>
            <p:nvSpPr>
              <p:cNvPr id="149" name="文本框 25"/>
              <p:cNvSpPr txBox="1"/>
              <p:nvPr/>
            </p:nvSpPr>
            <p:spPr>
              <a:xfrm>
                <a:off x="7078877" y="2819429"/>
                <a:ext cx="1584000" cy="41239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招聘计划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flipV="1">
                <a:off x="6046678" y="3016155"/>
                <a:ext cx="1022862" cy="1817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 61"/>
            <p:cNvSpPr/>
            <p:nvPr/>
          </p:nvSpPr>
          <p:spPr>
            <a:xfrm>
              <a:off x="815164" y="1766376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经营指标</a:t>
              </a:r>
            </a:p>
          </p:txBody>
        </p:sp>
        <p:grpSp>
          <p:nvGrpSpPr>
            <p:cNvPr id="63" name="组合 63"/>
            <p:cNvGrpSpPr/>
            <p:nvPr/>
          </p:nvGrpSpPr>
          <p:grpSpPr>
            <a:xfrm>
              <a:off x="3169564" y="2576701"/>
              <a:ext cx="2030935" cy="369332"/>
              <a:chOff x="3169564" y="2849661"/>
              <a:chExt cx="2030935" cy="369332"/>
            </a:xfrm>
          </p:grpSpPr>
          <p:sp>
            <p:nvSpPr>
              <p:cNvPr id="147" name="文本框 23"/>
              <p:cNvSpPr txBox="1"/>
              <p:nvPr/>
            </p:nvSpPr>
            <p:spPr>
              <a:xfrm>
                <a:off x="3760499" y="2849661"/>
                <a:ext cx="1440000" cy="36933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岗位编制</a:t>
                </a:r>
                <a:endPara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48" name="直接箭头连接符 147"/>
              <p:cNvCxnSpPr>
                <a:stCxn id="92" idx="3"/>
                <a:endCxn id="147" idx="1"/>
              </p:cNvCxnSpPr>
              <p:nvPr/>
            </p:nvCxnSpPr>
            <p:spPr>
              <a:xfrm>
                <a:off x="3169564" y="3034327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矩形 63"/>
            <p:cNvSpPr/>
            <p:nvPr/>
          </p:nvSpPr>
          <p:spPr>
            <a:xfrm>
              <a:off x="4455092" y="3020943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人岗匹配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2878" y="1123441"/>
              <a:ext cx="2993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A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项目公司</a:t>
              </a:r>
              <a:endParaRPr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66" name="组合 74"/>
            <p:cNvGrpSpPr/>
            <p:nvPr/>
          </p:nvGrpSpPr>
          <p:grpSpPr>
            <a:xfrm>
              <a:off x="2255164" y="1762942"/>
              <a:ext cx="1733269" cy="369332"/>
              <a:chOff x="2255164" y="2035902"/>
              <a:chExt cx="1733269" cy="369332"/>
            </a:xfrm>
          </p:grpSpPr>
          <p:sp>
            <p:nvSpPr>
              <p:cNvPr id="145" name="文本框 32"/>
              <p:cNvSpPr txBox="1"/>
              <p:nvPr/>
            </p:nvSpPr>
            <p:spPr>
              <a:xfrm>
                <a:off x="2548433" y="2035902"/>
                <a:ext cx="1440000" cy="36933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开发节奏</a:t>
                </a:r>
                <a:endPara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46" name="直接箭头连接符 145"/>
              <p:cNvCxnSpPr>
                <a:stCxn id="62" idx="3"/>
                <a:endCxn id="145" idx="1"/>
              </p:cNvCxnSpPr>
              <p:nvPr/>
            </p:nvCxnSpPr>
            <p:spPr>
              <a:xfrm>
                <a:off x="2255164" y="2210354"/>
                <a:ext cx="293269" cy="1021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34"/>
            <p:cNvSpPr txBox="1"/>
            <p:nvPr/>
          </p:nvSpPr>
          <p:spPr>
            <a:xfrm>
              <a:off x="1729564" y="2576701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组织架构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95" name="组合 79"/>
            <p:cNvGrpSpPr/>
            <p:nvPr/>
          </p:nvGrpSpPr>
          <p:grpSpPr>
            <a:xfrm>
              <a:off x="700089" y="1624079"/>
              <a:ext cx="3421535" cy="936072"/>
              <a:chOff x="700089" y="1897039"/>
              <a:chExt cx="3421535" cy="936072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700089" y="1897039"/>
                <a:ext cx="3421535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44" name="直接箭头连接符 143"/>
              <p:cNvCxnSpPr/>
              <p:nvPr/>
            </p:nvCxnSpPr>
            <p:spPr>
              <a:xfrm rot="5400000">
                <a:off x="2323809" y="2706866"/>
                <a:ext cx="252000" cy="48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34"/>
            <p:cNvSpPr txBox="1"/>
            <p:nvPr/>
          </p:nvSpPr>
          <p:spPr>
            <a:xfrm>
              <a:off x="1349697" y="4465869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人员盘点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09" name="文本框 26"/>
            <p:cNvSpPr txBox="1"/>
            <p:nvPr/>
          </p:nvSpPr>
          <p:spPr>
            <a:xfrm>
              <a:off x="3487019" y="3985587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拟调薪（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2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、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3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0" name="文本框 26"/>
            <p:cNvSpPr txBox="1"/>
            <p:nvPr/>
          </p:nvSpPr>
          <p:spPr>
            <a:xfrm>
              <a:off x="3487019" y="4461553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4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1" name="文本框 26"/>
            <p:cNvSpPr txBox="1"/>
            <p:nvPr/>
          </p:nvSpPr>
          <p:spPr>
            <a:xfrm>
              <a:off x="3487019" y="4937517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拟分流干预（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5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2" name="文本框 26"/>
            <p:cNvSpPr txBox="1"/>
            <p:nvPr/>
          </p:nvSpPr>
          <p:spPr>
            <a:xfrm>
              <a:off x="3487019" y="5413483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拟分流可调配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113" name="组合 98"/>
            <p:cNvGrpSpPr/>
            <p:nvPr/>
          </p:nvGrpSpPr>
          <p:grpSpPr>
            <a:xfrm>
              <a:off x="2778321" y="3689621"/>
              <a:ext cx="697322" cy="1905961"/>
              <a:chOff x="2778321" y="3962581"/>
              <a:chExt cx="697322" cy="1905961"/>
            </a:xfrm>
          </p:grpSpPr>
          <p:cxnSp>
            <p:nvCxnSpPr>
              <p:cNvPr id="135" name="直接箭头连接符 134"/>
              <p:cNvCxnSpPr/>
              <p:nvPr/>
            </p:nvCxnSpPr>
            <p:spPr>
              <a:xfrm flipV="1">
                <a:off x="2778321" y="4908863"/>
                <a:ext cx="697322" cy="89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/>
              <p:nvPr/>
            </p:nvCxnSpPr>
            <p:spPr>
              <a:xfrm flipV="1">
                <a:off x="3092224" y="3962581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/>
            </p:nvCxnSpPr>
            <p:spPr>
              <a:xfrm>
                <a:off x="3096773" y="5388915"/>
                <a:ext cx="360000" cy="190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/>
              <p:cNvCxnSpPr/>
              <p:nvPr/>
            </p:nvCxnSpPr>
            <p:spPr>
              <a:xfrm flipV="1">
                <a:off x="3092224" y="4435722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/>
              <p:cNvCxnSpPr/>
              <p:nvPr/>
            </p:nvCxnSpPr>
            <p:spPr>
              <a:xfrm flipV="1">
                <a:off x="3092224" y="5861894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rot="5400000">
                <a:off x="2183640" y="4926845"/>
                <a:ext cx="1883391" cy="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/>
            <p:nvPr/>
          </p:nvGrpSpPr>
          <p:grpSpPr>
            <a:xfrm>
              <a:off x="1234622" y="2404276"/>
              <a:ext cx="4788000" cy="3517770"/>
              <a:chOff x="1234622" y="2677236"/>
              <a:chExt cx="4788000" cy="3517770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1234622" y="3603006"/>
                <a:ext cx="4788000" cy="2592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234622" y="2677236"/>
                <a:ext cx="4788000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134" name="上下箭头 133"/>
              <p:cNvSpPr/>
              <p:nvPr/>
            </p:nvSpPr>
            <p:spPr>
              <a:xfrm>
                <a:off x="4258102" y="3261815"/>
                <a:ext cx="204716" cy="432000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20"/>
            <p:cNvGrpSpPr/>
            <p:nvPr/>
          </p:nvGrpSpPr>
          <p:grpSpPr>
            <a:xfrm>
              <a:off x="6078812" y="3511897"/>
              <a:ext cx="2584065" cy="338554"/>
              <a:chOff x="6078812" y="3784857"/>
              <a:chExt cx="2584065" cy="338554"/>
            </a:xfrm>
          </p:grpSpPr>
          <p:sp>
            <p:nvSpPr>
              <p:cNvPr id="130" name="文本框 26"/>
              <p:cNvSpPr txBox="1"/>
              <p:nvPr/>
            </p:nvSpPr>
            <p:spPr>
              <a:xfrm>
                <a:off x="6682877" y="3784857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晋升计划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31" name="直接箭头连接符 130"/>
              <p:cNvCxnSpPr/>
              <p:nvPr/>
            </p:nvCxnSpPr>
            <p:spPr>
              <a:xfrm>
                <a:off x="6078812" y="3964650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23"/>
            <p:cNvGrpSpPr/>
            <p:nvPr/>
          </p:nvGrpSpPr>
          <p:grpSpPr>
            <a:xfrm>
              <a:off x="6053791" y="3987293"/>
              <a:ext cx="2609086" cy="338554"/>
              <a:chOff x="6053791" y="4260253"/>
              <a:chExt cx="2609086" cy="338554"/>
            </a:xfrm>
          </p:grpSpPr>
          <p:sp>
            <p:nvSpPr>
              <p:cNvPr id="128" name="文本框 26"/>
              <p:cNvSpPr txBox="1"/>
              <p:nvPr/>
            </p:nvSpPr>
            <p:spPr>
              <a:xfrm>
                <a:off x="6682877" y="4260253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调薪计划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9" name="直接箭头连接符 128"/>
              <p:cNvCxnSpPr/>
              <p:nvPr/>
            </p:nvCxnSpPr>
            <p:spPr>
              <a:xfrm>
                <a:off x="6053791" y="4471892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26"/>
            <p:cNvGrpSpPr/>
            <p:nvPr/>
          </p:nvGrpSpPr>
          <p:grpSpPr>
            <a:xfrm>
              <a:off x="6056066" y="4462689"/>
              <a:ext cx="2606811" cy="338554"/>
              <a:chOff x="6056066" y="4735649"/>
              <a:chExt cx="2606811" cy="338554"/>
            </a:xfrm>
          </p:grpSpPr>
          <p:sp>
            <p:nvSpPr>
              <p:cNvPr id="126" name="文本框 26"/>
              <p:cNvSpPr txBox="1"/>
              <p:nvPr/>
            </p:nvSpPr>
            <p:spPr>
              <a:xfrm>
                <a:off x="6682877" y="4735649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平级留用人员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7" name="直接箭头连接符 126"/>
              <p:cNvCxnSpPr/>
              <p:nvPr/>
            </p:nvCxnSpPr>
            <p:spPr>
              <a:xfrm>
                <a:off x="6056066" y="4897247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组合 129"/>
            <p:cNvGrpSpPr/>
            <p:nvPr/>
          </p:nvGrpSpPr>
          <p:grpSpPr>
            <a:xfrm>
              <a:off x="5719019" y="5023783"/>
              <a:ext cx="2943858" cy="589916"/>
              <a:chOff x="5719019" y="5351335"/>
              <a:chExt cx="2943858" cy="589916"/>
            </a:xfrm>
          </p:grpSpPr>
          <p:sp>
            <p:nvSpPr>
              <p:cNvPr id="123" name="文本框 26"/>
              <p:cNvSpPr txBox="1"/>
              <p:nvPr/>
            </p:nvSpPr>
            <p:spPr>
              <a:xfrm>
                <a:off x="6682876" y="5351335"/>
                <a:ext cx="1980001" cy="41239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分流计划</a:t>
                </a:r>
                <a:endPara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4" name="肘形连接符 123"/>
              <p:cNvCxnSpPr>
                <a:stCxn id="111" idx="3"/>
                <a:endCxn id="112" idx="3"/>
              </p:cNvCxnSpPr>
              <p:nvPr/>
            </p:nvCxnSpPr>
            <p:spPr>
              <a:xfrm>
                <a:off x="5719019" y="5465286"/>
                <a:ext cx="2035" cy="475965"/>
              </a:xfrm>
              <a:prstGeom prst="bentConnector3">
                <a:avLst>
                  <a:gd name="adj1" fmla="val 143954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endCxn id="123" idx="1"/>
              </p:cNvCxnSpPr>
              <p:nvPr/>
            </p:nvCxnSpPr>
            <p:spPr>
              <a:xfrm flipV="1">
                <a:off x="6056122" y="5557533"/>
                <a:ext cx="626754" cy="461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26"/>
            <p:cNvSpPr txBox="1"/>
            <p:nvPr/>
          </p:nvSpPr>
          <p:spPr>
            <a:xfrm>
              <a:off x="6682877" y="5611373"/>
              <a:ext cx="1980001" cy="4123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培训计划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375996" y="2072482"/>
              <a:ext cx="2543532" cy="425127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458788" y="1178139"/>
              <a:ext cx="9672887" cy="5509264"/>
            </a:xfrm>
            <a:prstGeom prst="roundRect">
              <a:avLst>
                <a:gd name="adj" fmla="val 819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6264322" y="2463658"/>
              <a:ext cx="6823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缺编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755643" y="3234518"/>
            <a:ext cx="818866" cy="1737289"/>
            <a:chOff x="9157648" y="3490438"/>
            <a:chExt cx="2142699" cy="1754326"/>
          </a:xfrm>
        </p:grpSpPr>
        <p:sp>
          <p:nvSpPr>
            <p:cNvPr id="152" name="文本框 25"/>
            <p:cNvSpPr txBox="1"/>
            <p:nvPr/>
          </p:nvSpPr>
          <p:spPr>
            <a:xfrm>
              <a:off x="10454184" y="3490438"/>
              <a:ext cx="846163" cy="175432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人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工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成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本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" name="右箭头 152"/>
            <p:cNvSpPr/>
            <p:nvPr/>
          </p:nvSpPr>
          <p:spPr>
            <a:xfrm>
              <a:off x="9157648" y="3889606"/>
              <a:ext cx="1023582" cy="8188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3" name="肘形连接符 92"/>
          <p:cNvCxnSpPr>
            <a:stCxn id="147" idx="3"/>
            <a:endCxn id="53" idx="1"/>
          </p:cNvCxnSpPr>
          <p:nvPr/>
        </p:nvCxnSpPr>
        <p:spPr>
          <a:xfrm flipV="1">
            <a:off x="3863461" y="2438534"/>
            <a:ext cx="5426491" cy="356329"/>
          </a:xfrm>
          <a:prstGeom prst="bentConnector3">
            <a:avLst>
              <a:gd name="adj1" fmla="val 4478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1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菱形 12"/>
          <p:cNvSpPr/>
          <p:nvPr/>
        </p:nvSpPr>
        <p:spPr>
          <a:xfrm>
            <a:off x="4658204" y="1999887"/>
            <a:ext cx="2945154" cy="2945154"/>
          </a:xfrm>
          <a:prstGeom prst="diamond">
            <a:avLst/>
          </a:prstGeom>
          <a:solidFill>
            <a:srgbClr val="1AB6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1AB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53071" y="2438795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11667" y="3472464"/>
            <a:ext cx="18382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6779" y="36547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实现内容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1AB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 flipH="1">
            <a:off x="-941054" y="9565"/>
            <a:ext cx="3488728" cy="6858000"/>
          </a:xfrm>
          <a:custGeom>
            <a:avLst/>
            <a:gdLst>
              <a:gd name="connsiteX0" fmla="*/ 857250 w 4066882"/>
              <a:gd name="connsiteY0" fmla="*/ 0 h 6858000"/>
              <a:gd name="connsiteX1" fmla="*/ 4066882 w 4066882"/>
              <a:gd name="connsiteY1" fmla="*/ 0 h 6858000"/>
              <a:gd name="connsiteX2" fmla="*/ 3209632 w 4066882"/>
              <a:gd name="connsiteY2" fmla="*/ 3429000 h 6858000"/>
              <a:gd name="connsiteX3" fmla="*/ 4066882 w 4066882"/>
              <a:gd name="connsiteY3" fmla="*/ 6858000 h 6858000"/>
              <a:gd name="connsiteX4" fmla="*/ 857250 w 4066882"/>
              <a:gd name="connsiteY4" fmla="*/ 6858000 h 6858000"/>
              <a:gd name="connsiteX5" fmla="*/ 0 w 406688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6882" h="6858000">
                <a:moveTo>
                  <a:pt x="857250" y="0"/>
                </a:moveTo>
                <a:lnTo>
                  <a:pt x="4066882" y="0"/>
                </a:lnTo>
                <a:lnTo>
                  <a:pt x="3209632" y="3429000"/>
                </a:lnTo>
                <a:lnTo>
                  <a:pt x="4066882" y="6858000"/>
                </a:lnTo>
                <a:lnTo>
                  <a:pt x="857250" y="6858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8A894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9"/>
          <p:cNvSpPr txBox="1"/>
          <p:nvPr/>
        </p:nvSpPr>
        <p:spPr>
          <a:xfrm>
            <a:off x="-45863" y="2881222"/>
            <a:ext cx="2594204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10800000" flipH="1">
            <a:off x="9198682" y="-2"/>
            <a:ext cx="2993318" cy="1051283"/>
          </a:xfrm>
          <a:prstGeom prst="triangle">
            <a:avLst>
              <a:gd name="adj" fmla="val 100000"/>
            </a:avLst>
          </a:prstGeom>
          <a:solidFill>
            <a:srgbClr val="18A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71263" y="2387609"/>
            <a:ext cx="7188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>
                <a:solidFill>
                  <a:srgbClr val="FF0000"/>
                </a:solidFill>
              </a:rPr>
              <a:t>去</a:t>
            </a:r>
            <a:r>
              <a:rPr lang="zh-CN" altLang="en-US" sz="3200" b="1" i="1" dirty="0" smtClean="0">
                <a:solidFill>
                  <a:srgbClr val="FF0000"/>
                </a:solidFill>
              </a:rPr>
              <a:t>敏</a:t>
            </a:r>
            <a:endParaRPr lang="en-US" altLang="zh-CN" sz="3200" b="1" i="1" dirty="0" smtClean="0">
              <a:solidFill>
                <a:srgbClr val="FF0000"/>
              </a:solidFill>
            </a:endParaRPr>
          </a:p>
          <a:p>
            <a:r>
              <a:rPr lang="zh-CN" altLang="en-US" sz="3200" b="1" i="1" dirty="0" smtClean="0">
                <a:solidFill>
                  <a:srgbClr val="FF0000"/>
                </a:solidFill>
              </a:rPr>
              <a:t>描述功能模块的功能点，要求图文并茂</a:t>
            </a:r>
            <a:endParaRPr lang="zh-CN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任意多边形 614"/>
          <p:cNvSpPr/>
          <p:nvPr/>
        </p:nvSpPr>
        <p:spPr>
          <a:xfrm flipH="1">
            <a:off x="-941054" y="-4949"/>
            <a:ext cx="3488728" cy="6858000"/>
          </a:xfrm>
          <a:custGeom>
            <a:avLst/>
            <a:gdLst>
              <a:gd name="connsiteX0" fmla="*/ 857250 w 4066882"/>
              <a:gd name="connsiteY0" fmla="*/ 0 h 6858000"/>
              <a:gd name="connsiteX1" fmla="*/ 4066882 w 4066882"/>
              <a:gd name="connsiteY1" fmla="*/ 0 h 6858000"/>
              <a:gd name="connsiteX2" fmla="*/ 3209632 w 4066882"/>
              <a:gd name="connsiteY2" fmla="*/ 3429000 h 6858000"/>
              <a:gd name="connsiteX3" fmla="*/ 4066882 w 4066882"/>
              <a:gd name="connsiteY3" fmla="*/ 6858000 h 6858000"/>
              <a:gd name="connsiteX4" fmla="*/ 857250 w 4066882"/>
              <a:gd name="connsiteY4" fmla="*/ 6858000 h 6858000"/>
              <a:gd name="connsiteX5" fmla="*/ 0 w 406688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6882" h="6858000">
                <a:moveTo>
                  <a:pt x="857250" y="0"/>
                </a:moveTo>
                <a:lnTo>
                  <a:pt x="4066882" y="0"/>
                </a:lnTo>
                <a:lnTo>
                  <a:pt x="3209632" y="3429000"/>
                </a:lnTo>
                <a:lnTo>
                  <a:pt x="4066882" y="6858000"/>
                </a:lnTo>
                <a:lnTo>
                  <a:pt x="857250" y="6858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8A894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6" name="文本框 19"/>
          <p:cNvSpPr txBox="1"/>
          <p:nvPr/>
        </p:nvSpPr>
        <p:spPr>
          <a:xfrm>
            <a:off x="-45863" y="2881222"/>
            <a:ext cx="2594204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字段调整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" name="等腰三角形 616"/>
          <p:cNvSpPr/>
          <p:nvPr/>
        </p:nvSpPr>
        <p:spPr>
          <a:xfrm rot="10800000" flipH="1">
            <a:off x="9198682" y="-2"/>
            <a:ext cx="2993318" cy="1051283"/>
          </a:xfrm>
          <a:prstGeom prst="triangle">
            <a:avLst>
              <a:gd name="adj" fmla="val 100000"/>
            </a:avLst>
          </a:prstGeom>
          <a:solidFill>
            <a:srgbClr val="18A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71263" y="2387609"/>
            <a:ext cx="7188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>
                <a:solidFill>
                  <a:srgbClr val="FF0000"/>
                </a:solidFill>
              </a:rPr>
              <a:t>去</a:t>
            </a:r>
            <a:r>
              <a:rPr lang="zh-CN" altLang="en-US" sz="3200" b="1" i="1" dirty="0" smtClean="0">
                <a:solidFill>
                  <a:srgbClr val="FF0000"/>
                </a:solidFill>
              </a:rPr>
              <a:t>敏</a:t>
            </a:r>
            <a:endParaRPr lang="en-US" altLang="zh-CN" sz="3200" b="1" i="1" dirty="0" smtClean="0">
              <a:solidFill>
                <a:srgbClr val="FF0000"/>
              </a:solidFill>
            </a:endParaRPr>
          </a:p>
          <a:p>
            <a:r>
              <a:rPr lang="zh-CN" altLang="en-US" sz="3200" b="1" i="1" dirty="0" smtClean="0">
                <a:solidFill>
                  <a:srgbClr val="FF0000"/>
                </a:solidFill>
              </a:rPr>
              <a:t>描述功能模块的功能点，要求图文并茂</a:t>
            </a:r>
            <a:endParaRPr lang="zh-CN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flipH="1">
            <a:off x="-941054" y="-48491"/>
            <a:ext cx="3488728" cy="6858000"/>
          </a:xfrm>
          <a:custGeom>
            <a:avLst/>
            <a:gdLst>
              <a:gd name="connsiteX0" fmla="*/ 857250 w 4066882"/>
              <a:gd name="connsiteY0" fmla="*/ 0 h 6858000"/>
              <a:gd name="connsiteX1" fmla="*/ 4066882 w 4066882"/>
              <a:gd name="connsiteY1" fmla="*/ 0 h 6858000"/>
              <a:gd name="connsiteX2" fmla="*/ 3209632 w 4066882"/>
              <a:gd name="connsiteY2" fmla="*/ 3429000 h 6858000"/>
              <a:gd name="connsiteX3" fmla="*/ 4066882 w 4066882"/>
              <a:gd name="connsiteY3" fmla="*/ 6858000 h 6858000"/>
              <a:gd name="connsiteX4" fmla="*/ 857250 w 4066882"/>
              <a:gd name="connsiteY4" fmla="*/ 6858000 h 6858000"/>
              <a:gd name="connsiteX5" fmla="*/ 0 w 406688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6882" h="6858000">
                <a:moveTo>
                  <a:pt x="857250" y="0"/>
                </a:moveTo>
                <a:lnTo>
                  <a:pt x="4066882" y="0"/>
                </a:lnTo>
                <a:lnTo>
                  <a:pt x="3209632" y="3429000"/>
                </a:lnTo>
                <a:lnTo>
                  <a:pt x="4066882" y="6858000"/>
                </a:lnTo>
                <a:lnTo>
                  <a:pt x="857250" y="6858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8A894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9"/>
          <p:cNvSpPr txBox="1"/>
          <p:nvPr/>
        </p:nvSpPr>
        <p:spPr>
          <a:xfrm>
            <a:off x="-100455" y="2881222"/>
            <a:ext cx="2594204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 flipH="1">
            <a:off x="9198682" y="-2"/>
            <a:ext cx="2993318" cy="1051283"/>
          </a:xfrm>
          <a:prstGeom prst="triangle">
            <a:avLst>
              <a:gd name="adj" fmla="val 100000"/>
            </a:avLst>
          </a:prstGeom>
          <a:solidFill>
            <a:srgbClr val="18A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71263" y="2387609"/>
            <a:ext cx="7188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>
                <a:solidFill>
                  <a:srgbClr val="FF0000"/>
                </a:solidFill>
              </a:rPr>
              <a:t>去</a:t>
            </a:r>
            <a:r>
              <a:rPr lang="zh-CN" altLang="en-US" sz="3200" b="1" i="1" dirty="0" smtClean="0">
                <a:solidFill>
                  <a:srgbClr val="FF0000"/>
                </a:solidFill>
              </a:rPr>
              <a:t>敏</a:t>
            </a:r>
            <a:endParaRPr lang="en-US" altLang="zh-CN" sz="3200" b="1" i="1" dirty="0" smtClean="0">
              <a:solidFill>
                <a:srgbClr val="FF0000"/>
              </a:solidFill>
            </a:endParaRPr>
          </a:p>
          <a:p>
            <a:r>
              <a:rPr lang="zh-CN" altLang="en-US" sz="3200" b="1" i="1" dirty="0" smtClean="0">
                <a:solidFill>
                  <a:srgbClr val="FF0000"/>
                </a:solidFill>
              </a:rPr>
              <a:t>描述功能模块的功能点，要求图文并茂</a:t>
            </a:r>
            <a:endParaRPr lang="zh-CN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H="1">
            <a:off x="-941054" y="-48491"/>
            <a:ext cx="3488728" cy="6858000"/>
          </a:xfrm>
          <a:custGeom>
            <a:avLst/>
            <a:gdLst>
              <a:gd name="connsiteX0" fmla="*/ 857250 w 4066882"/>
              <a:gd name="connsiteY0" fmla="*/ 0 h 6858000"/>
              <a:gd name="connsiteX1" fmla="*/ 4066882 w 4066882"/>
              <a:gd name="connsiteY1" fmla="*/ 0 h 6858000"/>
              <a:gd name="connsiteX2" fmla="*/ 3209632 w 4066882"/>
              <a:gd name="connsiteY2" fmla="*/ 3429000 h 6858000"/>
              <a:gd name="connsiteX3" fmla="*/ 4066882 w 4066882"/>
              <a:gd name="connsiteY3" fmla="*/ 6858000 h 6858000"/>
              <a:gd name="connsiteX4" fmla="*/ 857250 w 4066882"/>
              <a:gd name="connsiteY4" fmla="*/ 6858000 h 6858000"/>
              <a:gd name="connsiteX5" fmla="*/ 0 w 406688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6882" h="6858000">
                <a:moveTo>
                  <a:pt x="857250" y="0"/>
                </a:moveTo>
                <a:lnTo>
                  <a:pt x="4066882" y="0"/>
                </a:lnTo>
                <a:lnTo>
                  <a:pt x="3209632" y="3429000"/>
                </a:lnTo>
                <a:lnTo>
                  <a:pt x="4066882" y="6858000"/>
                </a:lnTo>
                <a:lnTo>
                  <a:pt x="857250" y="6858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8A894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9"/>
          <p:cNvSpPr txBox="1"/>
          <p:nvPr/>
        </p:nvSpPr>
        <p:spPr>
          <a:xfrm>
            <a:off x="-182343" y="2458134"/>
            <a:ext cx="2594204" cy="176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内部调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配平台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 flipH="1">
            <a:off x="9198682" y="-2"/>
            <a:ext cx="2993318" cy="1051283"/>
          </a:xfrm>
          <a:prstGeom prst="triangle">
            <a:avLst>
              <a:gd name="adj" fmla="val 100000"/>
            </a:avLst>
          </a:prstGeom>
          <a:solidFill>
            <a:srgbClr val="18A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71263" y="2387609"/>
            <a:ext cx="7188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>
                <a:solidFill>
                  <a:srgbClr val="FF0000"/>
                </a:solidFill>
              </a:rPr>
              <a:t>去</a:t>
            </a:r>
            <a:r>
              <a:rPr lang="zh-CN" altLang="en-US" sz="3200" b="1" i="1" dirty="0" smtClean="0">
                <a:solidFill>
                  <a:srgbClr val="FF0000"/>
                </a:solidFill>
              </a:rPr>
              <a:t>敏</a:t>
            </a:r>
            <a:endParaRPr lang="en-US" altLang="zh-CN" sz="3200" b="1" i="1" dirty="0" smtClean="0">
              <a:solidFill>
                <a:srgbClr val="FF0000"/>
              </a:solidFill>
            </a:endParaRPr>
          </a:p>
          <a:p>
            <a:r>
              <a:rPr lang="zh-CN" altLang="en-US" sz="3200" b="1" i="1" dirty="0" smtClean="0">
                <a:solidFill>
                  <a:srgbClr val="FF0000"/>
                </a:solidFill>
              </a:rPr>
              <a:t>描述功能模块的功能点，要求图文并茂</a:t>
            </a:r>
            <a:endParaRPr lang="zh-CN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H="1">
            <a:off x="-941054" y="-48491"/>
            <a:ext cx="3488728" cy="6858000"/>
          </a:xfrm>
          <a:custGeom>
            <a:avLst/>
            <a:gdLst>
              <a:gd name="connsiteX0" fmla="*/ 857250 w 4066882"/>
              <a:gd name="connsiteY0" fmla="*/ 0 h 6858000"/>
              <a:gd name="connsiteX1" fmla="*/ 4066882 w 4066882"/>
              <a:gd name="connsiteY1" fmla="*/ 0 h 6858000"/>
              <a:gd name="connsiteX2" fmla="*/ 3209632 w 4066882"/>
              <a:gd name="connsiteY2" fmla="*/ 3429000 h 6858000"/>
              <a:gd name="connsiteX3" fmla="*/ 4066882 w 4066882"/>
              <a:gd name="connsiteY3" fmla="*/ 6858000 h 6858000"/>
              <a:gd name="connsiteX4" fmla="*/ 857250 w 4066882"/>
              <a:gd name="connsiteY4" fmla="*/ 6858000 h 6858000"/>
              <a:gd name="connsiteX5" fmla="*/ 0 w 406688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6882" h="6858000">
                <a:moveTo>
                  <a:pt x="857250" y="0"/>
                </a:moveTo>
                <a:lnTo>
                  <a:pt x="4066882" y="0"/>
                </a:lnTo>
                <a:lnTo>
                  <a:pt x="3209632" y="3429000"/>
                </a:lnTo>
                <a:lnTo>
                  <a:pt x="4066882" y="6858000"/>
                </a:lnTo>
                <a:lnTo>
                  <a:pt x="857250" y="6858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8A894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9"/>
          <p:cNvSpPr txBox="1"/>
          <p:nvPr/>
        </p:nvSpPr>
        <p:spPr>
          <a:xfrm>
            <a:off x="-209639" y="2485430"/>
            <a:ext cx="2594204" cy="176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 flipH="1">
            <a:off x="9198682" y="-2"/>
            <a:ext cx="2993318" cy="1051283"/>
          </a:xfrm>
          <a:prstGeom prst="triangle">
            <a:avLst>
              <a:gd name="adj" fmla="val 100000"/>
            </a:avLst>
          </a:prstGeom>
          <a:solidFill>
            <a:srgbClr val="18A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71263" y="2387609"/>
            <a:ext cx="7188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>
                <a:solidFill>
                  <a:srgbClr val="FF0000"/>
                </a:solidFill>
              </a:rPr>
              <a:t>去</a:t>
            </a:r>
            <a:r>
              <a:rPr lang="zh-CN" altLang="en-US" sz="3200" b="1" i="1" dirty="0" smtClean="0">
                <a:solidFill>
                  <a:srgbClr val="FF0000"/>
                </a:solidFill>
              </a:rPr>
              <a:t>敏</a:t>
            </a:r>
            <a:endParaRPr lang="en-US" altLang="zh-CN" sz="3200" b="1" i="1" dirty="0" smtClean="0">
              <a:solidFill>
                <a:srgbClr val="FF0000"/>
              </a:solidFill>
            </a:endParaRPr>
          </a:p>
          <a:p>
            <a:r>
              <a:rPr lang="zh-CN" altLang="en-US" sz="3200" b="1" i="1" dirty="0" smtClean="0">
                <a:solidFill>
                  <a:srgbClr val="FF0000"/>
                </a:solidFill>
              </a:rPr>
              <a:t>描述功能模块的功能点，要求图文并茂</a:t>
            </a:r>
            <a:endParaRPr lang="zh-CN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菱形 12"/>
          <p:cNvSpPr/>
          <p:nvPr/>
        </p:nvSpPr>
        <p:spPr>
          <a:xfrm>
            <a:off x="4658204" y="1999887"/>
            <a:ext cx="2945154" cy="2945154"/>
          </a:xfrm>
          <a:prstGeom prst="diamond">
            <a:avLst/>
          </a:prstGeom>
          <a:solidFill>
            <a:srgbClr val="1AB6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1AB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53071" y="2438795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6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11667" y="3472464"/>
            <a:ext cx="18382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807613" y="365475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1AB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15481"/>
            <a:ext cx="12192000" cy="523220"/>
          </a:xfrm>
          <a:prstGeom prst="rect">
            <a:avLst/>
          </a:prstGeom>
          <a:solidFill>
            <a:srgbClr val="1AB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57"/>
          <p:cNvSpPr txBox="1"/>
          <p:nvPr/>
        </p:nvSpPr>
        <p:spPr>
          <a:xfrm>
            <a:off x="141628" y="229769"/>
            <a:ext cx="356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使用情况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90023514"/>
              </p:ext>
            </p:extLst>
          </p:nvPr>
        </p:nvGraphicFramePr>
        <p:xfrm>
          <a:off x="3205086" y="1073448"/>
          <a:ext cx="7412872" cy="53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15481"/>
            <a:ext cx="12192000" cy="523220"/>
          </a:xfrm>
          <a:prstGeom prst="rect">
            <a:avLst/>
          </a:prstGeom>
          <a:solidFill>
            <a:srgbClr val="1AB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57"/>
          <p:cNvSpPr txBox="1"/>
          <p:nvPr/>
        </p:nvSpPr>
        <p:spPr>
          <a:xfrm>
            <a:off x="141628" y="229769"/>
            <a:ext cx="356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投入和产出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42912470"/>
              </p:ext>
            </p:extLst>
          </p:nvPr>
        </p:nvGraphicFramePr>
        <p:xfrm>
          <a:off x="693387" y="1537365"/>
          <a:ext cx="7543141" cy="453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374002"/>
              </p:ext>
            </p:extLst>
          </p:nvPr>
        </p:nvGraphicFramePr>
        <p:xfrm>
          <a:off x="9005454" y="2666567"/>
          <a:ext cx="2563092" cy="220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showAsIcon="1" r:id="rId8" imgW="914400" imgH="787320" progId="Excel.Sheet.12">
                  <p:embed/>
                </p:oleObj>
              </mc:Choice>
              <mc:Fallback>
                <p:oleObj name="Worksheet" showAsIcon="1" r:id="rId8" imgW="914400" imgH="7873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05454" y="2666567"/>
                        <a:ext cx="2563092" cy="2207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33"/>
          <p:cNvSpPr txBox="1"/>
          <p:nvPr/>
        </p:nvSpPr>
        <p:spPr>
          <a:xfrm>
            <a:off x="371475" y="356235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PART ONE</a:t>
            </a:r>
            <a:endParaRPr lang="zh-CN" altLang="en-US" sz="2400" b="1" dirty="0"/>
          </a:p>
        </p:txBody>
      </p:sp>
      <p:sp>
        <p:nvSpPr>
          <p:cNvPr id="45" name="文本框 35"/>
          <p:cNvSpPr txBox="1"/>
          <p:nvPr/>
        </p:nvSpPr>
        <p:spPr>
          <a:xfrm>
            <a:off x="6434136" y="3562350"/>
            <a:ext cx="223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PART THREE</a:t>
            </a:r>
            <a:endParaRPr lang="zh-CN" altLang="en-US" sz="2400" b="1" dirty="0"/>
          </a:p>
        </p:txBody>
      </p:sp>
      <p:sp>
        <p:nvSpPr>
          <p:cNvPr id="46" name="文本框 36"/>
          <p:cNvSpPr txBox="1"/>
          <p:nvPr/>
        </p:nvSpPr>
        <p:spPr>
          <a:xfrm>
            <a:off x="9529762" y="356235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PART FOUR</a:t>
            </a:r>
            <a:endParaRPr lang="zh-CN" altLang="en-US" sz="2400" b="1" dirty="0"/>
          </a:p>
        </p:txBody>
      </p:sp>
      <p:sp>
        <p:nvSpPr>
          <p:cNvPr id="47" name="文本框 34"/>
          <p:cNvSpPr txBox="1"/>
          <p:nvPr/>
        </p:nvSpPr>
        <p:spPr>
          <a:xfrm>
            <a:off x="3433762" y="356235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PART TWO</a:t>
            </a:r>
            <a:endParaRPr lang="zh-CN" altLang="en-US" sz="2400" b="1" dirty="0"/>
          </a:p>
        </p:txBody>
      </p:sp>
      <p:grpSp>
        <p:nvGrpSpPr>
          <p:cNvPr id="48" name="组合 47"/>
          <p:cNvGrpSpPr/>
          <p:nvPr/>
        </p:nvGrpSpPr>
        <p:grpSpPr>
          <a:xfrm>
            <a:off x="962025" y="2387679"/>
            <a:ext cx="914400" cy="1107996"/>
            <a:chOff x="962025" y="2387679"/>
            <a:chExt cx="914400" cy="1107996"/>
          </a:xfrm>
        </p:grpSpPr>
        <p:sp>
          <p:nvSpPr>
            <p:cNvPr id="49" name="矩形 48"/>
            <p:cNvSpPr/>
            <p:nvPr/>
          </p:nvSpPr>
          <p:spPr>
            <a:xfrm>
              <a:off x="962025" y="2514600"/>
              <a:ext cx="914400" cy="914400"/>
            </a:xfrm>
            <a:prstGeom prst="rect">
              <a:avLst/>
            </a:prstGeom>
            <a:solidFill>
              <a:srgbClr val="1AB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"/>
            <p:cNvSpPr txBox="1"/>
            <p:nvPr/>
          </p:nvSpPr>
          <p:spPr>
            <a:xfrm>
              <a:off x="1083469" y="2387679"/>
              <a:ext cx="723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024312" y="2387679"/>
            <a:ext cx="914400" cy="1107996"/>
            <a:chOff x="4024312" y="2387679"/>
            <a:chExt cx="914400" cy="1107996"/>
          </a:xfrm>
        </p:grpSpPr>
        <p:sp>
          <p:nvSpPr>
            <p:cNvPr id="52" name="矩形 51"/>
            <p:cNvSpPr/>
            <p:nvPr/>
          </p:nvSpPr>
          <p:spPr>
            <a:xfrm>
              <a:off x="4024312" y="2514600"/>
              <a:ext cx="914400" cy="914400"/>
            </a:xfrm>
            <a:prstGeom prst="rect">
              <a:avLst/>
            </a:prstGeom>
            <a:solidFill>
              <a:srgbClr val="1AB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3"/>
            <p:cNvSpPr txBox="1"/>
            <p:nvPr/>
          </p:nvSpPr>
          <p:spPr>
            <a:xfrm>
              <a:off x="4175523" y="2387679"/>
              <a:ext cx="723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072312" y="2387679"/>
            <a:ext cx="914400" cy="1107996"/>
            <a:chOff x="7072312" y="2387679"/>
            <a:chExt cx="914400" cy="1107996"/>
          </a:xfrm>
        </p:grpSpPr>
        <p:sp>
          <p:nvSpPr>
            <p:cNvPr id="55" name="矩形 54"/>
            <p:cNvSpPr/>
            <p:nvPr/>
          </p:nvSpPr>
          <p:spPr>
            <a:xfrm>
              <a:off x="7072312" y="2514600"/>
              <a:ext cx="914400" cy="914400"/>
            </a:xfrm>
            <a:prstGeom prst="rect">
              <a:avLst/>
            </a:prstGeom>
            <a:solidFill>
              <a:srgbClr val="1AB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14"/>
            <p:cNvSpPr txBox="1"/>
            <p:nvPr/>
          </p:nvSpPr>
          <p:spPr>
            <a:xfrm>
              <a:off x="7227093" y="2387679"/>
              <a:ext cx="723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120311" y="2387679"/>
            <a:ext cx="914400" cy="1107996"/>
            <a:chOff x="10120311" y="2387679"/>
            <a:chExt cx="914400" cy="1107996"/>
          </a:xfrm>
        </p:grpSpPr>
        <p:sp>
          <p:nvSpPr>
            <p:cNvPr id="58" name="矩形 57"/>
            <p:cNvSpPr/>
            <p:nvPr/>
          </p:nvSpPr>
          <p:spPr>
            <a:xfrm>
              <a:off x="10120311" y="2514600"/>
              <a:ext cx="914400" cy="914400"/>
            </a:xfrm>
            <a:prstGeom prst="rect">
              <a:avLst/>
            </a:prstGeom>
            <a:solidFill>
              <a:srgbClr val="1AB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15"/>
            <p:cNvSpPr txBox="1"/>
            <p:nvPr/>
          </p:nvSpPr>
          <p:spPr>
            <a:xfrm>
              <a:off x="10258421" y="2387679"/>
              <a:ext cx="723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 smtClean="0">
                  <a:solidFill>
                    <a:schemeClr val="bg1"/>
                  </a:solidFill>
                </a:rPr>
                <a:t>4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文本框 19"/>
          <p:cNvSpPr txBox="1"/>
          <p:nvPr/>
        </p:nvSpPr>
        <p:spPr>
          <a:xfrm>
            <a:off x="261257" y="4147125"/>
            <a:ext cx="242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项目回顾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0"/>
          <p:cNvSpPr txBox="1"/>
          <p:nvPr/>
        </p:nvSpPr>
        <p:spPr>
          <a:xfrm>
            <a:off x="3479006" y="4147125"/>
            <a:ext cx="2013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21"/>
          <p:cNvSpPr txBox="1"/>
          <p:nvPr/>
        </p:nvSpPr>
        <p:spPr>
          <a:xfrm>
            <a:off x="6434137" y="4147125"/>
            <a:ext cx="236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22"/>
          <p:cNvSpPr txBox="1"/>
          <p:nvPr/>
        </p:nvSpPr>
        <p:spPr>
          <a:xfrm>
            <a:off x="9607622" y="4147125"/>
            <a:ext cx="2013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9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60" grpId="0"/>
      <p:bldP spid="61" grpId="0"/>
      <p:bldP spid="62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15481"/>
            <a:ext cx="12192000" cy="523220"/>
          </a:xfrm>
          <a:prstGeom prst="rect">
            <a:avLst/>
          </a:prstGeom>
          <a:solidFill>
            <a:srgbClr val="1AB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57"/>
          <p:cNvSpPr txBox="1"/>
          <p:nvPr/>
        </p:nvSpPr>
        <p:spPr>
          <a:xfrm>
            <a:off x="141628" y="229769"/>
            <a:ext cx="356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交付物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764908"/>
              </p:ext>
            </p:extLst>
          </p:nvPr>
        </p:nvGraphicFramePr>
        <p:xfrm>
          <a:off x="141628" y="2649843"/>
          <a:ext cx="6484743" cy="388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5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需求文档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包括原始需求、需求变更文档；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5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工程还原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系统及数据库还原文档；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5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报表及数据库清单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报表清单、数据库字典表；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5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培训文档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培训视频、用户操作手册等；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5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测试及问题记录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历史测试问题记录；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5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总结及验收报告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项目总结文档、项目验收报告；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5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绿城本体相关账号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记录报表系统及数据库相关管理员账号信息；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8674"/>
              </p:ext>
            </p:extLst>
          </p:nvPr>
        </p:nvGraphicFramePr>
        <p:xfrm>
          <a:off x="934366" y="912583"/>
          <a:ext cx="10038434" cy="1478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4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FineReport8.0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***</a:t>
                      </a:r>
                      <a:r>
                        <a:rPr 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***</a:t>
                      </a:r>
                      <a:r>
                        <a:rPr 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r>
                        <a:rPr 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帆软报表产品，前端报表制作和现实系统和平台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***</a:t>
                      </a:r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***</a:t>
                      </a:r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数据库，存储本体线上系统的数据信息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31" y="2724150"/>
            <a:ext cx="64865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5481"/>
            <a:ext cx="12192000" cy="523220"/>
          </a:xfrm>
          <a:prstGeom prst="rect">
            <a:avLst/>
          </a:prstGeom>
          <a:solidFill>
            <a:srgbClr val="1AB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7"/>
          <p:cNvSpPr txBox="1"/>
          <p:nvPr/>
        </p:nvSpPr>
        <p:spPr>
          <a:xfrm>
            <a:off x="141628" y="229769"/>
            <a:ext cx="356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遗留问题及策略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92054"/>
              </p:ext>
            </p:extLst>
          </p:nvPr>
        </p:nvGraphicFramePr>
        <p:xfrm>
          <a:off x="928913" y="1074055"/>
          <a:ext cx="10247088" cy="5007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3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处理策略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7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年报多版本需求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属架构性调整，变动较大，本次系统已上线运行，马上更改</a:t>
                      </a:r>
                      <a:r>
                        <a:rPr lang="zh-CN" altLang="en-US" sz="1600" b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会影响系统</a:t>
                      </a:r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使用，建议放到二期。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7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1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7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7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171728" y="1110216"/>
            <a:ext cx="2709675" cy="2709675"/>
          </a:xfrm>
          <a:prstGeom prst="diamond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AB6A0"/>
              </a:solidFill>
            </a:endParaRPr>
          </a:p>
        </p:txBody>
      </p:sp>
      <p:sp>
        <p:nvSpPr>
          <p:cNvPr id="3" name="菱形 2"/>
          <p:cNvSpPr/>
          <p:nvPr/>
        </p:nvSpPr>
        <p:spPr>
          <a:xfrm>
            <a:off x="8001404" y="2546333"/>
            <a:ext cx="1992388" cy="1992388"/>
          </a:xfrm>
          <a:prstGeom prst="diamond">
            <a:avLst/>
          </a:prstGeom>
          <a:solidFill>
            <a:srgbClr val="1AB6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7279341" y="3636879"/>
            <a:ext cx="1247753" cy="1247753"/>
          </a:xfrm>
          <a:prstGeom prst="diamond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28864" y="3188584"/>
            <a:ext cx="336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1AB6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211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菱形 12"/>
          <p:cNvSpPr/>
          <p:nvPr/>
        </p:nvSpPr>
        <p:spPr>
          <a:xfrm>
            <a:off x="4658204" y="1999887"/>
            <a:ext cx="2945154" cy="2945154"/>
          </a:xfrm>
          <a:prstGeom prst="diamond">
            <a:avLst/>
          </a:prstGeom>
          <a:solidFill>
            <a:srgbClr val="1AB6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1AB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53071" y="2438795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11667" y="3472464"/>
            <a:ext cx="18382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6781" y="36547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项目回顾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1AB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5481"/>
            <a:ext cx="12192000" cy="523220"/>
          </a:xfrm>
          <a:prstGeom prst="rect">
            <a:avLst/>
          </a:prstGeom>
          <a:solidFill>
            <a:srgbClr val="1AB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34"/>
          <p:cNvSpPr txBox="1"/>
          <p:nvPr/>
        </p:nvSpPr>
        <p:spPr>
          <a:xfrm>
            <a:off x="141628" y="229769"/>
            <a:ext cx="356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背景及选型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109" y="1306482"/>
            <a:ext cx="48817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现有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***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使用方法复杂，功能不全面，且项目公司本体更新不及时，因此区域、集团无法及时掌握所有项目公司人员信息及异动情况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现阶段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本体系统相关统计数据仍依靠人工填报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excel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表进行，统计繁杂、存在大量简单重复劳动工作，在人员编制计划、招聘计划等关键节点无法实现精确的管控和闭环跟踪，在多维度的人员数据统计上也无法得到精准数据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8236" y="1297845"/>
            <a:ext cx="6096000" cy="29731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）能够更好的被用户接受及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）系统数据上报速度快，效率高</a:t>
            </a:r>
          </a:p>
          <a:p>
            <a:pPr algn="just">
              <a:lnSpc>
                <a:spcPct val="130000"/>
              </a:lnSpc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）完善的数据跟踪机制</a:t>
            </a:r>
          </a:p>
          <a:p>
            <a:pPr algn="just">
              <a:lnSpc>
                <a:spcPct val="130000"/>
              </a:lnSpc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）数据分析中心</a:t>
            </a: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5481"/>
            <a:ext cx="12192000" cy="523220"/>
          </a:xfrm>
          <a:prstGeom prst="rect">
            <a:avLst/>
          </a:prstGeom>
          <a:solidFill>
            <a:srgbClr val="1AB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34"/>
          <p:cNvSpPr txBox="1"/>
          <p:nvPr/>
        </p:nvSpPr>
        <p:spPr>
          <a:xfrm>
            <a:off x="141628" y="229769"/>
            <a:ext cx="356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时间线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44255" y="3362474"/>
            <a:ext cx="10968774" cy="167529"/>
            <a:chOff x="377371" y="3332292"/>
            <a:chExt cx="11437259" cy="173492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550863" y="3419038"/>
              <a:ext cx="1109027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377371" y="3332292"/>
              <a:ext cx="173492" cy="173492"/>
            </a:xfrm>
            <a:prstGeom prst="ellipse">
              <a:avLst/>
            </a:prstGeom>
            <a:solidFill>
              <a:srgbClr val="FF8805"/>
            </a:solidFill>
            <a:ln>
              <a:solidFill>
                <a:srgbClr val="FF88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1641138" y="3332292"/>
              <a:ext cx="173492" cy="173492"/>
            </a:xfrm>
            <a:prstGeom prst="ellipse">
              <a:avLst/>
            </a:prstGeom>
            <a:solidFill>
              <a:srgbClr val="FF8805"/>
            </a:solidFill>
            <a:ln>
              <a:solidFill>
                <a:srgbClr val="FF88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V="1">
            <a:off x="10283211" y="3545673"/>
            <a:ext cx="0" cy="7675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534487" y="1964599"/>
            <a:ext cx="1513774" cy="2116421"/>
            <a:chOff x="1187286" y="1955005"/>
            <a:chExt cx="1578429" cy="2191747"/>
          </a:xfrm>
        </p:grpSpPr>
        <p:sp>
          <p:nvSpPr>
            <p:cNvPr id="51" name="文本框 11"/>
            <p:cNvSpPr txBox="1"/>
            <p:nvPr/>
          </p:nvSpPr>
          <p:spPr>
            <a:xfrm>
              <a:off x="1496880" y="3796148"/>
              <a:ext cx="1268835" cy="35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&lt;1.31&gt;</a:t>
              </a:r>
              <a:endParaRPr lang="zh-CN" altLang="en-US" sz="1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187286" y="1955005"/>
              <a:ext cx="1578429" cy="1861835"/>
              <a:chOff x="1187286" y="1955005"/>
              <a:chExt cx="1578429" cy="1861835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856926" y="3379765"/>
                <a:ext cx="239150" cy="437075"/>
                <a:chOff x="2293034" y="3309425"/>
                <a:chExt cx="239150" cy="437075"/>
              </a:xfrm>
            </p:grpSpPr>
            <p:sp>
              <p:nvSpPr>
                <p:cNvPr id="56" name="菱形 55"/>
                <p:cNvSpPr/>
                <p:nvPr/>
              </p:nvSpPr>
              <p:spPr>
                <a:xfrm>
                  <a:off x="2293034" y="3309425"/>
                  <a:ext cx="239150" cy="239150"/>
                </a:xfrm>
                <a:prstGeom prst="diamond">
                  <a:avLst/>
                </a:prstGeom>
                <a:solidFill>
                  <a:srgbClr val="FF88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57" name="直接连接符 56"/>
                <p:cNvCxnSpPr>
                  <a:stCxn id="56" idx="2"/>
                </p:cNvCxnSpPr>
                <p:nvPr/>
              </p:nvCxnSpPr>
              <p:spPr>
                <a:xfrm>
                  <a:off x="2412609" y="3548575"/>
                  <a:ext cx="0" cy="197925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直接连接符 53"/>
              <p:cNvCxnSpPr>
                <a:stCxn id="56" idx="0"/>
              </p:cNvCxnSpPr>
              <p:nvPr/>
            </p:nvCxnSpPr>
            <p:spPr>
              <a:xfrm flipV="1">
                <a:off x="1976501" y="2584940"/>
                <a:ext cx="0" cy="79482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1187286" y="1955005"/>
                <a:ext cx="1578429" cy="350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年月填报模块</a:t>
                </a:r>
                <a:endPara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3247531" y="2813778"/>
            <a:ext cx="1513774" cy="1821463"/>
            <a:chOff x="2973496" y="2834407"/>
            <a:chExt cx="1578429" cy="1886291"/>
          </a:xfrm>
        </p:grpSpPr>
        <p:grpSp>
          <p:nvGrpSpPr>
            <p:cNvPr id="45" name="组合 44"/>
            <p:cNvGrpSpPr/>
            <p:nvPr/>
          </p:nvGrpSpPr>
          <p:grpSpPr>
            <a:xfrm>
              <a:off x="3523561" y="3208031"/>
              <a:ext cx="239150" cy="414208"/>
              <a:chOff x="4020892" y="3134367"/>
              <a:chExt cx="239150" cy="414208"/>
            </a:xfrm>
          </p:grpSpPr>
          <p:sp>
            <p:nvSpPr>
              <p:cNvPr id="49" name="菱形 48"/>
              <p:cNvSpPr/>
              <p:nvPr/>
            </p:nvSpPr>
            <p:spPr>
              <a:xfrm>
                <a:off x="4020892" y="3309425"/>
                <a:ext cx="239150" cy="239150"/>
              </a:xfrm>
              <a:prstGeom prst="diamond">
                <a:avLst/>
              </a:prstGeom>
              <a:solidFill>
                <a:srgbClr val="FF88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4130942" y="3134367"/>
                <a:ext cx="0" cy="19792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20"/>
            <p:cNvSpPr txBox="1"/>
            <p:nvPr/>
          </p:nvSpPr>
          <p:spPr>
            <a:xfrm>
              <a:off x="3111776" y="2834407"/>
              <a:ext cx="1078818" cy="35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&lt;3.8&gt;</a:t>
              </a:r>
              <a:endParaRPr lang="zh-CN" altLang="en-US" sz="1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V="1">
              <a:off x="3645289" y="3614431"/>
              <a:ext cx="0" cy="794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2973496" y="4370094"/>
              <a:ext cx="1578429" cy="350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整体试运行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31220" y="1964599"/>
            <a:ext cx="1824396" cy="2110203"/>
            <a:chOff x="4520554" y="1955005"/>
            <a:chExt cx="1902317" cy="2185308"/>
          </a:xfrm>
        </p:grpSpPr>
        <p:grpSp>
          <p:nvGrpSpPr>
            <p:cNvPr id="39" name="组合 38"/>
            <p:cNvGrpSpPr/>
            <p:nvPr/>
          </p:nvGrpSpPr>
          <p:grpSpPr>
            <a:xfrm>
              <a:off x="5190196" y="3379765"/>
              <a:ext cx="239150" cy="412466"/>
              <a:chOff x="5748750" y="3309425"/>
              <a:chExt cx="239150" cy="412466"/>
            </a:xfrm>
          </p:grpSpPr>
          <p:sp>
            <p:nvSpPr>
              <p:cNvPr id="43" name="菱形 42"/>
              <p:cNvSpPr/>
              <p:nvPr/>
            </p:nvSpPr>
            <p:spPr>
              <a:xfrm>
                <a:off x="5748750" y="3309425"/>
                <a:ext cx="239150" cy="239150"/>
              </a:xfrm>
              <a:prstGeom prst="diamond">
                <a:avLst/>
              </a:prstGeom>
              <a:solidFill>
                <a:srgbClr val="FF88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5868325" y="3523966"/>
                <a:ext cx="0" cy="19792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27"/>
            <p:cNvSpPr txBox="1"/>
            <p:nvPr/>
          </p:nvSpPr>
          <p:spPr>
            <a:xfrm>
              <a:off x="4737751" y="3789709"/>
              <a:ext cx="1139734" cy="35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&lt;4.5&gt;</a:t>
              </a:r>
              <a:endParaRPr lang="zh-CN" altLang="en-US" sz="1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5309771" y="2584939"/>
              <a:ext cx="0" cy="794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4520554" y="1955005"/>
              <a:ext cx="1902317" cy="350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需求变更调整</a:t>
              </a:r>
              <a:endPara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29589" y="2801229"/>
            <a:ext cx="1513774" cy="1834012"/>
            <a:chOff x="6187191" y="2821412"/>
            <a:chExt cx="1578429" cy="1899287"/>
          </a:xfrm>
        </p:grpSpPr>
        <p:grpSp>
          <p:nvGrpSpPr>
            <p:cNvPr id="33" name="组合 32"/>
            <p:cNvGrpSpPr/>
            <p:nvPr/>
          </p:nvGrpSpPr>
          <p:grpSpPr>
            <a:xfrm>
              <a:off x="6856831" y="3185164"/>
              <a:ext cx="239150" cy="437075"/>
              <a:chOff x="7476608" y="3101538"/>
              <a:chExt cx="239150" cy="437075"/>
            </a:xfrm>
          </p:grpSpPr>
          <p:sp>
            <p:nvSpPr>
              <p:cNvPr id="37" name="菱形 36"/>
              <p:cNvSpPr/>
              <p:nvPr/>
            </p:nvSpPr>
            <p:spPr>
              <a:xfrm>
                <a:off x="7476608" y="3299463"/>
                <a:ext cx="239150" cy="239150"/>
              </a:xfrm>
              <a:prstGeom prst="diamond">
                <a:avLst/>
              </a:prstGeom>
              <a:solidFill>
                <a:srgbClr val="FF88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7596183" y="3101538"/>
                <a:ext cx="0" cy="19792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4"/>
            <p:cNvSpPr txBox="1"/>
            <p:nvPr/>
          </p:nvSpPr>
          <p:spPr>
            <a:xfrm>
              <a:off x="6422872" y="2821412"/>
              <a:ext cx="1212714" cy="35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&lt;4.29&gt;</a:t>
              </a:r>
              <a:endParaRPr lang="zh-CN" altLang="en-US" sz="1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6976406" y="3614431"/>
              <a:ext cx="0" cy="794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6187191" y="4370095"/>
              <a:ext cx="1578429" cy="350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系统上线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52496" y="1964599"/>
            <a:ext cx="1513774" cy="2116421"/>
            <a:chOff x="7775143" y="1955005"/>
            <a:chExt cx="1578429" cy="2191747"/>
          </a:xfrm>
        </p:grpSpPr>
        <p:grpSp>
          <p:nvGrpSpPr>
            <p:cNvPr id="27" name="组合 26"/>
            <p:cNvGrpSpPr/>
            <p:nvPr/>
          </p:nvGrpSpPr>
          <p:grpSpPr>
            <a:xfrm>
              <a:off x="8523466" y="3379765"/>
              <a:ext cx="239150" cy="428292"/>
              <a:chOff x="9204464" y="3338149"/>
              <a:chExt cx="239150" cy="428292"/>
            </a:xfrm>
          </p:grpSpPr>
          <p:sp>
            <p:nvSpPr>
              <p:cNvPr id="31" name="菱形 30"/>
              <p:cNvSpPr/>
              <p:nvPr/>
            </p:nvSpPr>
            <p:spPr>
              <a:xfrm>
                <a:off x="9204464" y="3338149"/>
                <a:ext cx="239150" cy="239150"/>
              </a:xfrm>
              <a:prstGeom prst="diamond">
                <a:avLst/>
              </a:prstGeom>
              <a:solidFill>
                <a:srgbClr val="FF88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9324039" y="3568516"/>
                <a:ext cx="0" cy="19792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41"/>
            <p:cNvSpPr txBox="1"/>
            <p:nvPr/>
          </p:nvSpPr>
          <p:spPr>
            <a:xfrm>
              <a:off x="8163418" y="3796148"/>
              <a:ext cx="1137581" cy="35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&lt;5.13&gt;</a:t>
              </a:r>
              <a:endParaRPr lang="zh-CN" altLang="en-US" sz="1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8643040" y="2584939"/>
              <a:ext cx="0" cy="794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775143" y="1955005"/>
              <a:ext cx="1578429" cy="350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项目验收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535459" y="2801229"/>
            <a:ext cx="1513774" cy="1834012"/>
            <a:chOff x="9529986" y="2821412"/>
            <a:chExt cx="1578429" cy="1899287"/>
          </a:xfrm>
        </p:grpSpPr>
        <p:grpSp>
          <p:nvGrpSpPr>
            <p:cNvPr id="22" name="组合 21"/>
            <p:cNvGrpSpPr/>
            <p:nvPr/>
          </p:nvGrpSpPr>
          <p:grpSpPr>
            <a:xfrm>
              <a:off x="10199625" y="3185164"/>
              <a:ext cx="239150" cy="437075"/>
              <a:chOff x="7476608" y="3101538"/>
              <a:chExt cx="239150" cy="437075"/>
            </a:xfrm>
          </p:grpSpPr>
          <p:sp>
            <p:nvSpPr>
              <p:cNvPr id="25" name="菱形 24"/>
              <p:cNvSpPr/>
              <p:nvPr/>
            </p:nvSpPr>
            <p:spPr>
              <a:xfrm>
                <a:off x="7476608" y="3299463"/>
                <a:ext cx="239150" cy="239150"/>
              </a:xfrm>
              <a:prstGeom prst="diamond">
                <a:avLst/>
              </a:prstGeom>
              <a:solidFill>
                <a:srgbClr val="FF88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7596183" y="3101538"/>
                <a:ext cx="0" cy="19792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48"/>
            <p:cNvSpPr txBox="1"/>
            <p:nvPr/>
          </p:nvSpPr>
          <p:spPr>
            <a:xfrm>
              <a:off x="9779792" y="2821412"/>
              <a:ext cx="1139322" cy="35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&lt;5.20&gt;</a:t>
              </a:r>
              <a:endParaRPr lang="zh-CN" altLang="en-US" sz="1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529986" y="4370095"/>
              <a:ext cx="1578429" cy="350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项目运维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7563" y="3006956"/>
            <a:ext cx="1453836" cy="1023956"/>
            <a:chOff x="1496880" y="3086352"/>
            <a:chExt cx="1515931" cy="1060400"/>
          </a:xfrm>
        </p:grpSpPr>
        <p:sp>
          <p:nvSpPr>
            <p:cNvPr id="20" name="文本框 11"/>
            <p:cNvSpPr txBox="1"/>
            <p:nvPr/>
          </p:nvSpPr>
          <p:spPr>
            <a:xfrm>
              <a:off x="1496880" y="3796148"/>
              <a:ext cx="1515931" cy="35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&lt;11.23&gt;</a:t>
              </a:r>
              <a:endParaRPr lang="zh-CN" altLang="en-US" sz="1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12309" y="3086352"/>
              <a:ext cx="789215" cy="350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97716" y="5196114"/>
            <a:ext cx="82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备注：原计划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月份交付，由于需求调整延期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，详细请参见需求变更单；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10376704" y="1959831"/>
            <a:ext cx="1513774" cy="2116421"/>
            <a:chOff x="7775143" y="1955005"/>
            <a:chExt cx="1578429" cy="2191747"/>
          </a:xfrm>
        </p:grpSpPr>
        <p:grpSp>
          <p:nvGrpSpPr>
            <p:cNvPr id="64" name="组合 63"/>
            <p:cNvGrpSpPr/>
            <p:nvPr/>
          </p:nvGrpSpPr>
          <p:grpSpPr>
            <a:xfrm>
              <a:off x="8523466" y="3379765"/>
              <a:ext cx="239150" cy="428292"/>
              <a:chOff x="9204464" y="3338149"/>
              <a:chExt cx="239150" cy="428292"/>
            </a:xfrm>
          </p:grpSpPr>
          <p:sp>
            <p:nvSpPr>
              <p:cNvPr id="68" name="菱形 67"/>
              <p:cNvSpPr/>
              <p:nvPr/>
            </p:nvSpPr>
            <p:spPr>
              <a:xfrm>
                <a:off x="9204464" y="3338149"/>
                <a:ext cx="239150" cy="239150"/>
              </a:xfrm>
              <a:prstGeom prst="diamond">
                <a:avLst/>
              </a:prstGeom>
              <a:solidFill>
                <a:srgbClr val="FF88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9324039" y="3568516"/>
                <a:ext cx="0" cy="19792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文本框 41"/>
            <p:cNvSpPr txBox="1"/>
            <p:nvPr/>
          </p:nvSpPr>
          <p:spPr>
            <a:xfrm>
              <a:off x="8163418" y="3796148"/>
              <a:ext cx="1137581" cy="35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&lt;6.17&gt;</a:t>
              </a:r>
              <a:endParaRPr lang="zh-CN" altLang="en-US" sz="1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V="1">
              <a:off x="8643040" y="2584939"/>
              <a:ext cx="0" cy="794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7775143" y="1955005"/>
              <a:ext cx="1578429" cy="350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OA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流程集成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0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菱形 12"/>
          <p:cNvSpPr/>
          <p:nvPr/>
        </p:nvSpPr>
        <p:spPr>
          <a:xfrm>
            <a:off x="4658204" y="1999887"/>
            <a:ext cx="2945154" cy="2945154"/>
          </a:xfrm>
          <a:prstGeom prst="diamond">
            <a:avLst/>
          </a:prstGeom>
          <a:solidFill>
            <a:srgbClr val="1AB6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1AB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53071" y="2438795"/>
            <a:ext cx="73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211667" y="3472464"/>
            <a:ext cx="18382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6781" y="36547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1AB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1"/>
          <p:cNvSpPr txBox="1"/>
          <p:nvPr/>
        </p:nvSpPr>
        <p:spPr>
          <a:xfrm>
            <a:off x="530224" y="568325"/>
            <a:ext cx="7112521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 b="1">
                <a:solidFill>
                  <a:srgbClr val="E7E6E6">
                    <a:lumMod val="25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造字工房悦圆演示版常规体" pitchFamily="2" charset="-122"/>
                <a:ea typeface="造字工房悦圆演示版常规体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业务关系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单项目年度计划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0" y="673100"/>
            <a:ext cx="509588" cy="449263"/>
            <a:chOff x="0" y="293801"/>
            <a:chExt cx="509362" cy="449943"/>
          </a:xfrm>
        </p:grpSpPr>
        <p:sp>
          <p:nvSpPr>
            <p:cNvPr id="48" name="矩形 47"/>
            <p:cNvSpPr/>
            <p:nvPr/>
          </p:nvSpPr>
          <p:spPr>
            <a:xfrm>
              <a:off x="0" y="293801"/>
              <a:ext cx="377657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2088" y="293801"/>
              <a:ext cx="87274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487019" y="3511897"/>
            <a:ext cx="22320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拟晋升（</a:t>
            </a:r>
            <a:r>
              <a: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类）</a:t>
            </a:r>
            <a:endParaRPr lang="zh-CN" altLang="en-US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6046678" y="2546469"/>
            <a:ext cx="2616199" cy="584775"/>
            <a:chOff x="6046678" y="2819429"/>
            <a:chExt cx="2616199" cy="584775"/>
          </a:xfrm>
        </p:grpSpPr>
        <p:sp>
          <p:nvSpPr>
            <p:cNvPr id="26" name="文本框 25"/>
            <p:cNvSpPr txBox="1"/>
            <p:nvPr/>
          </p:nvSpPr>
          <p:spPr>
            <a:xfrm>
              <a:off x="7078877" y="2819429"/>
              <a:ext cx="1584000" cy="58477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招聘计划</a:t>
              </a:r>
              <a:r>
                <a:rPr lang="en-US" altLang="zh-CN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/>
              </a:r>
              <a:br>
                <a:rPr lang="en-US" altLang="zh-CN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</a:br>
              <a:r>
                <a:rPr lang="zh-CN" altLang="en-US" sz="14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（含内外部招聘）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 flipV="1">
              <a:off x="6046678" y="3016155"/>
              <a:ext cx="1022862" cy="181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815164" y="1766376"/>
            <a:ext cx="1440000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经营指标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3169564" y="2576701"/>
            <a:ext cx="2030935" cy="369332"/>
            <a:chOff x="3169564" y="2849661"/>
            <a:chExt cx="2030935" cy="369332"/>
          </a:xfrm>
        </p:grpSpPr>
        <p:sp>
          <p:nvSpPr>
            <p:cNvPr id="24" name="文本框 23"/>
            <p:cNvSpPr txBox="1"/>
            <p:nvPr/>
          </p:nvSpPr>
          <p:spPr>
            <a:xfrm>
              <a:off x="3760499" y="2849661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岗位编制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94" name="直接箭头连接符 193"/>
            <p:cNvCxnSpPr>
              <a:stCxn id="95" idx="3"/>
              <a:endCxn id="24" idx="1"/>
            </p:cNvCxnSpPr>
            <p:nvPr/>
          </p:nvCxnSpPr>
          <p:spPr>
            <a:xfrm>
              <a:off x="3169564" y="3034327"/>
              <a:ext cx="590935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4455092" y="302094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人岗匹配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2878" y="1123441"/>
            <a:ext cx="299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项目公司年报</a:t>
            </a:r>
            <a:endParaRPr lang="zh-CN" altLang="en-US" sz="24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255164" y="1762942"/>
            <a:ext cx="1733269" cy="369332"/>
            <a:chOff x="2255164" y="2035902"/>
            <a:chExt cx="1733269" cy="369332"/>
          </a:xfrm>
        </p:grpSpPr>
        <p:sp>
          <p:nvSpPr>
            <p:cNvPr id="92" name="文本框 32"/>
            <p:cNvSpPr txBox="1"/>
            <p:nvPr/>
          </p:nvSpPr>
          <p:spPr>
            <a:xfrm>
              <a:off x="2548433" y="2035902"/>
              <a:ext cx="144000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华文中宋" pitchFamily="2" charset="-122"/>
                  <a:ea typeface="华文中宋" pitchFamily="2" charset="-122"/>
                </a:rPr>
                <a:t>开发节奏</a:t>
              </a:r>
              <a:endParaRPr lang="zh-CN" altLang="en-US" dirty="0"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56" name="直接箭头连接符 55"/>
            <p:cNvCxnSpPr>
              <a:stCxn id="7" idx="3"/>
              <a:endCxn id="92" idx="1"/>
            </p:cNvCxnSpPr>
            <p:nvPr/>
          </p:nvCxnSpPr>
          <p:spPr>
            <a:xfrm>
              <a:off x="2255164" y="2210354"/>
              <a:ext cx="293269" cy="1021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文本框 34"/>
          <p:cNvSpPr txBox="1"/>
          <p:nvPr/>
        </p:nvSpPr>
        <p:spPr>
          <a:xfrm>
            <a:off x="1729564" y="2576701"/>
            <a:ext cx="1440000" cy="3693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组织架构</a:t>
            </a:r>
            <a:endParaRPr lang="zh-CN" altLang="en-US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00089" y="1624079"/>
            <a:ext cx="3421535" cy="936072"/>
            <a:chOff x="700089" y="1897039"/>
            <a:chExt cx="3421535" cy="936072"/>
          </a:xfrm>
        </p:grpSpPr>
        <p:sp>
          <p:nvSpPr>
            <p:cNvPr id="59" name="矩形 58"/>
            <p:cNvSpPr/>
            <p:nvPr/>
          </p:nvSpPr>
          <p:spPr>
            <a:xfrm>
              <a:off x="700089" y="1897039"/>
              <a:ext cx="3421535" cy="6687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 rot="5400000">
              <a:off x="2323809" y="2706866"/>
              <a:ext cx="252000" cy="48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34"/>
          <p:cNvSpPr txBox="1"/>
          <p:nvPr/>
        </p:nvSpPr>
        <p:spPr>
          <a:xfrm>
            <a:off x="1349697" y="4465869"/>
            <a:ext cx="1440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人员盘点</a:t>
            </a:r>
            <a:endParaRPr lang="zh-CN" altLang="en-US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9" name="文本框 26"/>
          <p:cNvSpPr txBox="1"/>
          <p:nvPr/>
        </p:nvSpPr>
        <p:spPr>
          <a:xfrm>
            <a:off x="3487019" y="3985587"/>
            <a:ext cx="22320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拟调薪（</a:t>
            </a:r>
            <a:r>
              <a: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类）</a:t>
            </a:r>
            <a:endParaRPr lang="zh-CN" altLang="en-US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0" name="文本框 26"/>
          <p:cNvSpPr txBox="1"/>
          <p:nvPr/>
        </p:nvSpPr>
        <p:spPr>
          <a:xfrm>
            <a:off x="3487019" y="4461553"/>
            <a:ext cx="22320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平级留用（</a:t>
            </a:r>
            <a:r>
              <a: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类）</a:t>
            </a:r>
            <a:endParaRPr lang="zh-CN" altLang="en-US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1" name="文本框 26"/>
          <p:cNvSpPr txBox="1"/>
          <p:nvPr/>
        </p:nvSpPr>
        <p:spPr>
          <a:xfrm>
            <a:off x="3487019" y="4937518"/>
            <a:ext cx="22320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拟分流干预（</a:t>
            </a:r>
            <a:r>
              <a: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类）</a:t>
            </a:r>
            <a:endParaRPr lang="zh-CN" altLang="en-US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2" name="文本框 26"/>
          <p:cNvSpPr txBox="1"/>
          <p:nvPr/>
        </p:nvSpPr>
        <p:spPr>
          <a:xfrm>
            <a:off x="3487019" y="5413483"/>
            <a:ext cx="22320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拟分流可调配</a:t>
            </a:r>
            <a:endParaRPr lang="zh-CN" altLang="en-US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778321" y="3689621"/>
            <a:ext cx="697322" cy="1905961"/>
            <a:chOff x="2778321" y="3962581"/>
            <a:chExt cx="697322" cy="1905961"/>
          </a:xfrm>
        </p:grpSpPr>
        <p:cxnSp>
          <p:nvCxnSpPr>
            <p:cNvPr id="115" name="直接箭头连接符 114"/>
            <p:cNvCxnSpPr/>
            <p:nvPr/>
          </p:nvCxnSpPr>
          <p:spPr>
            <a:xfrm flipV="1">
              <a:off x="2778321" y="4908863"/>
              <a:ext cx="697322" cy="89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3092224" y="3962581"/>
              <a:ext cx="360000" cy="20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3096773" y="5388915"/>
              <a:ext cx="360000" cy="190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3092224" y="4435722"/>
              <a:ext cx="360000" cy="20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3092224" y="5861894"/>
              <a:ext cx="360000" cy="20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5400000">
              <a:off x="2183640" y="4926845"/>
              <a:ext cx="1883391" cy="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1234622" y="2404276"/>
            <a:ext cx="4788000" cy="3517770"/>
            <a:chOff x="1234622" y="2677236"/>
            <a:chExt cx="4788000" cy="3517770"/>
          </a:xfrm>
        </p:grpSpPr>
        <p:sp>
          <p:nvSpPr>
            <p:cNvPr id="182" name="矩形 181"/>
            <p:cNvSpPr/>
            <p:nvPr/>
          </p:nvSpPr>
          <p:spPr>
            <a:xfrm>
              <a:off x="1234622" y="3603006"/>
              <a:ext cx="4788000" cy="2592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234622" y="2677236"/>
              <a:ext cx="4788000" cy="6687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93" name="上下箭头 92"/>
            <p:cNvSpPr/>
            <p:nvPr/>
          </p:nvSpPr>
          <p:spPr>
            <a:xfrm>
              <a:off x="4258102" y="3261815"/>
              <a:ext cx="204716" cy="432000"/>
            </a:xfrm>
            <a:prstGeom prst="upDown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078812" y="3511897"/>
            <a:ext cx="2584065" cy="338554"/>
            <a:chOff x="6078812" y="3784857"/>
            <a:chExt cx="2584065" cy="338554"/>
          </a:xfrm>
        </p:grpSpPr>
        <p:sp>
          <p:nvSpPr>
            <p:cNvPr id="94" name="文本框 26"/>
            <p:cNvSpPr txBox="1"/>
            <p:nvPr/>
          </p:nvSpPr>
          <p:spPr>
            <a:xfrm>
              <a:off x="6682877" y="3784857"/>
              <a:ext cx="1980000" cy="3385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晋升计划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>
              <a:off x="6078812" y="3964650"/>
              <a:ext cx="590935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6053791" y="3987293"/>
            <a:ext cx="2609086" cy="338554"/>
            <a:chOff x="6053791" y="4260253"/>
            <a:chExt cx="2609086" cy="338554"/>
          </a:xfrm>
        </p:grpSpPr>
        <p:sp>
          <p:nvSpPr>
            <p:cNvPr id="96" name="文本框 26"/>
            <p:cNvSpPr txBox="1"/>
            <p:nvPr/>
          </p:nvSpPr>
          <p:spPr>
            <a:xfrm>
              <a:off x="6682877" y="4260253"/>
              <a:ext cx="1980000" cy="3385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调薪计划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01" name="直接箭头连接符 100"/>
            <p:cNvCxnSpPr/>
            <p:nvPr/>
          </p:nvCxnSpPr>
          <p:spPr>
            <a:xfrm>
              <a:off x="6053791" y="4471892"/>
              <a:ext cx="590935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6056066" y="4462689"/>
            <a:ext cx="2606811" cy="338554"/>
            <a:chOff x="6056066" y="4735649"/>
            <a:chExt cx="2606811" cy="338554"/>
          </a:xfrm>
        </p:grpSpPr>
        <p:sp>
          <p:nvSpPr>
            <p:cNvPr id="97" name="文本框 26"/>
            <p:cNvSpPr txBox="1"/>
            <p:nvPr/>
          </p:nvSpPr>
          <p:spPr>
            <a:xfrm>
              <a:off x="6682877" y="4735649"/>
              <a:ext cx="1980000" cy="3385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平级留用人员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>
              <a:off x="6056066" y="4897247"/>
              <a:ext cx="590935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30"/>
          <p:cNvGrpSpPr/>
          <p:nvPr/>
        </p:nvGrpSpPr>
        <p:grpSpPr>
          <a:xfrm>
            <a:off x="5719019" y="4910784"/>
            <a:ext cx="2943858" cy="671976"/>
            <a:chOff x="5719019" y="5238336"/>
            <a:chExt cx="2943858" cy="671976"/>
          </a:xfrm>
        </p:grpSpPr>
        <p:sp>
          <p:nvSpPr>
            <p:cNvPr id="98" name="文本框 26"/>
            <p:cNvSpPr txBox="1"/>
            <p:nvPr/>
          </p:nvSpPr>
          <p:spPr>
            <a:xfrm>
              <a:off x="6682877" y="5238336"/>
              <a:ext cx="1980000" cy="5539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分流计划</a:t>
              </a:r>
              <a:endParaRPr lang="en-US" altLang="zh-CN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（含干预、可调配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)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04" name="肘形连接符 103"/>
            <p:cNvCxnSpPr>
              <a:stCxn id="71" idx="3"/>
              <a:endCxn id="72" idx="3"/>
            </p:cNvCxnSpPr>
            <p:nvPr/>
          </p:nvCxnSpPr>
          <p:spPr>
            <a:xfrm>
              <a:off x="5719019" y="5434347"/>
              <a:ext cx="1588" cy="475965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endCxn id="98" idx="1"/>
            </p:cNvCxnSpPr>
            <p:nvPr/>
          </p:nvCxnSpPr>
          <p:spPr>
            <a:xfrm flipV="1">
              <a:off x="5950424" y="5515335"/>
              <a:ext cx="732453" cy="1201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本框 26"/>
          <p:cNvSpPr txBox="1"/>
          <p:nvPr/>
        </p:nvSpPr>
        <p:spPr>
          <a:xfrm>
            <a:off x="6682877" y="5611373"/>
            <a:ext cx="1980000" cy="7694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培训计划</a:t>
            </a:r>
            <a:endParaRPr lang="en-US" altLang="zh-CN" sz="16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（含新员工、梯队、一般员工培训等）</a:t>
            </a:r>
            <a:endParaRPr lang="zh-CN" altLang="en-US" sz="14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395752" y="2388354"/>
            <a:ext cx="2543532" cy="41216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9198591" y="3490438"/>
            <a:ext cx="2142699" cy="1754326"/>
            <a:chOff x="9157648" y="3490438"/>
            <a:chExt cx="2142699" cy="1754326"/>
          </a:xfrm>
        </p:grpSpPr>
        <p:sp>
          <p:nvSpPr>
            <p:cNvPr id="110" name="文本框 25"/>
            <p:cNvSpPr txBox="1"/>
            <p:nvPr/>
          </p:nvSpPr>
          <p:spPr>
            <a:xfrm>
              <a:off x="10454184" y="3490438"/>
              <a:ext cx="846163" cy="175432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人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工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成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本</a:t>
              </a:r>
              <a:endParaRPr lang="en-US" altLang="zh-CN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  <a:p>
              <a:pPr algn="ctr"/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6" name="右箭头 115"/>
            <p:cNvSpPr/>
            <p:nvPr/>
          </p:nvSpPr>
          <p:spPr>
            <a:xfrm>
              <a:off x="9157648" y="4148919"/>
              <a:ext cx="1023582" cy="559558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2" name="圆角矩形 131"/>
          <p:cNvSpPr/>
          <p:nvPr/>
        </p:nvSpPr>
        <p:spPr>
          <a:xfrm>
            <a:off x="346818" y="1178139"/>
            <a:ext cx="11567678" cy="5509264"/>
          </a:xfrm>
          <a:prstGeom prst="roundRect">
            <a:avLst>
              <a:gd name="adj" fmla="val 819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264322" y="2463658"/>
            <a:ext cx="682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缺编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950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  <p:bldP spid="50" grpId="0"/>
      <p:bldP spid="95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109" grpId="0" animBg="1"/>
      <p:bldP spid="113" grpId="0" animBg="1"/>
      <p:bldP spid="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1"/>
          <p:cNvSpPr txBox="1"/>
          <p:nvPr/>
        </p:nvSpPr>
        <p:spPr>
          <a:xfrm>
            <a:off x="530224" y="568325"/>
            <a:ext cx="7003339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 b="1">
                <a:solidFill>
                  <a:srgbClr val="E7E6E6">
                    <a:lumMod val="25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造字工房悦圆演示版常规体" pitchFamily="2" charset="-122"/>
                <a:ea typeface="造字工房悦圆演示版常规体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业务关系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年报与内部调配平台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673100"/>
            <a:ext cx="509588" cy="449263"/>
            <a:chOff x="0" y="293801"/>
            <a:chExt cx="509362" cy="449943"/>
          </a:xfrm>
        </p:grpSpPr>
        <p:sp>
          <p:nvSpPr>
            <p:cNvPr id="48" name="矩形 47"/>
            <p:cNvSpPr/>
            <p:nvPr/>
          </p:nvSpPr>
          <p:spPr>
            <a:xfrm>
              <a:off x="0" y="293801"/>
              <a:ext cx="377657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2088" y="293801"/>
              <a:ext cx="87274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90996" y="1937450"/>
            <a:ext cx="2897579" cy="3876496"/>
            <a:chOff x="8590996" y="1937450"/>
            <a:chExt cx="2897579" cy="3876496"/>
          </a:xfrm>
        </p:grpSpPr>
        <p:sp>
          <p:nvSpPr>
            <p:cNvPr id="76" name="圆角矩形 75"/>
            <p:cNvSpPr/>
            <p:nvPr/>
          </p:nvSpPr>
          <p:spPr>
            <a:xfrm>
              <a:off x="8590996" y="1937450"/>
              <a:ext cx="2897579" cy="3876496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9424371" y="2692865"/>
              <a:ext cx="1418171" cy="2708975"/>
              <a:chOff x="9424371" y="2692865"/>
              <a:chExt cx="1418171" cy="2708975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9424371" y="2692865"/>
                <a:ext cx="1418171" cy="1031219"/>
                <a:chOff x="9673382" y="4170175"/>
                <a:chExt cx="1418171" cy="1031219"/>
              </a:xfrm>
            </p:grpSpPr>
            <p:sp>
              <p:nvSpPr>
                <p:cNvPr id="88" name="下箭头 87"/>
                <p:cNvSpPr/>
                <p:nvPr/>
              </p:nvSpPr>
              <p:spPr>
                <a:xfrm>
                  <a:off x="10224655" y="4845135"/>
                  <a:ext cx="237506" cy="356259"/>
                </a:xfrm>
                <a:prstGeom prst="down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圆角矩形 85"/>
                <p:cNvSpPr/>
                <p:nvPr/>
              </p:nvSpPr>
              <p:spPr>
                <a:xfrm>
                  <a:off x="9673382" y="4170175"/>
                  <a:ext cx="1418171" cy="698707"/>
                </a:xfrm>
                <a:prstGeom prst="roundRect">
                  <a:avLst/>
                </a:prstGeom>
                <a:solidFill>
                  <a:srgbClr val="002060"/>
                </a:solidFill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信息填报</a:t>
                  </a: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9424371" y="3718471"/>
                <a:ext cx="1418171" cy="1031219"/>
                <a:chOff x="9673382" y="4170175"/>
                <a:chExt cx="1418171" cy="1031219"/>
              </a:xfrm>
            </p:grpSpPr>
            <p:sp>
              <p:nvSpPr>
                <p:cNvPr id="91" name="下箭头 90"/>
                <p:cNvSpPr/>
                <p:nvPr/>
              </p:nvSpPr>
              <p:spPr>
                <a:xfrm>
                  <a:off x="10224655" y="4845135"/>
                  <a:ext cx="237506" cy="356259"/>
                </a:xfrm>
                <a:prstGeom prst="down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圆角矩形 92"/>
                <p:cNvSpPr/>
                <p:nvPr/>
              </p:nvSpPr>
              <p:spPr>
                <a:xfrm>
                  <a:off x="9673382" y="4170175"/>
                  <a:ext cx="1418171" cy="698707"/>
                </a:xfrm>
                <a:prstGeom prst="roundRect">
                  <a:avLst/>
                </a:prstGeom>
                <a:solidFill>
                  <a:srgbClr val="002060"/>
                </a:solidFill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信息审核</a:t>
                  </a:r>
                </a:p>
              </p:txBody>
            </p:sp>
          </p:grpSp>
          <p:sp>
            <p:nvSpPr>
              <p:cNvPr id="97" name="圆角矩形 96"/>
              <p:cNvSpPr/>
              <p:nvPr/>
            </p:nvSpPr>
            <p:spPr>
              <a:xfrm>
                <a:off x="9424371" y="4703133"/>
                <a:ext cx="1418171" cy="698707"/>
              </a:xfrm>
              <a:prstGeom prst="roundRect">
                <a:avLst/>
              </a:prstGeom>
              <a:solidFill>
                <a:srgbClr val="00206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</a:rPr>
                  <a:t>信息查看</a:t>
                </a:r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8751469" y="2029134"/>
              <a:ext cx="24354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内部调配平台</a:t>
              </a:r>
              <a:endParaRPr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cxnSp>
        <p:nvCxnSpPr>
          <p:cNvPr id="149" name="直接箭头连接符 148"/>
          <p:cNvCxnSpPr>
            <a:stCxn id="72" idx="3"/>
            <a:endCxn id="86" idx="1"/>
          </p:cNvCxnSpPr>
          <p:nvPr/>
        </p:nvCxnSpPr>
        <p:spPr>
          <a:xfrm>
            <a:off x="6578611" y="2947965"/>
            <a:ext cx="2845760" cy="9425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071095" y="3059794"/>
            <a:ext cx="1800493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年度招聘计划、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分流计划导入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7415" y="1560175"/>
            <a:ext cx="7547218" cy="4704148"/>
            <a:chOff x="458788" y="1123441"/>
            <a:chExt cx="9672887" cy="5563962"/>
          </a:xfrm>
        </p:grpSpPr>
        <p:sp>
          <p:nvSpPr>
            <p:cNvPr id="21" name="文本框 26"/>
            <p:cNvSpPr txBox="1"/>
            <p:nvPr/>
          </p:nvSpPr>
          <p:spPr>
            <a:xfrm>
              <a:off x="3487019" y="3511897"/>
              <a:ext cx="2232000" cy="36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拟晋升（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1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22" name="组合 57"/>
            <p:cNvGrpSpPr/>
            <p:nvPr/>
          </p:nvGrpSpPr>
          <p:grpSpPr>
            <a:xfrm>
              <a:off x="6046678" y="2546469"/>
              <a:ext cx="2616199" cy="436838"/>
              <a:chOff x="6046678" y="2819429"/>
              <a:chExt cx="2616199" cy="436838"/>
            </a:xfrm>
          </p:grpSpPr>
          <p:sp>
            <p:nvSpPr>
              <p:cNvPr id="72" name="文本框 25"/>
              <p:cNvSpPr txBox="1"/>
              <p:nvPr/>
            </p:nvSpPr>
            <p:spPr>
              <a:xfrm>
                <a:off x="7078877" y="2819429"/>
                <a:ext cx="1584000" cy="43683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latin typeface="华文中宋" pitchFamily="2" charset="-122"/>
                    <a:ea typeface="华文中宋" pitchFamily="2" charset="-122"/>
                  </a:rPr>
                  <a:t>招聘计划</a:t>
                </a:r>
                <a:endParaRPr lang="zh-CN" altLang="en-US" b="1" dirty="0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>
              <a:xfrm flipV="1">
                <a:off x="6046678" y="3016155"/>
                <a:ext cx="1022862" cy="1817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/>
            <p:cNvSpPr/>
            <p:nvPr/>
          </p:nvSpPr>
          <p:spPr>
            <a:xfrm>
              <a:off x="815164" y="1766376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经营指标</a:t>
              </a:r>
            </a:p>
          </p:txBody>
        </p:sp>
        <p:grpSp>
          <p:nvGrpSpPr>
            <p:cNvPr id="24" name="组合 63"/>
            <p:cNvGrpSpPr/>
            <p:nvPr/>
          </p:nvGrpSpPr>
          <p:grpSpPr>
            <a:xfrm>
              <a:off x="3169564" y="2576701"/>
              <a:ext cx="2030935" cy="369332"/>
              <a:chOff x="3169564" y="2849661"/>
              <a:chExt cx="2030935" cy="369332"/>
            </a:xfrm>
          </p:grpSpPr>
          <p:sp>
            <p:nvSpPr>
              <p:cNvPr id="70" name="文本框 23"/>
              <p:cNvSpPr txBox="1"/>
              <p:nvPr/>
            </p:nvSpPr>
            <p:spPr>
              <a:xfrm>
                <a:off x="3760499" y="2849661"/>
                <a:ext cx="1440000" cy="36933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岗位编制</a:t>
                </a:r>
                <a:endPara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71" name="直接箭头连接符 70"/>
              <p:cNvCxnSpPr>
                <a:stCxn id="28" idx="3"/>
                <a:endCxn id="70" idx="1"/>
              </p:cNvCxnSpPr>
              <p:nvPr/>
            </p:nvCxnSpPr>
            <p:spPr>
              <a:xfrm>
                <a:off x="3169564" y="3034327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4455092" y="3020943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人岗匹配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2878" y="1123441"/>
              <a:ext cx="2993903" cy="546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A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项目公司年报</a:t>
              </a:r>
              <a:endParaRPr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27" name="组合 74"/>
            <p:cNvGrpSpPr/>
            <p:nvPr/>
          </p:nvGrpSpPr>
          <p:grpSpPr>
            <a:xfrm>
              <a:off x="2255164" y="1762942"/>
              <a:ext cx="1733269" cy="369332"/>
              <a:chOff x="2255164" y="2035902"/>
              <a:chExt cx="1733269" cy="369332"/>
            </a:xfrm>
          </p:grpSpPr>
          <p:sp>
            <p:nvSpPr>
              <p:cNvPr id="68" name="文本框 32"/>
              <p:cNvSpPr txBox="1"/>
              <p:nvPr/>
            </p:nvSpPr>
            <p:spPr>
              <a:xfrm>
                <a:off x="2548433" y="2035902"/>
                <a:ext cx="1440000" cy="36933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开发节奏</a:t>
                </a:r>
                <a:endParaRPr lang="zh-CN" altLang="en-US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69" name="直接箭头连接符 68"/>
              <p:cNvCxnSpPr>
                <a:stCxn id="23" idx="3"/>
                <a:endCxn id="68" idx="1"/>
              </p:cNvCxnSpPr>
              <p:nvPr/>
            </p:nvCxnSpPr>
            <p:spPr>
              <a:xfrm>
                <a:off x="2255164" y="2210354"/>
                <a:ext cx="293269" cy="1021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34"/>
            <p:cNvSpPr txBox="1"/>
            <p:nvPr/>
          </p:nvSpPr>
          <p:spPr>
            <a:xfrm>
              <a:off x="1729564" y="2576701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组织架构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29" name="组合 79"/>
            <p:cNvGrpSpPr/>
            <p:nvPr/>
          </p:nvGrpSpPr>
          <p:grpSpPr>
            <a:xfrm>
              <a:off x="700089" y="1624079"/>
              <a:ext cx="3421535" cy="936072"/>
              <a:chOff x="700089" y="1897039"/>
              <a:chExt cx="3421535" cy="93607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00089" y="1897039"/>
                <a:ext cx="3421535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rot="5400000">
                <a:off x="2323809" y="2706866"/>
                <a:ext cx="252000" cy="48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34"/>
            <p:cNvSpPr txBox="1"/>
            <p:nvPr/>
          </p:nvSpPr>
          <p:spPr>
            <a:xfrm>
              <a:off x="1349697" y="4465869"/>
              <a:ext cx="144000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人员盘点</a:t>
              </a:r>
              <a:endPara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1" name="文本框 26"/>
            <p:cNvSpPr txBox="1"/>
            <p:nvPr/>
          </p:nvSpPr>
          <p:spPr>
            <a:xfrm>
              <a:off x="3487019" y="3985587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拟调薪（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2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、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3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2" name="文本框 26"/>
            <p:cNvSpPr txBox="1"/>
            <p:nvPr/>
          </p:nvSpPr>
          <p:spPr>
            <a:xfrm>
              <a:off x="3487019" y="4461553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4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3" name="文本框 26"/>
            <p:cNvSpPr txBox="1"/>
            <p:nvPr/>
          </p:nvSpPr>
          <p:spPr>
            <a:xfrm>
              <a:off x="3487019" y="4937517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拟分流干预（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5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4" name="文本框 26"/>
            <p:cNvSpPr txBox="1"/>
            <p:nvPr/>
          </p:nvSpPr>
          <p:spPr>
            <a:xfrm>
              <a:off x="3487019" y="5413483"/>
              <a:ext cx="2232000" cy="4004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拟分流可调配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35" name="组合 98"/>
            <p:cNvGrpSpPr/>
            <p:nvPr/>
          </p:nvGrpSpPr>
          <p:grpSpPr>
            <a:xfrm>
              <a:off x="2778321" y="3689621"/>
              <a:ext cx="697322" cy="1905961"/>
              <a:chOff x="2778321" y="3962581"/>
              <a:chExt cx="697322" cy="1905961"/>
            </a:xfrm>
          </p:grpSpPr>
          <p:cxnSp>
            <p:nvCxnSpPr>
              <p:cNvPr id="60" name="直接箭头连接符 59"/>
              <p:cNvCxnSpPr/>
              <p:nvPr/>
            </p:nvCxnSpPr>
            <p:spPr>
              <a:xfrm flipV="1">
                <a:off x="2778321" y="4908863"/>
                <a:ext cx="697322" cy="89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 flipV="1">
                <a:off x="3092224" y="3962581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>
              <a:xfrm>
                <a:off x="3096773" y="5388915"/>
                <a:ext cx="360000" cy="190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V="1">
                <a:off x="3092224" y="4435722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flipV="1">
                <a:off x="3092224" y="5861894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2183640" y="4926845"/>
                <a:ext cx="1883391" cy="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113"/>
            <p:cNvGrpSpPr/>
            <p:nvPr/>
          </p:nvGrpSpPr>
          <p:grpSpPr>
            <a:xfrm>
              <a:off x="1234622" y="2404276"/>
              <a:ext cx="4788000" cy="3517770"/>
              <a:chOff x="1234622" y="2677236"/>
              <a:chExt cx="4788000" cy="351777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234622" y="3603006"/>
                <a:ext cx="4788000" cy="2592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234622" y="2677236"/>
                <a:ext cx="4788000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59" name="上下箭头 58"/>
              <p:cNvSpPr/>
              <p:nvPr/>
            </p:nvSpPr>
            <p:spPr>
              <a:xfrm>
                <a:off x="4258102" y="3261815"/>
                <a:ext cx="204716" cy="432000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120"/>
            <p:cNvGrpSpPr/>
            <p:nvPr/>
          </p:nvGrpSpPr>
          <p:grpSpPr>
            <a:xfrm>
              <a:off x="6078812" y="3511897"/>
              <a:ext cx="2584065" cy="338554"/>
              <a:chOff x="6078812" y="3784857"/>
              <a:chExt cx="2584065" cy="338554"/>
            </a:xfrm>
          </p:grpSpPr>
          <p:sp>
            <p:nvSpPr>
              <p:cNvPr id="55" name="文本框 26"/>
              <p:cNvSpPr txBox="1"/>
              <p:nvPr/>
            </p:nvSpPr>
            <p:spPr>
              <a:xfrm>
                <a:off x="6682877" y="3784857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晋升计划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6078812" y="3964650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123"/>
            <p:cNvGrpSpPr/>
            <p:nvPr/>
          </p:nvGrpSpPr>
          <p:grpSpPr>
            <a:xfrm>
              <a:off x="6053791" y="3987293"/>
              <a:ext cx="2609086" cy="338554"/>
              <a:chOff x="6053791" y="4260253"/>
              <a:chExt cx="2609086" cy="338554"/>
            </a:xfrm>
          </p:grpSpPr>
          <p:sp>
            <p:nvSpPr>
              <p:cNvPr id="53" name="文本框 26"/>
              <p:cNvSpPr txBox="1"/>
              <p:nvPr/>
            </p:nvSpPr>
            <p:spPr>
              <a:xfrm>
                <a:off x="6682877" y="4260253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调薪计划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54" name="直接箭头连接符 53"/>
              <p:cNvCxnSpPr/>
              <p:nvPr/>
            </p:nvCxnSpPr>
            <p:spPr>
              <a:xfrm>
                <a:off x="6053791" y="4471892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126"/>
            <p:cNvGrpSpPr/>
            <p:nvPr/>
          </p:nvGrpSpPr>
          <p:grpSpPr>
            <a:xfrm>
              <a:off x="6056066" y="4462689"/>
              <a:ext cx="2606811" cy="338554"/>
              <a:chOff x="6056066" y="4735649"/>
              <a:chExt cx="2606811" cy="338554"/>
            </a:xfrm>
          </p:grpSpPr>
          <p:sp>
            <p:nvSpPr>
              <p:cNvPr id="51" name="文本框 26"/>
              <p:cNvSpPr txBox="1"/>
              <p:nvPr/>
            </p:nvSpPr>
            <p:spPr>
              <a:xfrm>
                <a:off x="6682877" y="4735649"/>
                <a:ext cx="1980000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平级留用人员</a:t>
                </a:r>
                <a:endParaRPr lang="zh-CN" altLang="en-US" sz="16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6056066" y="4897247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129"/>
            <p:cNvGrpSpPr/>
            <p:nvPr/>
          </p:nvGrpSpPr>
          <p:grpSpPr>
            <a:xfrm>
              <a:off x="5719019" y="5007640"/>
              <a:ext cx="2943858" cy="606059"/>
              <a:chOff x="5719019" y="5335192"/>
              <a:chExt cx="2943858" cy="606059"/>
            </a:xfrm>
          </p:grpSpPr>
          <p:sp>
            <p:nvSpPr>
              <p:cNvPr id="45" name="文本框 26"/>
              <p:cNvSpPr txBox="1"/>
              <p:nvPr/>
            </p:nvSpPr>
            <p:spPr>
              <a:xfrm>
                <a:off x="6682876" y="5335192"/>
                <a:ext cx="1980001" cy="43683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latin typeface="华文中宋" pitchFamily="2" charset="-122"/>
                    <a:ea typeface="华文中宋" pitchFamily="2" charset="-122"/>
                  </a:rPr>
                  <a:t>分流计划</a:t>
                </a:r>
                <a:endParaRPr lang="en-US" altLang="zh-CN" b="1" dirty="0" smtClean="0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47" name="肘形连接符 46"/>
              <p:cNvCxnSpPr>
                <a:stCxn id="33" idx="3"/>
                <a:endCxn id="34" idx="3"/>
              </p:cNvCxnSpPr>
              <p:nvPr/>
            </p:nvCxnSpPr>
            <p:spPr>
              <a:xfrm>
                <a:off x="5719019" y="5465286"/>
                <a:ext cx="2035" cy="475965"/>
              </a:xfrm>
              <a:prstGeom prst="bentConnector3">
                <a:avLst>
                  <a:gd name="adj1" fmla="val 14395466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endCxn id="45" idx="1"/>
              </p:cNvCxnSpPr>
              <p:nvPr/>
            </p:nvCxnSpPr>
            <p:spPr>
              <a:xfrm>
                <a:off x="6021138" y="5546008"/>
                <a:ext cx="661737" cy="760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26"/>
            <p:cNvSpPr txBox="1"/>
            <p:nvPr/>
          </p:nvSpPr>
          <p:spPr>
            <a:xfrm>
              <a:off x="6682877" y="5611373"/>
              <a:ext cx="1980001" cy="4123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培训计划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375996" y="2072482"/>
              <a:ext cx="2543532" cy="425127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58788" y="1178139"/>
              <a:ext cx="9672887" cy="5509264"/>
            </a:xfrm>
            <a:prstGeom prst="roundRect">
              <a:avLst>
                <a:gd name="adj" fmla="val 819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56121" y="2463658"/>
              <a:ext cx="890590" cy="364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缺编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4" name="直接箭头连接符 73"/>
          <p:cNvCxnSpPr>
            <a:stCxn id="45" idx="3"/>
            <a:endCxn id="86" idx="1"/>
          </p:cNvCxnSpPr>
          <p:nvPr/>
        </p:nvCxnSpPr>
        <p:spPr>
          <a:xfrm flipV="1">
            <a:off x="6578611" y="3042219"/>
            <a:ext cx="2845760" cy="198658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9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1"/>
          <p:cNvSpPr txBox="1"/>
          <p:nvPr/>
        </p:nvSpPr>
        <p:spPr>
          <a:xfrm>
            <a:off x="530224" y="568325"/>
            <a:ext cx="7112521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200" b="1">
                <a:solidFill>
                  <a:srgbClr val="E7E6E6">
                    <a:lumMod val="25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造字工房悦圆演示版常规体" pitchFamily="2" charset="-122"/>
                <a:ea typeface="造字工房悦圆演示版常规体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业务关系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多项目年度计划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0" y="673100"/>
            <a:ext cx="509588" cy="449263"/>
            <a:chOff x="0" y="293801"/>
            <a:chExt cx="509362" cy="449943"/>
          </a:xfrm>
        </p:grpSpPr>
        <p:sp>
          <p:nvSpPr>
            <p:cNvPr id="48" name="矩形 47"/>
            <p:cNvSpPr/>
            <p:nvPr/>
          </p:nvSpPr>
          <p:spPr>
            <a:xfrm>
              <a:off x="0" y="293801"/>
              <a:ext cx="377657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2088" y="293801"/>
              <a:ext cx="87274" cy="4499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27546" y="1410049"/>
            <a:ext cx="6018666" cy="4554023"/>
            <a:chOff x="577315" y="1123441"/>
            <a:chExt cx="8711879" cy="5264218"/>
          </a:xfrm>
        </p:grpSpPr>
        <p:sp>
          <p:nvSpPr>
            <p:cNvPr id="57" name="文本框 26"/>
            <p:cNvSpPr txBox="1"/>
            <p:nvPr/>
          </p:nvSpPr>
          <p:spPr>
            <a:xfrm>
              <a:off x="3487019" y="3511897"/>
              <a:ext cx="2232000" cy="34888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拟晋升（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1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6046678" y="2546469"/>
              <a:ext cx="2616199" cy="391352"/>
              <a:chOff x="6046678" y="2819429"/>
              <a:chExt cx="2616199" cy="391352"/>
            </a:xfrm>
          </p:grpSpPr>
          <p:sp>
            <p:nvSpPr>
              <p:cNvPr id="61" name="文本框 25"/>
              <p:cNvSpPr txBox="1"/>
              <p:nvPr/>
            </p:nvSpPr>
            <p:spPr>
              <a:xfrm>
                <a:off x="7078877" y="2819429"/>
                <a:ext cx="1584000" cy="3913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latin typeface="华文中宋" pitchFamily="2" charset="-122"/>
                    <a:ea typeface="华文中宋" pitchFamily="2" charset="-122"/>
                  </a:rPr>
                  <a:t>招聘计划</a:t>
                </a:r>
                <a:endParaRPr lang="zh-CN" altLang="en-US" sz="1600" b="1" dirty="0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62" name="直接箭头连接符 61"/>
              <p:cNvCxnSpPr/>
              <p:nvPr/>
            </p:nvCxnSpPr>
            <p:spPr>
              <a:xfrm flipV="1">
                <a:off x="6046678" y="3016155"/>
                <a:ext cx="1022862" cy="1817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/>
            <p:cNvSpPr/>
            <p:nvPr/>
          </p:nvSpPr>
          <p:spPr>
            <a:xfrm>
              <a:off x="815164" y="1766376"/>
              <a:ext cx="1440001" cy="3876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经营指标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3169565" y="2576701"/>
              <a:ext cx="2030934" cy="387649"/>
              <a:chOff x="3169565" y="2849661"/>
              <a:chExt cx="2030934" cy="387649"/>
            </a:xfrm>
          </p:grpSpPr>
          <p:sp>
            <p:nvSpPr>
              <p:cNvPr id="65" name="文本框 23"/>
              <p:cNvSpPr txBox="1"/>
              <p:nvPr/>
            </p:nvSpPr>
            <p:spPr>
              <a:xfrm>
                <a:off x="3760498" y="2849661"/>
                <a:ext cx="1440001" cy="38764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岗位编制</a:t>
                </a:r>
                <a:endParaRPr lang="zh-CN" altLang="en-US" sz="14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66" name="直接箭头连接符 65"/>
              <p:cNvCxnSpPr>
                <a:stCxn id="79" idx="3"/>
                <a:endCxn id="65" idx="1"/>
              </p:cNvCxnSpPr>
              <p:nvPr/>
            </p:nvCxnSpPr>
            <p:spPr>
              <a:xfrm>
                <a:off x="3169565" y="3043486"/>
                <a:ext cx="590933" cy="20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 67"/>
            <p:cNvSpPr/>
            <p:nvPr/>
          </p:nvSpPr>
          <p:spPr>
            <a:xfrm>
              <a:off x="4455092" y="3020943"/>
              <a:ext cx="1197697" cy="348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人岗匹配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2876" y="1123441"/>
              <a:ext cx="2993904" cy="426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A</a:t>
              </a:r>
              <a:r>
                <a:rPr lang="zh-CN" altLang="en-US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项目公司年报</a:t>
              </a:r>
              <a:endParaRPr lang="zh-CN" altLang="en-US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2255164" y="1762942"/>
              <a:ext cx="1733269" cy="387649"/>
              <a:chOff x="2255164" y="2035902"/>
              <a:chExt cx="1733269" cy="387649"/>
            </a:xfrm>
          </p:grpSpPr>
          <p:sp>
            <p:nvSpPr>
              <p:cNvPr id="76" name="文本框 32"/>
              <p:cNvSpPr txBox="1"/>
              <p:nvPr/>
            </p:nvSpPr>
            <p:spPr>
              <a:xfrm>
                <a:off x="2548433" y="2035902"/>
                <a:ext cx="1440000" cy="38764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开发节奏</a:t>
                </a:r>
                <a:endParaRPr lang="zh-CN" altLang="en-US" sz="14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77" name="直接箭头连接符 76"/>
              <p:cNvCxnSpPr>
                <a:stCxn id="63" idx="3"/>
                <a:endCxn id="76" idx="1"/>
              </p:cNvCxnSpPr>
              <p:nvPr/>
            </p:nvCxnSpPr>
            <p:spPr>
              <a:xfrm flipV="1">
                <a:off x="2255164" y="2229727"/>
                <a:ext cx="293269" cy="343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文本框 34"/>
            <p:cNvSpPr txBox="1"/>
            <p:nvPr/>
          </p:nvSpPr>
          <p:spPr>
            <a:xfrm>
              <a:off x="1729565" y="2576701"/>
              <a:ext cx="1440001" cy="3876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组织架构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700089" y="1624079"/>
              <a:ext cx="3421535" cy="936072"/>
              <a:chOff x="700089" y="1897039"/>
              <a:chExt cx="3421535" cy="93607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700089" y="1897039"/>
                <a:ext cx="3421535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rot="5400000">
                <a:off x="2323809" y="2706866"/>
                <a:ext cx="252000" cy="48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本框 34"/>
            <p:cNvSpPr txBox="1"/>
            <p:nvPr/>
          </p:nvSpPr>
          <p:spPr>
            <a:xfrm>
              <a:off x="1349696" y="4465869"/>
              <a:ext cx="1440001" cy="3876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人员盘点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87" name="文本框 26"/>
            <p:cNvSpPr txBox="1"/>
            <p:nvPr/>
          </p:nvSpPr>
          <p:spPr>
            <a:xfrm>
              <a:off x="3487020" y="3985587"/>
              <a:ext cx="2232000" cy="3201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拟调薪（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2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、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88" name="文本框 26"/>
            <p:cNvSpPr txBox="1"/>
            <p:nvPr/>
          </p:nvSpPr>
          <p:spPr>
            <a:xfrm>
              <a:off x="3487020" y="4461552"/>
              <a:ext cx="2232000" cy="3201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平级留用（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4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89" name="文本框 26"/>
            <p:cNvSpPr txBox="1"/>
            <p:nvPr/>
          </p:nvSpPr>
          <p:spPr>
            <a:xfrm>
              <a:off x="3487020" y="4937516"/>
              <a:ext cx="2232000" cy="3201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拟分流干预（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5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类）</a:t>
              </a:r>
              <a:endParaRPr lang="zh-CN" altLang="en-US" sz="1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91" name="文本框 26"/>
            <p:cNvSpPr txBox="1"/>
            <p:nvPr/>
          </p:nvSpPr>
          <p:spPr>
            <a:xfrm>
              <a:off x="3487020" y="5413484"/>
              <a:ext cx="2232000" cy="32019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拟分流可调配</a:t>
              </a:r>
              <a:endParaRPr lang="zh-CN" altLang="en-US" sz="1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2778321" y="3689621"/>
              <a:ext cx="697322" cy="1905961"/>
              <a:chOff x="2778321" y="3962581"/>
              <a:chExt cx="697322" cy="1905961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 flipV="1">
                <a:off x="2778321" y="4908863"/>
                <a:ext cx="697322" cy="89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3092224" y="3962581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/>
            </p:nvCxnSpPr>
            <p:spPr>
              <a:xfrm>
                <a:off x="3096773" y="5388915"/>
                <a:ext cx="360000" cy="190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/>
              <p:nvPr/>
            </p:nvCxnSpPr>
            <p:spPr>
              <a:xfrm flipV="1">
                <a:off x="3092224" y="4435722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/>
              <p:nvPr/>
            </p:nvCxnSpPr>
            <p:spPr>
              <a:xfrm flipV="1">
                <a:off x="3092224" y="5861894"/>
                <a:ext cx="360000" cy="207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rot="5400000">
                <a:off x="2183640" y="4926845"/>
                <a:ext cx="1883391" cy="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/>
            <p:nvPr/>
          </p:nvGrpSpPr>
          <p:grpSpPr>
            <a:xfrm>
              <a:off x="1234622" y="2404276"/>
              <a:ext cx="4788000" cy="3517770"/>
              <a:chOff x="1234622" y="2677236"/>
              <a:chExt cx="4788000" cy="351777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234622" y="3603006"/>
                <a:ext cx="4788000" cy="2592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234622" y="2677236"/>
                <a:ext cx="4788000" cy="66874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中宋" pitchFamily="2" charset="-122"/>
                  <a:ea typeface="华文中宋" pitchFamily="2" charset="-122"/>
                </a:endParaRPr>
              </a:p>
            </p:txBody>
          </p:sp>
          <p:sp>
            <p:nvSpPr>
              <p:cNvPr id="120" name="上下箭头 119"/>
              <p:cNvSpPr/>
              <p:nvPr/>
            </p:nvSpPr>
            <p:spPr>
              <a:xfrm>
                <a:off x="4258102" y="3261815"/>
                <a:ext cx="204716" cy="432000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6078812" y="3511897"/>
              <a:ext cx="2584065" cy="348884"/>
              <a:chOff x="6078812" y="3784857"/>
              <a:chExt cx="2584065" cy="348884"/>
            </a:xfrm>
          </p:grpSpPr>
          <p:sp>
            <p:nvSpPr>
              <p:cNvPr id="122" name="文本框 26"/>
              <p:cNvSpPr txBox="1"/>
              <p:nvPr/>
            </p:nvSpPr>
            <p:spPr>
              <a:xfrm>
                <a:off x="6682877" y="3784857"/>
                <a:ext cx="1980000" cy="3488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晋升计划</a:t>
                </a:r>
                <a:endParaRPr lang="zh-CN" altLang="en-US" sz="12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6078812" y="3964650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6053791" y="3987293"/>
              <a:ext cx="2609086" cy="348884"/>
              <a:chOff x="6053791" y="4260253"/>
              <a:chExt cx="2609086" cy="348884"/>
            </a:xfrm>
          </p:grpSpPr>
          <p:sp>
            <p:nvSpPr>
              <p:cNvPr id="125" name="文本框 26"/>
              <p:cNvSpPr txBox="1"/>
              <p:nvPr/>
            </p:nvSpPr>
            <p:spPr>
              <a:xfrm>
                <a:off x="6682877" y="4260253"/>
                <a:ext cx="1980000" cy="3488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调薪计划</a:t>
                </a:r>
                <a:endParaRPr lang="zh-CN" altLang="en-US" sz="12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6" name="直接箭头连接符 125"/>
              <p:cNvCxnSpPr/>
              <p:nvPr/>
            </p:nvCxnSpPr>
            <p:spPr>
              <a:xfrm>
                <a:off x="6053791" y="4471892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6056066" y="4462689"/>
              <a:ext cx="2606811" cy="348884"/>
              <a:chOff x="6056066" y="4735649"/>
              <a:chExt cx="2606811" cy="348884"/>
            </a:xfrm>
          </p:grpSpPr>
          <p:sp>
            <p:nvSpPr>
              <p:cNvPr id="128" name="文本框 26"/>
              <p:cNvSpPr txBox="1"/>
              <p:nvPr/>
            </p:nvSpPr>
            <p:spPr>
              <a:xfrm>
                <a:off x="6682877" y="4735649"/>
                <a:ext cx="1980000" cy="34888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华文中宋" pitchFamily="2" charset="-122"/>
                    <a:ea typeface="华文中宋" pitchFamily="2" charset="-122"/>
                  </a:rPr>
                  <a:t>平级留用人员</a:t>
                </a:r>
                <a:endParaRPr lang="zh-CN" altLang="en-US" sz="12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29" name="直接箭头连接符 128"/>
              <p:cNvCxnSpPr/>
              <p:nvPr/>
            </p:nvCxnSpPr>
            <p:spPr>
              <a:xfrm>
                <a:off x="6056066" y="4897247"/>
                <a:ext cx="590935" cy="158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/>
            <p:cNvGrpSpPr/>
            <p:nvPr/>
          </p:nvGrpSpPr>
          <p:grpSpPr>
            <a:xfrm>
              <a:off x="5719020" y="4910784"/>
              <a:ext cx="2943857" cy="662798"/>
              <a:chOff x="5719020" y="5238336"/>
              <a:chExt cx="2943857" cy="662798"/>
            </a:xfrm>
          </p:grpSpPr>
          <p:sp>
            <p:nvSpPr>
              <p:cNvPr id="131" name="文本框 26"/>
              <p:cNvSpPr txBox="1"/>
              <p:nvPr/>
            </p:nvSpPr>
            <p:spPr>
              <a:xfrm>
                <a:off x="6682875" y="5238336"/>
                <a:ext cx="1980002" cy="39135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latin typeface="华文中宋" pitchFamily="2" charset="-122"/>
                    <a:ea typeface="华文中宋" pitchFamily="2" charset="-122"/>
                  </a:rPr>
                  <a:t>分流计划</a:t>
                </a:r>
                <a:endParaRPr lang="en-US" altLang="zh-CN" sz="1600" b="1" dirty="0" smtClean="0">
                  <a:latin typeface="华文中宋" pitchFamily="2" charset="-122"/>
                  <a:ea typeface="华文中宋" pitchFamily="2" charset="-122"/>
                </a:endParaRPr>
              </a:p>
            </p:txBody>
          </p:sp>
          <p:cxnSp>
            <p:nvCxnSpPr>
              <p:cNvPr id="132" name="肘形连接符 131"/>
              <p:cNvCxnSpPr>
                <a:stCxn id="89" idx="3"/>
                <a:endCxn id="91" idx="3"/>
              </p:cNvCxnSpPr>
              <p:nvPr/>
            </p:nvCxnSpPr>
            <p:spPr>
              <a:xfrm>
                <a:off x="5719020" y="5425167"/>
                <a:ext cx="2299" cy="475967"/>
              </a:xfrm>
              <a:prstGeom prst="bentConnector3">
                <a:avLst>
                  <a:gd name="adj1" fmla="val 1439546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>
                <a:endCxn id="131" idx="1"/>
              </p:cNvCxnSpPr>
              <p:nvPr/>
            </p:nvCxnSpPr>
            <p:spPr>
              <a:xfrm flipV="1">
                <a:off x="5950424" y="5434012"/>
                <a:ext cx="732451" cy="22981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26"/>
            <p:cNvSpPr txBox="1"/>
            <p:nvPr/>
          </p:nvSpPr>
          <p:spPr>
            <a:xfrm>
              <a:off x="6682877" y="5611373"/>
              <a:ext cx="1980001" cy="34888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培训计划</a:t>
              </a:r>
              <a:endParaRPr lang="zh-CN" altLang="en-US" sz="11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375996" y="2072482"/>
              <a:ext cx="2543532" cy="425127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577315" y="1162363"/>
              <a:ext cx="8711879" cy="5225296"/>
            </a:xfrm>
            <a:prstGeom prst="roundRect">
              <a:avLst>
                <a:gd name="adj" fmla="val 819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264322" y="2463657"/>
              <a:ext cx="682388" cy="5814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缺编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6607794" y="1385029"/>
            <a:ext cx="2454323" cy="4417550"/>
            <a:chOff x="6607794" y="1385029"/>
            <a:chExt cx="2454323" cy="4417550"/>
          </a:xfrm>
        </p:grpSpPr>
        <p:sp>
          <p:nvSpPr>
            <p:cNvPr id="192" name="文本框 25"/>
            <p:cNvSpPr txBox="1"/>
            <p:nvPr/>
          </p:nvSpPr>
          <p:spPr>
            <a:xfrm>
              <a:off x="6967747" y="2583092"/>
              <a:ext cx="165600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华文中宋" pitchFamily="2" charset="-122"/>
                  <a:ea typeface="华文中宋" pitchFamily="2" charset="-122"/>
                </a:rPr>
                <a:t>招聘计划</a:t>
              </a:r>
              <a:endParaRPr lang="zh-CN" altLang="en-US" b="1" dirty="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798137" y="1385029"/>
              <a:ext cx="181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B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项目公司</a:t>
              </a:r>
              <a:endParaRPr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74" name="文本框 26"/>
            <p:cNvSpPr txBox="1"/>
            <p:nvPr/>
          </p:nvSpPr>
          <p:spPr>
            <a:xfrm>
              <a:off x="6967747" y="3080384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晋升计划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72" name="文本框 26"/>
            <p:cNvSpPr txBox="1"/>
            <p:nvPr/>
          </p:nvSpPr>
          <p:spPr>
            <a:xfrm>
              <a:off x="6967747" y="3519047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调薪计划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70" name="文本框 26"/>
            <p:cNvSpPr txBox="1"/>
            <p:nvPr/>
          </p:nvSpPr>
          <p:spPr>
            <a:xfrm>
              <a:off x="6967747" y="3957710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平级留用人员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67" name="文本框 26"/>
            <p:cNvSpPr txBox="1"/>
            <p:nvPr/>
          </p:nvSpPr>
          <p:spPr>
            <a:xfrm>
              <a:off x="6967747" y="4396373"/>
              <a:ext cx="165600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华文中宋" pitchFamily="2" charset="-122"/>
                  <a:ea typeface="华文中宋" pitchFamily="2" charset="-122"/>
                </a:rPr>
                <a:t>分流计划</a:t>
              </a:r>
              <a:endParaRPr lang="en-US" altLang="zh-CN" b="1" dirty="0" smtClean="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63" name="文本框 26"/>
            <p:cNvSpPr txBox="1"/>
            <p:nvPr/>
          </p:nvSpPr>
          <p:spPr>
            <a:xfrm>
              <a:off x="6967747" y="4893666"/>
              <a:ext cx="1656000" cy="32742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培训计划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6836362" y="2165826"/>
              <a:ext cx="1911855" cy="337533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65" name="圆角矩形 164"/>
            <p:cNvSpPr/>
            <p:nvPr/>
          </p:nvSpPr>
          <p:spPr>
            <a:xfrm>
              <a:off x="6607794" y="1428457"/>
              <a:ext cx="2454323" cy="4374122"/>
            </a:xfrm>
            <a:prstGeom prst="roundRect">
              <a:avLst>
                <a:gd name="adj" fmla="val 819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9421507" y="1385029"/>
            <a:ext cx="2454323" cy="4417550"/>
            <a:chOff x="6607794" y="1385029"/>
            <a:chExt cx="2454323" cy="4417550"/>
          </a:xfrm>
        </p:grpSpPr>
        <p:sp>
          <p:nvSpPr>
            <p:cNvPr id="197" name="文本框 25"/>
            <p:cNvSpPr txBox="1"/>
            <p:nvPr/>
          </p:nvSpPr>
          <p:spPr>
            <a:xfrm>
              <a:off x="6967747" y="2583092"/>
              <a:ext cx="165600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华文中宋" pitchFamily="2" charset="-122"/>
                  <a:ea typeface="华文中宋" pitchFamily="2" charset="-122"/>
                </a:rPr>
                <a:t>招聘计划</a:t>
              </a:r>
              <a:endParaRPr lang="zh-CN" altLang="en-US" b="1" dirty="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798137" y="1385029"/>
              <a:ext cx="181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C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项目公司</a:t>
              </a:r>
              <a:endParaRPr lang="zh-CN" altLang="en-US" sz="24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99" name="文本框 26"/>
            <p:cNvSpPr txBox="1"/>
            <p:nvPr/>
          </p:nvSpPr>
          <p:spPr>
            <a:xfrm>
              <a:off x="6967747" y="3080384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晋升计划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0" name="文本框 26"/>
            <p:cNvSpPr txBox="1"/>
            <p:nvPr/>
          </p:nvSpPr>
          <p:spPr>
            <a:xfrm>
              <a:off x="6967747" y="3519047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调薪计划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1" name="文本框 26"/>
            <p:cNvSpPr txBox="1"/>
            <p:nvPr/>
          </p:nvSpPr>
          <p:spPr>
            <a:xfrm>
              <a:off x="6967747" y="3957710"/>
              <a:ext cx="1656000" cy="26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平级留用人员</a:t>
              </a:r>
              <a:endPara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2" name="文本框 26"/>
            <p:cNvSpPr txBox="1"/>
            <p:nvPr/>
          </p:nvSpPr>
          <p:spPr>
            <a:xfrm>
              <a:off x="6967747" y="4396373"/>
              <a:ext cx="165600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华文中宋" pitchFamily="2" charset="-122"/>
                  <a:ea typeface="华文中宋" pitchFamily="2" charset="-122"/>
                </a:rPr>
                <a:t>分流计划</a:t>
              </a:r>
              <a:endParaRPr lang="en-US" altLang="zh-CN" b="1" dirty="0" smtClean="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3" name="文本框 26"/>
            <p:cNvSpPr txBox="1"/>
            <p:nvPr/>
          </p:nvSpPr>
          <p:spPr>
            <a:xfrm>
              <a:off x="6967747" y="4893666"/>
              <a:ext cx="1656000" cy="32742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培训计划</a:t>
              </a:r>
              <a:endParaRPr lang="zh-CN" altLang="en-US" sz="14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6836362" y="2165826"/>
              <a:ext cx="1911855" cy="337533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6607794" y="1428457"/>
              <a:ext cx="2454323" cy="4374122"/>
            </a:xfrm>
            <a:prstGeom prst="roundRect">
              <a:avLst>
                <a:gd name="adj" fmla="val 819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206" name="矩形 205"/>
          <p:cNvSpPr/>
          <p:nvPr/>
        </p:nvSpPr>
        <p:spPr>
          <a:xfrm>
            <a:off x="5750570" y="4660044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冗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577932" y="2615151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8632522" y="4403008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冗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11484904" y="4375712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冗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5768768" y="2631076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11391646" y="2576482"/>
            <a:ext cx="4414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左右箭头 211"/>
          <p:cNvSpPr/>
          <p:nvPr/>
        </p:nvSpPr>
        <p:spPr>
          <a:xfrm>
            <a:off x="6018663" y="3521127"/>
            <a:ext cx="805218" cy="354842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左右箭头 212"/>
          <p:cNvSpPr/>
          <p:nvPr/>
        </p:nvSpPr>
        <p:spPr>
          <a:xfrm>
            <a:off x="8832377" y="3493831"/>
            <a:ext cx="805218" cy="354842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圆角矩形 213"/>
          <p:cNvSpPr/>
          <p:nvPr/>
        </p:nvSpPr>
        <p:spPr>
          <a:xfrm>
            <a:off x="6081283" y="6247360"/>
            <a:ext cx="3799696" cy="453692"/>
          </a:xfrm>
          <a:prstGeom prst="round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内部调配平台</a:t>
            </a:r>
          </a:p>
        </p:txBody>
      </p:sp>
      <p:sp>
        <p:nvSpPr>
          <p:cNvPr id="215" name="下箭头 214"/>
          <p:cNvSpPr/>
          <p:nvPr/>
        </p:nvSpPr>
        <p:spPr>
          <a:xfrm>
            <a:off x="7083188" y="5964072"/>
            <a:ext cx="1733266" cy="286603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245660" y="1269243"/>
            <a:ext cx="11778018" cy="4776717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861223" y="5891063"/>
            <a:ext cx="273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搭建内部共享平台</a:t>
            </a:r>
            <a:endParaRPr lang="zh-CN" altLang="en-US" sz="2000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194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0" grpId="0"/>
      <p:bldP spid="211" grpId="0"/>
      <p:bldP spid="212" grpId="0" animBg="1"/>
      <p:bldP spid="213" grpId="0" animBg="1"/>
      <p:bldP spid="214" grpId="0" animBg="1"/>
      <p:bldP spid="215" grpId="0" animBg="1"/>
      <p:bldP spid="216" grpId="0" animBg="1"/>
      <p:bldP spid="2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C01639-CAA9-43D5-9EE2-71B884E6FAB8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970</Words>
  <Application>Microsoft Office PowerPoint</Application>
  <PresentationFormat>宽屏</PresentationFormat>
  <Paragraphs>260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iLiHei</vt:lpstr>
      <vt:lpstr>华文中宋</vt:lpstr>
      <vt:lpstr>宋体</vt:lpstr>
      <vt:lpstr>微软雅黑</vt:lpstr>
      <vt:lpstr>Arial</vt:lpstr>
      <vt:lpstr>Broadway</vt:lpstr>
      <vt:lpstr>Calibri</vt:lpstr>
      <vt:lpstr>Calibri Light</vt:lpstr>
      <vt:lpstr>Times New Roman</vt:lpstr>
      <vt:lpstr>Office 主题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许熙平</cp:lastModifiedBy>
  <cp:revision>177</cp:revision>
  <dcterms:created xsi:type="dcterms:W3CDTF">2015-07-09T13:49:26Z</dcterms:created>
  <dcterms:modified xsi:type="dcterms:W3CDTF">2017-03-15T09:59:52Z</dcterms:modified>
</cp:coreProperties>
</file>