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6" r:id="rId2"/>
    <p:sldId id="317" r:id="rId3"/>
    <p:sldId id="318" r:id="rId4"/>
    <p:sldId id="31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6A0"/>
    <a:srgbClr val="24CCBC"/>
    <a:srgbClr val="CB7D40"/>
    <a:srgbClr val="E6B875"/>
    <a:srgbClr val="A29266"/>
    <a:srgbClr val="6F4D39"/>
    <a:srgbClr val="6F8683"/>
    <a:srgbClr val="7D755D"/>
    <a:srgbClr val="A5A5A5"/>
    <a:srgbClr val="CAB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4156"/>
        <p:guide pos="438"/>
        <p:guide pos="3840"/>
        <p:guide pos="7242"/>
        <p:guide orient="horz" pos="1752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854DD-860F-4944-9532-7A4938D5193C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00-73E9-4AEB-BDD0-51E7D2390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333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8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589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21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1"/>
          <p:cNvSpPr txBox="1"/>
          <p:nvPr/>
        </p:nvSpPr>
        <p:spPr>
          <a:xfrm>
            <a:off x="530224" y="568325"/>
            <a:ext cx="7112521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>
                <a:solidFill>
                  <a:srgbClr val="E7E6E6">
                    <a:lumMod val="25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造字工房悦圆演示版常规体" pitchFamily="2" charset="-122"/>
                <a:ea typeface="造字工房悦圆演示版常规体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业务关系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单项目年度计划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0" y="673100"/>
            <a:ext cx="509588" cy="449263"/>
            <a:chOff x="0" y="293801"/>
            <a:chExt cx="509362" cy="449943"/>
          </a:xfrm>
        </p:grpSpPr>
        <p:sp>
          <p:nvSpPr>
            <p:cNvPr id="48" name="矩形 47"/>
            <p:cNvSpPr/>
            <p:nvPr/>
          </p:nvSpPr>
          <p:spPr>
            <a:xfrm>
              <a:off x="0" y="293801"/>
              <a:ext cx="377657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2088" y="293801"/>
              <a:ext cx="87274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487019" y="3511897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拟晋升（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类）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6046678" y="2546469"/>
            <a:ext cx="2616199" cy="584775"/>
            <a:chOff x="6046678" y="2819429"/>
            <a:chExt cx="2616199" cy="584775"/>
          </a:xfrm>
        </p:grpSpPr>
        <p:sp>
          <p:nvSpPr>
            <p:cNvPr id="26" name="文本框 25"/>
            <p:cNvSpPr txBox="1"/>
            <p:nvPr/>
          </p:nvSpPr>
          <p:spPr>
            <a:xfrm>
              <a:off x="7078877" y="2819429"/>
              <a:ext cx="1584000" cy="5847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招聘计划</a:t>
              </a:r>
              <a:r>
                <a:rPr lang="en-US" altLang="zh-CN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/>
              </a:r>
              <a:br>
                <a:rPr lang="en-US" altLang="zh-CN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</a:br>
              <a:r>
                <a:rPr lang="zh-CN" altLang="en-US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（含内外部招聘）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flipV="1">
              <a:off x="6046678" y="3016155"/>
              <a:ext cx="1022862" cy="181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815164" y="1766376"/>
            <a:ext cx="1440000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经营指标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3169564" y="2576701"/>
            <a:ext cx="2030935" cy="369332"/>
            <a:chOff x="3169564" y="2849661"/>
            <a:chExt cx="2030935" cy="369332"/>
          </a:xfrm>
        </p:grpSpPr>
        <p:sp>
          <p:nvSpPr>
            <p:cNvPr id="24" name="文本框 23"/>
            <p:cNvSpPr txBox="1"/>
            <p:nvPr/>
          </p:nvSpPr>
          <p:spPr>
            <a:xfrm>
              <a:off x="3760499" y="2849661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岗位编制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94" name="直接箭头连接符 193"/>
            <p:cNvCxnSpPr>
              <a:stCxn id="95" idx="3"/>
              <a:endCxn id="24" idx="1"/>
            </p:cNvCxnSpPr>
            <p:nvPr/>
          </p:nvCxnSpPr>
          <p:spPr>
            <a:xfrm>
              <a:off x="3169564" y="3034327"/>
              <a:ext cx="590935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4455092" y="302094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人岗匹配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2878" y="1123441"/>
            <a:ext cx="29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项目公司年报</a:t>
            </a:r>
            <a:endParaRPr lang="zh-CN" altLang="en-US" sz="24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255164" y="1762942"/>
            <a:ext cx="1733269" cy="369332"/>
            <a:chOff x="2255164" y="2035902"/>
            <a:chExt cx="1733269" cy="369332"/>
          </a:xfrm>
        </p:grpSpPr>
        <p:sp>
          <p:nvSpPr>
            <p:cNvPr id="92" name="文本框 32"/>
            <p:cNvSpPr txBox="1"/>
            <p:nvPr/>
          </p:nvSpPr>
          <p:spPr>
            <a:xfrm>
              <a:off x="2548433" y="2035902"/>
              <a:ext cx="144000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华文中宋" pitchFamily="2" charset="-122"/>
                  <a:ea typeface="华文中宋" pitchFamily="2" charset="-122"/>
                </a:rPr>
                <a:t>开发节奏</a:t>
              </a:r>
              <a:endParaRPr lang="zh-CN" altLang="en-US" dirty="0"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56" name="直接箭头连接符 55"/>
            <p:cNvCxnSpPr>
              <a:stCxn id="7" idx="3"/>
              <a:endCxn id="92" idx="1"/>
            </p:cNvCxnSpPr>
            <p:nvPr/>
          </p:nvCxnSpPr>
          <p:spPr>
            <a:xfrm>
              <a:off x="2255164" y="2210354"/>
              <a:ext cx="293269" cy="1021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文本框 34"/>
          <p:cNvSpPr txBox="1"/>
          <p:nvPr/>
        </p:nvSpPr>
        <p:spPr>
          <a:xfrm>
            <a:off x="1729564" y="2576701"/>
            <a:ext cx="144000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组织架构</a:t>
            </a:r>
            <a:endParaRPr lang="zh-CN" altLang="en-US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00089" y="1624079"/>
            <a:ext cx="3421535" cy="936072"/>
            <a:chOff x="700089" y="1897039"/>
            <a:chExt cx="3421535" cy="936072"/>
          </a:xfrm>
        </p:grpSpPr>
        <p:sp>
          <p:nvSpPr>
            <p:cNvPr id="59" name="矩形 58"/>
            <p:cNvSpPr/>
            <p:nvPr/>
          </p:nvSpPr>
          <p:spPr>
            <a:xfrm>
              <a:off x="700089" y="1897039"/>
              <a:ext cx="3421535" cy="6687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 rot="5400000">
              <a:off x="2323809" y="2706866"/>
              <a:ext cx="252000" cy="48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34"/>
          <p:cNvSpPr txBox="1"/>
          <p:nvPr/>
        </p:nvSpPr>
        <p:spPr>
          <a:xfrm>
            <a:off x="1349697" y="4465869"/>
            <a:ext cx="1440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人员盘点</a:t>
            </a:r>
            <a:endParaRPr lang="zh-CN" altLang="en-US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9" name="文本框 26"/>
          <p:cNvSpPr txBox="1"/>
          <p:nvPr/>
        </p:nvSpPr>
        <p:spPr>
          <a:xfrm>
            <a:off x="3487019" y="3985587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拟调薪（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类）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0" name="文本框 26"/>
          <p:cNvSpPr txBox="1"/>
          <p:nvPr/>
        </p:nvSpPr>
        <p:spPr>
          <a:xfrm>
            <a:off x="3487019" y="4461553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平级留用（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类）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" name="文本框 26"/>
          <p:cNvSpPr txBox="1"/>
          <p:nvPr/>
        </p:nvSpPr>
        <p:spPr>
          <a:xfrm>
            <a:off x="3487019" y="4937518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拟分流干预（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类）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2" name="文本框 26"/>
          <p:cNvSpPr txBox="1"/>
          <p:nvPr/>
        </p:nvSpPr>
        <p:spPr>
          <a:xfrm>
            <a:off x="3487019" y="5413483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拟分流可调配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778321" y="3689621"/>
            <a:ext cx="697322" cy="1905961"/>
            <a:chOff x="2778321" y="3962581"/>
            <a:chExt cx="697322" cy="1905961"/>
          </a:xfrm>
        </p:grpSpPr>
        <p:cxnSp>
          <p:nvCxnSpPr>
            <p:cNvPr id="115" name="直接箭头连接符 114"/>
            <p:cNvCxnSpPr/>
            <p:nvPr/>
          </p:nvCxnSpPr>
          <p:spPr>
            <a:xfrm flipV="1">
              <a:off x="2778321" y="4908863"/>
              <a:ext cx="697322" cy="89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3092224" y="3962581"/>
              <a:ext cx="360000" cy="20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3096773" y="5388915"/>
              <a:ext cx="360000" cy="190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3092224" y="4435722"/>
              <a:ext cx="360000" cy="20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3092224" y="5861894"/>
              <a:ext cx="360000" cy="20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5400000">
              <a:off x="2183640" y="4926845"/>
              <a:ext cx="1883391" cy="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1234622" y="2404276"/>
            <a:ext cx="4788000" cy="3517770"/>
            <a:chOff x="1234622" y="2677236"/>
            <a:chExt cx="4788000" cy="3517770"/>
          </a:xfrm>
        </p:grpSpPr>
        <p:sp>
          <p:nvSpPr>
            <p:cNvPr id="182" name="矩形 181"/>
            <p:cNvSpPr/>
            <p:nvPr/>
          </p:nvSpPr>
          <p:spPr>
            <a:xfrm>
              <a:off x="1234622" y="3603006"/>
              <a:ext cx="4788000" cy="2592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234622" y="2677236"/>
              <a:ext cx="4788000" cy="6687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93" name="上下箭头 92"/>
            <p:cNvSpPr/>
            <p:nvPr/>
          </p:nvSpPr>
          <p:spPr>
            <a:xfrm>
              <a:off x="4258102" y="3261815"/>
              <a:ext cx="204716" cy="432000"/>
            </a:xfrm>
            <a:prstGeom prst="upDown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078812" y="3511897"/>
            <a:ext cx="2584065" cy="338554"/>
            <a:chOff x="6078812" y="3784857"/>
            <a:chExt cx="2584065" cy="338554"/>
          </a:xfrm>
        </p:grpSpPr>
        <p:sp>
          <p:nvSpPr>
            <p:cNvPr id="94" name="文本框 26"/>
            <p:cNvSpPr txBox="1"/>
            <p:nvPr/>
          </p:nvSpPr>
          <p:spPr>
            <a:xfrm>
              <a:off x="6682877" y="3784857"/>
              <a:ext cx="1980000" cy="3385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晋升计划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6078812" y="3964650"/>
              <a:ext cx="590935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6053791" y="3987293"/>
            <a:ext cx="2609086" cy="338554"/>
            <a:chOff x="6053791" y="4260253"/>
            <a:chExt cx="2609086" cy="338554"/>
          </a:xfrm>
        </p:grpSpPr>
        <p:sp>
          <p:nvSpPr>
            <p:cNvPr id="96" name="文本框 26"/>
            <p:cNvSpPr txBox="1"/>
            <p:nvPr/>
          </p:nvSpPr>
          <p:spPr>
            <a:xfrm>
              <a:off x="6682877" y="4260253"/>
              <a:ext cx="1980000" cy="3385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调薪计划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>
              <a:off x="6053791" y="4471892"/>
              <a:ext cx="590935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6056066" y="4462689"/>
            <a:ext cx="2606811" cy="338554"/>
            <a:chOff x="6056066" y="4735649"/>
            <a:chExt cx="2606811" cy="338554"/>
          </a:xfrm>
        </p:grpSpPr>
        <p:sp>
          <p:nvSpPr>
            <p:cNvPr id="97" name="文本框 26"/>
            <p:cNvSpPr txBox="1"/>
            <p:nvPr/>
          </p:nvSpPr>
          <p:spPr>
            <a:xfrm>
              <a:off x="6682877" y="4735649"/>
              <a:ext cx="1980000" cy="3385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平级留用人员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>
              <a:off x="6056066" y="4897247"/>
              <a:ext cx="590935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30"/>
          <p:cNvGrpSpPr/>
          <p:nvPr/>
        </p:nvGrpSpPr>
        <p:grpSpPr>
          <a:xfrm>
            <a:off x="5719019" y="4910784"/>
            <a:ext cx="2943858" cy="671976"/>
            <a:chOff x="5719019" y="5238336"/>
            <a:chExt cx="2943858" cy="671976"/>
          </a:xfrm>
        </p:grpSpPr>
        <p:sp>
          <p:nvSpPr>
            <p:cNvPr id="98" name="文本框 26"/>
            <p:cNvSpPr txBox="1"/>
            <p:nvPr/>
          </p:nvSpPr>
          <p:spPr>
            <a:xfrm>
              <a:off x="6682877" y="5238336"/>
              <a:ext cx="1980000" cy="5539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分流计划</a:t>
              </a:r>
              <a:endPara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（含干预、可调配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)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04" name="肘形连接符 103"/>
            <p:cNvCxnSpPr>
              <a:stCxn id="71" idx="3"/>
              <a:endCxn id="72" idx="3"/>
            </p:cNvCxnSpPr>
            <p:nvPr/>
          </p:nvCxnSpPr>
          <p:spPr>
            <a:xfrm>
              <a:off x="5719019" y="5434347"/>
              <a:ext cx="1588" cy="475965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endCxn id="98" idx="1"/>
            </p:cNvCxnSpPr>
            <p:nvPr/>
          </p:nvCxnSpPr>
          <p:spPr>
            <a:xfrm flipV="1">
              <a:off x="5950424" y="5515335"/>
              <a:ext cx="732453" cy="1201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本框 26"/>
          <p:cNvSpPr txBox="1"/>
          <p:nvPr/>
        </p:nvSpPr>
        <p:spPr>
          <a:xfrm>
            <a:off x="6682877" y="5611373"/>
            <a:ext cx="1980000" cy="7694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培训计划</a:t>
            </a:r>
            <a:endParaRPr lang="en-US" altLang="zh-CN" sz="16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（含新员工、梯队、一般员工培训等）</a:t>
            </a:r>
            <a:endParaRPr lang="zh-CN" altLang="en-US" sz="1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395752" y="2388354"/>
            <a:ext cx="2543532" cy="41216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9198591" y="3490438"/>
            <a:ext cx="2142699" cy="1754326"/>
            <a:chOff x="9157648" y="3490438"/>
            <a:chExt cx="2142699" cy="1754326"/>
          </a:xfrm>
        </p:grpSpPr>
        <p:sp>
          <p:nvSpPr>
            <p:cNvPr id="110" name="文本框 25"/>
            <p:cNvSpPr txBox="1"/>
            <p:nvPr/>
          </p:nvSpPr>
          <p:spPr>
            <a:xfrm>
              <a:off x="10454184" y="3490438"/>
              <a:ext cx="846163" cy="175432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工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成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本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6" name="右箭头 115"/>
            <p:cNvSpPr/>
            <p:nvPr/>
          </p:nvSpPr>
          <p:spPr>
            <a:xfrm>
              <a:off x="9157648" y="4148919"/>
              <a:ext cx="1023582" cy="559558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2" name="圆角矩形 131"/>
          <p:cNvSpPr/>
          <p:nvPr/>
        </p:nvSpPr>
        <p:spPr>
          <a:xfrm>
            <a:off x="346818" y="1178139"/>
            <a:ext cx="11567678" cy="5509264"/>
          </a:xfrm>
          <a:prstGeom prst="roundRect">
            <a:avLst>
              <a:gd name="adj" fmla="val 819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264322" y="2463658"/>
            <a:ext cx="682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缺编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95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  <p:bldP spid="50" grpId="0"/>
      <p:bldP spid="95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109" grpId="0" animBg="1"/>
      <p:bldP spid="113" grpId="0" animBg="1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1"/>
          <p:cNvSpPr txBox="1"/>
          <p:nvPr/>
        </p:nvSpPr>
        <p:spPr>
          <a:xfrm>
            <a:off x="530224" y="568325"/>
            <a:ext cx="7003339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>
                <a:solidFill>
                  <a:srgbClr val="E7E6E6">
                    <a:lumMod val="25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造字工房悦圆演示版常规体" pitchFamily="2" charset="-122"/>
                <a:ea typeface="造字工房悦圆演示版常规体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业务关系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年报与内部调配平台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673100"/>
            <a:ext cx="509588" cy="449263"/>
            <a:chOff x="0" y="293801"/>
            <a:chExt cx="509362" cy="449943"/>
          </a:xfrm>
        </p:grpSpPr>
        <p:sp>
          <p:nvSpPr>
            <p:cNvPr id="48" name="矩形 47"/>
            <p:cNvSpPr/>
            <p:nvPr/>
          </p:nvSpPr>
          <p:spPr>
            <a:xfrm>
              <a:off x="0" y="293801"/>
              <a:ext cx="377657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2088" y="293801"/>
              <a:ext cx="87274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90996" y="1937450"/>
            <a:ext cx="2897579" cy="3876496"/>
            <a:chOff x="8590996" y="1937450"/>
            <a:chExt cx="2897579" cy="3876496"/>
          </a:xfrm>
        </p:grpSpPr>
        <p:sp>
          <p:nvSpPr>
            <p:cNvPr id="76" name="圆角矩形 75"/>
            <p:cNvSpPr/>
            <p:nvPr/>
          </p:nvSpPr>
          <p:spPr>
            <a:xfrm>
              <a:off x="8590996" y="1937450"/>
              <a:ext cx="2897579" cy="3876496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9424371" y="2692865"/>
              <a:ext cx="1418171" cy="2708975"/>
              <a:chOff x="9424371" y="2692865"/>
              <a:chExt cx="1418171" cy="2708975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9424371" y="2692865"/>
                <a:ext cx="1418171" cy="1031219"/>
                <a:chOff x="9673382" y="4170175"/>
                <a:chExt cx="1418171" cy="1031219"/>
              </a:xfrm>
            </p:grpSpPr>
            <p:sp>
              <p:nvSpPr>
                <p:cNvPr id="88" name="下箭头 87"/>
                <p:cNvSpPr/>
                <p:nvPr/>
              </p:nvSpPr>
              <p:spPr>
                <a:xfrm>
                  <a:off x="10224655" y="4845135"/>
                  <a:ext cx="237506" cy="356259"/>
                </a:xfrm>
                <a:prstGeom prst="down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圆角矩形 85"/>
                <p:cNvSpPr/>
                <p:nvPr/>
              </p:nvSpPr>
              <p:spPr>
                <a:xfrm>
                  <a:off x="9673382" y="4170175"/>
                  <a:ext cx="1418171" cy="698707"/>
                </a:xfrm>
                <a:prstGeom prst="roundRect">
                  <a:avLst/>
                </a:prstGeom>
                <a:solidFill>
                  <a:srgbClr val="002060"/>
                </a:solidFill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信息填报</a:t>
                  </a: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9424371" y="3718471"/>
                <a:ext cx="1418171" cy="1031219"/>
                <a:chOff x="9673382" y="4170175"/>
                <a:chExt cx="1418171" cy="1031219"/>
              </a:xfrm>
            </p:grpSpPr>
            <p:sp>
              <p:nvSpPr>
                <p:cNvPr id="91" name="下箭头 90"/>
                <p:cNvSpPr/>
                <p:nvPr/>
              </p:nvSpPr>
              <p:spPr>
                <a:xfrm>
                  <a:off x="10224655" y="4845135"/>
                  <a:ext cx="237506" cy="356259"/>
                </a:xfrm>
                <a:prstGeom prst="down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圆角矩形 92"/>
                <p:cNvSpPr/>
                <p:nvPr/>
              </p:nvSpPr>
              <p:spPr>
                <a:xfrm>
                  <a:off x="9673382" y="4170175"/>
                  <a:ext cx="1418171" cy="698707"/>
                </a:xfrm>
                <a:prstGeom prst="roundRect">
                  <a:avLst/>
                </a:prstGeom>
                <a:solidFill>
                  <a:srgbClr val="002060"/>
                </a:solidFill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信息审核</a:t>
                  </a:r>
                </a:p>
              </p:txBody>
            </p:sp>
          </p:grpSp>
          <p:sp>
            <p:nvSpPr>
              <p:cNvPr id="97" name="圆角矩形 96"/>
              <p:cNvSpPr/>
              <p:nvPr/>
            </p:nvSpPr>
            <p:spPr>
              <a:xfrm>
                <a:off x="9424371" y="4703133"/>
                <a:ext cx="1418171" cy="698707"/>
              </a:xfrm>
              <a:prstGeom prst="roundRect">
                <a:avLst/>
              </a:prstGeom>
              <a:solidFill>
                <a:srgbClr val="00206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</a:rPr>
                  <a:t>信息查看</a:t>
                </a:r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8751469" y="2029134"/>
              <a:ext cx="2435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内部调配平台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cxnSp>
        <p:nvCxnSpPr>
          <p:cNvPr id="149" name="直接箭头连接符 148"/>
          <p:cNvCxnSpPr>
            <a:stCxn id="72" idx="3"/>
            <a:endCxn id="86" idx="1"/>
          </p:cNvCxnSpPr>
          <p:nvPr/>
        </p:nvCxnSpPr>
        <p:spPr>
          <a:xfrm>
            <a:off x="6578611" y="2947965"/>
            <a:ext cx="2845760" cy="9425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071095" y="3059794"/>
            <a:ext cx="1800493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年度招聘计划、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分流计划导入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415" y="1560175"/>
            <a:ext cx="7547218" cy="4704148"/>
            <a:chOff x="458788" y="1123441"/>
            <a:chExt cx="9672887" cy="5563962"/>
          </a:xfrm>
        </p:grpSpPr>
        <p:sp>
          <p:nvSpPr>
            <p:cNvPr id="21" name="文本框 26"/>
            <p:cNvSpPr txBox="1"/>
            <p:nvPr/>
          </p:nvSpPr>
          <p:spPr>
            <a:xfrm>
              <a:off x="3487019" y="3511897"/>
              <a:ext cx="2232000" cy="36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拟晋升（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22" name="组合 57"/>
            <p:cNvGrpSpPr/>
            <p:nvPr/>
          </p:nvGrpSpPr>
          <p:grpSpPr>
            <a:xfrm>
              <a:off x="6046678" y="2546469"/>
              <a:ext cx="2616199" cy="436838"/>
              <a:chOff x="6046678" y="2819429"/>
              <a:chExt cx="2616199" cy="436838"/>
            </a:xfrm>
          </p:grpSpPr>
          <p:sp>
            <p:nvSpPr>
              <p:cNvPr id="72" name="文本框 25"/>
              <p:cNvSpPr txBox="1"/>
              <p:nvPr/>
            </p:nvSpPr>
            <p:spPr>
              <a:xfrm>
                <a:off x="7078877" y="2819429"/>
                <a:ext cx="1584000" cy="43683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华文中宋" pitchFamily="2" charset="-122"/>
                    <a:ea typeface="华文中宋" pitchFamily="2" charset="-122"/>
                  </a:rPr>
                  <a:t>招聘计划</a:t>
                </a:r>
                <a:endParaRPr lang="zh-CN" altLang="en-US" b="1" dirty="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 flipV="1">
                <a:off x="6046678" y="3016155"/>
                <a:ext cx="1022862" cy="1817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815164" y="1766376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经营指标</a:t>
              </a:r>
            </a:p>
          </p:txBody>
        </p:sp>
        <p:grpSp>
          <p:nvGrpSpPr>
            <p:cNvPr id="24" name="组合 63"/>
            <p:cNvGrpSpPr/>
            <p:nvPr/>
          </p:nvGrpSpPr>
          <p:grpSpPr>
            <a:xfrm>
              <a:off x="3169564" y="2576701"/>
              <a:ext cx="2030935" cy="369332"/>
              <a:chOff x="3169564" y="2849661"/>
              <a:chExt cx="2030935" cy="369332"/>
            </a:xfrm>
          </p:grpSpPr>
          <p:sp>
            <p:nvSpPr>
              <p:cNvPr id="70" name="文本框 23"/>
              <p:cNvSpPr txBox="1"/>
              <p:nvPr/>
            </p:nvSpPr>
            <p:spPr>
              <a:xfrm>
                <a:off x="3760499" y="2849661"/>
                <a:ext cx="1440000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岗位编制</a:t>
                </a:r>
                <a:endPara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71" name="直接箭头连接符 70"/>
              <p:cNvCxnSpPr>
                <a:stCxn id="28" idx="3"/>
                <a:endCxn id="70" idx="1"/>
              </p:cNvCxnSpPr>
              <p:nvPr/>
            </p:nvCxnSpPr>
            <p:spPr>
              <a:xfrm>
                <a:off x="3169564" y="303432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4455092" y="3020943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人岗匹配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2878" y="1123441"/>
              <a:ext cx="2993903" cy="54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A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项目公司年报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27" name="组合 74"/>
            <p:cNvGrpSpPr/>
            <p:nvPr/>
          </p:nvGrpSpPr>
          <p:grpSpPr>
            <a:xfrm>
              <a:off x="2255164" y="1762942"/>
              <a:ext cx="1733269" cy="369332"/>
              <a:chOff x="2255164" y="2035902"/>
              <a:chExt cx="1733269" cy="369332"/>
            </a:xfrm>
          </p:grpSpPr>
          <p:sp>
            <p:nvSpPr>
              <p:cNvPr id="68" name="文本框 32"/>
              <p:cNvSpPr txBox="1"/>
              <p:nvPr/>
            </p:nvSpPr>
            <p:spPr>
              <a:xfrm>
                <a:off x="2548433" y="2035902"/>
                <a:ext cx="1440000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开发节奏</a:t>
                </a:r>
                <a:endPara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69" name="直接箭头连接符 68"/>
              <p:cNvCxnSpPr>
                <a:stCxn id="23" idx="3"/>
                <a:endCxn id="68" idx="1"/>
              </p:cNvCxnSpPr>
              <p:nvPr/>
            </p:nvCxnSpPr>
            <p:spPr>
              <a:xfrm>
                <a:off x="2255164" y="2210354"/>
                <a:ext cx="293269" cy="1021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34"/>
            <p:cNvSpPr txBox="1"/>
            <p:nvPr/>
          </p:nvSpPr>
          <p:spPr>
            <a:xfrm>
              <a:off x="1729564" y="2576701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组织架构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29" name="组合 79"/>
            <p:cNvGrpSpPr/>
            <p:nvPr/>
          </p:nvGrpSpPr>
          <p:grpSpPr>
            <a:xfrm>
              <a:off x="700089" y="1624079"/>
              <a:ext cx="3421535" cy="936072"/>
              <a:chOff x="700089" y="1897039"/>
              <a:chExt cx="3421535" cy="93607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00089" y="1897039"/>
                <a:ext cx="3421535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rot="5400000">
                <a:off x="2323809" y="2706866"/>
                <a:ext cx="252000" cy="48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34"/>
            <p:cNvSpPr txBox="1"/>
            <p:nvPr/>
          </p:nvSpPr>
          <p:spPr>
            <a:xfrm>
              <a:off x="1349697" y="4465869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人员盘点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3487019" y="3985587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拟调薪（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、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3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2" name="文本框 26"/>
            <p:cNvSpPr txBox="1"/>
            <p:nvPr/>
          </p:nvSpPr>
          <p:spPr>
            <a:xfrm>
              <a:off x="3487019" y="4461553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4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3" name="文本框 26"/>
            <p:cNvSpPr txBox="1"/>
            <p:nvPr/>
          </p:nvSpPr>
          <p:spPr>
            <a:xfrm>
              <a:off x="3487019" y="4937517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拟分流干预（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5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4" name="文本框 26"/>
            <p:cNvSpPr txBox="1"/>
            <p:nvPr/>
          </p:nvSpPr>
          <p:spPr>
            <a:xfrm>
              <a:off x="3487019" y="5413483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拟分流可调配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35" name="组合 98"/>
            <p:cNvGrpSpPr/>
            <p:nvPr/>
          </p:nvGrpSpPr>
          <p:grpSpPr>
            <a:xfrm>
              <a:off x="2778321" y="3689621"/>
              <a:ext cx="697322" cy="1905961"/>
              <a:chOff x="2778321" y="3962581"/>
              <a:chExt cx="697322" cy="1905961"/>
            </a:xfrm>
          </p:grpSpPr>
          <p:cxnSp>
            <p:nvCxnSpPr>
              <p:cNvPr id="60" name="直接箭头连接符 59"/>
              <p:cNvCxnSpPr/>
              <p:nvPr/>
            </p:nvCxnSpPr>
            <p:spPr>
              <a:xfrm flipV="1">
                <a:off x="2778321" y="4908863"/>
                <a:ext cx="697322" cy="89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 flipV="1">
                <a:off x="3092224" y="3962581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>
              <a:xfrm>
                <a:off x="3096773" y="5388915"/>
                <a:ext cx="360000" cy="190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V="1">
                <a:off x="3092224" y="4435722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flipV="1">
                <a:off x="3092224" y="5861894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2183640" y="4926845"/>
                <a:ext cx="1883391" cy="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113"/>
            <p:cNvGrpSpPr/>
            <p:nvPr/>
          </p:nvGrpSpPr>
          <p:grpSpPr>
            <a:xfrm>
              <a:off x="1234622" y="2404276"/>
              <a:ext cx="4788000" cy="3517770"/>
              <a:chOff x="1234622" y="2677236"/>
              <a:chExt cx="4788000" cy="351777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234622" y="3603006"/>
                <a:ext cx="4788000" cy="2592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234622" y="2677236"/>
                <a:ext cx="4788000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59" name="上下箭头 58"/>
              <p:cNvSpPr/>
              <p:nvPr/>
            </p:nvSpPr>
            <p:spPr>
              <a:xfrm>
                <a:off x="4258102" y="3261815"/>
                <a:ext cx="204716" cy="43200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120"/>
            <p:cNvGrpSpPr/>
            <p:nvPr/>
          </p:nvGrpSpPr>
          <p:grpSpPr>
            <a:xfrm>
              <a:off x="6078812" y="3511897"/>
              <a:ext cx="2584065" cy="338554"/>
              <a:chOff x="6078812" y="3784857"/>
              <a:chExt cx="2584065" cy="338554"/>
            </a:xfrm>
          </p:grpSpPr>
          <p:sp>
            <p:nvSpPr>
              <p:cNvPr id="55" name="文本框 26"/>
              <p:cNvSpPr txBox="1"/>
              <p:nvPr/>
            </p:nvSpPr>
            <p:spPr>
              <a:xfrm>
                <a:off x="6682877" y="3784857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晋升计划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6078812" y="3964650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123"/>
            <p:cNvGrpSpPr/>
            <p:nvPr/>
          </p:nvGrpSpPr>
          <p:grpSpPr>
            <a:xfrm>
              <a:off x="6053791" y="3987293"/>
              <a:ext cx="2609086" cy="338554"/>
              <a:chOff x="6053791" y="4260253"/>
              <a:chExt cx="2609086" cy="338554"/>
            </a:xfrm>
          </p:grpSpPr>
          <p:sp>
            <p:nvSpPr>
              <p:cNvPr id="53" name="文本框 26"/>
              <p:cNvSpPr txBox="1"/>
              <p:nvPr/>
            </p:nvSpPr>
            <p:spPr>
              <a:xfrm>
                <a:off x="6682877" y="4260253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调薪计划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54" name="直接箭头连接符 53"/>
              <p:cNvCxnSpPr/>
              <p:nvPr/>
            </p:nvCxnSpPr>
            <p:spPr>
              <a:xfrm>
                <a:off x="6053791" y="4471892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126"/>
            <p:cNvGrpSpPr/>
            <p:nvPr/>
          </p:nvGrpSpPr>
          <p:grpSpPr>
            <a:xfrm>
              <a:off x="6056066" y="4462689"/>
              <a:ext cx="2606811" cy="338554"/>
              <a:chOff x="6056066" y="4735649"/>
              <a:chExt cx="2606811" cy="338554"/>
            </a:xfrm>
          </p:grpSpPr>
          <p:sp>
            <p:nvSpPr>
              <p:cNvPr id="51" name="文本框 26"/>
              <p:cNvSpPr txBox="1"/>
              <p:nvPr/>
            </p:nvSpPr>
            <p:spPr>
              <a:xfrm>
                <a:off x="6682877" y="4735649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平级留用人员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6056066" y="489724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129"/>
            <p:cNvGrpSpPr/>
            <p:nvPr/>
          </p:nvGrpSpPr>
          <p:grpSpPr>
            <a:xfrm>
              <a:off x="5719019" y="5007640"/>
              <a:ext cx="2943858" cy="606059"/>
              <a:chOff x="5719019" y="5335192"/>
              <a:chExt cx="2943858" cy="606059"/>
            </a:xfrm>
          </p:grpSpPr>
          <p:sp>
            <p:nvSpPr>
              <p:cNvPr id="45" name="文本框 26"/>
              <p:cNvSpPr txBox="1"/>
              <p:nvPr/>
            </p:nvSpPr>
            <p:spPr>
              <a:xfrm>
                <a:off x="6682876" y="5335192"/>
                <a:ext cx="1980001" cy="43683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华文中宋" pitchFamily="2" charset="-122"/>
                    <a:ea typeface="华文中宋" pitchFamily="2" charset="-122"/>
                  </a:rPr>
                  <a:t>分流计划</a:t>
                </a:r>
                <a:endParaRPr lang="en-US" altLang="zh-CN" b="1" dirty="0" smtClean="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47" name="肘形连接符 46"/>
              <p:cNvCxnSpPr>
                <a:stCxn id="33" idx="3"/>
                <a:endCxn id="34" idx="3"/>
              </p:cNvCxnSpPr>
              <p:nvPr/>
            </p:nvCxnSpPr>
            <p:spPr>
              <a:xfrm>
                <a:off x="5719019" y="5465286"/>
                <a:ext cx="2035" cy="475965"/>
              </a:xfrm>
              <a:prstGeom prst="bentConnector3">
                <a:avLst>
                  <a:gd name="adj1" fmla="val 14395466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endCxn id="45" idx="1"/>
              </p:cNvCxnSpPr>
              <p:nvPr/>
            </p:nvCxnSpPr>
            <p:spPr>
              <a:xfrm>
                <a:off x="6021138" y="5546008"/>
                <a:ext cx="661737" cy="760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26"/>
            <p:cNvSpPr txBox="1"/>
            <p:nvPr/>
          </p:nvSpPr>
          <p:spPr>
            <a:xfrm>
              <a:off x="6682877" y="5611373"/>
              <a:ext cx="1980001" cy="4123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375996" y="2072482"/>
              <a:ext cx="2543532" cy="425127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58788" y="1178139"/>
              <a:ext cx="9672887" cy="5509264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56121" y="2463658"/>
              <a:ext cx="890590" cy="364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缺编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4" name="直接箭头连接符 73"/>
          <p:cNvCxnSpPr>
            <a:stCxn id="45" idx="3"/>
            <a:endCxn id="86" idx="1"/>
          </p:cNvCxnSpPr>
          <p:nvPr/>
        </p:nvCxnSpPr>
        <p:spPr>
          <a:xfrm flipV="1">
            <a:off x="6578611" y="3042219"/>
            <a:ext cx="2845760" cy="198658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9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1"/>
          <p:cNvSpPr txBox="1"/>
          <p:nvPr/>
        </p:nvSpPr>
        <p:spPr>
          <a:xfrm>
            <a:off x="530224" y="568325"/>
            <a:ext cx="7112521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>
                <a:solidFill>
                  <a:srgbClr val="E7E6E6">
                    <a:lumMod val="25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造字工房悦圆演示版常规体" pitchFamily="2" charset="-122"/>
                <a:ea typeface="造字工房悦圆演示版常规体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业务关系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多项目年度计划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673100"/>
            <a:ext cx="509588" cy="449263"/>
            <a:chOff x="0" y="293801"/>
            <a:chExt cx="509362" cy="449943"/>
          </a:xfrm>
        </p:grpSpPr>
        <p:sp>
          <p:nvSpPr>
            <p:cNvPr id="48" name="矩形 47"/>
            <p:cNvSpPr/>
            <p:nvPr/>
          </p:nvSpPr>
          <p:spPr>
            <a:xfrm>
              <a:off x="0" y="293801"/>
              <a:ext cx="377657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2088" y="293801"/>
              <a:ext cx="87274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27546" y="1410049"/>
            <a:ext cx="6018666" cy="4554023"/>
            <a:chOff x="577315" y="1123441"/>
            <a:chExt cx="8711879" cy="5264218"/>
          </a:xfrm>
        </p:grpSpPr>
        <p:sp>
          <p:nvSpPr>
            <p:cNvPr id="57" name="文本框 26"/>
            <p:cNvSpPr txBox="1"/>
            <p:nvPr/>
          </p:nvSpPr>
          <p:spPr>
            <a:xfrm>
              <a:off x="3487019" y="3511897"/>
              <a:ext cx="2232000" cy="34888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拟晋升（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6046678" y="2546469"/>
              <a:ext cx="2616199" cy="391352"/>
              <a:chOff x="6046678" y="2819429"/>
              <a:chExt cx="2616199" cy="391352"/>
            </a:xfrm>
          </p:grpSpPr>
          <p:sp>
            <p:nvSpPr>
              <p:cNvPr id="61" name="文本框 25"/>
              <p:cNvSpPr txBox="1"/>
              <p:nvPr/>
            </p:nvSpPr>
            <p:spPr>
              <a:xfrm>
                <a:off x="7078877" y="2819429"/>
                <a:ext cx="1584000" cy="3913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latin typeface="华文中宋" pitchFamily="2" charset="-122"/>
                    <a:ea typeface="华文中宋" pitchFamily="2" charset="-122"/>
                  </a:rPr>
                  <a:t>招聘计划</a:t>
                </a:r>
                <a:endParaRPr lang="zh-CN" altLang="en-US" sz="1600" b="1" dirty="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62" name="直接箭头连接符 61"/>
              <p:cNvCxnSpPr/>
              <p:nvPr/>
            </p:nvCxnSpPr>
            <p:spPr>
              <a:xfrm flipV="1">
                <a:off x="6046678" y="3016155"/>
                <a:ext cx="1022862" cy="1817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815164" y="1766376"/>
              <a:ext cx="1440001" cy="3876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经营指标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169565" y="2576701"/>
              <a:ext cx="2030934" cy="387649"/>
              <a:chOff x="3169565" y="2849661"/>
              <a:chExt cx="2030934" cy="387649"/>
            </a:xfrm>
          </p:grpSpPr>
          <p:sp>
            <p:nvSpPr>
              <p:cNvPr id="65" name="文本框 23"/>
              <p:cNvSpPr txBox="1"/>
              <p:nvPr/>
            </p:nvSpPr>
            <p:spPr>
              <a:xfrm>
                <a:off x="3760498" y="2849661"/>
                <a:ext cx="1440001" cy="38764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岗位编制</a:t>
                </a:r>
                <a:endParaRPr lang="zh-CN" altLang="en-US" sz="14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66" name="直接箭头连接符 65"/>
              <p:cNvCxnSpPr>
                <a:stCxn id="79" idx="3"/>
                <a:endCxn id="65" idx="1"/>
              </p:cNvCxnSpPr>
              <p:nvPr/>
            </p:nvCxnSpPr>
            <p:spPr>
              <a:xfrm>
                <a:off x="3169565" y="3043486"/>
                <a:ext cx="590933" cy="20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/>
            <p:cNvSpPr/>
            <p:nvPr/>
          </p:nvSpPr>
          <p:spPr>
            <a:xfrm>
              <a:off x="4455092" y="3020943"/>
              <a:ext cx="1197697" cy="348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人岗匹配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2876" y="1123441"/>
              <a:ext cx="2993904" cy="426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A</a:t>
              </a:r>
              <a:r>
                <a:rPr lang="zh-CN" altLang="en-US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项目公司年报</a:t>
              </a:r>
              <a:endParaRPr lang="zh-CN" altLang="en-US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2255164" y="1762942"/>
              <a:ext cx="1733269" cy="387649"/>
              <a:chOff x="2255164" y="2035902"/>
              <a:chExt cx="1733269" cy="387649"/>
            </a:xfrm>
          </p:grpSpPr>
          <p:sp>
            <p:nvSpPr>
              <p:cNvPr id="76" name="文本框 32"/>
              <p:cNvSpPr txBox="1"/>
              <p:nvPr/>
            </p:nvSpPr>
            <p:spPr>
              <a:xfrm>
                <a:off x="2548433" y="2035902"/>
                <a:ext cx="1440000" cy="38764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开发节奏</a:t>
                </a:r>
                <a:endParaRPr lang="zh-CN" altLang="en-US" sz="14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77" name="直接箭头连接符 76"/>
              <p:cNvCxnSpPr>
                <a:stCxn id="63" idx="3"/>
                <a:endCxn id="76" idx="1"/>
              </p:cNvCxnSpPr>
              <p:nvPr/>
            </p:nvCxnSpPr>
            <p:spPr>
              <a:xfrm flipV="1">
                <a:off x="2255164" y="2229727"/>
                <a:ext cx="293269" cy="343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34"/>
            <p:cNvSpPr txBox="1"/>
            <p:nvPr/>
          </p:nvSpPr>
          <p:spPr>
            <a:xfrm>
              <a:off x="1729565" y="2576701"/>
              <a:ext cx="1440001" cy="3876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组织架构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700089" y="1624079"/>
              <a:ext cx="3421535" cy="936072"/>
              <a:chOff x="700089" y="1897039"/>
              <a:chExt cx="3421535" cy="93607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700089" y="1897039"/>
                <a:ext cx="3421535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rot="5400000">
                <a:off x="2323809" y="2706866"/>
                <a:ext cx="252000" cy="48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本框 34"/>
            <p:cNvSpPr txBox="1"/>
            <p:nvPr/>
          </p:nvSpPr>
          <p:spPr>
            <a:xfrm>
              <a:off x="1349696" y="4465869"/>
              <a:ext cx="1440001" cy="3876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人员盘点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87" name="文本框 26"/>
            <p:cNvSpPr txBox="1"/>
            <p:nvPr/>
          </p:nvSpPr>
          <p:spPr>
            <a:xfrm>
              <a:off x="3487020" y="3985587"/>
              <a:ext cx="2232000" cy="320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拟调薪（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、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88" name="文本框 26"/>
            <p:cNvSpPr txBox="1"/>
            <p:nvPr/>
          </p:nvSpPr>
          <p:spPr>
            <a:xfrm>
              <a:off x="3487020" y="4461552"/>
              <a:ext cx="2232000" cy="320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平级留用（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4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89" name="文本框 26"/>
            <p:cNvSpPr txBox="1"/>
            <p:nvPr/>
          </p:nvSpPr>
          <p:spPr>
            <a:xfrm>
              <a:off x="3487020" y="4937516"/>
              <a:ext cx="2232000" cy="320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拟分流干预（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5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91" name="文本框 26"/>
            <p:cNvSpPr txBox="1"/>
            <p:nvPr/>
          </p:nvSpPr>
          <p:spPr>
            <a:xfrm>
              <a:off x="3487020" y="5413484"/>
              <a:ext cx="2232000" cy="320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拟分流可调配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2778321" y="3689621"/>
              <a:ext cx="697322" cy="1905961"/>
              <a:chOff x="2778321" y="3962581"/>
              <a:chExt cx="697322" cy="1905961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 flipV="1">
                <a:off x="2778321" y="4908863"/>
                <a:ext cx="697322" cy="89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3092224" y="3962581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/>
            </p:nvCxnSpPr>
            <p:spPr>
              <a:xfrm>
                <a:off x="3096773" y="5388915"/>
                <a:ext cx="360000" cy="190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/>
              <p:nvPr/>
            </p:nvCxnSpPr>
            <p:spPr>
              <a:xfrm flipV="1">
                <a:off x="3092224" y="4435722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 flipV="1">
                <a:off x="3092224" y="5861894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rot="5400000">
                <a:off x="2183640" y="4926845"/>
                <a:ext cx="1883391" cy="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1234622" y="2404276"/>
              <a:ext cx="4788000" cy="3517770"/>
              <a:chOff x="1234622" y="2677236"/>
              <a:chExt cx="4788000" cy="351777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234622" y="3603006"/>
                <a:ext cx="4788000" cy="2592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234622" y="2677236"/>
                <a:ext cx="4788000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120" name="上下箭头 119"/>
              <p:cNvSpPr/>
              <p:nvPr/>
            </p:nvSpPr>
            <p:spPr>
              <a:xfrm>
                <a:off x="4258102" y="3261815"/>
                <a:ext cx="204716" cy="43200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078812" y="3511897"/>
              <a:ext cx="2584065" cy="348884"/>
              <a:chOff x="6078812" y="3784857"/>
              <a:chExt cx="2584065" cy="348884"/>
            </a:xfrm>
          </p:grpSpPr>
          <p:sp>
            <p:nvSpPr>
              <p:cNvPr id="122" name="文本框 26"/>
              <p:cNvSpPr txBox="1"/>
              <p:nvPr/>
            </p:nvSpPr>
            <p:spPr>
              <a:xfrm>
                <a:off x="6682877" y="3784857"/>
                <a:ext cx="1980000" cy="3488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晋升计划</a:t>
                </a:r>
                <a:endParaRPr lang="zh-CN" altLang="en-US" sz="12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6078812" y="3964650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6053791" y="3987293"/>
              <a:ext cx="2609086" cy="348884"/>
              <a:chOff x="6053791" y="4260253"/>
              <a:chExt cx="2609086" cy="348884"/>
            </a:xfrm>
          </p:grpSpPr>
          <p:sp>
            <p:nvSpPr>
              <p:cNvPr id="125" name="文本框 26"/>
              <p:cNvSpPr txBox="1"/>
              <p:nvPr/>
            </p:nvSpPr>
            <p:spPr>
              <a:xfrm>
                <a:off x="6682877" y="4260253"/>
                <a:ext cx="1980000" cy="3488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调薪计划</a:t>
                </a:r>
                <a:endParaRPr lang="zh-CN" altLang="en-US" sz="12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6" name="直接箭头连接符 125"/>
              <p:cNvCxnSpPr/>
              <p:nvPr/>
            </p:nvCxnSpPr>
            <p:spPr>
              <a:xfrm>
                <a:off x="6053791" y="4471892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6056066" y="4462689"/>
              <a:ext cx="2606811" cy="348884"/>
              <a:chOff x="6056066" y="4735649"/>
              <a:chExt cx="2606811" cy="348884"/>
            </a:xfrm>
          </p:grpSpPr>
          <p:sp>
            <p:nvSpPr>
              <p:cNvPr id="128" name="文本框 26"/>
              <p:cNvSpPr txBox="1"/>
              <p:nvPr/>
            </p:nvSpPr>
            <p:spPr>
              <a:xfrm>
                <a:off x="6682877" y="4735649"/>
                <a:ext cx="1980000" cy="3488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平级留用人员</a:t>
                </a:r>
                <a:endParaRPr lang="zh-CN" altLang="en-US" sz="12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9" name="直接箭头连接符 128"/>
              <p:cNvCxnSpPr/>
              <p:nvPr/>
            </p:nvCxnSpPr>
            <p:spPr>
              <a:xfrm>
                <a:off x="6056066" y="489724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5719020" y="4910784"/>
              <a:ext cx="2943857" cy="662798"/>
              <a:chOff x="5719020" y="5238336"/>
              <a:chExt cx="2943857" cy="662798"/>
            </a:xfrm>
          </p:grpSpPr>
          <p:sp>
            <p:nvSpPr>
              <p:cNvPr id="131" name="文本框 26"/>
              <p:cNvSpPr txBox="1"/>
              <p:nvPr/>
            </p:nvSpPr>
            <p:spPr>
              <a:xfrm>
                <a:off x="6682875" y="5238336"/>
                <a:ext cx="1980002" cy="39135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latin typeface="华文中宋" pitchFamily="2" charset="-122"/>
                    <a:ea typeface="华文中宋" pitchFamily="2" charset="-122"/>
                  </a:rPr>
                  <a:t>分流计划</a:t>
                </a:r>
                <a:endParaRPr lang="en-US" altLang="zh-CN" sz="1600" b="1" dirty="0" smtClean="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32" name="肘形连接符 131"/>
              <p:cNvCxnSpPr>
                <a:stCxn id="89" idx="3"/>
                <a:endCxn id="91" idx="3"/>
              </p:cNvCxnSpPr>
              <p:nvPr/>
            </p:nvCxnSpPr>
            <p:spPr>
              <a:xfrm>
                <a:off x="5719020" y="5425167"/>
                <a:ext cx="2299" cy="475967"/>
              </a:xfrm>
              <a:prstGeom prst="bentConnector3">
                <a:avLst>
                  <a:gd name="adj1" fmla="val 143954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>
                <a:endCxn id="131" idx="1"/>
              </p:cNvCxnSpPr>
              <p:nvPr/>
            </p:nvCxnSpPr>
            <p:spPr>
              <a:xfrm flipV="1">
                <a:off x="5950424" y="5434012"/>
                <a:ext cx="732451" cy="22981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26"/>
            <p:cNvSpPr txBox="1"/>
            <p:nvPr/>
          </p:nvSpPr>
          <p:spPr>
            <a:xfrm>
              <a:off x="6682877" y="5611373"/>
              <a:ext cx="1980001" cy="34888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1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75996" y="2072482"/>
              <a:ext cx="2543532" cy="425127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577315" y="1162363"/>
              <a:ext cx="8711879" cy="5225296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264322" y="2463657"/>
              <a:ext cx="682388" cy="5814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缺编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6607794" y="1385029"/>
            <a:ext cx="2454323" cy="4417550"/>
            <a:chOff x="6607794" y="1385029"/>
            <a:chExt cx="2454323" cy="4417550"/>
          </a:xfrm>
        </p:grpSpPr>
        <p:sp>
          <p:nvSpPr>
            <p:cNvPr id="192" name="文本框 25"/>
            <p:cNvSpPr txBox="1"/>
            <p:nvPr/>
          </p:nvSpPr>
          <p:spPr>
            <a:xfrm>
              <a:off x="6967747" y="2583092"/>
              <a:ext cx="165600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招聘计划</a:t>
              </a:r>
              <a:endParaRPr lang="zh-CN" altLang="en-US" b="1" dirty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98137" y="1385029"/>
              <a:ext cx="181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B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74" name="文本框 26"/>
            <p:cNvSpPr txBox="1"/>
            <p:nvPr/>
          </p:nvSpPr>
          <p:spPr>
            <a:xfrm>
              <a:off x="6967747" y="3080384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晋升计划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72" name="文本框 26"/>
            <p:cNvSpPr txBox="1"/>
            <p:nvPr/>
          </p:nvSpPr>
          <p:spPr>
            <a:xfrm>
              <a:off x="6967747" y="3519047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调薪计划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70" name="文本框 26"/>
            <p:cNvSpPr txBox="1"/>
            <p:nvPr/>
          </p:nvSpPr>
          <p:spPr>
            <a:xfrm>
              <a:off x="6967747" y="3957710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平级留用人员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7" name="文本框 26"/>
            <p:cNvSpPr txBox="1"/>
            <p:nvPr/>
          </p:nvSpPr>
          <p:spPr>
            <a:xfrm>
              <a:off x="6967747" y="4396373"/>
              <a:ext cx="165600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分流计划</a:t>
              </a:r>
              <a:endParaRPr lang="en-US" altLang="zh-CN" b="1" dirty="0" smtClean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3" name="文本框 26"/>
            <p:cNvSpPr txBox="1"/>
            <p:nvPr/>
          </p:nvSpPr>
          <p:spPr>
            <a:xfrm>
              <a:off x="6967747" y="4893666"/>
              <a:ext cx="1656000" cy="32742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6836362" y="2165826"/>
              <a:ext cx="1911855" cy="33753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>
              <a:off x="6607794" y="1428457"/>
              <a:ext cx="2454323" cy="4374122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9421507" y="1385029"/>
            <a:ext cx="2454323" cy="4417550"/>
            <a:chOff x="6607794" y="1385029"/>
            <a:chExt cx="2454323" cy="4417550"/>
          </a:xfrm>
        </p:grpSpPr>
        <p:sp>
          <p:nvSpPr>
            <p:cNvPr id="197" name="文本框 25"/>
            <p:cNvSpPr txBox="1"/>
            <p:nvPr/>
          </p:nvSpPr>
          <p:spPr>
            <a:xfrm>
              <a:off x="6967747" y="2583092"/>
              <a:ext cx="165600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招聘计划</a:t>
              </a:r>
              <a:endParaRPr lang="zh-CN" altLang="en-US" b="1" dirty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798137" y="1385029"/>
              <a:ext cx="181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C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99" name="文本框 26"/>
            <p:cNvSpPr txBox="1"/>
            <p:nvPr/>
          </p:nvSpPr>
          <p:spPr>
            <a:xfrm>
              <a:off x="6967747" y="3080384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晋升计划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0" name="文本框 26"/>
            <p:cNvSpPr txBox="1"/>
            <p:nvPr/>
          </p:nvSpPr>
          <p:spPr>
            <a:xfrm>
              <a:off x="6967747" y="3519047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调薪计划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1" name="文本框 26"/>
            <p:cNvSpPr txBox="1"/>
            <p:nvPr/>
          </p:nvSpPr>
          <p:spPr>
            <a:xfrm>
              <a:off x="6967747" y="3957710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平级留用人员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2" name="文本框 26"/>
            <p:cNvSpPr txBox="1"/>
            <p:nvPr/>
          </p:nvSpPr>
          <p:spPr>
            <a:xfrm>
              <a:off x="6967747" y="4396373"/>
              <a:ext cx="165600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分流计划</a:t>
              </a:r>
              <a:endParaRPr lang="en-US" altLang="zh-CN" b="1" dirty="0" smtClean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3" name="文本框 26"/>
            <p:cNvSpPr txBox="1"/>
            <p:nvPr/>
          </p:nvSpPr>
          <p:spPr>
            <a:xfrm>
              <a:off x="6967747" y="4893666"/>
              <a:ext cx="1656000" cy="32742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6836362" y="2165826"/>
              <a:ext cx="1911855" cy="33753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6607794" y="1428457"/>
              <a:ext cx="2454323" cy="4374122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206" name="矩形 205"/>
          <p:cNvSpPr/>
          <p:nvPr/>
        </p:nvSpPr>
        <p:spPr>
          <a:xfrm>
            <a:off x="5750570" y="4660044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冗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577932" y="2615151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8632522" y="4403008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冗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11484904" y="4375712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冗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5768768" y="2631076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11391646" y="2576482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左右箭头 211"/>
          <p:cNvSpPr/>
          <p:nvPr/>
        </p:nvSpPr>
        <p:spPr>
          <a:xfrm>
            <a:off x="6018663" y="3521127"/>
            <a:ext cx="805218" cy="354842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左右箭头 212"/>
          <p:cNvSpPr/>
          <p:nvPr/>
        </p:nvSpPr>
        <p:spPr>
          <a:xfrm>
            <a:off x="8832377" y="3493831"/>
            <a:ext cx="805218" cy="354842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圆角矩形 213"/>
          <p:cNvSpPr/>
          <p:nvPr/>
        </p:nvSpPr>
        <p:spPr>
          <a:xfrm>
            <a:off x="6081283" y="6247360"/>
            <a:ext cx="3799696" cy="453692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内部调配平台</a:t>
            </a:r>
          </a:p>
        </p:txBody>
      </p:sp>
      <p:sp>
        <p:nvSpPr>
          <p:cNvPr id="215" name="下箭头 214"/>
          <p:cNvSpPr/>
          <p:nvPr/>
        </p:nvSpPr>
        <p:spPr>
          <a:xfrm>
            <a:off x="7083188" y="5964072"/>
            <a:ext cx="1733266" cy="286603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245660" y="1269243"/>
            <a:ext cx="11778018" cy="4776717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861223" y="5891063"/>
            <a:ext cx="273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搭建内部共享平台</a:t>
            </a:r>
            <a:endParaRPr lang="zh-CN" altLang="en-US" sz="20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194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 animBg="1"/>
      <p:bldP spid="213" grpId="0" animBg="1"/>
      <p:bldP spid="214" grpId="0" animBg="1"/>
      <p:bldP spid="215" grpId="0" animBg="1"/>
      <p:bldP spid="216" grpId="0" animBg="1"/>
      <p:bldP spid="2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1"/>
          <p:cNvSpPr txBox="1"/>
          <p:nvPr/>
        </p:nvSpPr>
        <p:spPr>
          <a:xfrm>
            <a:off x="530224" y="568325"/>
            <a:ext cx="5502085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>
                <a:solidFill>
                  <a:srgbClr val="E7E6E6">
                    <a:lumMod val="25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造字工房悦圆演示版常规体" pitchFamily="2" charset="-122"/>
                <a:ea typeface="造字工房悦圆演示版常规体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业务关系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年计划与月报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673100"/>
            <a:ext cx="509588" cy="449263"/>
            <a:chOff x="0" y="293801"/>
            <a:chExt cx="509362" cy="449943"/>
          </a:xfrm>
        </p:grpSpPr>
        <p:sp>
          <p:nvSpPr>
            <p:cNvPr id="48" name="矩形 47"/>
            <p:cNvSpPr/>
            <p:nvPr/>
          </p:nvSpPr>
          <p:spPr>
            <a:xfrm>
              <a:off x="0" y="293801"/>
              <a:ext cx="377657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2088" y="293801"/>
              <a:ext cx="87274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54"/>
          <p:cNvSpPr txBox="1"/>
          <p:nvPr/>
        </p:nvSpPr>
        <p:spPr>
          <a:xfrm>
            <a:off x="9289952" y="3179025"/>
            <a:ext cx="1548000" cy="4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招聘执行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3" name="文本框 55"/>
          <p:cNvSpPr txBox="1"/>
          <p:nvPr/>
        </p:nvSpPr>
        <p:spPr>
          <a:xfrm>
            <a:off x="9289952" y="2222534"/>
            <a:ext cx="1548000" cy="4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人员编制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文本框 56"/>
          <p:cNvSpPr txBox="1"/>
          <p:nvPr/>
        </p:nvSpPr>
        <p:spPr>
          <a:xfrm>
            <a:off x="9289952" y="4135516"/>
            <a:ext cx="1548000" cy="4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人工成本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文本框 57"/>
          <p:cNvSpPr txBox="1"/>
          <p:nvPr/>
        </p:nvSpPr>
        <p:spPr>
          <a:xfrm>
            <a:off x="9289952" y="5092008"/>
            <a:ext cx="1548000" cy="4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人员分流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736279" y="1569494"/>
            <a:ext cx="2485902" cy="4572000"/>
          </a:xfrm>
          <a:prstGeom prst="roundRect">
            <a:avLst>
              <a:gd name="adj" fmla="val 758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8801631" y="1548981"/>
            <a:ext cx="19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月报</a:t>
            </a:r>
            <a:endParaRPr lang="zh-CN" altLang="en-US" sz="24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42" name="直接箭头连接符 141"/>
          <p:cNvCxnSpPr>
            <a:stCxn id="149" idx="3"/>
            <a:endCxn id="52" idx="1"/>
          </p:cNvCxnSpPr>
          <p:nvPr/>
        </p:nvCxnSpPr>
        <p:spPr>
          <a:xfrm>
            <a:off x="6564963" y="2787509"/>
            <a:ext cx="2724989" cy="60751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endCxn id="54" idx="1"/>
          </p:cNvCxnSpPr>
          <p:nvPr/>
        </p:nvCxnSpPr>
        <p:spPr>
          <a:xfrm>
            <a:off x="7410732" y="4026094"/>
            <a:ext cx="1879220" cy="325422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23" idx="3"/>
            <a:endCxn id="55" idx="1"/>
          </p:cNvCxnSpPr>
          <p:nvPr/>
        </p:nvCxnSpPr>
        <p:spPr>
          <a:xfrm>
            <a:off x="6564963" y="4881996"/>
            <a:ext cx="2724989" cy="42601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8043252" y="2304763"/>
            <a:ext cx="923330" cy="335905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endParaRPr lang="en-US" altLang="zh-CN" sz="2400" b="1" spc="1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spc="100" dirty="0" smtClean="0">
                <a:latin typeface="微软雅黑" pitchFamily="34" charset="-122"/>
                <a:ea typeface="微软雅黑" pitchFamily="34" charset="-122"/>
              </a:rPr>
              <a:t>月度执行，差异跟踪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63767" y="1410050"/>
            <a:ext cx="7547218" cy="4704148"/>
            <a:chOff x="458788" y="1123441"/>
            <a:chExt cx="9672887" cy="5563962"/>
          </a:xfrm>
        </p:grpSpPr>
        <p:sp>
          <p:nvSpPr>
            <p:cNvPr id="59" name="文本框 26"/>
            <p:cNvSpPr txBox="1"/>
            <p:nvPr/>
          </p:nvSpPr>
          <p:spPr>
            <a:xfrm>
              <a:off x="3487019" y="3511897"/>
              <a:ext cx="2232000" cy="36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拟晋升（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61" name="组合 57"/>
            <p:cNvGrpSpPr/>
            <p:nvPr/>
          </p:nvGrpSpPr>
          <p:grpSpPr>
            <a:xfrm>
              <a:off x="6046678" y="2546469"/>
              <a:ext cx="2616199" cy="412399"/>
              <a:chOff x="6046678" y="2819429"/>
              <a:chExt cx="2616199" cy="412399"/>
            </a:xfrm>
          </p:grpSpPr>
          <p:sp>
            <p:nvSpPr>
              <p:cNvPr id="149" name="文本框 25"/>
              <p:cNvSpPr txBox="1"/>
              <p:nvPr/>
            </p:nvSpPr>
            <p:spPr>
              <a:xfrm>
                <a:off x="7078877" y="2819429"/>
                <a:ext cx="1584000" cy="41239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招聘计划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flipV="1">
                <a:off x="6046678" y="3016155"/>
                <a:ext cx="1022862" cy="1817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/>
            <p:cNvSpPr/>
            <p:nvPr/>
          </p:nvSpPr>
          <p:spPr>
            <a:xfrm>
              <a:off x="815164" y="1766376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经营指标</a:t>
              </a:r>
            </a:p>
          </p:txBody>
        </p:sp>
        <p:grpSp>
          <p:nvGrpSpPr>
            <p:cNvPr id="63" name="组合 63"/>
            <p:cNvGrpSpPr/>
            <p:nvPr/>
          </p:nvGrpSpPr>
          <p:grpSpPr>
            <a:xfrm>
              <a:off x="3169564" y="2576701"/>
              <a:ext cx="2030935" cy="369332"/>
              <a:chOff x="3169564" y="2849661"/>
              <a:chExt cx="2030935" cy="369332"/>
            </a:xfrm>
          </p:grpSpPr>
          <p:sp>
            <p:nvSpPr>
              <p:cNvPr id="147" name="文本框 23"/>
              <p:cNvSpPr txBox="1"/>
              <p:nvPr/>
            </p:nvSpPr>
            <p:spPr>
              <a:xfrm>
                <a:off x="3760499" y="2849661"/>
                <a:ext cx="1440000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岗位编制</a:t>
                </a:r>
                <a:endPara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48" name="直接箭头连接符 147"/>
              <p:cNvCxnSpPr>
                <a:stCxn id="92" idx="3"/>
                <a:endCxn id="147" idx="1"/>
              </p:cNvCxnSpPr>
              <p:nvPr/>
            </p:nvCxnSpPr>
            <p:spPr>
              <a:xfrm>
                <a:off x="3169564" y="303432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矩形 63"/>
            <p:cNvSpPr/>
            <p:nvPr/>
          </p:nvSpPr>
          <p:spPr>
            <a:xfrm>
              <a:off x="4455092" y="3020943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人岗匹配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2878" y="1123441"/>
              <a:ext cx="2993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A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66" name="组合 74"/>
            <p:cNvGrpSpPr/>
            <p:nvPr/>
          </p:nvGrpSpPr>
          <p:grpSpPr>
            <a:xfrm>
              <a:off x="2255164" y="1762942"/>
              <a:ext cx="1733269" cy="369332"/>
              <a:chOff x="2255164" y="2035902"/>
              <a:chExt cx="1733269" cy="369332"/>
            </a:xfrm>
          </p:grpSpPr>
          <p:sp>
            <p:nvSpPr>
              <p:cNvPr id="145" name="文本框 32"/>
              <p:cNvSpPr txBox="1"/>
              <p:nvPr/>
            </p:nvSpPr>
            <p:spPr>
              <a:xfrm>
                <a:off x="2548433" y="2035902"/>
                <a:ext cx="1440000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开发节奏</a:t>
                </a:r>
                <a:endPara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46" name="直接箭头连接符 145"/>
              <p:cNvCxnSpPr>
                <a:stCxn id="62" idx="3"/>
                <a:endCxn id="145" idx="1"/>
              </p:cNvCxnSpPr>
              <p:nvPr/>
            </p:nvCxnSpPr>
            <p:spPr>
              <a:xfrm>
                <a:off x="2255164" y="2210354"/>
                <a:ext cx="293269" cy="1021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34"/>
            <p:cNvSpPr txBox="1"/>
            <p:nvPr/>
          </p:nvSpPr>
          <p:spPr>
            <a:xfrm>
              <a:off x="1729564" y="2576701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组织架构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95" name="组合 79"/>
            <p:cNvGrpSpPr/>
            <p:nvPr/>
          </p:nvGrpSpPr>
          <p:grpSpPr>
            <a:xfrm>
              <a:off x="700089" y="1624079"/>
              <a:ext cx="3421535" cy="936072"/>
              <a:chOff x="700089" y="1897039"/>
              <a:chExt cx="3421535" cy="936072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700089" y="1897039"/>
                <a:ext cx="3421535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44" name="直接箭头连接符 143"/>
              <p:cNvCxnSpPr/>
              <p:nvPr/>
            </p:nvCxnSpPr>
            <p:spPr>
              <a:xfrm rot="5400000">
                <a:off x="2323809" y="2706866"/>
                <a:ext cx="252000" cy="48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34"/>
            <p:cNvSpPr txBox="1"/>
            <p:nvPr/>
          </p:nvSpPr>
          <p:spPr>
            <a:xfrm>
              <a:off x="1349697" y="4465869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人员盘点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09" name="文本框 26"/>
            <p:cNvSpPr txBox="1"/>
            <p:nvPr/>
          </p:nvSpPr>
          <p:spPr>
            <a:xfrm>
              <a:off x="3487019" y="3985587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拟调薪（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、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3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0" name="文本框 26"/>
            <p:cNvSpPr txBox="1"/>
            <p:nvPr/>
          </p:nvSpPr>
          <p:spPr>
            <a:xfrm>
              <a:off x="3487019" y="4461553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4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1" name="文本框 26"/>
            <p:cNvSpPr txBox="1"/>
            <p:nvPr/>
          </p:nvSpPr>
          <p:spPr>
            <a:xfrm>
              <a:off x="3487019" y="4937517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拟分流干预（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5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2" name="文本框 26"/>
            <p:cNvSpPr txBox="1"/>
            <p:nvPr/>
          </p:nvSpPr>
          <p:spPr>
            <a:xfrm>
              <a:off x="3487019" y="5413483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拟分流可调配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113" name="组合 98"/>
            <p:cNvGrpSpPr/>
            <p:nvPr/>
          </p:nvGrpSpPr>
          <p:grpSpPr>
            <a:xfrm>
              <a:off x="2778321" y="3689621"/>
              <a:ext cx="697322" cy="1905961"/>
              <a:chOff x="2778321" y="3962581"/>
              <a:chExt cx="697322" cy="1905961"/>
            </a:xfrm>
          </p:grpSpPr>
          <p:cxnSp>
            <p:nvCxnSpPr>
              <p:cNvPr id="135" name="直接箭头连接符 134"/>
              <p:cNvCxnSpPr/>
              <p:nvPr/>
            </p:nvCxnSpPr>
            <p:spPr>
              <a:xfrm flipV="1">
                <a:off x="2778321" y="4908863"/>
                <a:ext cx="697322" cy="89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/>
              <p:nvPr/>
            </p:nvCxnSpPr>
            <p:spPr>
              <a:xfrm flipV="1">
                <a:off x="3092224" y="3962581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/>
            </p:nvCxnSpPr>
            <p:spPr>
              <a:xfrm>
                <a:off x="3096773" y="5388915"/>
                <a:ext cx="360000" cy="190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/>
              <p:cNvCxnSpPr/>
              <p:nvPr/>
            </p:nvCxnSpPr>
            <p:spPr>
              <a:xfrm flipV="1">
                <a:off x="3092224" y="4435722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/>
              <p:cNvCxnSpPr/>
              <p:nvPr/>
            </p:nvCxnSpPr>
            <p:spPr>
              <a:xfrm flipV="1">
                <a:off x="3092224" y="5861894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rot="5400000">
                <a:off x="2183640" y="4926845"/>
                <a:ext cx="1883391" cy="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1234622" y="2404276"/>
              <a:ext cx="4788000" cy="3517770"/>
              <a:chOff x="1234622" y="2677236"/>
              <a:chExt cx="4788000" cy="3517770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1234622" y="3603006"/>
                <a:ext cx="4788000" cy="2592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234622" y="2677236"/>
                <a:ext cx="4788000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134" name="上下箭头 133"/>
              <p:cNvSpPr/>
              <p:nvPr/>
            </p:nvSpPr>
            <p:spPr>
              <a:xfrm>
                <a:off x="4258102" y="3261815"/>
                <a:ext cx="204716" cy="43200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20"/>
            <p:cNvGrpSpPr/>
            <p:nvPr/>
          </p:nvGrpSpPr>
          <p:grpSpPr>
            <a:xfrm>
              <a:off x="6078812" y="3511897"/>
              <a:ext cx="2584065" cy="338554"/>
              <a:chOff x="6078812" y="3784857"/>
              <a:chExt cx="2584065" cy="338554"/>
            </a:xfrm>
          </p:grpSpPr>
          <p:sp>
            <p:nvSpPr>
              <p:cNvPr id="130" name="文本框 26"/>
              <p:cNvSpPr txBox="1"/>
              <p:nvPr/>
            </p:nvSpPr>
            <p:spPr>
              <a:xfrm>
                <a:off x="6682877" y="3784857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晋升计划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31" name="直接箭头连接符 130"/>
              <p:cNvCxnSpPr/>
              <p:nvPr/>
            </p:nvCxnSpPr>
            <p:spPr>
              <a:xfrm>
                <a:off x="6078812" y="3964650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23"/>
            <p:cNvGrpSpPr/>
            <p:nvPr/>
          </p:nvGrpSpPr>
          <p:grpSpPr>
            <a:xfrm>
              <a:off x="6053791" y="3987293"/>
              <a:ext cx="2609086" cy="338554"/>
              <a:chOff x="6053791" y="4260253"/>
              <a:chExt cx="2609086" cy="338554"/>
            </a:xfrm>
          </p:grpSpPr>
          <p:sp>
            <p:nvSpPr>
              <p:cNvPr id="128" name="文本框 26"/>
              <p:cNvSpPr txBox="1"/>
              <p:nvPr/>
            </p:nvSpPr>
            <p:spPr>
              <a:xfrm>
                <a:off x="6682877" y="4260253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调薪计划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9" name="直接箭头连接符 128"/>
              <p:cNvCxnSpPr/>
              <p:nvPr/>
            </p:nvCxnSpPr>
            <p:spPr>
              <a:xfrm>
                <a:off x="6053791" y="4471892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26"/>
            <p:cNvGrpSpPr/>
            <p:nvPr/>
          </p:nvGrpSpPr>
          <p:grpSpPr>
            <a:xfrm>
              <a:off x="6056066" y="4462689"/>
              <a:ext cx="2606811" cy="338554"/>
              <a:chOff x="6056066" y="4735649"/>
              <a:chExt cx="2606811" cy="338554"/>
            </a:xfrm>
          </p:grpSpPr>
          <p:sp>
            <p:nvSpPr>
              <p:cNvPr id="126" name="文本框 26"/>
              <p:cNvSpPr txBox="1"/>
              <p:nvPr/>
            </p:nvSpPr>
            <p:spPr>
              <a:xfrm>
                <a:off x="6682877" y="4735649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平级留用人员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7" name="直接箭头连接符 126"/>
              <p:cNvCxnSpPr/>
              <p:nvPr/>
            </p:nvCxnSpPr>
            <p:spPr>
              <a:xfrm>
                <a:off x="6056066" y="489724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组合 129"/>
            <p:cNvGrpSpPr/>
            <p:nvPr/>
          </p:nvGrpSpPr>
          <p:grpSpPr>
            <a:xfrm>
              <a:off x="5719019" y="5023783"/>
              <a:ext cx="2943858" cy="589916"/>
              <a:chOff x="5719019" y="5351335"/>
              <a:chExt cx="2943858" cy="589916"/>
            </a:xfrm>
          </p:grpSpPr>
          <p:sp>
            <p:nvSpPr>
              <p:cNvPr id="123" name="文本框 26"/>
              <p:cNvSpPr txBox="1"/>
              <p:nvPr/>
            </p:nvSpPr>
            <p:spPr>
              <a:xfrm>
                <a:off x="6682876" y="5351335"/>
                <a:ext cx="1980001" cy="4123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分流计划</a:t>
                </a:r>
                <a:endPara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4" name="肘形连接符 123"/>
              <p:cNvCxnSpPr>
                <a:stCxn id="111" idx="3"/>
                <a:endCxn id="112" idx="3"/>
              </p:cNvCxnSpPr>
              <p:nvPr/>
            </p:nvCxnSpPr>
            <p:spPr>
              <a:xfrm>
                <a:off x="5719019" y="5465286"/>
                <a:ext cx="2035" cy="475965"/>
              </a:xfrm>
              <a:prstGeom prst="bentConnector3">
                <a:avLst>
                  <a:gd name="adj1" fmla="val 143954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endCxn id="123" idx="1"/>
              </p:cNvCxnSpPr>
              <p:nvPr/>
            </p:nvCxnSpPr>
            <p:spPr>
              <a:xfrm flipV="1">
                <a:off x="6056122" y="5557533"/>
                <a:ext cx="626754" cy="461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26"/>
            <p:cNvSpPr txBox="1"/>
            <p:nvPr/>
          </p:nvSpPr>
          <p:spPr>
            <a:xfrm>
              <a:off x="6682877" y="5611373"/>
              <a:ext cx="1980001" cy="4123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375996" y="2072482"/>
              <a:ext cx="2543532" cy="425127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458788" y="1178139"/>
              <a:ext cx="9672887" cy="5509264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264322" y="2463658"/>
              <a:ext cx="6823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缺编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755643" y="3234518"/>
            <a:ext cx="818866" cy="1737289"/>
            <a:chOff x="9157648" y="3490438"/>
            <a:chExt cx="2142699" cy="1754326"/>
          </a:xfrm>
        </p:grpSpPr>
        <p:sp>
          <p:nvSpPr>
            <p:cNvPr id="152" name="文本框 25"/>
            <p:cNvSpPr txBox="1"/>
            <p:nvPr/>
          </p:nvSpPr>
          <p:spPr>
            <a:xfrm>
              <a:off x="10454184" y="3490438"/>
              <a:ext cx="846163" cy="175432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工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成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本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" name="右箭头 152"/>
            <p:cNvSpPr/>
            <p:nvPr/>
          </p:nvSpPr>
          <p:spPr>
            <a:xfrm>
              <a:off x="9157648" y="3889606"/>
              <a:ext cx="1023582" cy="8188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3" name="肘形连接符 92"/>
          <p:cNvCxnSpPr>
            <a:stCxn id="147" idx="3"/>
            <a:endCxn id="53" idx="1"/>
          </p:cNvCxnSpPr>
          <p:nvPr/>
        </p:nvCxnSpPr>
        <p:spPr>
          <a:xfrm flipV="1">
            <a:off x="3863461" y="2438534"/>
            <a:ext cx="5426491" cy="356329"/>
          </a:xfrm>
          <a:prstGeom prst="bentConnector3">
            <a:avLst>
              <a:gd name="adj1" fmla="val 4478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C01639-CAA9-43D5-9EE2-71B884E6FAB8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389</Words>
  <Application>Microsoft Office PowerPoint</Application>
  <PresentationFormat>宽屏</PresentationFormat>
  <Paragraphs>127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许熙平</cp:lastModifiedBy>
  <cp:revision>173</cp:revision>
  <dcterms:created xsi:type="dcterms:W3CDTF">2015-07-09T13:49:26Z</dcterms:created>
  <dcterms:modified xsi:type="dcterms:W3CDTF">2017-02-15T07:51:49Z</dcterms:modified>
</cp:coreProperties>
</file>