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806" r:id="rId1"/>
  </p:sldMasterIdLst>
  <p:notesMasterIdLst>
    <p:notesMasterId r:id="rId39"/>
  </p:notesMasterIdLst>
  <p:handoutMasterIdLst>
    <p:handoutMasterId r:id="rId40"/>
  </p:handoutMasterIdLst>
  <p:sldIdLst>
    <p:sldId id="3695" r:id="rId2"/>
    <p:sldId id="3696" r:id="rId3"/>
    <p:sldId id="3697" r:id="rId4"/>
    <p:sldId id="3698" r:id="rId5"/>
    <p:sldId id="3699" r:id="rId6"/>
    <p:sldId id="3700" r:id="rId7"/>
    <p:sldId id="3701" r:id="rId8"/>
    <p:sldId id="3702" r:id="rId9"/>
    <p:sldId id="3703" r:id="rId10"/>
    <p:sldId id="3704" r:id="rId11"/>
    <p:sldId id="3705" r:id="rId12"/>
    <p:sldId id="3706" r:id="rId13"/>
    <p:sldId id="3707" r:id="rId14"/>
    <p:sldId id="3708" r:id="rId15"/>
    <p:sldId id="3709" r:id="rId16"/>
    <p:sldId id="3710" r:id="rId17"/>
    <p:sldId id="3711" r:id="rId18"/>
    <p:sldId id="3712" r:id="rId19"/>
    <p:sldId id="3713" r:id="rId20"/>
    <p:sldId id="3714" r:id="rId21"/>
    <p:sldId id="3715" r:id="rId22"/>
    <p:sldId id="3716" r:id="rId23"/>
    <p:sldId id="3717" r:id="rId24"/>
    <p:sldId id="3718" r:id="rId25"/>
    <p:sldId id="3719" r:id="rId26"/>
    <p:sldId id="3720" r:id="rId27"/>
    <p:sldId id="3721" r:id="rId28"/>
    <p:sldId id="3722" r:id="rId29"/>
    <p:sldId id="3723" r:id="rId30"/>
    <p:sldId id="3724" r:id="rId31"/>
    <p:sldId id="3725" r:id="rId32"/>
    <p:sldId id="3726" r:id="rId33"/>
    <p:sldId id="3727" r:id="rId34"/>
    <p:sldId id="3728" r:id="rId35"/>
    <p:sldId id="3729" r:id="rId36"/>
    <p:sldId id="3730" r:id="rId37"/>
    <p:sldId id="3731" r:id="rId38"/>
  </p:sldIdLst>
  <p:sldSz cx="9144000" cy="6858000" type="screen4x3"/>
  <p:notesSz cx="6669088" cy="9928225"/>
  <p:custDataLst>
    <p:tags r:id="rId41"/>
  </p:custDataLst>
  <p:defaultTextStyle>
    <a:defPPr>
      <a:defRPr lang="en-US"/>
    </a:defPPr>
    <a:lvl1pPr algn="l" rtl="0" fontAlgn="base">
      <a:spcBef>
        <a:spcPct val="0"/>
      </a:spcBef>
      <a:spcAft>
        <a:spcPct val="0"/>
      </a:spcAft>
      <a:defRPr sz="1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1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1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1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1400" b="1" kern="1200">
        <a:solidFill>
          <a:schemeClr val="tx1"/>
        </a:solidFill>
        <a:latin typeface="Arial" pitchFamily="34" charset="0"/>
        <a:ea typeface="宋体" pitchFamily="2" charset="-122"/>
        <a:cs typeface="+mn-cs"/>
      </a:defRPr>
    </a:lvl5pPr>
    <a:lvl6pPr marL="2286000" algn="l" defTabSz="914400" rtl="0" eaLnBrk="1" latinLnBrk="0" hangingPunct="1">
      <a:defRPr sz="1400" b="1" kern="1200">
        <a:solidFill>
          <a:schemeClr val="tx1"/>
        </a:solidFill>
        <a:latin typeface="Arial" pitchFamily="34" charset="0"/>
        <a:ea typeface="宋体" pitchFamily="2" charset="-122"/>
        <a:cs typeface="+mn-cs"/>
      </a:defRPr>
    </a:lvl6pPr>
    <a:lvl7pPr marL="2743200" algn="l" defTabSz="914400" rtl="0" eaLnBrk="1" latinLnBrk="0" hangingPunct="1">
      <a:defRPr sz="1400" b="1" kern="1200">
        <a:solidFill>
          <a:schemeClr val="tx1"/>
        </a:solidFill>
        <a:latin typeface="Arial" pitchFamily="34" charset="0"/>
        <a:ea typeface="宋体" pitchFamily="2" charset="-122"/>
        <a:cs typeface="+mn-cs"/>
      </a:defRPr>
    </a:lvl7pPr>
    <a:lvl8pPr marL="3200400" algn="l" defTabSz="914400" rtl="0" eaLnBrk="1" latinLnBrk="0" hangingPunct="1">
      <a:defRPr sz="1400" b="1" kern="1200">
        <a:solidFill>
          <a:schemeClr val="tx1"/>
        </a:solidFill>
        <a:latin typeface="Arial" pitchFamily="34" charset="0"/>
        <a:ea typeface="宋体" pitchFamily="2" charset="-122"/>
        <a:cs typeface="+mn-cs"/>
      </a:defRPr>
    </a:lvl8pPr>
    <a:lvl9pPr marL="3657600" algn="l" defTabSz="914400" rtl="0" eaLnBrk="1" latinLnBrk="0" hangingPunct="1">
      <a:defRPr sz="1400" b="1" kern="1200">
        <a:solidFill>
          <a:schemeClr val="tx1"/>
        </a:solidFill>
        <a:latin typeface="Arial" pitchFamily="34" charset="0"/>
        <a:ea typeface="宋体" pitchFamily="2" charset="-122"/>
        <a:cs typeface="+mn-cs"/>
      </a:defRPr>
    </a:lvl9pPr>
  </p:defaultTextStyle>
  <p:extLst>
    <p:ext uri="{521415D9-36F7-43E2-AB2F-B90AF26B5E84}">
      <p14:sectionLst xmlns:p14="http://schemas.microsoft.com/office/powerpoint/2010/main">
        <p14:section name="Default Section" id="{7576E21D-03FC-46BC-839D-60D35DD684EE}">
          <p14:sldIdLst>
            <p14:sldId id="3695"/>
            <p14:sldId id="3696"/>
            <p14:sldId id="3697"/>
            <p14:sldId id="3698"/>
            <p14:sldId id="3699"/>
            <p14:sldId id="3700"/>
            <p14:sldId id="3701"/>
            <p14:sldId id="3702"/>
            <p14:sldId id="3703"/>
            <p14:sldId id="3704"/>
            <p14:sldId id="3705"/>
            <p14:sldId id="3706"/>
            <p14:sldId id="3707"/>
            <p14:sldId id="3708"/>
            <p14:sldId id="3709"/>
            <p14:sldId id="3710"/>
            <p14:sldId id="3711"/>
            <p14:sldId id="3712"/>
            <p14:sldId id="3713"/>
            <p14:sldId id="3714"/>
            <p14:sldId id="3715"/>
            <p14:sldId id="3716"/>
            <p14:sldId id="3717"/>
            <p14:sldId id="3718"/>
            <p14:sldId id="3719"/>
            <p14:sldId id="3720"/>
            <p14:sldId id="3721"/>
            <p14:sldId id="3722"/>
            <p14:sldId id="3723"/>
            <p14:sldId id="3724"/>
            <p14:sldId id="3725"/>
            <p14:sldId id="3726"/>
            <p14:sldId id="3727"/>
            <p14:sldId id="3728"/>
            <p14:sldId id="3729"/>
            <p14:sldId id="3730"/>
            <p14:sldId id="3731"/>
          </p14:sldIdLst>
        </p14:section>
      </p14:sectionLst>
    </p:ext>
    <p:ext uri="{EFAFB233-063F-42B5-8137-9DF3F51BA10A}">
      <p15:sldGuideLst xmlns:p15="http://schemas.microsoft.com/office/powerpoint/2012/main">
        <p15:guide id="1" orient="horz" pos="3441">
          <p15:clr>
            <a:srgbClr val="A4A3A4"/>
          </p15:clr>
        </p15:guide>
        <p15:guide id="2" orient="horz" pos="1541">
          <p15:clr>
            <a:srgbClr val="A4A3A4"/>
          </p15:clr>
        </p15:guide>
        <p15:guide id="3" orient="horz" pos="4319">
          <p15:clr>
            <a:srgbClr val="A4A3A4"/>
          </p15:clr>
        </p15:guide>
        <p15:guide id="4" pos="5580">
          <p15:clr>
            <a:srgbClr val="A4A3A4"/>
          </p15:clr>
        </p15:guide>
        <p15:guide id="5" pos="207">
          <p15:clr>
            <a:srgbClr val="A4A3A4"/>
          </p15:clr>
        </p15:guide>
        <p15:guide id="6" pos="3061">
          <p15:clr>
            <a:srgbClr val="A4A3A4"/>
          </p15:clr>
        </p15:guide>
      </p15:sldGuideLst>
    </p:ext>
    <p:ext uri="{2D200454-40CA-4A62-9FC3-DE9A4176ACB9}">
      <p15:notesGuideLst xmlns:p15="http://schemas.microsoft.com/office/powerpoint/2012/main">
        <p15:guide id="1" orient="horz" pos="3127">
          <p15:clr>
            <a:srgbClr val="A4A3A4"/>
          </p15:clr>
        </p15:guide>
        <p15:guide id="2" pos="210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iewei.yao"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29A4FB"/>
    <a:srgbClr val="FFCA4D"/>
    <a:srgbClr val="7999FF"/>
    <a:srgbClr val="3F6B93"/>
    <a:srgbClr val="CC6600"/>
    <a:srgbClr val="33CC33"/>
    <a:srgbClr val="800080"/>
    <a:srgbClr val="FF9933"/>
    <a:srgbClr val="73AB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12" autoAdjust="0"/>
    <p:restoredTop sz="94424" autoAdjust="0"/>
  </p:normalViewPr>
  <p:slideViewPr>
    <p:cSldViewPr snapToGrid="0">
      <p:cViewPr varScale="1">
        <p:scale>
          <a:sx n="99" d="100"/>
          <a:sy n="99" d="100"/>
        </p:scale>
        <p:origin x="1051" y="82"/>
      </p:cViewPr>
      <p:guideLst>
        <p:guide orient="horz" pos="3441"/>
        <p:guide orient="horz" pos="1541"/>
        <p:guide orient="horz" pos="4319"/>
        <p:guide pos="5580"/>
        <p:guide pos="207"/>
        <p:guide pos="3061"/>
      </p:guideLst>
    </p:cSldViewPr>
  </p:slideViewPr>
  <p:outlineViewPr>
    <p:cViewPr>
      <p:scale>
        <a:sx n="33" d="100"/>
        <a:sy n="33" d="100"/>
      </p:scale>
      <p:origin x="30" y="163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51" d="100"/>
          <a:sy n="51" d="100"/>
        </p:scale>
        <p:origin x="-3018" y="-108"/>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tags" Target="tags/tag1.xml"/></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8530" name="Rectangle 2"/>
          <p:cNvSpPr>
            <a:spLocks noGrp="1" noChangeArrowheads="1"/>
          </p:cNvSpPr>
          <p:nvPr>
            <p:ph type="hdr" sz="quarter"/>
          </p:nvPr>
        </p:nvSpPr>
        <p:spPr bwMode="auto">
          <a:xfrm>
            <a:off x="0" y="0"/>
            <a:ext cx="2890665" cy="495300"/>
          </a:xfrm>
          <a:prstGeom prst="rect">
            <a:avLst/>
          </a:prstGeom>
          <a:noFill/>
          <a:ln w="9525">
            <a:noFill/>
            <a:miter lim="800000"/>
            <a:headEnd/>
            <a:tailEnd/>
          </a:ln>
          <a:effectLst/>
        </p:spPr>
        <p:txBody>
          <a:bodyPr vert="horz" wrap="square" lIns="89082" tIns="44542" rIns="89082" bIns="44542" numCol="1" anchor="t" anchorCtr="0" compatLnSpc="1">
            <a:prstTxWarp prst="textNoShape">
              <a:avLst/>
            </a:prstTxWarp>
          </a:bodyPr>
          <a:lstStyle>
            <a:lvl1pPr algn="l" defTabSz="890588" eaLnBrk="0" hangingPunct="0">
              <a:defRPr sz="1200" b="0">
                <a:latin typeface="Times New Roman" pitchFamily="18" charset="0"/>
                <a:ea typeface="华文楷体" pitchFamily="2" charset="-122"/>
              </a:defRPr>
            </a:lvl1pPr>
          </a:lstStyle>
          <a:p>
            <a:pPr>
              <a:defRPr/>
            </a:pPr>
            <a:endParaRPr lang="en-US" altLang="zh-CN"/>
          </a:p>
        </p:txBody>
      </p:sp>
      <p:sp>
        <p:nvSpPr>
          <p:cNvPr id="278531" name="Rectangle 3"/>
          <p:cNvSpPr>
            <a:spLocks noGrp="1" noChangeArrowheads="1"/>
          </p:cNvSpPr>
          <p:nvPr>
            <p:ph type="dt" sz="quarter" idx="1"/>
          </p:nvPr>
        </p:nvSpPr>
        <p:spPr bwMode="auto">
          <a:xfrm>
            <a:off x="3775308" y="0"/>
            <a:ext cx="2892223" cy="495300"/>
          </a:xfrm>
          <a:prstGeom prst="rect">
            <a:avLst/>
          </a:prstGeom>
          <a:noFill/>
          <a:ln w="9525">
            <a:noFill/>
            <a:miter lim="800000"/>
            <a:headEnd/>
            <a:tailEnd/>
          </a:ln>
          <a:effectLst/>
        </p:spPr>
        <p:txBody>
          <a:bodyPr vert="horz" wrap="square" lIns="89082" tIns="44542" rIns="89082" bIns="44542" numCol="1" anchor="t" anchorCtr="0" compatLnSpc="1">
            <a:prstTxWarp prst="textNoShape">
              <a:avLst/>
            </a:prstTxWarp>
          </a:bodyPr>
          <a:lstStyle>
            <a:lvl1pPr algn="r" defTabSz="890588" eaLnBrk="0" hangingPunct="0">
              <a:defRPr sz="1200" b="0">
                <a:latin typeface="Times New Roman" pitchFamily="18" charset="0"/>
                <a:ea typeface="华文楷体" pitchFamily="2" charset="-122"/>
              </a:defRPr>
            </a:lvl1pPr>
          </a:lstStyle>
          <a:p>
            <a:pPr>
              <a:defRPr/>
            </a:pPr>
            <a:endParaRPr lang="en-US" altLang="zh-CN"/>
          </a:p>
        </p:txBody>
      </p:sp>
      <p:sp>
        <p:nvSpPr>
          <p:cNvPr id="278532" name="Rectangle 4"/>
          <p:cNvSpPr>
            <a:spLocks noGrp="1" noChangeArrowheads="1"/>
          </p:cNvSpPr>
          <p:nvPr>
            <p:ph type="ftr" sz="quarter" idx="2"/>
          </p:nvPr>
        </p:nvSpPr>
        <p:spPr bwMode="auto">
          <a:xfrm>
            <a:off x="0" y="9432926"/>
            <a:ext cx="2890665" cy="493713"/>
          </a:xfrm>
          <a:prstGeom prst="rect">
            <a:avLst/>
          </a:prstGeom>
          <a:noFill/>
          <a:ln w="9525">
            <a:noFill/>
            <a:miter lim="800000"/>
            <a:headEnd/>
            <a:tailEnd/>
          </a:ln>
          <a:effectLst/>
        </p:spPr>
        <p:txBody>
          <a:bodyPr vert="horz" wrap="square" lIns="89082" tIns="44542" rIns="89082" bIns="44542" numCol="1" anchor="b" anchorCtr="0" compatLnSpc="1">
            <a:prstTxWarp prst="textNoShape">
              <a:avLst/>
            </a:prstTxWarp>
          </a:bodyPr>
          <a:lstStyle>
            <a:lvl1pPr algn="l" defTabSz="890588" eaLnBrk="0" hangingPunct="0">
              <a:defRPr sz="1200" b="0">
                <a:latin typeface="Times New Roman" pitchFamily="18" charset="0"/>
                <a:ea typeface="华文楷体" pitchFamily="2" charset="-122"/>
              </a:defRPr>
            </a:lvl1pPr>
          </a:lstStyle>
          <a:p>
            <a:pPr>
              <a:defRPr/>
            </a:pPr>
            <a:endParaRPr lang="en-US" altLang="zh-CN"/>
          </a:p>
        </p:txBody>
      </p:sp>
      <p:sp>
        <p:nvSpPr>
          <p:cNvPr id="278533" name="Rectangle 5"/>
          <p:cNvSpPr>
            <a:spLocks noGrp="1" noChangeArrowheads="1"/>
          </p:cNvSpPr>
          <p:nvPr>
            <p:ph type="sldNum" sz="quarter" idx="3"/>
          </p:nvPr>
        </p:nvSpPr>
        <p:spPr bwMode="auto">
          <a:xfrm>
            <a:off x="3775308" y="9432926"/>
            <a:ext cx="2892223" cy="493713"/>
          </a:xfrm>
          <a:prstGeom prst="rect">
            <a:avLst/>
          </a:prstGeom>
          <a:noFill/>
          <a:ln w="9525">
            <a:noFill/>
            <a:miter lim="800000"/>
            <a:headEnd/>
            <a:tailEnd/>
          </a:ln>
          <a:effectLst/>
        </p:spPr>
        <p:txBody>
          <a:bodyPr vert="horz" wrap="square" lIns="89082" tIns="44542" rIns="89082" bIns="44542" numCol="1" anchor="b" anchorCtr="0" compatLnSpc="1">
            <a:prstTxWarp prst="textNoShape">
              <a:avLst/>
            </a:prstTxWarp>
          </a:bodyPr>
          <a:lstStyle>
            <a:lvl1pPr algn="r" defTabSz="890588" eaLnBrk="0" hangingPunct="0">
              <a:defRPr sz="1200" b="0">
                <a:latin typeface="Times New Roman" pitchFamily="18" charset="0"/>
                <a:ea typeface="华文楷体" pitchFamily="2" charset="-122"/>
              </a:defRPr>
            </a:lvl1pPr>
          </a:lstStyle>
          <a:p>
            <a:pPr>
              <a:defRPr/>
            </a:pPr>
            <a:fld id="{541046FC-72C5-4D9A-940A-76E6567C7FBE}" type="slidenum">
              <a:rPr lang="zh-CN" altLang="en-US"/>
              <a:pPr>
                <a:defRPr/>
              </a:pPr>
              <a:t>‹#›</a:t>
            </a:fld>
            <a:endParaRPr lang="en-US" altLang="zh-CN"/>
          </a:p>
        </p:txBody>
      </p:sp>
    </p:spTree>
    <p:extLst>
      <p:ext uri="{BB962C8B-B14F-4D97-AF65-F5344CB8AC3E}">
        <p14:creationId xmlns:p14="http://schemas.microsoft.com/office/powerpoint/2010/main" val="12219410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2890665" cy="495300"/>
          </a:xfrm>
          <a:prstGeom prst="rect">
            <a:avLst/>
          </a:prstGeom>
          <a:noFill/>
          <a:ln w="9525">
            <a:noFill/>
            <a:miter lim="800000"/>
            <a:headEnd/>
            <a:tailEnd/>
          </a:ln>
          <a:effectLst/>
        </p:spPr>
        <p:txBody>
          <a:bodyPr vert="horz" wrap="square" lIns="89082" tIns="44542" rIns="89082" bIns="44542" numCol="1" anchor="t" anchorCtr="0" compatLnSpc="1">
            <a:prstTxWarp prst="textNoShape">
              <a:avLst/>
            </a:prstTxWarp>
          </a:bodyPr>
          <a:lstStyle>
            <a:lvl1pPr algn="l" defTabSz="890588" eaLnBrk="0" hangingPunct="0">
              <a:defRPr sz="1200" b="0">
                <a:latin typeface="微软雅黑"/>
                <a:ea typeface="微软雅黑"/>
                <a:sym typeface="微软雅黑"/>
              </a:defRPr>
            </a:lvl1pPr>
          </a:lstStyle>
          <a:p>
            <a:pPr>
              <a:defRPr/>
            </a:pPr>
            <a:endParaRPr lang="en-US" altLang="zh-CN"/>
          </a:p>
        </p:txBody>
      </p:sp>
      <p:sp>
        <p:nvSpPr>
          <p:cNvPr id="66563" name="Rectangle 3"/>
          <p:cNvSpPr>
            <a:spLocks noGrp="1" noChangeArrowheads="1"/>
          </p:cNvSpPr>
          <p:nvPr>
            <p:ph type="dt" idx="1"/>
          </p:nvPr>
        </p:nvSpPr>
        <p:spPr bwMode="auto">
          <a:xfrm>
            <a:off x="3775308" y="0"/>
            <a:ext cx="2892223" cy="495300"/>
          </a:xfrm>
          <a:prstGeom prst="rect">
            <a:avLst/>
          </a:prstGeom>
          <a:noFill/>
          <a:ln w="9525">
            <a:noFill/>
            <a:miter lim="800000"/>
            <a:headEnd/>
            <a:tailEnd/>
          </a:ln>
          <a:effectLst/>
        </p:spPr>
        <p:txBody>
          <a:bodyPr vert="horz" wrap="square" lIns="89082" tIns="44542" rIns="89082" bIns="44542" numCol="1" anchor="t" anchorCtr="0" compatLnSpc="1">
            <a:prstTxWarp prst="textNoShape">
              <a:avLst/>
            </a:prstTxWarp>
          </a:bodyPr>
          <a:lstStyle>
            <a:lvl1pPr algn="r" defTabSz="890588" eaLnBrk="0" hangingPunct="0">
              <a:defRPr sz="1200" b="0">
                <a:latin typeface="微软雅黑"/>
                <a:ea typeface="微软雅黑"/>
                <a:sym typeface="微软雅黑"/>
              </a:defRPr>
            </a:lvl1pPr>
          </a:lstStyle>
          <a:p>
            <a:pPr>
              <a:defRPr/>
            </a:pPr>
            <a:endParaRPr lang="en-US" altLang="zh-CN"/>
          </a:p>
        </p:txBody>
      </p:sp>
      <p:sp>
        <p:nvSpPr>
          <p:cNvPr id="21508" name="Rectangle 4"/>
          <p:cNvSpPr>
            <a:spLocks noGrp="1" noRot="1" noChangeAspect="1" noChangeArrowheads="1" noTextEdit="1"/>
          </p:cNvSpPr>
          <p:nvPr>
            <p:ph type="sldImg" idx="2"/>
          </p:nvPr>
        </p:nvSpPr>
        <p:spPr bwMode="auto">
          <a:xfrm>
            <a:off x="854075" y="746125"/>
            <a:ext cx="4962525" cy="3722688"/>
          </a:xfrm>
          <a:prstGeom prst="rect">
            <a:avLst/>
          </a:prstGeom>
          <a:noFill/>
          <a:ln w="9525">
            <a:solidFill>
              <a:srgbClr val="000000"/>
            </a:solidFill>
            <a:miter lim="800000"/>
            <a:headEnd/>
            <a:tailEnd/>
          </a:ln>
        </p:spPr>
      </p:sp>
      <p:sp>
        <p:nvSpPr>
          <p:cNvPr id="66565" name="Rectangle 5"/>
          <p:cNvSpPr>
            <a:spLocks noGrp="1" noChangeArrowheads="1"/>
          </p:cNvSpPr>
          <p:nvPr>
            <p:ph type="body" sz="quarter" idx="3"/>
          </p:nvPr>
        </p:nvSpPr>
        <p:spPr bwMode="auto">
          <a:xfrm>
            <a:off x="666598" y="4716464"/>
            <a:ext cx="5335893" cy="4465637"/>
          </a:xfrm>
          <a:prstGeom prst="rect">
            <a:avLst/>
          </a:prstGeom>
          <a:noFill/>
          <a:ln w="9525">
            <a:noFill/>
            <a:miter lim="800000"/>
            <a:headEnd/>
            <a:tailEnd/>
          </a:ln>
          <a:effectLst/>
        </p:spPr>
        <p:txBody>
          <a:bodyPr vert="horz" wrap="square" lIns="89082" tIns="44542" rIns="89082" bIns="44542"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66566" name="Rectangle 6"/>
          <p:cNvSpPr>
            <a:spLocks noGrp="1" noChangeArrowheads="1"/>
          </p:cNvSpPr>
          <p:nvPr>
            <p:ph type="ftr" sz="quarter" idx="4"/>
          </p:nvPr>
        </p:nvSpPr>
        <p:spPr bwMode="auto">
          <a:xfrm>
            <a:off x="0" y="9432926"/>
            <a:ext cx="2890665" cy="493713"/>
          </a:xfrm>
          <a:prstGeom prst="rect">
            <a:avLst/>
          </a:prstGeom>
          <a:noFill/>
          <a:ln w="9525">
            <a:noFill/>
            <a:miter lim="800000"/>
            <a:headEnd/>
            <a:tailEnd/>
          </a:ln>
          <a:effectLst/>
        </p:spPr>
        <p:txBody>
          <a:bodyPr vert="horz" wrap="square" lIns="89082" tIns="44542" rIns="89082" bIns="44542" numCol="1" anchor="b" anchorCtr="0" compatLnSpc="1">
            <a:prstTxWarp prst="textNoShape">
              <a:avLst/>
            </a:prstTxWarp>
          </a:bodyPr>
          <a:lstStyle>
            <a:lvl1pPr algn="l" defTabSz="890588" eaLnBrk="0" hangingPunct="0">
              <a:defRPr sz="1200" b="0">
                <a:latin typeface="微软雅黑"/>
                <a:ea typeface="微软雅黑"/>
                <a:sym typeface="微软雅黑"/>
              </a:defRPr>
            </a:lvl1pPr>
          </a:lstStyle>
          <a:p>
            <a:pPr>
              <a:defRPr/>
            </a:pPr>
            <a:endParaRPr lang="en-US" altLang="zh-CN"/>
          </a:p>
        </p:txBody>
      </p:sp>
      <p:sp>
        <p:nvSpPr>
          <p:cNvPr id="66567" name="Rectangle 7"/>
          <p:cNvSpPr>
            <a:spLocks noGrp="1" noChangeArrowheads="1"/>
          </p:cNvSpPr>
          <p:nvPr>
            <p:ph type="sldNum" sz="quarter" idx="5"/>
          </p:nvPr>
        </p:nvSpPr>
        <p:spPr bwMode="auto">
          <a:xfrm>
            <a:off x="3775308" y="9432926"/>
            <a:ext cx="2892223" cy="493713"/>
          </a:xfrm>
          <a:prstGeom prst="rect">
            <a:avLst/>
          </a:prstGeom>
          <a:noFill/>
          <a:ln w="9525">
            <a:noFill/>
            <a:miter lim="800000"/>
            <a:headEnd/>
            <a:tailEnd/>
          </a:ln>
          <a:effectLst/>
        </p:spPr>
        <p:txBody>
          <a:bodyPr vert="horz" wrap="square" lIns="89082" tIns="44542" rIns="89082" bIns="44542" numCol="1" anchor="b" anchorCtr="0" compatLnSpc="1">
            <a:prstTxWarp prst="textNoShape">
              <a:avLst/>
            </a:prstTxWarp>
          </a:bodyPr>
          <a:lstStyle>
            <a:lvl1pPr algn="r" defTabSz="890588" eaLnBrk="0" hangingPunct="0">
              <a:defRPr sz="1200" b="0">
                <a:latin typeface="微软雅黑"/>
                <a:ea typeface="微软雅黑"/>
                <a:sym typeface="微软雅黑"/>
              </a:defRPr>
            </a:lvl1pPr>
          </a:lstStyle>
          <a:p>
            <a:pPr>
              <a:defRPr/>
            </a:pPr>
            <a:fld id="{931D0B9B-825A-4F6B-9D83-384EF7BCB0EA}" type="slidenum">
              <a:rPr lang="zh-CN" altLang="en-US" smtClean="0"/>
              <a:pPr>
                <a:defRPr/>
              </a:pPr>
              <a:t>‹#›</a:t>
            </a:fld>
            <a:endParaRPr lang="en-US" altLang="zh-CN"/>
          </a:p>
        </p:txBody>
      </p:sp>
    </p:spTree>
    <p:extLst>
      <p:ext uri="{BB962C8B-B14F-4D97-AF65-F5344CB8AC3E}">
        <p14:creationId xmlns:p14="http://schemas.microsoft.com/office/powerpoint/2010/main" val="5865447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微软雅黑"/>
        <a:ea typeface="微软雅黑"/>
        <a:cs typeface="+mn-cs"/>
        <a:sym typeface="微软雅黑"/>
      </a:defRPr>
    </a:lvl1pPr>
    <a:lvl2pPr marL="457200" algn="l" rtl="0" eaLnBrk="0" fontAlgn="base" hangingPunct="0">
      <a:spcBef>
        <a:spcPct val="30000"/>
      </a:spcBef>
      <a:spcAft>
        <a:spcPct val="0"/>
      </a:spcAft>
      <a:defRPr sz="1200" kern="1200">
        <a:solidFill>
          <a:schemeClr val="tx1"/>
        </a:solidFill>
        <a:latin typeface="微软雅黑"/>
        <a:ea typeface="微软雅黑"/>
        <a:cs typeface="+mn-cs"/>
        <a:sym typeface="微软雅黑"/>
      </a:defRPr>
    </a:lvl2pPr>
    <a:lvl3pPr marL="914400" algn="l" rtl="0" eaLnBrk="0" fontAlgn="base" hangingPunct="0">
      <a:spcBef>
        <a:spcPct val="30000"/>
      </a:spcBef>
      <a:spcAft>
        <a:spcPct val="0"/>
      </a:spcAft>
      <a:defRPr sz="1200" kern="1200">
        <a:solidFill>
          <a:schemeClr val="tx1"/>
        </a:solidFill>
        <a:latin typeface="微软雅黑"/>
        <a:ea typeface="微软雅黑"/>
        <a:cs typeface="+mn-cs"/>
        <a:sym typeface="微软雅黑"/>
      </a:defRPr>
    </a:lvl3pPr>
    <a:lvl4pPr marL="1371600" algn="l" rtl="0" eaLnBrk="0" fontAlgn="base" hangingPunct="0">
      <a:spcBef>
        <a:spcPct val="30000"/>
      </a:spcBef>
      <a:spcAft>
        <a:spcPct val="0"/>
      </a:spcAft>
      <a:defRPr sz="1200" kern="1200">
        <a:solidFill>
          <a:schemeClr val="tx1"/>
        </a:solidFill>
        <a:latin typeface="微软雅黑"/>
        <a:ea typeface="微软雅黑"/>
        <a:cs typeface="+mn-cs"/>
        <a:sym typeface="微软雅黑"/>
      </a:defRPr>
    </a:lvl4pPr>
    <a:lvl5pPr marL="1828800" algn="l" rtl="0" eaLnBrk="0" fontAlgn="base" hangingPunct="0">
      <a:spcBef>
        <a:spcPct val="30000"/>
      </a:spcBef>
      <a:spcAft>
        <a:spcPct val="0"/>
      </a:spcAft>
      <a:defRPr sz="1200" kern="1200">
        <a:solidFill>
          <a:schemeClr val="tx1"/>
        </a:solidFill>
        <a:latin typeface="微软雅黑"/>
        <a:ea typeface="微软雅黑"/>
        <a:cs typeface="+mn-cs"/>
        <a:sym typeface="微软雅黑"/>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D37FCE-2B24-4027-87A0-7B5F0614D9EA}" type="slidenum">
              <a:rPr lang="zh-CN" altLang="en-US" smtClean="0"/>
              <a:pPr/>
              <a:t>1</a:t>
            </a:fld>
            <a:endParaRPr lang="en-US" altLang="zh-CN"/>
          </a:p>
        </p:txBody>
      </p:sp>
    </p:spTree>
    <p:extLst>
      <p:ext uri="{BB962C8B-B14F-4D97-AF65-F5344CB8AC3E}">
        <p14:creationId xmlns:p14="http://schemas.microsoft.com/office/powerpoint/2010/main" val="1001018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3D9924-2245-4445-A714-638DA082815A}" type="slidenum">
              <a:rPr lang="zh-CN" altLang="en-US"/>
              <a:pPr/>
              <a:t>37</a:t>
            </a:fld>
            <a:endParaRPr lang="en-US" altLang="zh-CN"/>
          </a:p>
        </p:txBody>
      </p:sp>
      <p:sp>
        <p:nvSpPr>
          <p:cNvPr id="593922" name="Rectangle 2"/>
          <p:cNvSpPr>
            <a:spLocks noGrp="1" noRot="1" noChangeAspect="1" noChangeArrowheads="1" noTextEdit="1"/>
          </p:cNvSpPr>
          <p:nvPr>
            <p:ph type="sldImg"/>
          </p:nvPr>
        </p:nvSpPr>
        <p:spPr>
          <a:xfrm>
            <a:off x="1125538" y="692150"/>
            <a:ext cx="4610100" cy="3457575"/>
          </a:xfrm>
          <a:ln/>
        </p:spPr>
      </p:sp>
      <p:sp>
        <p:nvSpPr>
          <p:cNvPr id="593923" name="Rectangle 3"/>
          <p:cNvSpPr>
            <a:spLocks noGrp="1" noChangeArrowheads="1"/>
          </p:cNvSpPr>
          <p:nvPr>
            <p:ph type="body" idx="1"/>
          </p:nvPr>
        </p:nvSpPr>
        <p:spPr>
          <a:xfrm>
            <a:off x="914400" y="4379913"/>
            <a:ext cx="5029200" cy="4073525"/>
          </a:xfrm>
        </p:spPr>
        <p:txBody>
          <a:bodyPr/>
          <a:lstStyle/>
          <a:p>
            <a:endParaRPr lang="zh-CN" altLang="en-US"/>
          </a:p>
        </p:txBody>
      </p:sp>
    </p:spTree>
    <p:extLst>
      <p:ext uri="{BB962C8B-B14F-4D97-AF65-F5344CB8AC3E}">
        <p14:creationId xmlns:p14="http://schemas.microsoft.com/office/powerpoint/2010/main" val="6024172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2.vml"/><Relationship Id="rId5" Type="http://schemas.openxmlformats.org/officeDocument/2006/relationships/image" Target="../media/image1.png"/><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vmlDrawing" Target="../drawings/vmlDrawing3.vml"/><Relationship Id="rId6" Type="http://schemas.openxmlformats.org/officeDocument/2006/relationships/image" Target="../media/image2.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9" name="Object 8"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478169" name="think-cell Slide" r:id="rId4" imgW="0" imgH="0" progId="">
                  <p:embed/>
                </p:oleObj>
              </mc:Choice>
              <mc:Fallback>
                <p:oleObj name="think-cell Slide" r:id="rId4" imgW="0" imgH="0" progId="">
                  <p:embed/>
                  <p:pic>
                    <p:nvPicPr>
                      <p:cNvPr id="0" name="AutoShape 1108"/>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134" descr="C:\Users\dell\Desktop\icon.png"/>
          <p:cNvPicPr>
            <a:picLocks noChangeAspect="1" noChangeArrowheads="1"/>
          </p:cNvPicPr>
          <p:nvPr userDrawn="1"/>
        </p:nvPicPr>
        <p:blipFill>
          <a:blip r:embed="rId5" cstate="print"/>
          <a:srcRect/>
          <a:stretch>
            <a:fillRect/>
          </a:stretch>
        </p:blipFill>
        <p:spPr bwMode="auto">
          <a:xfrm>
            <a:off x="7146793" y="0"/>
            <a:ext cx="1588674" cy="801057"/>
          </a:xfrm>
          <a:prstGeom prst="rect">
            <a:avLst/>
          </a:prstGeom>
          <a:noFill/>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5" name="对象 4" hidden="1"/>
          <p:cNvGraphicFramePr>
            <a:graphicFrameLocks noChangeAspect="1"/>
          </p:cNvGraphicFramePr>
          <p:nvPr userDrawn="1">
            <p:custDataLst>
              <p:tags r:id="rId2"/>
            </p:custDataLst>
            <p:extLst>
              <p:ext uri="{D42A27DB-BD31-4B8C-83A1-F6EECF244321}">
                <p14:modId xmlns:p14="http://schemas.microsoft.com/office/powerpoint/2010/main" val="235161149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479175" name="think-cell Slide" r:id="rId5" imgW="360" imgH="360" progId="">
                  <p:embed/>
                </p:oleObj>
              </mc:Choice>
              <mc:Fallback>
                <p:oleObj name="think-cell Slide" r:id="rId5" imgW="360" imgH="360" progId="">
                  <p:embed/>
                  <p:pic>
                    <p:nvPicPr>
                      <p:cNvPr id="0" name="Picture 109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31"/>
          <p:cNvSpPr>
            <a:spLocks noGrp="1" noChangeArrowheads="1"/>
          </p:cNvSpPr>
          <p:nvPr>
            <p:ph type="sldNum" sz="quarter" idx="4"/>
            <p:custDataLst>
              <p:tags r:id="rId3"/>
            </p:custDataLst>
          </p:nvPr>
        </p:nvSpPr>
        <p:spPr bwMode="gray">
          <a:xfrm>
            <a:off x="4386539" y="6660758"/>
            <a:ext cx="831272" cy="134709"/>
          </a:xfrm>
          <a:prstGeom prst="rect">
            <a:avLst/>
          </a:prstGeom>
          <a:noFill/>
          <a:ln w="12700">
            <a:noFill/>
            <a:miter lim="800000"/>
            <a:headEnd/>
            <a:tailEnd/>
          </a:ln>
          <a:effectLst/>
        </p:spPr>
        <p:txBody>
          <a:bodyPr vert="horz" wrap="none" lIns="0" tIns="0" rIns="0" bIns="0" numCol="1" anchor="t" anchorCtr="0" compatLnSpc="1">
            <a:prstTxWarp prst="textNoShape">
              <a:avLst/>
            </a:prstTxWarp>
          </a:bodyPr>
          <a:lstStyle>
            <a:lvl1pPr algn="ctr" eaLnBrk="0" hangingPunct="0">
              <a:lnSpc>
                <a:spcPct val="70000"/>
              </a:lnSpc>
              <a:tabLst>
                <a:tab pos="2473325" algn="l"/>
              </a:tabLst>
              <a:defRPr sz="1000" b="0">
                <a:latin typeface="Arial" charset="0"/>
                <a:ea typeface="+mn-ea"/>
              </a:defRPr>
            </a:lvl1pPr>
          </a:lstStyle>
          <a:p>
            <a:pPr>
              <a:defRPr/>
            </a:pPr>
            <a:fld id="{4149C88C-A112-49D1-ACFF-43B32D612282}" type="slidenum">
              <a:rPr lang="zh-SG" altLang="en-US" smtClean="0">
                <a:latin typeface="微软雅黑"/>
                <a:ea typeface="微软雅黑"/>
                <a:sym typeface="微软雅黑"/>
              </a:rPr>
              <a:pPr>
                <a:defRPr/>
              </a:pPr>
              <a:t>‹#›</a:t>
            </a:fld>
            <a:r>
              <a:rPr lang="en-US" altLang="zh-SG" smtClean="0"/>
              <a:t/>
            </a:r>
            <a:br>
              <a:rPr lang="en-US" altLang="zh-SG" smtClean="0"/>
            </a:br>
            <a:endParaRPr lang="en-US" altLang="zh-SG"/>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153602" name="Rectangle 2"/>
          <p:cNvSpPr>
            <a:spLocks noGrp="1" noChangeArrowheads="1"/>
          </p:cNvSpPr>
          <p:nvPr>
            <p:ph type="ctrTitle"/>
          </p:nvPr>
        </p:nvSpPr>
        <p:spPr>
          <a:xfrm>
            <a:off x="685800" y="2286000"/>
            <a:ext cx="7772400" cy="1409700"/>
          </a:xfrm>
        </p:spPr>
        <p:txBody>
          <a:bodyPr/>
          <a:lstStyle>
            <a:lvl1pPr>
              <a:defRPr/>
            </a:lvl1pPr>
          </a:lstStyle>
          <a:p>
            <a:pPr lvl="0"/>
            <a:r>
              <a:rPr lang="en-US" altLang="zh-CN" noProof="0" smtClean="0"/>
              <a:t>Click to edit Master title style</a:t>
            </a:r>
          </a:p>
        </p:txBody>
      </p:sp>
      <p:sp>
        <p:nvSpPr>
          <p:cNvPr id="153603" name="Rectangle 3"/>
          <p:cNvSpPr>
            <a:spLocks noGrp="1" noChangeArrowheads="1"/>
          </p:cNvSpPr>
          <p:nvPr>
            <p:ph type="subTitle" idx="1"/>
          </p:nvPr>
        </p:nvSpPr>
        <p:spPr>
          <a:xfrm>
            <a:off x="1371600" y="3886200"/>
            <a:ext cx="6400800" cy="968375"/>
          </a:xfrm>
        </p:spPr>
        <p:txBody>
          <a:bodyPr/>
          <a:lstStyle>
            <a:lvl1pPr marL="0" indent="0" algn="ctr">
              <a:buFont typeface="Wingdings" pitchFamily="2" charset="2"/>
              <a:buNone/>
              <a:defRPr/>
            </a:lvl1pPr>
          </a:lstStyle>
          <a:p>
            <a:pPr lvl="0"/>
            <a:r>
              <a:rPr lang="en-US" altLang="zh-CN" noProof="0" smtClean="0"/>
              <a:t>Click to edit Master subtitle style</a:t>
            </a:r>
          </a:p>
        </p:txBody>
      </p:sp>
    </p:spTree>
    <p:extLst>
      <p:ext uri="{BB962C8B-B14F-4D97-AF65-F5344CB8AC3E}">
        <p14:creationId xmlns:p14="http://schemas.microsoft.com/office/powerpoint/2010/main" val="27025618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solidFill>
                  <a:prstClr val="black"/>
                </a:solidFill>
                <a:latin typeface="+mn-lt"/>
                <a:ea typeface="+mn-ea"/>
              </a:defRPr>
            </a:lvl1pPr>
          </a:lstStyle>
          <a:p>
            <a:pPr>
              <a:defRPr/>
            </a:pPr>
            <a:fld id="{E99E2ECF-AE62-4E17-828C-C022171DAB99}" type="datetimeFigureOut">
              <a:rPr lang="zh-CN" altLang="en-US"/>
              <a:pPr>
                <a:defRPr/>
              </a:pPr>
              <a:t>2017/3/16</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solidFill>
                  <a:prstClr val="black"/>
                </a:solidFill>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solidFill>
                  <a:prstClr val="black"/>
                </a:solidFill>
                <a:latin typeface="+mn-lt"/>
                <a:ea typeface="+mn-ea"/>
              </a:defRPr>
            </a:lvl1pPr>
          </a:lstStyle>
          <a:p>
            <a:pPr>
              <a:defRPr/>
            </a:pPr>
            <a:fld id="{084368C4-098D-4EF7-A0A1-BEDDE5E14DD8}" type="slidenum">
              <a:rPr lang="zh-CN" altLang="en-US"/>
              <a:pPr>
                <a:defRPr/>
              </a:pPr>
              <a:t>‹#›</a:t>
            </a:fld>
            <a:endParaRPr lang="zh-CN" altLang="en-US"/>
          </a:p>
        </p:txBody>
      </p:sp>
    </p:spTree>
    <p:extLst>
      <p:ext uri="{BB962C8B-B14F-4D97-AF65-F5344CB8AC3E}">
        <p14:creationId xmlns:p14="http://schemas.microsoft.com/office/powerpoint/2010/main" val="4017783592"/>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solidFill>
                  <a:prstClr val="black"/>
                </a:solidFill>
                <a:latin typeface="+mn-lt"/>
                <a:ea typeface="+mn-ea"/>
              </a:defRPr>
            </a:lvl1pPr>
          </a:lstStyle>
          <a:p>
            <a:pPr>
              <a:defRPr/>
            </a:pPr>
            <a:fld id="{2B48BB05-3B87-4455-BF3E-5A1E347464E5}" type="datetimeFigureOut">
              <a:rPr lang="zh-CN" altLang="en-US"/>
              <a:pPr>
                <a:defRPr/>
              </a:pPr>
              <a:t>2017/3/16</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solidFill>
                  <a:prstClr val="black"/>
                </a:solidFill>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solidFill>
                  <a:prstClr val="black"/>
                </a:solidFill>
                <a:latin typeface="+mn-lt"/>
                <a:ea typeface="+mn-ea"/>
              </a:defRPr>
            </a:lvl1pPr>
          </a:lstStyle>
          <a:p>
            <a:pPr>
              <a:defRPr/>
            </a:pPr>
            <a:fld id="{602A1E79-9A48-4FD2-A8BD-DDFA73FCB93D}" type="slidenum">
              <a:rPr lang="zh-CN" altLang="en-US"/>
              <a:pPr>
                <a:defRPr/>
              </a:pPr>
              <a:t>‹#›</a:t>
            </a:fld>
            <a:endParaRPr lang="zh-CN" altLang="en-US"/>
          </a:p>
        </p:txBody>
      </p:sp>
    </p:spTree>
    <p:extLst>
      <p:ext uri="{BB962C8B-B14F-4D97-AF65-F5344CB8AC3E}">
        <p14:creationId xmlns:p14="http://schemas.microsoft.com/office/powerpoint/2010/main" val="1235660653"/>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vmlDrawing" Target="../drawings/vmlDrawing1.v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tags" Target="../tags/tag5.xml"/><Relationship Id="rId5" Type="http://schemas.openxmlformats.org/officeDocument/2006/relationships/slideLayout" Target="../slideLayouts/slideLayout5.xml"/><Relationship Id="rId10" Type="http://schemas.openxmlformats.org/officeDocument/2006/relationships/tags" Target="../tags/tag4.xml"/><Relationship Id="rId4" Type="http://schemas.openxmlformats.org/officeDocument/2006/relationships/slideLayout" Target="../slideLayouts/slideLayout4.xml"/><Relationship Id="rId9"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2" name="Object 11" hidden="1"/>
          <p:cNvGraphicFramePr>
            <a:graphicFrameLocks/>
          </p:cNvGraphicFramePr>
          <p:nvPr>
            <p:custDataLst>
              <p:tags r:id="rId8"/>
            </p:custDataLst>
            <p:extLst>
              <p:ext uri="{D42A27DB-BD31-4B8C-83A1-F6EECF244321}">
                <p14:modId xmlns:p14="http://schemas.microsoft.com/office/powerpoint/2010/main" val="388514579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475122" name="think-cell Slide" r:id="rId12" imgW="0" imgH="0" progId="">
                  <p:embed/>
                </p:oleObj>
              </mc:Choice>
              <mc:Fallback>
                <p:oleObj name="think-cell Slide" r:id="rId12" imgW="0" imgH="0" progId="">
                  <p:embed/>
                  <p:pic>
                    <p:nvPicPr>
                      <p:cNvPr id="0" name="AutoShape 113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31"/>
          <p:cNvSpPr>
            <a:spLocks noGrp="1" noChangeArrowheads="1"/>
          </p:cNvSpPr>
          <p:nvPr>
            <p:ph type="sldNum" sz="quarter" idx="4"/>
            <p:custDataLst>
              <p:tags r:id="rId9"/>
            </p:custDataLst>
          </p:nvPr>
        </p:nvSpPr>
        <p:spPr bwMode="gray">
          <a:xfrm>
            <a:off x="4316516" y="6689117"/>
            <a:ext cx="831272" cy="134709"/>
          </a:xfrm>
          <a:prstGeom prst="rect">
            <a:avLst/>
          </a:prstGeom>
          <a:noFill/>
          <a:ln w="12700">
            <a:noFill/>
            <a:miter lim="800000"/>
            <a:headEnd/>
            <a:tailEnd/>
          </a:ln>
          <a:effectLst/>
        </p:spPr>
        <p:txBody>
          <a:bodyPr vert="horz" wrap="none" lIns="0" tIns="0" rIns="0" bIns="0" numCol="1" anchor="t" anchorCtr="0" compatLnSpc="1">
            <a:prstTxWarp prst="textNoShape">
              <a:avLst/>
            </a:prstTxWarp>
          </a:bodyPr>
          <a:lstStyle>
            <a:lvl1pPr algn="ctr" eaLnBrk="0" hangingPunct="0">
              <a:lnSpc>
                <a:spcPct val="70000"/>
              </a:lnSpc>
              <a:tabLst>
                <a:tab pos="2473325" algn="l"/>
              </a:tabLst>
              <a:defRPr sz="1000" b="0">
                <a:latin typeface="Arial" charset="0"/>
                <a:ea typeface="+mn-ea"/>
              </a:defRPr>
            </a:lvl1pPr>
          </a:lstStyle>
          <a:p>
            <a:pPr>
              <a:defRPr/>
            </a:pPr>
            <a:fld id="{4149C88C-A112-49D1-ACFF-43B32D612282}" type="slidenum">
              <a:rPr lang="zh-SG" altLang="en-US" smtClean="0">
                <a:latin typeface="微软雅黑"/>
                <a:ea typeface="微软雅黑"/>
                <a:sym typeface="微软雅黑"/>
              </a:rPr>
              <a:pPr>
                <a:defRPr/>
              </a:pPr>
              <a:t>‹#›</a:t>
            </a:fld>
            <a:r>
              <a:rPr lang="en-US" altLang="zh-SG" smtClean="0"/>
              <a:t/>
            </a:r>
            <a:br>
              <a:rPr lang="en-US" altLang="zh-SG" smtClean="0"/>
            </a:br>
            <a:endParaRPr lang="en-US" altLang="zh-SG"/>
          </a:p>
        </p:txBody>
      </p:sp>
      <p:sp>
        <p:nvSpPr>
          <p:cNvPr id="10" name="AcnSubjectTitle_ID_10" hidden="1"/>
          <p:cNvSpPr txBox="1"/>
          <p:nvPr userDrawn="1">
            <p:custDataLst>
              <p:tags r:id="rId10"/>
            </p:custDataLst>
          </p:nvPr>
        </p:nvSpPr>
        <p:spPr bwMode="gray">
          <a:xfrm>
            <a:off x="0" y="1420812"/>
            <a:ext cx="6985000" cy="338554"/>
          </a:xfrm>
          <a:prstGeom prst="rect">
            <a:avLst/>
          </a:prstGeom>
          <a:noFill/>
          <a:ln w="9525">
            <a:noFill/>
            <a:miter lim="800000"/>
            <a:headEnd/>
            <a:tailEnd/>
          </a:ln>
        </p:spPr>
        <p:txBody>
          <a:bodyPr vert="horz" wrap="square" rtlCol="0">
            <a:spAutoFit/>
          </a:bodyPr>
          <a:lstStyle/>
          <a:p>
            <a:pPr algn="l" rtl="0" fontAlgn="base">
              <a:spcBef>
                <a:spcPct val="0"/>
              </a:spcBef>
              <a:spcAft>
                <a:spcPct val="0"/>
              </a:spcAft>
              <a:buNone/>
            </a:pPr>
            <a:r>
              <a:rPr lang="en-US" sz="1600" b="1" i="0" smtClean="0">
                <a:solidFill>
                  <a:schemeClr val="tx1"/>
                </a:solidFill>
                <a:latin typeface="微软雅黑" pitchFamily="34" charset="-122"/>
                <a:ea typeface="微软雅黑" pitchFamily="34" charset="-122"/>
              </a:rPr>
              <a:t>Subject Title</a:t>
            </a:r>
            <a:endParaRPr lang="en-US" sz="1600" b="1" i="0" dirty="0" smtClean="0">
              <a:solidFill>
                <a:schemeClr val="tx1"/>
              </a:solidFill>
              <a:latin typeface="微软雅黑" pitchFamily="34" charset="-122"/>
              <a:ea typeface="微软雅黑" pitchFamily="34" charset="-122"/>
            </a:endParaRPr>
          </a:p>
        </p:txBody>
      </p:sp>
      <p:sp>
        <p:nvSpPr>
          <p:cNvPr id="11" name="AcnFootnote_ID_11" hidden="1"/>
          <p:cNvSpPr txBox="1"/>
          <p:nvPr userDrawn="1">
            <p:custDataLst>
              <p:tags r:id="rId11"/>
            </p:custDataLst>
          </p:nvPr>
        </p:nvSpPr>
        <p:spPr bwMode="gray">
          <a:xfrm>
            <a:off x="0" y="6254754"/>
            <a:ext cx="8150772" cy="430887"/>
          </a:xfrm>
          <a:prstGeom prst="rect">
            <a:avLst/>
          </a:prstGeom>
          <a:noFill/>
          <a:ln w="9525">
            <a:noFill/>
            <a:miter lim="800000"/>
            <a:headEnd/>
            <a:tailEnd/>
          </a:ln>
        </p:spPr>
        <p:txBody>
          <a:bodyPr vert="horz" wrap="square" rtlCol="0" anchor="b">
            <a:spAutoFit/>
          </a:bodyPr>
          <a:lstStyle/>
          <a:p>
            <a:pPr marL="538163" indent="-538163" algn="l" rtl="0" fontAlgn="base">
              <a:spcBef>
                <a:spcPct val="0"/>
              </a:spcBef>
              <a:spcAft>
                <a:spcPct val="0"/>
              </a:spcAft>
              <a:buNone/>
            </a:pPr>
            <a:r>
              <a:rPr lang="en-US" sz="1000" b="0" i="0" smtClean="0">
                <a:solidFill>
                  <a:schemeClr val="tx1"/>
                </a:solidFill>
                <a:latin typeface="微软雅黑" pitchFamily="34" charset="-122"/>
                <a:ea typeface="微软雅黑" pitchFamily="34" charset="-122"/>
              </a:rPr>
              <a:t>*	Footnote</a:t>
            </a:r>
          </a:p>
          <a:p>
            <a:pPr marL="538163" indent="-538163" algn="l" rtl="0" fontAlgn="base">
              <a:spcBef>
                <a:spcPct val="20000"/>
              </a:spcBef>
              <a:spcAft>
                <a:spcPct val="0"/>
              </a:spcAft>
              <a:buNone/>
            </a:pPr>
            <a:r>
              <a:rPr lang="en-US" sz="1000" b="0" i="0" smtClean="0">
                <a:solidFill>
                  <a:schemeClr val="tx1"/>
                </a:solidFill>
                <a:latin typeface="微软雅黑" pitchFamily="34" charset="-122"/>
                <a:ea typeface="微软雅黑" pitchFamily="34" charset="-122"/>
              </a:rPr>
              <a:t>Source:	Source</a:t>
            </a:r>
            <a:endParaRPr lang="en-US" sz="1000" b="0" i="0" dirty="0" smtClean="0">
              <a:solidFill>
                <a:schemeClr val="tx1"/>
              </a:solidFill>
              <a:latin typeface="微软雅黑" pitchFamily="34" charset="-122"/>
              <a:ea typeface="微软雅黑" pitchFamily="34" charset="-122"/>
            </a:endParaRPr>
          </a:p>
        </p:txBody>
      </p:sp>
      <p:pic>
        <p:nvPicPr>
          <p:cNvPr id="2475118" name="Picture 1134" descr="C:\Users\dell\Desktop\icon.png"/>
          <p:cNvPicPr>
            <a:picLocks noChangeAspect="1" noChangeArrowheads="1"/>
          </p:cNvPicPr>
          <p:nvPr userDrawn="1"/>
        </p:nvPicPr>
        <p:blipFill>
          <a:blip r:embed="rId13" cstate="print"/>
          <a:srcRect/>
          <a:stretch>
            <a:fillRect/>
          </a:stretch>
        </p:blipFill>
        <p:spPr bwMode="auto">
          <a:xfrm>
            <a:off x="7330248" y="0"/>
            <a:ext cx="1588674" cy="801057"/>
          </a:xfrm>
          <a:prstGeom prst="rect">
            <a:avLst/>
          </a:prstGeom>
          <a:noFill/>
        </p:spPr>
      </p:pic>
    </p:spTree>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Lst>
  <p:timing>
    <p:tnLst>
      <p:par>
        <p:cTn id="1" dur="indefinite" restart="never" nodeType="tmRoot"/>
      </p:par>
    </p:tnLst>
  </p:timing>
  <p:hf hdr="0" ftr="0" dt="0"/>
  <p:txStyles>
    <p:titleStyle>
      <a:lvl1pPr algn="l" rtl="0" eaLnBrk="0" fontAlgn="base" hangingPunct="0">
        <a:spcBef>
          <a:spcPct val="20000"/>
        </a:spcBef>
        <a:spcAft>
          <a:spcPct val="0"/>
        </a:spcAft>
        <a:buClr>
          <a:schemeClr val="tx1"/>
        </a:buClr>
        <a:defRPr sz="2400" b="1">
          <a:solidFill>
            <a:schemeClr val="accent6">
              <a:lumMod val="50000"/>
            </a:schemeClr>
          </a:solidFill>
          <a:latin typeface="微软雅黑" pitchFamily="34" charset="-122"/>
          <a:ea typeface="微软雅黑" pitchFamily="34" charset="-122"/>
          <a:cs typeface="+mj-cs"/>
        </a:defRPr>
      </a:lvl1pPr>
      <a:lvl2pPr algn="l" rtl="0" eaLnBrk="0" fontAlgn="base" hangingPunct="0">
        <a:spcBef>
          <a:spcPct val="20000"/>
        </a:spcBef>
        <a:spcAft>
          <a:spcPct val="0"/>
        </a:spcAft>
        <a:buClr>
          <a:schemeClr val="tx1"/>
        </a:buClr>
        <a:defRPr sz="2000" b="1">
          <a:solidFill>
            <a:schemeClr val="tx1"/>
          </a:solidFill>
          <a:latin typeface="Arial" charset="0"/>
          <a:ea typeface="华文楷体" pitchFamily="2" charset="-122"/>
        </a:defRPr>
      </a:lvl2pPr>
      <a:lvl3pPr algn="l" rtl="0" eaLnBrk="0" fontAlgn="base" hangingPunct="0">
        <a:spcBef>
          <a:spcPct val="20000"/>
        </a:spcBef>
        <a:spcAft>
          <a:spcPct val="0"/>
        </a:spcAft>
        <a:buClr>
          <a:schemeClr val="tx1"/>
        </a:buClr>
        <a:defRPr sz="2000" b="1">
          <a:solidFill>
            <a:schemeClr val="tx1"/>
          </a:solidFill>
          <a:latin typeface="Arial" charset="0"/>
          <a:ea typeface="华文楷体" pitchFamily="2" charset="-122"/>
        </a:defRPr>
      </a:lvl3pPr>
      <a:lvl4pPr algn="l" rtl="0" eaLnBrk="0" fontAlgn="base" hangingPunct="0">
        <a:spcBef>
          <a:spcPct val="20000"/>
        </a:spcBef>
        <a:spcAft>
          <a:spcPct val="0"/>
        </a:spcAft>
        <a:buClr>
          <a:schemeClr val="tx1"/>
        </a:buClr>
        <a:defRPr sz="2000" b="1">
          <a:solidFill>
            <a:schemeClr val="tx1"/>
          </a:solidFill>
          <a:latin typeface="Arial" charset="0"/>
          <a:ea typeface="华文楷体" pitchFamily="2" charset="-122"/>
        </a:defRPr>
      </a:lvl4pPr>
      <a:lvl5pPr algn="l" rtl="0" eaLnBrk="0" fontAlgn="base" hangingPunct="0">
        <a:spcBef>
          <a:spcPct val="20000"/>
        </a:spcBef>
        <a:spcAft>
          <a:spcPct val="0"/>
        </a:spcAft>
        <a:buClr>
          <a:schemeClr val="tx1"/>
        </a:buClr>
        <a:defRPr sz="2000" b="1">
          <a:solidFill>
            <a:schemeClr val="tx1"/>
          </a:solidFill>
          <a:latin typeface="Arial" charset="0"/>
          <a:ea typeface="华文楷体" pitchFamily="2" charset="-122"/>
        </a:defRPr>
      </a:lvl5pPr>
      <a:lvl6pPr marL="457200" algn="l" rtl="0" eaLnBrk="0" fontAlgn="base" hangingPunct="0">
        <a:spcBef>
          <a:spcPct val="20000"/>
        </a:spcBef>
        <a:spcAft>
          <a:spcPct val="0"/>
        </a:spcAft>
        <a:buClr>
          <a:schemeClr val="tx1"/>
        </a:buClr>
        <a:defRPr sz="2000" b="1">
          <a:solidFill>
            <a:schemeClr val="tx1"/>
          </a:solidFill>
          <a:latin typeface="Arial" charset="0"/>
          <a:ea typeface="华文楷体" pitchFamily="2" charset="-122"/>
        </a:defRPr>
      </a:lvl6pPr>
      <a:lvl7pPr marL="914400" algn="l" rtl="0" eaLnBrk="0" fontAlgn="base" hangingPunct="0">
        <a:spcBef>
          <a:spcPct val="20000"/>
        </a:spcBef>
        <a:spcAft>
          <a:spcPct val="0"/>
        </a:spcAft>
        <a:buClr>
          <a:schemeClr val="tx1"/>
        </a:buClr>
        <a:defRPr sz="2000" b="1">
          <a:solidFill>
            <a:schemeClr val="tx1"/>
          </a:solidFill>
          <a:latin typeface="Arial" charset="0"/>
          <a:ea typeface="华文楷体" pitchFamily="2" charset="-122"/>
        </a:defRPr>
      </a:lvl7pPr>
      <a:lvl8pPr marL="1371600" algn="l" rtl="0" eaLnBrk="0" fontAlgn="base" hangingPunct="0">
        <a:spcBef>
          <a:spcPct val="20000"/>
        </a:spcBef>
        <a:spcAft>
          <a:spcPct val="0"/>
        </a:spcAft>
        <a:buClr>
          <a:schemeClr val="tx1"/>
        </a:buClr>
        <a:defRPr sz="2000" b="1">
          <a:solidFill>
            <a:schemeClr val="tx1"/>
          </a:solidFill>
          <a:latin typeface="Arial" charset="0"/>
          <a:ea typeface="华文楷体" pitchFamily="2" charset="-122"/>
        </a:defRPr>
      </a:lvl8pPr>
      <a:lvl9pPr marL="1828800" algn="l" rtl="0" eaLnBrk="0" fontAlgn="base" hangingPunct="0">
        <a:spcBef>
          <a:spcPct val="20000"/>
        </a:spcBef>
        <a:spcAft>
          <a:spcPct val="0"/>
        </a:spcAft>
        <a:buClr>
          <a:schemeClr val="tx1"/>
        </a:buClr>
        <a:defRPr sz="2000" b="1">
          <a:solidFill>
            <a:schemeClr val="tx1"/>
          </a:solidFill>
          <a:latin typeface="Arial" charset="0"/>
          <a:ea typeface="华文楷体" pitchFamily="2" charset="-122"/>
        </a:defRPr>
      </a:lvl9pPr>
    </p:titleStyle>
    <p:bodyStyle>
      <a:lvl1pPr marL="177800" indent="-177800" algn="l" rtl="0" eaLnBrk="0" fontAlgn="base" hangingPunct="0">
        <a:lnSpc>
          <a:spcPct val="105000"/>
        </a:lnSpc>
        <a:spcBef>
          <a:spcPct val="25000"/>
        </a:spcBef>
        <a:spcAft>
          <a:spcPct val="0"/>
        </a:spcAft>
        <a:buClr>
          <a:schemeClr val="hlink"/>
        </a:buClr>
        <a:buSzPct val="110000"/>
        <a:buFont typeface="Wingdings" pitchFamily="2" charset="2"/>
        <a:buChar char=""/>
        <a:defRPr sz="1600" b="1">
          <a:solidFill>
            <a:schemeClr val="tx1"/>
          </a:solidFill>
          <a:latin typeface="微软雅黑" pitchFamily="34" charset="-122"/>
          <a:ea typeface="微软雅黑" pitchFamily="34" charset="-122"/>
          <a:cs typeface="+mn-cs"/>
        </a:defRPr>
      </a:lvl1pPr>
      <a:lvl2pPr marL="723900" indent="-266700" algn="l" rtl="0" eaLnBrk="0" fontAlgn="base" hangingPunct="0">
        <a:spcBef>
          <a:spcPct val="20000"/>
        </a:spcBef>
        <a:spcAft>
          <a:spcPct val="0"/>
        </a:spcAft>
        <a:buClr>
          <a:schemeClr val="hlink"/>
        </a:buClr>
        <a:buFont typeface="Times New Roman" pitchFamily="18" charset="0"/>
        <a:buChar char="▪"/>
        <a:defRPr sz="1600">
          <a:solidFill>
            <a:srgbClr val="080808"/>
          </a:solidFill>
          <a:latin typeface="微软雅黑" pitchFamily="34" charset="-122"/>
          <a:ea typeface="微软雅黑" pitchFamily="34" charset="-122"/>
        </a:defRPr>
      </a:lvl2pPr>
      <a:lvl3pPr marL="1220788" indent="-228600" algn="l" rtl="0" eaLnBrk="0" fontAlgn="base" hangingPunct="0">
        <a:spcBef>
          <a:spcPct val="20000"/>
        </a:spcBef>
        <a:spcAft>
          <a:spcPct val="0"/>
        </a:spcAft>
        <a:buClr>
          <a:schemeClr val="tx1"/>
        </a:buClr>
        <a:buChar char="•"/>
        <a:defRPr sz="1600">
          <a:solidFill>
            <a:schemeClr val="tx1"/>
          </a:solidFill>
          <a:latin typeface="+mn-ea"/>
          <a:ea typeface="+mn-ea"/>
        </a:defRPr>
      </a:lvl3pPr>
      <a:lvl4pPr marL="1628775" indent="-228600" algn="l" rtl="0" eaLnBrk="0" fontAlgn="base" hangingPunct="0">
        <a:spcBef>
          <a:spcPct val="20000"/>
        </a:spcBef>
        <a:spcAft>
          <a:spcPct val="0"/>
        </a:spcAft>
        <a:buClr>
          <a:schemeClr val="tx1"/>
        </a:buClr>
        <a:buChar char="–"/>
        <a:defRPr sz="1600">
          <a:solidFill>
            <a:schemeClr val="tx1"/>
          </a:solidFill>
          <a:latin typeface="+mn-ea"/>
          <a:ea typeface="+mn-ea"/>
        </a:defRPr>
      </a:lvl4pPr>
      <a:lvl5pPr marL="2057400" indent="-228600" algn="l" rtl="0" eaLnBrk="0" fontAlgn="base" hangingPunct="0">
        <a:spcBef>
          <a:spcPct val="20000"/>
        </a:spcBef>
        <a:spcAft>
          <a:spcPct val="0"/>
        </a:spcAft>
        <a:buClr>
          <a:schemeClr val="tx1"/>
        </a:buClr>
        <a:buChar char="•"/>
        <a:defRPr sz="1600">
          <a:solidFill>
            <a:schemeClr val="tx1"/>
          </a:solidFill>
          <a:latin typeface="+mn-ea"/>
          <a:ea typeface="+mn-ea"/>
        </a:defRPr>
      </a:lvl5pPr>
      <a:lvl6pPr marL="2514600" indent="-228600" algn="l" rtl="0" eaLnBrk="0" fontAlgn="base" hangingPunct="0">
        <a:spcBef>
          <a:spcPct val="20000"/>
        </a:spcBef>
        <a:spcAft>
          <a:spcPct val="0"/>
        </a:spcAft>
        <a:buClr>
          <a:schemeClr val="tx1"/>
        </a:buClr>
        <a:buChar char="•"/>
        <a:defRPr sz="1600">
          <a:solidFill>
            <a:schemeClr val="tx1"/>
          </a:solidFill>
          <a:latin typeface="+mn-ea"/>
          <a:ea typeface="+mn-ea"/>
        </a:defRPr>
      </a:lvl6pPr>
      <a:lvl7pPr marL="2971800" indent="-228600" algn="l" rtl="0" eaLnBrk="0" fontAlgn="base" hangingPunct="0">
        <a:spcBef>
          <a:spcPct val="20000"/>
        </a:spcBef>
        <a:spcAft>
          <a:spcPct val="0"/>
        </a:spcAft>
        <a:buClr>
          <a:schemeClr val="tx1"/>
        </a:buClr>
        <a:buChar char="•"/>
        <a:defRPr sz="1600">
          <a:solidFill>
            <a:schemeClr val="tx1"/>
          </a:solidFill>
          <a:latin typeface="+mn-ea"/>
          <a:ea typeface="+mn-ea"/>
        </a:defRPr>
      </a:lvl7pPr>
      <a:lvl8pPr marL="3429000" indent="-228600" algn="l" rtl="0" eaLnBrk="0" fontAlgn="base" hangingPunct="0">
        <a:spcBef>
          <a:spcPct val="20000"/>
        </a:spcBef>
        <a:spcAft>
          <a:spcPct val="0"/>
        </a:spcAft>
        <a:buClr>
          <a:schemeClr val="tx1"/>
        </a:buClr>
        <a:buChar char="•"/>
        <a:defRPr sz="1600">
          <a:solidFill>
            <a:schemeClr val="tx1"/>
          </a:solidFill>
          <a:latin typeface="+mn-ea"/>
          <a:ea typeface="+mn-ea"/>
        </a:defRPr>
      </a:lvl8pPr>
      <a:lvl9pPr marL="3886200" indent="-228600" algn="l" rtl="0" eaLnBrk="0" fontAlgn="base" hangingPunct="0">
        <a:spcBef>
          <a:spcPct val="20000"/>
        </a:spcBef>
        <a:spcAft>
          <a:spcPct val="0"/>
        </a:spcAft>
        <a:buClr>
          <a:schemeClr val="tx1"/>
        </a:buClr>
        <a:buChar char="•"/>
        <a:defRPr sz="1600">
          <a:solidFill>
            <a:schemeClr val="tx1"/>
          </a:solidFill>
          <a:latin typeface="+mn-ea"/>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 Id="rId5" Type="http://schemas.openxmlformats.org/officeDocument/2006/relationships/image" Target="../media/image39.png"/><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 Id="rId4" Type="http://schemas.openxmlformats.org/officeDocument/2006/relationships/image" Target="../media/image5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4.xml"/><Relationship Id="rId4" Type="http://schemas.openxmlformats.org/officeDocument/2006/relationships/image" Target="../media/image55.png"/></Relationships>
</file>

<file path=ppt/slides/_rels/slide2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ChangeArrowheads="1"/>
          </p:cNvSpPr>
          <p:nvPr/>
        </p:nvSpPr>
        <p:spPr bwMode="auto">
          <a:xfrm>
            <a:off x="539552" y="2204864"/>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r>
              <a:rPr lang="zh-CN" altLang="en-US" sz="4800" b="1" dirty="0" smtClean="0">
                <a:solidFill>
                  <a:srgbClr val="0000CC"/>
                </a:solidFill>
                <a:latin typeface="黑体" pitchFamily="2" charset="-122"/>
                <a:ea typeface="黑体" pitchFamily="2" charset="-122"/>
              </a:rPr>
              <a:t>****公司</a:t>
            </a:r>
            <a:endParaRPr lang="en-US" altLang="zh-CN" sz="4800" b="1" dirty="0" smtClean="0">
              <a:solidFill>
                <a:srgbClr val="0000CC"/>
              </a:solidFill>
              <a:latin typeface="黑体" pitchFamily="2" charset="-122"/>
              <a:ea typeface="黑体" pitchFamily="2" charset="-122"/>
            </a:endParaRPr>
          </a:p>
          <a:p>
            <a:pPr algn="ctr" eaLnBrk="1" hangingPunct="1">
              <a:spcBef>
                <a:spcPct val="0"/>
              </a:spcBef>
              <a:buFontTx/>
              <a:buNone/>
            </a:pPr>
            <a:r>
              <a:rPr lang="zh-CN" altLang="en-US" sz="4800" b="1" dirty="0" smtClean="0">
                <a:solidFill>
                  <a:srgbClr val="0000CC"/>
                </a:solidFill>
                <a:latin typeface="黑体" pitchFamily="2" charset="-122"/>
                <a:ea typeface="黑体" pitchFamily="2" charset="-122"/>
              </a:rPr>
              <a:t>****系统项目总结</a:t>
            </a:r>
            <a:endParaRPr lang="en-US" altLang="zh-CN" sz="4800" b="1" dirty="0">
              <a:solidFill>
                <a:srgbClr val="0000CC"/>
              </a:solidFill>
              <a:latin typeface="黑体" pitchFamily="2" charset="-122"/>
              <a:ea typeface="黑体" pitchFamily="2" charset="-122"/>
            </a:endParaRPr>
          </a:p>
        </p:txBody>
      </p:sp>
      <p:sp>
        <p:nvSpPr>
          <p:cNvPr id="7" name="Rectangle 6"/>
          <p:cNvSpPr>
            <a:spLocks noChangeArrowheads="1"/>
          </p:cNvSpPr>
          <p:nvPr/>
        </p:nvSpPr>
        <p:spPr bwMode="auto">
          <a:xfrm>
            <a:off x="691952" y="4221088"/>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r>
              <a:rPr lang="zh-CN" altLang="en-US" sz="2000" b="1" dirty="0" smtClean="0">
                <a:solidFill>
                  <a:schemeClr val="tx2"/>
                </a:solidFill>
                <a:latin typeface="黑体" pitchFamily="2" charset="-122"/>
                <a:ea typeface="黑体" pitchFamily="2" charset="-122"/>
              </a:rPr>
              <a:t>帆软项目部 </a:t>
            </a:r>
            <a:r>
              <a:rPr lang="zh-CN" altLang="en-US" sz="2000" b="1" dirty="0" smtClean="0">
                <a:solidFill>
                  <a:schemeClr val="tx2"/>
                </a:solidFill>
                <a:latin typeface="黑体" pitchFamily="2" charset="-122"/>
                <a:ea typeface="黑体" pitchFamily="2" charset="-122"/>
              </a:rPr>
              <a:t>****</a:t>
            </a:r>
            <a:endParaRPr lang="en-US" altLang="zh-CN" sz="2000" b="1" dirty="0" smtClean="0">
              <a:solidFill>
                <a:schemeClr val="tx2"/>
              </a:solidFill>
              <a:latin typeface="黑体" pitchFamily="2" charset="-122"/>
              <a:ea typeface="黑体" pitchFamily="2" charset="-122"/>
            </a:endParaRPr>
          </a:p>
          <a:p>
            <a:pPr algn="ctr" eaLnBrk="1" hangingPunct="1">
              <a:spcBef>
                <a:spcPct val="0"/>
              </a:spcBef>
              <a:buFontTx/>
              <a:buNone/>
            </a:pPr>
            <a:r>
              <a:rPr lang="zh-CN" altLang="en-US" sz="2000" dirty="0" smtClean="0">
                <a:solidFill>
                  <a:schemeClr val="tx2"/>
                </a:solidFill>
                <a:latin typeface="黑体" pitchFamily="2" charset="-122"/>
                <a:ea typeface="黑体" pitchFamily="2" charset="-122"/>
              </a:rPr>
              <a:t>****</a:t>
            </a:r>
            <a:r>
              <a:rPr lang="zh-CN" altLang="en-US" sz="2000" b="1" dirty="0" smtClean="0">
                <a:solidFill>
                  <a:schemeClr val="tx2"/>
                </a:solidFill>
                <a:latin typeface="黑体" pitchFamily="2" charset="-122"/>
                <a:ea typeface="黑体" pitchFamily="2" charset="-122"/>
              </a:rPr>
              <a:t>年</a:t>
            </a:r>
            <a:r>
              <a:rPr lang="zh-CN" altLang="en-US" sz="2000" dirty="0" smtClean="0">
                <a:solidFill>
                  <a:schemeClr val="tx2"/>
                </a:solidFill>
                <a:latin typeface="黑体" pitchFamily="2" charset="-122"/>
                <a:ea typeface="黑体" pitchFamily="2" charset="-122"/>
              </a:rPr>
              <a:t>**</a:t>
            </a:r>
            <a:r>
              <a:rPr lang="zh-CN" altLang="en-US" sz="2000" b="1" dirty="0" smtClean="0">
                <a:solidFill>
                  <a:schemeClr val="tx2"/>
                </a:solidFill>
                <a:latin typeface="黑体" pitchFamily="2" charset="-122"/>
                <a:ea typeface="黑体" pitchFamily="2" charset="-122"/>
              </a:rPr>
              <a:t>月</a:t>
            </a:r>
            <a:r>
              <a:rPr lang="zh-CN" altLang="en-US" sz="2000" dirty="0" smtClean="0">
                <a:solidFill>
                  <a:schemeClr val="tx2"/>
                </a:solidFill>
                <a:latin typeface="黑体" pitchFamily="2" charset="-122"/>
                <a:ea typeface="黑体" pitchFamily="2" charset="-122"/>
              </a:rPr>
              <a:t>**</a:t>
            </a:r>
            <a:r>
              <a:rPr lang="zh-CN" altLang="en-US" sz="2000" b="1" dirty="0" smtClean="0">
                <a:solidFill>
                  <a:schemeClr val="tx2"/>
                </a:solidFill>
                <a:latin typeface="黑体" pitchFamily="2" charset="-122"/>
                <a:ea typeface="黑体" pitchFamily="2" charset="-122"/>
              </a:rPr>
              <a:t>日</a:t>
            </a:r>
            <a:endParaRPr lang="en-US" altLang="zh-CN" sz="2000" b="1" dirty="0">
              <a:solidFill>
                <a:schemeClr val="tx2"/>
              </a:solidFill>
              <a:latin typeface="黑体" pitchFamily="2" charset="-122"/>
              <a:ea typeface="黑体" pitchFamily="2" charset="-122"/>
            </a:endParaRPr>
          </a:p>
        </p:txBody>
      </p:sp>
    </p:spTree>
    <p:extLst>
      <p:ext uri="{BB962C8B-B14F-4D97-AF65-F5344CB8AC3E}">
        <p14:creationId xmlns:p14="http://schemas.microsoft.com/office/powerpoint/2010/main" val="11144551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bwMode="auto">
          <a:xfrm>
            <a:off x="457200" y="130175"/>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b="1" kern="1200">
                <a:solidFill>
                  <a:schemeClr val="bg1"/>
                </a:solidFill>
                <a:latin typeface="+mj-lt"/>
                <a:ea typeface="+mj-ea"/>
                <a:cs typeface="+mj-cs"/>
              </a:defRPr>
            </a:lvl1pPr>
            <a:lvl2pPr algn="l" rtl="0" fontAlgn="base">
              <a:spcBef>
                <a:spcPct val="0"/>
              </a:spcBef>
              <a:spcAft>
                <a:spcPct val="0"/>
              </a:spcAft>
              <a:defRPr sz="3200" b="1">
                <a:solidFill>
                  <a:schemeClr val="bg1"/>
                </a:solidFill>
                <a:latin typeface="Arial" charset="0"/>
                <a:ea typeface="微软雅黑" pitchFamily="34" charset="-122"/>
              </a:defRPr>
            </a:lvl2pPr>
            <a:lvl3pPr algn="l" rtl="0" fontAlgn="base">
              <a:spcBef>
                <a:spcPct val="0"/>
              </a:spcBef>
              <a:spcAft>
                <a:spcPct val="0"/>
              </a:spcAft>
              <a:defRPr sz="3200" b="1">
                <a:solidFill>
                  <a:schemeClr val="bg1"/>
                </a:solidFill>
                <a:latin typeface="Arial" charset="0"/>
                <a:ea typeface="微软雅黑" pitchFamily="34" charset="-122"/>
              </a:defRPr>
            </a:lvl3pPr>
            <a:lvl4pPr algn="l" rtl="0" fontAlgn="base">
              <a:spcBef>
                <a:spcPct val="0"/>
              </a:spcBef>
              <a:spcAft>
                <a:spcPct val="0"/>
              </a:spcAft>
              <a:defRPr sz="3200" b="1">
                <a:solidFill>
                  <a:schemeClr val="bg1"/>
                </a:solidFill>
                <a:latin typeface="Arial" charset="0"/>
                <a:ea typeface="微软雅黑" pitchFamily="34" charset="-122"/>
              </a:defRPr>
            </a:lvl4pPr>
            <a:lvl5pPr algn="l" rtl="0" fontAlgn="base">
              <a:spcBef>
                <a:spcPct val="0"/>
              </a:spcBef>
              <a:spcAft>
                <a:spcPct val="0"/>
              </a:spcAft>
              <a:defRPr sz="3200" b="1">
                <a:solidFill>
                  <a:schemeClr val="bg1"/>
                </a:solidFill>
                <a:latin typeface="Arial" charset="0"/>
                <a:ea typeface="微软雅黑" pitchFamily="34" charset="-122"/>
              </a:defRPr>
            </a:lvl5pPr>
            <a:lvl6pPr marL="457200" algn="l" rtl="0" fontAlgn="base">
              <a:spcBef>
                <a:spcPct val="0"/>
              </a:spcBef>
              <a:spcAft>
                <a:spcPct val="0"/>
              </a:spcAft>
              <a:defRPr sz="3200" b="1">
                <a:solidFill>
                  <a:schemeClr val="bg1"/>
                </a:solidFill>
                <a:latin typeface="Arial" charset="0"/>
                <a:ea typeface="微软雅黑" pitchFamily="34" charset="-122"/>
              </a:defRPr>
            </a:lvl6pPr>
            <a:lvl7pPr marL="914400" algn="l" rtl="0" fontAlgn="base">
              <a:spcBef>
                <a:spcPct val="0"/>
              </a:spcBef>
              <a:spcAft>
                <a:spcPct val="0"/>
              </a:spcAft>
              <a:defRPr sz="3200" b="1">
                <a:solidFill>
                  <a:schemeClr val="bg1"/>
                </a:solidFill>
                <a:latin typeface="Arial" charset="0"/>
                <a:ea typeface="微软雅黑" pitchFamily="34" charset="-122"/>
              </a:defRPr>
            </a:lvl7pPr>
            <a:lvl8pPr marL="1371600" algn="l" rtl="0" fontAlgn="base">
              <a:spcBef>
                <a:spcPct val="0"/>
              </a:spcBef>
              <a:spcAft>
                <a:spcPct val="0"/>
              </a:spcAft>
              <a:defRPr sz="3200" b="1">
                <a:solidFill>
                  <a:schemeClr val="bg1"/>
                </a:solidFill>
                <a:latin typeface="Arial" charset="0"/>
                <a:ea typeface="微软雅黑" pitchFamily="34" charset="-122"/>
              </a:defRPr>
            </a:lvl8pPr>
            <a:lvl9pPr marL="1828800" algn="l" rtl="0" fontAlgn="base">
              <a:spcBef>
                <a:spcPct val="0"/>
              </a:spcBef>
              <a:spcAft>
                <a:spcPct val="0"/>
              </a:spcAft>
              <a:defRPr sz="3200" b="1">
                <a:solidFill>
                  <a:schemeClr val="bg1"/>
                </a:solidFill>
                <a:latin typeface="Arial" charset="0"/>
                <a:ea typeface="微软雅黑" pitchFamily="34" charset="-122"/>
              </a:defRPr>
            </a:lvl9pPr>
          </a:lstStyle>
          <a:p>
            <a:r>
              <a:rPr lang="zh-CN" altLang="en-US" dirty="0" smtClean="0">
                <a:latin typeface="华文仿宋" panose="02010600040101010101" pitchFamily="2" charset="-122"/>
                <a:ea typeface="华文仿宋" panose="02010600040101010101" pitchFamily="2" charset="-122"/>
              </a:rPr>
              <a:t>****系统</a:t>
            </a:r>
            <a:endParaRPr lang="zh-CN" altLang="en-US" dirty="0">
              <a:latin typeface="华文仿宋" panose="02010600040101010101" pitchFamily="2" charset="-122"/>
              <a:ea typeface="华文仿宋" panose="02010600040101010101" pitchFamily="2" charset="-122"/>
            </a:endParaRPr>
          </a:p>
        </p:txBody>
      </p:sp>
      <p:sp>
        <p:nvSpPr>
          <p:cNvPr id="5" name="内容占位符 2"/>
          <p:cNvSpPr txBox="1">
            <a:spLocks/>
          </p:cNvSpPr>
          <p:nvPr/>
        </p:nvSpPr>
        <p:spPr bwMode="auto">
          <a:xfrm>
            <a:off x="101699" y="908720"/>
            <a:ext cx="8928100" cy="210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20000"/>
              </a:spcBef>
              <a:buFont typeface="Wingdings" pitchFamily="2" charset="2"/>
              <a:buChar char="Ø"/>
            </a:pPr>
            <a:r>
              <a:rPr lang="zh-CN" altLang="en-US" sz="1600" dirty="0">
                <a:latin typeface="+mn-ea"/>
                <a:ea typeface="+mn-ea"/>
              </a:rPr>
              <a:t>根据终端管理中心的业务需求，</a:t>
            </a:r>
            <a:r>
              <a:rPr lang="zh-CN" altLang="en-US" sz="1600" dirty="0" smtClean="0">
                <a:latin typeface="+mn-ea"/>
                <a:ea typeface="+mn-ea"/>
              </a:rPr>
              <a:t>在**系统</a:t>
            </a:r>
            <a:r>
              <a:rPr lang="zh-CN" altLang="en-US" sz="1600" dirty="0">
                <a:latin typeface="+mn-ea"/>
                <a:ea typeface="+mn-ea"/>
              </a:rPr>
              <a:t>上开发了‘终端管理支撑’模块，从终端采购入库、终端需求申请、信用额度管控、终端调拨处理、查询统计实现系统一体化管控。替代原有终端管理系统，实现</a:t>
            </a:r>
            <a:r>
              <a:rPr lang="zh-CN" altLang="en-US" sz="1600" dirty="0" smtClean="0">
                <a:latin typeface="+mn-ea"/>
                <a:ea typeface="+mn-ea"/>
              </a:rPr>
              <a:t>按**承包</a:t>
            </a:r>
            <a:r>
              <a:rPr lang="zh-CN" altLang="en-US" sz="1600" dirty="0">
                <a:latin typeface="+mn-ea"/>
                <a:ea typeface="+mn-ea"/>
              </a:rPr>
              <a:t>小组对应所属仓库，自动创建和停</a:t>
            </a:r>
            <a:r>
              <a:rPr lang="zh-CN" altLang="en-US" sz="1600" dirty="0" smtClean="0">
                <a:latin typeface="+mn-ea"/>
                <a:ea typeface="+mn-ea"/>
              </a:rPr>
              <a:t>用**仓库</a:t>
            </a:r>
            <a:r>
              <a:rPr lang="zh-CN" altLang="en-US" sz="1600" dirty="0">
                <a:latin typeface="+mn-ea"/>
                <a:ea typeface="+mn-ea"/>
              </a:rPr>
              <a:t>，无需人工管理上百个仓库信息。</a:t>
            </a:r>
            <a:endParaRPr lang="en-US" altLang="zh-CN" sz="1600" dirty="0">
              <a:latin typeface="+mn-ea"/>
              <a:ea typeface="+mn-ea"/>
            </a:endParaRPr>
          </a:p>
          <a:p>
            <a:pPr>
              <a:spcBef>
                <a:spcPct val="20000"/>
              </a:spcBef>
              <a:buFont typeface="Wingdings" pitchFamily="2" charset="2"/>
              <a:buChar char="Ø"/>
            </a:pPr>
            <a:r>
              <a:rPr lang="zh-CN" altLang="en-US" sz="1600" dirty="0">
                <a:latin typeface="+mn-ea"/>
                <a:ea typeface="+mn-ea"/>
              </a:rPr>
              <a:t>终端中心可根据</a:t>
            </a:r>
            <a:r>
              <a:rPr lang="zh-CN" altLang="en-US" sz="1600" dirty="0" smtClean="0">
                <a:latin typeface="+mn-ea"/>
                <a:ea typeface="+mn-ea"/>
              </a:rPr>
              <a:t>各**小组</a:t>
            </a:r>
            <a:r>
              <a:rPr lang="zh-CN" altLang="en-US" sz="1600" dirty="0">
                <a:latin typeface="+mn-ea"/>
                <a:ea typeface="+mn-ea"/>
              </a:rPr>
              <a:t>的申请需求采购相应终端，避免终端滞销压货情况。并对各营销单元</a:t>
            </a:r>
            <a:r>
              <a:rPr lang="zh-CN" altLang="en-US" sz="1600" dirty="0" smtClean="0">
                <a:latin typeface="+mn-ea"/>
                <a:ea typeface="+mn-ea"/>
              </a:rPr>
              <a:t>和**承包</a:t>
            </a:r>
            <a:r>
              <a:rPr lang="zh-CN" altLang="en-US" sz="1600" dirty="0">
                <a:latin typeface="+mn-ea"/>
                <a:ea typeface="+mn-ea"/>
              </a:rPr>
              <a:t>小组按黑名单和信用值进行包销管控，</a:t>
            </a:r>
            <a:r>
              <a:rPr lang="zh-CN" altLang="en-US" sz="1600" dirty="0" smtClean="0">
                <a:latin typeface="+mn-ea"/>
                <a:ea typeface="+mn-ea"/>
              </a:rPr>
              <a:t>由**系统</a:t>
            </a:r>
            <a:r>
              <a:rPr lang="zh-CN" altLang="en-US" sz="1600" dirty="0">
                <a:latin typeface="+mn-ea"/>
                <a:ea typeface="+mn-ea"/>
              </a:rPr>
              <a:t>自动判断无需人工介入管理。对于数据统计方面可随时掌握各营销单元</a:t>
            </a:r>
            <a:r>
              <a:rPr lang="zh-CN" altLang="en-US" sz="1600" dirty="0" smtClean="0">
                <a:latin typeface="+mn-ea"/>
                <a:ea typeface="+mn-ea"/>
              </a:rPr>
              <a:t>、**承包</a:t>
            </a:r>
            <a:r>
              <a:rPr lang="zh-CN" altLang="en-US" sz="1600" dirty="0">
                <a:latin typeface="+mn-ea"/>
                <a:ea typeface="+mn-ea"/>
              </a:rPr>
              <a:t>小组的库存、销量、包销时限预警、终端结算等数据，为终端</a:t>
            </a:r>
            <a:r>
              <a:rPr lang="zh-CN" altLang="en-US" sz="1600" dirty="0" smtClean="0">
                <a:latin typeface="+mn-ea"/>
                <a:ea typeface="+mn-ea"/>
              </a:rPr>
              <a:t>中心**工作</a:t>
            </a:r>
            <a:r>
              <a:rPr lang="zh-CN" altLang="en-US" sz="1600" dirty="0">
                <a:latin typeface="+mn-ea"/>
                <a:ea typeface="+mn-ea"/>
              </a:rPr>
              <a:t>提供了强有力的系统支撑。</a:t>
            </a:r>
            <a:endParaRPr lang="zh-CN" altLang="zh-CN" sz="1600" dirty="0">
              <a:latin typeface="+mn-ea"/>
              <a:ea typeface="+mn-ea"/>
            </a:endParaRPr>
          </a:p>
        </p:txBody>
      </p:sp>
      <p:sp>
        <p:nvSpPr>
          <p:cNvPr id="6" name="TextBox 66"/>
          <p:cNvSpPr txBox="1">
            <a:spLocks noChangeArrowheads="1"/>
          </p:cNvSpPr>
          <p:nvPr/>
        </p:nvSpPr>
        <p:spPr bwMode="auto">
          <a:xfrm>
            <a:off x="5499199" y="3296094"/>
            <a:ext cx="3240088"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zh-CN" altLang="en-US" sz="1600" b="1">
                <a:solidFill>
                  <a:srgbClr val="FF0000"/>
                </a:solidFill>
              </a:rPr>
              <a:t>终端申请：</a:t>
            </a:r>
            <a:endParaRPr lang="en-US" altLang="zh-CN" sz="1600" b="1">
              <a:solidFill>
                <a:srgbClr val="FF0000"/>
              </a:solidFill>
            </a:endParaRPr>
          </a:p>
          <a:p>
            <a:pPr eaLnBrk="1" hangingPunct="1">
              <a:spcBef>
                <a:spcPct val="0"/>
              </a:spcBef>
              <a:buFontTx/>
              <a:buNone/>
            </a:pPr>
            <a:r>
              <a:rPr lang="zh-CN" altLang="en-US" sz="1600" b="1"/>
              <a:t>由需求部门发起需求的终端型号及数量。系统判断该承包小组信用值额度或是否为黑名单部门。</a:t>
            </a:r>
          </a:p>
        </p:txBody>
      </p:sp>
      <p:sp>
        <p:nvSpPr>
          <p:cNvPr id="7" name="TextBox 66"/>
          <p:cNvSpPr txBox="1">
            <a:spLocks noChangeArrowheads="1"/>
          </p:cNvSpPr>
          <p:nvPr/>
        </p:nvSpPr>
        <p:spPr bwMode="auto">
          <a:xfrm>
            <a:off x="101699" y="4937569"/>
            <a:ext cx="2232025"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zh-CN" altLang="en-US" sz="1600" b="1">
                <a:solidFill>
                  <a:srgbClr val="FF0000"/>
                </a:solidFill>
              </a:rPr>
              <a:t>终端调拨：</a:t>
            </a:r>
            <a:endParaRPr lang="en-US" altLang="zh-CN" sz="1600" b="1">
              <a:solidFill>
                <a:srgbClr val="FF0000"/>
              </a:solidFill>
            </a:endParaRPr>
          </a:p>
          <a:p>
            <a:pPr eaLnBrk="1" hangingPunct="1">
              <a:spcBef>
                <a:spcPct val="0"/>
              </a:spcBef>
              <a:buFontTx/>
              <a:buNone/>
            </a:pPr>
            <a:r>
              <a:rPr lang="zh-CN" altLang="en-US" sz="1600" b="1"/>
              <a:t>终端中心根据需求单调拨相应终端，系统自动判断调拨后的信用值及调拨数量。</a:t>
            </a: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99" y="3050032"/>
            <a:ext cx="4408488" cy="173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3655" y="4648644"/>
            <a:ext cx="6000750" cy="180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右箭头 9"/>
          <p:cNvSpPr/>
          <p:nvPr/>
        </p:nvSpPr>
        <p:spPr>
          <a:xfrm>
            <a:off x="4562574" y="3481832"/>
            <a:ext cx="936625" cy="719137"/>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右箭头 10"/>
          <p:cNvSpPr/>
          <p:nvPr/>
        </p:nvSpPr>
        <p:spPr>
          <a:xfrm flipH="1">
            <a:off x="2259112" y="5239194"/>
            <a:ext cx="738187" cy="719138"/>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94004854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ppt_x"/>
                                          </p:val>
                                        </p:tav>
                                        <p:tav tm="100000">
                                          <p:val>
                                            <p:strVal val="#ppt_x"/>
                                          </p:val>
                                        </p:tav>
                                      </p:tavLst>
                                    </p:anim>
                                    <p:anim calcmode="lin" valueType="num">
                                      <p:cBhvr additive="base">
                                        <p:cTn id="2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bwMode="auto">
          <a:xfrm>
            <a:off x="457200" y="130175"/>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b="1" kern="1200">
                <a:solidFill>
                  <a:schemeClr val="bg1"/>
                </a:solidFill>
                <a:latin typeface="+mj-lt"/>
                <a:ea typeface="+mj-ea"/>
                <a:cs typeface="+mj-cs"/>
              </a:defRPr>
            </a:lvl1pPr>
            <a:lvl2pPr algn="l" rtl="0" fontAlgn="base">
              <a:spcBef>
                <a:spcPct val="0"/>
              </a:spcBef>
              <a:spcAft>
                <a:spcPct val="0"/>
              </a:spcAft>
              <a:defRPr sz="3200" b="1">
                <a:solidFill>
                  <a:schemeClr val="bg1"/>
                </a:solidFill>
                <a:latin typeface="Arial" charset="0"/>
                <a:ea typeface="微软雅黑" pitchFamily="34" charset="-122"/>
              </a:defRPr>
            </a:lvl2pPr>
            <a:lvl3pPr algn="l" rtl="0" fontAlgn="base">
              <a:spcBef>
                <a:spcPct val="0"/>
              </a:spcBef>
              <a:spcAft>
                <a:spcPct val="0"/>
              </a:spcAft>
              <a:defRPr sz="3200" b="1">
                <a:solidFill>
                  <a:schemeClr val="bg1"/>
                </a:solidFill>
                <a:latin typeface="Arial" charset="0"/>
                <a:ea typeface="微软雅黑" pitchFamily="34" charset="-122"/>
              </a:defRPr>
            </a:lvl3pPr>
            <a:lvl4pPr algn="l" rtl="0" fontAlgn="base">
              <a:spcBef>
                <a:spcPct val="0"/>
              </a:spcBef>
              <a:spcAft>
                <a:spcPct val="0"/>
              </a:spcAft>
              <a:defRPr sz="3200" b="1">
                <a:solidFill>
                  <a:schemeClr val="bg1"/>
                </a:solidFill>
                <a:latin typeface="Arial" charset="0"/>
                <a:ea typeface="微软雅黑" pitchFamily="34" charset="-122"/>
              </a:defRPr>
            </a:lvl4pPr>
            <a:lvl5pPr algn="l" rtl="0" fontAlgn="base">
              <a:spcBef>
                <a:spcPct val="0"/>
              </a:spcBef>
              <a:spcAft>
                <a:spcPct val="0"/>
              </a:spcAft>
              <a:defRPr sz="3200" b="1">
                <a:solidFill>
                  <a:schemeClr val="bg1"/>
                </a:solidFill>
                <a:latin typeface="Arial" charset="0"/>
                <a:ea typeface="微软雅黑" pitchFamily="34" charset="-122"/>
              </a:defRPr>
            </a:lvl5pPr>
            <a:lvl6pPr marL="457200" algn="l" rtl="0" fontAlgn="base">
              <a:spcBef>
                <a:spcPct val="0"/>
              </a:spcBef>
              <a:spcAft>
                <a:spcPct val="0"/>
              </a:spcAft>
              <a:defRPr sz="3200" b="1">
                <a:solidFill>
                  <a:schemeClr val="bg1"/>
                </a:solidFill>
                <a:latin typeface="Arial" charset="0"/>
                <a:ea typeface="微软雅黑" pitchFamily="34" charset="-122"/>
              </a:defRPr>
            </a:lvl6pPr>
            <a:lvl7pPr marL="914400" algn="l" rtl="0" fontAlgn="base">
              <a:spcBef>
                <a:spcPct val="0"/>
              </a:spcBef>
              <a:spcAft>
                <a:spcPct val="0"/>
              </a:spcAft>
              <a:defRPr sz="3200" b="1">
                <a:solidFill>
                  <a:schemeClr val="bg1"/>
                </a:solidFill>
                <a:latin typeface="Arial" charset="0"/>
                <a:ea typeface="微软雅黑" pitchFamily="34" charset="-122"/>
              </a:defRPr>
            </a:lvl7pPr>
            <a:lvl8pPr marL="1371600" algn="l" rtl="0" fontAlgn="base">
              <a:spcBef>
                <a:spcPct val="0"/>
              </a:spcBef>
              <a:spcAft>
                <a:spcPct val="0"/>
              </a:spcAft>
              <a:defRPr sz="3200" b="1">
                <a:solidFill>
                  <a:schemeClr val="bg1"/>
                </a:solidFill>
                <a:latin typeface="Arial" charset="0"/>
                <a:ea typeface="微软雅黑" pitchFamily="34" charset="-122"/>
              </a:defRPr>
            </a:lvl8pPr>
            <a:lvl9pPr marL="1828800" algn="l" rtl="0" fontAlgn="base">
              <a:spcBef>
                <a:spcPct val="0"/>
              </a:spcBef>
              <a:spcAft>
                <a:spcPct val="0"/>
              </a:spcAft>
              <a:defRPr sz="3200" b="1">
                <a:solidFill>
                  <a:schemeClr val="bg1"/>
                </a:solidFill>
                <a:latin typeface="Arial" charset="0"/>
                <a:ea typeface="微软雅黑" pitchFamily="34" charset="-122"/>
              </a:defRPr>
            </a:lvl9pPr>
          </a:lstStyle>
          <a:p>
            <a:r>
              <a:rPr lang="en-US" altLang="zh-CN" dirty="0" smtClean="0">
                <a:latin typeface="华文仿宋" panose="02010600040101010101" pitchFamily="2" charset="-122"/>
                <a:ea typeface="华文仿宋" panose="02010600040101010101" pitchFamily="2" charset="-122"/>
              </a:rPr>
              <a:t>XX</a:t>
            </a:r>
            <a:r>
              <a:rPr lang="zh-CN" altLang="en-US" dirty="0" smtClean="0">
                <a:latin typeface="华文仿宋" panose="02010600040101010101" pitchFamily="2" charset="-122"/>
                <a:ea typeface="华文仿宋" panose="02010600040101010101" pitchFamily="2" charset="-122"/>
              </a:rPr>
              <a:t>卡</a:t>
            </a:r>
            <a:r>
              <a:rPr lang="zh-CN" altLang="en-US" dirty="0">
                <a:latin typeface="华文仿宋" panose="02010600040101010101" pitchFamily="2" charset="-122"/>
                <a:ea typeface="华文仿宋" panose="02010600040101010101" pitchFamily="2" charset="-122"/>
              </a:rPr>
              <a:t>类</a:t>
            </a:r>
            <a:r>
              <a:rPr lang="zh-CN" altLang="en-US" dirty="0" smtClean="0">
                <a:latin typeface="华文仿宋" panose="02010600040101010101" pitchFamily="2" charset="-122"/>
                <a:ea typeface="华文仿宋" panose="02010600040101010101" pitchFamily="2" charset="-122"/>
              </a:rPr>
              <a:t>报表系统</a:t>
            </a:r>
            <a:endParaRPr lang="zh-CN" altLang="en-US" dirty="0">
              <a:latin typeface="华文仿宋" panose="02010600040101010101" pitchFamily="2" charset="-122"/>
              <a:ea typeface="华文仿宋" panose="02010600040101010101" pitchFamily="2" charset="-122"/>
            </a:endParaRPr>
          </a:p>
        </p:txBody>
      </p:sp>
      <p:sp>
        <p:nvSpPr>
          <p:cNvPr id="5" name="内容占位符 2"/>
          <p:cNvSpPr txBox="1">
            <a:spLocks/>
          </p:cNvSpPr>
          <p:nvPr/>
        </p:nvSpPr>
        <p:spPr bwMode="auto">
          <a:xfrm>
            <a:off x="107950" y="908720"/>
            <a:ext cx="892810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20000"/>
              </a:spcBef>
              <a:buFont typeface="Wingdings" pitchFamily="2" charset="2"/>
              <a:buChar char="Ø"/>
            </a:pPr>
            <a:r>
              <a:rPr lang="zh-CN" altLang="en-US" sz="1600" dirty="0">
                <a:latin typeface="+mj-ea"/>
                <a:ea typeface="+mj-ea"/>
              </a:rPr>
              <a:t>为了解决各营业厅及卡类库管手工</a:t>
            </a:r>
            <a:r>
              <a:rPr lang="zh-CN" altLang="en-US" sz="1600" dirty="0" smtClean="0">
                <a:latin typeface="+mj-ea"/>
                <a:ea typeface="+mj-ea"/>
              </a:rPr>
              <a:t>统计</a:t>
            </a:r>
            <a:r>
              <a:rPr lang="en-US" altLang="zh-CN" sz="1600" dirty="0" smtClean="0">
                <a:latin typeface="+mj-ea"/>
                <a:ea typeface="+mj-ea"/>
              </a:rPr>
              <a:t>XX</a:t>
            </a:r>
            <a:r>
              <a:rPr lang="zh-CN" altLang="en-US" sz="1600" dirty="0" smtClean="0">
                <a:latin typeface="+mj-ea"/>
                <a:ea typeface="+mj-ea"/>
              </a:rPr>
              <a:t>卡</a:t>
            </a:r>
            <a:r>
              <a:rPr lang="zh-CN" altLang="en-US" sz="1600" dirty="0">
                <a:latin typeface="+mj-ea"/>
                <a:ea typeface="+mj-ea"/>
              </a:rPr>
              <a:t>报表的工作量大与异常数据比对困难的问题，</a:t>
            </a:r>
            <a:r>
              <a:rPr lang="zh-CN" altLang="en-US" sz="1600" dirty="0" smtClean="0">
                <a:latin typeface="+mj-ea"/>
                <a:ea typeface="+mj-ea"/>
              </a:rPr>
              <a:t>在**系统</a:t>
            </a:r>
            <a:r>
              <a:rPr lang="zh-CN" altLang="en-US" sz="1600" dirty="0">
                <a:latin typeface="+mj-ea"/>
                <a:ea typeface="+mj-ea"/>
              </a:rPr>
              <a:t>上开发了‘卡类报表管理’模块， 对</a:t>
            </a:r>
            <a:r>
              <a:rPr lang="en-US" altLang="zh-CN" sz="1600" dirty="0">
                <a:latin typeface="+mj-ea"/>
                <a:ea typeface="+mj-ea"/>
              </a:rPr>
              <a:t>UIM</a:t>
            </a:r>
            <a:r>
              <a:rPr lang="zh-CN" altLang="en-US" sz="1600" dirty="0">
                <a:latin typeface="+mj-ea"/>
                <a:ea typeface="+mj-ea"/>
              </a:rPr>
              <a:t>卡、充值卡的日报、月报表自动生成展现，分别按期初数、在途数、入库数、出库数、期末数、实际销售数、差异数展现数量，也可点击调取相关卡明细以便与实物卡号核对。</a:t>
            </a:r>
            <a:endParaRPr lang="en-US" altLang="zh-CN" sz="1600" dirty="0">
              <a:latin typeface="+mj-ea"/>
              <a:ea typeface="+mj-ea"/>
            </a:endParaRPr>
          </a:p>
          <a:p>
            <a:pPr>
              <a:spcBef>
                <a:spcPct val="20000"/>
              </a:spcBef>
              <a:buFont typeface="Wingdings" pitchFamily="2" charset="2"/>
              <a:buChar char="Ø"/>
            </a:pPr>
            <a:r>
              <a:rPr lang="zh-CN" altLang="en-US" sz="1600" dirty="0">
                <a:latin typeface="+mj-ea"/>
                <a:ea typeface="+mj-ea"/>
              </a:rPr>
              <a:t>对于存在差异的数量系统可自动统计出相应卡号明细，使用部门通过系统进行手工补差出入库记录，达到数据与实物一致。</a:t>
            </a:r>
            <a:endParaRPr lang="zh-CN" altLang="zh-CN" sz="1600" dirty="0">
              <a:latin typeface="+mj-ea"/>
              <a:ea typeface="+mj-ea"/>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516857"/>
            <a:ext cx="6877050" cy="3832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293470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仿宋" panose="02010600040101010101" pitchFamily="2" charset="-122"/>
                <a:ea typeface="华文仿宋" panose="02010600040101010101" pitchFamily="2" charset="-122"/>
              </a:rPr>
              <a:t>后期：持续的业务整合</a:t>
            </a:r>
            <a:endParaRPr lang="zh-CN" altLang="en-US" dirty="0">
              <a:latin typeface="华文仿宋" panose="02010600040101010101" pitchFamily="2" charset="-122"/>
              <a:ea typeface="华文仿宋" panose="02010600040101010101" pitchFamily="2" charset="-122"/>
            </a:endParaRPr>
          </a:p>
        </p:txBody>
      </p:sp>
      <p:pic>
        <p:nvPicPr>
          <p:cNvPr id="4" name="Picture 3"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1823" y="4318680"/>
            <a:ext cx="1620838" cy="54451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31673" y="3690030"/>
            <a:ext cx="1276350" cy="4286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4223" y="1956480"/>
            <a:ext cx="704850" cy="2381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7"/>
          <p:cNvSpPr>
            <a:spLocks noChangeArrowheads="1"/>
          </p:cNvSpPr>
          <p:nvPr/>
        </p:nvSpPr>
        <p:spPr bwMode="gray">
          <a:xfrm rot="13770025">
            <a:off x="4995273" y="3621768"/>
            <a:ext cx="1103313" cy="217487"/>
          </a:xfrm>
          <a:prstGeom prst="rect">
            <a:avLst/>
          </a:prstGeom>
          <a:gradFill rotWithShape="1">
            <a:gsLst>
              <a:gs pos="0">
                <a:srgbClr val="969696"/>
              </a:gs>
              <a:gs pos="50000">
                <a:srgbClr val="969696">
                  <a:gamma/>
                  <a:tint val="51373"/>
                  <a:invGamma/>
                </a:srgbClr>
              </a:gs>
              <a:gs pos="100000">
                <a:srgbClr val="969696"/>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8"/>
          <p:cNvSpPr>
            <a:spLocks noChangeArrowheads="1"/>
          </p:cNvSpPr>
          <p:nvPr/>
        </p:nvSpPr>
        <p:spPr bwMode="gray">
          <a:xfrm rot="20856083">
            <a:off x="2741023" y="3099480"/>
            <a:ext cx="1146175" cy="198438"/>
          </a:xfrm>
          <a:prstGeom prst="rect">
            <a:avLst/>
          </a:prstGeom>
          <a:gradFill rotWithShape="1">
            <a:gsLst>
              <a:gs pos="0">
                <a:srgbClr val="969696"/>
              </a:gs>
              <a:gs pos="50000">
                <a:srgbClr val="969696">
                  <a:gamma/>
                  <a:tint val="48627"/>
                  <a:invGamma/>
                </a:srgbClr>
              </a:gs>
              <a:gs pos="100000">
                <a:srgbClr val="969696"/>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9"/>
          <p:cNvSpPr>
            <a:spLocks noChangeArrowheads="1"/>
          </p:cNvSpPr>
          <p:nvPr/>
        </p:nvSpPr>
        <p:spPr bwMode="gray">
          <a:xfrm rot="18394650">
            <a:off x="5064330" y="1995373"/>
            <a:ext cx="685800" cy="150813"/>
          </a:xfrm>
          <a:prstGeom prst="rect">
            <a:avLst/>
          </a:prstGeom>
          <a:gradFill rotWithShape="1">
            <a:gsLst>
              <a:gs pos="0">
                <a:srgbClr val="969696"/>
              </a:gs>
              <a:gs pos="50000">
                <a:srgbClr val="969696">
                  <a:gamma/>
                  <a:tint val="30196"/>
                  <a:invGamma/>
                </a:srgbClr>
              </a:gs>
              <a:gs pos="100000">
                <a:srgbClr val="969696"/>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 name="Group 10"/>
          <p:cNvGrpSpPr>
            <a:grpSpLocks/>
          </p:cNvGrpSpPr>
          <p:nvPr/>
        </p:nvGrpSpPr>
        <p:grpSpPr bwMode="auto">
          <a:xfrm>
            <a:off x="3807823" y="1880280"/>
            <a:ext cx="1828800" cy="1828800"/>
            <a:chOff x="2400" y="1488"/>
            <a:chExt cx="1152" cy="1152"/>
          </a:xfrm>
        </p:grpSpPr>
        <p:grpSp>
          <p:nvGrpSpPr>
            <p:cNvPr id="11" name="Group 11"/>
            <p:cNvGrpSpPr>
              <a:grpSpLocks/>
            </p:cNvGrpSpPr>
            <p:nvPr/>
          </p:nvGrpSpPr>
          <p:grpSpPr bwMode="auto">
            <a:xfrm>
              <a:off x="2400" y="1488"/>
              <a:ext cx="1152" cy="1152"/>
              <a:chOff x="2016" y="1920"/>
              <a:chExt cx="1680" cy="1680"/>
            </a:xfrm>
          </p:grpSpPr>
          <p:sp>
            <p:nvSpPr>
              <p:cNvPr id="13" name="Oval 12"/>
              <p:cNvSpPr>
                <a:spLocks noChangeArrowheads="1"/>
              </p:cNvSpPr>
              <p:nvPr/>
            </p:nvSpPr>
            <p:spPr bwMode="gray">
              <a:xfrm>
                <a:off x="2016" y="1920"/>
                <a:ext cx="1680" cy="1680"/>
              </a:xfrm>
              <a:prstGeom prst="ellipse">
                <a:avLst/>
              </a:prstGeom>
              <a:gradFill rotWithShape="1">
                <a:gsLst>
                  <a:gs pos="0">
                    <a:schemeClr val="hlink"/>
                  </a:gs>
                  <a:gs pos="100000">
                    <a:schemeClr val="hlink">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Freeform 13"/>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hlink"/>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zh-CN" altLang="en-US"/>
              </a:p>
            </p:txBody>
          </p:sp>
        </p:grpSp>
        <p:sp>
          <p:nvSpPr>
            <p:cNvPr id="12" name="Text Box 14"/>
            <p:cNvSpPr txBox="1">
              <a:spLocks noChangeArrowheads="1"/>
            </p:cNvSpPr>
            <p:nvPr/>
          </p:nvSpPr>
          <p:spPr bwMode="gray">
            <a:xfrm>
              <a:off x="2632" y="1989"/>
              <a:ext cx="65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400" b="1" dirty="0" smtClean="0">
                  <a:solidFill>
                    <a:srgbClr val="FFFFFF"/>
                  </a:solidFill>
                  <a:effectLst>
                    <a:outerShdw blurRad="38100" dist="38100" dir="2700000" algn="tl">
                      <a:srgbClr val="C0C0C0"/>
                    </a:outerShdw>
                  </a:effectLst>
                  <a:cs typeface="Arial" pitchFamily="34" charset="0"/>
                </a:rPr>
                <a:t>**系统</a:t>
              </a:r>
              <a:endParaRPr lang="en-US" altLang="zh-CN" sz="2400" b="1" dirty="0">
                <a:solidFill>
                  <a:srgbClr val="FFFFFF"/>
                </a:solidFill>
                <a:effectLst>
                  <a:outerShdw blurRad="38100" dist="38100" dir="2700000" algn="tl">
                    <a:srgbClr val="C0C0C0"/>
                  </a:outerShdw>
                </a:effectLst>
                <a:cs typeface="Arial" pitchFamily="34" charset="0"/>
              </a:endParaRPr>
            </a:p>
          </p:txBody>
        </p:sp>
      </p:grpSp>
      <p:grpSp>
        <p:nvGrpSpPr>
          <p:cNvPr id="15" name="Group 15"/>
          <p:cNvGrpSpPr>
            <a:grpSpLocks/>
          </p:cNvGrpSpPr>
          <p:nvPr/>
        </p:nvGrpSpPr>
        <p:grpSpPr bwMode="auto">
          <a:xfrm>
            <a:off x="5331823" y="965880"/>
            <a:ext cx="990600" cy="990600"/>
            <a:chOff x="3600" y="960"/>
            <a:chExt cx="624" cy="624"/>
          </a:xfrm>
        </p:grpSpPr>
        <p:grpSp>
          <p:nvGrpSpPr>
            <p:cNvPr id="16" name="Group 16"/>
            <p:cNvGrpSpPr>
              <a:grpSpLocks/>
            </p:cNvGrpSpPr>
            <p:nvPr/>
          </p:nvGrpSpPr>
          <p:grpSpPr bwMode="auto">
            <a:xfrm>
              <a:off x="3600" y="960"/>
              <a:ext cx="624" cy="624"/>
              <a:chOff x="2016" y="1920"/>
              <a:chExt cx="1680" cy="1680"/>
            </a:xfrm>
          </p:grpSpPr>
          <p:sp>
            <p:nvSpPr>
              <p:cNvPr id="18" name="Oval 17"/>
              <p:cNvSpPr>
                <a:spLocks noChangeArrowheads="1"/>
              </p:cNvSpPr>
              <p:nvPr/>
            </p:nvSpPr>
            <p:spPr bwMode="gray">
              <a:xfrm>
                <a:off x="2016" y="1920"/>
                <a:ext cx="1680" cy="1680"/>
              </a:xfrm>
              <a:prstGeom prst="ellipse">
                <a:avLst/>
              </a:prstGeom>
              <a:gradFill rotWithShape="1">
                <a:gsLst>
                  <a:gs pos="0">
                    <a:schemeClr val="folHlink"/>
                  </a:gs>
                  <a:gs pos="100000">
                    <a:schemeClr val="folHlink">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Freeform 18"/>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folHlink"/>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zh-CN" altLang="en-US"/>
              </a:p>
            </p:txBody>
          </p:sp>
        </p:grpSp>
        <p:sp>
          <p:nvSpPr>
            <p:cNvPr id="17" name="Text Box 19"/>
            <p:cNvSpPr txBox="1">
              <a:spLocks noChangeArrowheads="1"/>
            </p:cNvSpPr>
            <p:nvPr/>
          </p:nvSpPr>
          <p:spPr bwMode="gray">
            <a:xfrm>
              <a:off x="3755" y="1200"/>
              <a:ext cx="343"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1400" dirty="0" smtClean="0">
                  <a:solidFill>
                    <a:srgbClr val="FFFFFF"/>
                  </a:solidFill>
                  <a:effectLst>
                    <a:outerShdw blurRad="38100" dist="38100" dir="2700000" algn="tl">
                      <a:srgbClr val="C0C0C0"/>
                    </a:outerShdw>
                  </a:effectLst>
                  <a:latin typeface="Verdana" pitchFamily="34" charset="0"/>
                  <a:cs typeface="Arial" pitchFamily="34" charset="0"/>
                </a:rPr>
                <a:t>组织</a:t>
              </a:r>
              <a:endParaRPr lang="en-US" altLang="zh-CN" sz="1400" dirty="0">
                <a:solidFill>
                  <a:srgbClr val="FFFFFF"/>
                </a:solidFill>
                <a:effectLst>
                  <a:outerShdw blurRad="38100" dist="38100" dir="2700000" algn="tl">
                    <a:srgbClr val="C0C0C0"/>
                  </a:outerShdw>
                </a:effectLst>
                <a:latin typeface="Verdana" pitchFamily="34" charset="0"/>
                <a:cs typeface="Arial" pitchFamily="34" charset="0"/>
              </a:endParaRPr>
            </a:p>
          </p:txBody>
        </p:sp>
      </p:grpSp>
      <p:grpSp>
        <p:nvGrpSpPr>
          <p:cNvPr id="20" name="Group 20"/>
          <p:cNvGrpSpPr>
            <a:grpSpLocks/>
          </p:cNvGrpSpPr>
          <p:nvPr/>
        </p:nvGrpSpPr>
        <p:grpSpPr bwMode="auto">
          <a:xfrm>
            <a:off x="1293223" y="2261280"/>
            <a:ext cx="1981200" cy="2057400"/>
            <a:chOff x="624" y="1584"/>
            <a:chExt cx="1248" cy="1296"/>
          </a:xfrm>
        </p:grpSpPr>
        <p:grpSp>
          <p:nvGrpSpPr>
            <p:cNvPr id="21" name="Group 21"/>
            <p:cNvGrpSpPr>
              <a:grpSpLocks/>
            </p:cNvGrpSpPr>
            <p:nvPr/>
          </p:nvGrpSpPr>
          <p:grpSpPr bwMode="auto">
            <a:xfrm>
              <a:off x="624" y="1584"/>
              <a:ext cx="1248" cy="1296"/>
              <a:chOff x="2016" y="1920"/>
              <a:chExt cx="1680" cy="1680"/>
            </a:xfrm>
          </p:grpSpPr>
          <p:sp>
            <p:nvSpPr>
              <p:cNvPr id="23" name="Oval 22"/>
              <p:cNvSpPr>
                <a:spLocks noChangeArrowheads="1"/>
              </p:cNvSpPr>
              <p:nvPr/>
            </p:nvSpPr>
            <p:spPr bwMode="gray">
              <a:xfrm>
                <a:off x="2016" y="1920"/>
                <a:ext cx="1680" cy="1680"/>
              </a:xfrm>
              <a:prstGeom prst="ellipse">
                <a:avLst/>
              </a:prstGeom>
              <a:gradFill rotWithShape="1">
                <a:gsLst>
                  <a:gs pos="0">
                    <a:schemeClr val="accent2"/>
                  </a:gs>
                  <a:gs pos="100000">
                    <a:schemeClr val="accent2">
                      <a:gamma/>
                      <a:shade val="63529"/>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Freeform 23"/>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accent2"/>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zh-CN" altLang="en-US"/>
              </a:p>
            </p:txBody>
          </p:sp>
        </p:grpSp>
        <p:sp>
          <p:nvSpPr>
            <p:cNvPr id="22" name="Text Box 24"/>
            <p:cNvSpPr txBox="1">
              <a:spLocks noChangeArrowheads="1"/>
            </p:cNvSpPr>
            <p:nvPr/>
          </p:nvSpPr>
          <p:spPr bwMode="gray">
            <a:xfrm>
              <a:off x="957" y="2160"/>
              <a:ext cx="57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800" b="1" dirty="0" smtClean="0">
                  <a:solidFill>
                    <a:srgbClr val="FFFFFF"/>
                  </a:solidFill>
                  <a:effectLst>
                    <a:outerShdw blurRad="38100" dist="38100" dir="2700000" algn="tl">
                      <a:srgbClr val="C0C0C0"/>
                    </a:outerShdw>
                  </a:effectLst>
                  <a:cs typeface="Arial" pitchFamily="34" charset="0"/>
                </a:rPr>
                <a:t>业务</a:t>
              </a:r>
              <a:endParaRPr lang="en-US" altLang="zh-CN" sz="2800" b="1" dirty="0">
                <a:solidFill>
                  <a:srgbClr val="FFFFFF"/>
                </a:solidFill>
                <a:effectLst>
                  <a:outerShdw blurRad="38100" dist="38100" dir="2700000" algn="tl">
                    <a:srgbClr val="C0C0C0"/>
                  </a:outerShdw>
                </a:effectLst>
                <a:cs typeface="Arial" pitchFamily="34" charset="0"/>
              </a:endParaRPr>
            </a:p>
          </p:txBody>
        </p:sp>
      </p:grpSp>
      <p:grpSp>
        <p:nvGrpSpPr>
          <p:cNvPr id="25" name="Group 25"/>
          <p:cNvGrpSpPr>
            <a:grpSpLocks/>
          </p:cNvGrpSpPr>
          <p:nvPr/>
        </p:nvGrpSpPr>
        <p:grpSpPr bwMode="auto">
          <a:xfrm>
            <a:off x="5331823" y="3785280"/>
            <a:ext cx="2286000" cy="2286000"/>
            <a:chOff x="3360" y="2688"/>
            <a:chExt cx="1440" cy="1440"/>
          </a:xfrm>
        </p:grpSpPr>
        <p:grpSp>
          <p:nvGrpSpPr>
            <p:cNvPr id="26" name="Group 26"/>
            <p:cNvGrpSpPr>
              <a:grpSpLocks/>
            </p:cNvGrpSpPr>
            <p:nvPr/>
          </p:nvGrpSpPr>
          <p:grpSpPr bwMode="auto">
            <a:xfrm>
              <a:off x="3360" y="2688"/>
              <a:ext cx="1440" cy="1440"/>
              <a:chOff x="2016" y="1920"/>
              <a:chExt cx="1680" cy="1680"/>
            </a:xfrm>
          </p:grpSpPr>
          <p:sp>
            <p:nvSpPr>
              <p:cNvPr id="28" name="Oval 27"/>
              <p:cNvSpPr>
                <a:spLocks noChangeArrowheads="1"/>
              </p:cNvSpPr>
              <p:nvPr/>
            </p:nvSpPr>
            <p:spPr bwMode="gray">
              <a:xfrm>
                <a:off x="2016" y="1920"/>
                <a:ext cx="1680" cy="1680"/>
              </a:xfrm>
              <a:prstGeom prst="ellipse">
                <a:avLst/>
              </a:prstGeom>
              <a:gradFill rotWithShape="1">
                <a:gsLst>
                  <a:gs pos="0">
                    <a:schemeClr val="accent1"/>
                  </a:gs>
                  <a:gs pos="100000">
                    <a:schemeClr val="accent1">
                      <a:gamma/>
                      <a:shade val="51373"/>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endParaRPr lang="zh-CN" altLang="en-US"/>
              </a:p>
            </p:txBody>
          </p:sp>
          <p:sp>
            <p:nvSpPr>
              <p:cNvPr id="29" name="Freeform 28"/>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accent1">
                      <a:gamma/>
                      <a:tint val="0"/>
                      <a:invGamma/>
                    </a:schemeClr>
                  </a:gs>
                  <a:gs pos="100000">
                    <a:schemeClr val="accent1"/>
                  </a:gs>
                </a:gsLst>
                <a:lin ang="5400000" scaled="1"/>
              </a:gradFill>
              <a:ln>
                <a:noFill/>
              </a:ln>
              <a:effectLst/>
              <a:extLst>
                <a:ext uri="{91240B29-F687-4F45-9708-019B960494DF}">
                  <a14:hiddenLine xmlns:a14="http://schemas.microsoft.com/office/drawing/2010/main" w="0">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7" name="Text Box 29"/>
            <p:cNvSpPr txBox="1">
              <a:spLocks noChangeArrowheads="1"/>
            </p:cNvSpPr>
            <p:nvPr/>
          </p:nvSpPr>
          <p:spPr bwMode="gray">
            <a:xfrm>
              <a:off x="3853" y="3312"/>
              <a:ext cx="57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800" b="1" dirty="0" smtClean="0">
                  <a:solidFill>
                    <a:srgbClr val="FFFFFF"/>
                  </a:solidFill>
                  <a:effectLst>
                    <a:outerShdw blurRad="38100" dist="38100" dir="2700000" algn="tl">
                      <a:srgbClr val="C0C0C0"/>
                    </a:outerShdw>
                  </a:effectLst>
                  <a:cs typeface="Arial" pitchFamily="34" charset="0"/>
                </a:rPr>
                <a:t>财务</a:t>
              </a:r>
              <a:endParaRPr lang="en-US" altLang="zh-CN" sz="2800" b="1" dirty="0">
                <a:solidFill>
                  <a:srgbClr val="FFFFFF"/>
                </a:solidFill>
                <a:effectLst>
                  <a:outerShdw blurRad="38100" dist="38100" dir="2700000" algn="tl">
                    <a:srgbClr val="C0C0C0"/>
                  </a:outerShdw>
                </a:effectLst>
                <a:cs typeface="Arial" pitchFamily="34" charset="0"/>
              </a:endParaRPr>
            </a:p>
          </p:txBody>
        </p:sp>
      </p:grpSp>
    </p:spTree>
    <p:extLst>
      <p:ext uri="{BB962C8B-B14F-4D97-AF65-F5344CB8AC3E}">
        <p14:creationId xmlns:p14="http://schemas.microsoft.com/office/powerpoint/2010/main" val="164807110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1000"/>
                                        <p:tgtEl>
                                          <p:spTgt spid="15"/>
                                        </p:tgtEl>
                                      </p:cBhvr>
                                    </p:animEffect>
                                    <p:anim calcmode="lin" valueType="num">
                                      <p:cBhvr>
                                        <p:cTn id="26" dur="1000" fill="hold"/>
                                        <p:tgtEl>
                                          <p:spTgt spid="15"/>
                                        </p:tgtEl>
                                        <p:attrNameLst>
                                          <p:attrName>ppt_x</p:attrName>
                                        </p:attrNameLst>
                                      </p:cBhvr>
                                      <p:tavLst>
                                        <p:tav tm="0">
                                          <p:val>
                                            <p:strVal val="#ppt_x"/>
                                          </p:val>
                                        </p:tav>
                                        <p:tav tm="100000">
                                          <p:val>
                                            <p:strVal val="#ppt_x"/>
                                          </p:val>
                                        </p:tav>
                                      </p:tavLst>
                                    </p:anim>
                                    <p:anim calcmode="lin" valueType="num">
                                      <p:cBhvr>
                                        <p:cTn id="27" dur="1000" fill="hold"/>
                                        <p:tgtEl>
                                          <p:spTgt spid="15"/>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1000"/>
                                        <p:tgtEl>
                                          <p:spTgt spid="8"/>
                                        </p:tgtEl>
                                      </p:cBhvr>
                                    </p:animEffect>
                                    <p:anim calcmode="lin" valueType="num">
                                      <p:cBhvr>
                                        <p:cTn id="31" dur="1000" fill="hold"/>
                                        <p:tgtEl>
                                          <p:spTgt spid="8"/>
                                        </p:tgtEl>
                                        <p:attrNameLst>
                                          <p:attrName>ppt_x</p:attrName>
                                        </p:attrNameLst>
                                      </p:cBhvr>
                                      <p:tavLst>
                                        <p:tav tm="0">
                                          <p:val>
                                            <p:strVal val="#ppt_x"/>
                                          </p:val>
                                        </p:tav>
                                        <p:tav tm="100000">
                                          <p:val>
                                            <p:strVal val="#ppt_x"/>
                                          </p:val>
                                        </p:tav>
                                      </p:tavLst>
                                    </p:anim>
                                    <p:anim calcmode="lin" valueType="num">
                                      <p:cBhvr>
                                        <p:cTn id="32" dur="1000" fill="hold"/>
                                        <p:tgtEl>
                                          <p:spTgt spid="8"/>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1000"/>
                                        <p:tgtEl>
                                          <p:spTgt spid="20"/>
                                        </p:tgtEl>
                                      </p:cBhvr>
                                    </p:animEffect>
                                    <p:anim calcmode="lin" valueType="num">
                                      <p:cBhvr>
                                        <p:cTn id="36" dur="1000" fill="hold"/>
                                        <p:tgtEl>
                                          <p:spTgt spid="20"/>
                                        </p:tgtEl>
                                        <p:attrNameLst>
                                          <p:attrName>ppt_x</p:attrName>
                                        </p:attrNameLst>
                                      </p:cBhvr>
                                      <p:tavLst>
                                        <p:tav tm="0">
                                          <p:val>
                                            <p:strVal val="#ppt_x"/>
                                          </p:val>
                                        </p:tav>
                                        <p:tav tm="100000">
                                          <p:val>
                                            <p:strVal val="#ppt_x"/>
                                          </p:val>
                                        </p:tav>
                                      </p:tavLst>
                                    </p:anim>
                                    <p:anim calcmode="lin" valueType="num">
                                      <p:cBhvr>
                                        <p:cTn id="37" dur="1000" fill="hold"/>
                                        <p:tgtEl>
                                          <p:spTgt spid="20"/>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1000"/>
                                        <p:tgtEl>
                                          <p:spTgt spid="4"/>
                                        </p:tgtEl>
                                      </p:cBhvr>
                                    </p:animEffect>
                                    <p:anim calcmode="lin" valueType="num">
                                      <p:cBhvr>
                                        <p:cTn id="41" dur="1000" fill="hold"/>
                                        <p:tgtEl>
                                          <p:spTgt spid="4"/>
                                        </p:tgtEl>
                                        <p:attrNameLst>
                                          <p:attrName>ppt_x</p:attrName>
                                        </p:attrNameLst>
                                      </p:cBhvr>
                                      <p:tavLst>
                                        <p:tav tm="0">
                                          <p:val>
                                            <p:strVal val="#ppt_x"/>
                                          </p:val>
                                        </p:tav>
                                        <p:tav tm="100000">
                                          <p:val>
                                            <p:strVal val="#ppt_x"/>
                                          </p:val>
                                        </p:tav>
                                      </p:tavLst>
                                    </p:anim>
                                    <p:anim calcmode="lin" valueType="num">
                                      <p:cBhvr>
                                        <p:cTn id="4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barn(inVertical)">
                                      <p:cBhvr>
                                        <p:cTn id="47" dur="500"/>
                                        <p:tgtEl>
                                          <p:spTgt spid="25"/>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barn(inVertical)">
                                      <p:cBhvr>
                                        <p:cTn id="5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95736" y="2996952"/>
            <a:ext cx="4536504" cy="58477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3175">
            <a:noFill/>
          </a:ln>
          <a:effectLst>
            <a:glow rad="63500">
              <a:schemeClr val="accent1">
                <a:satMod val="175000"/>
                <a:alpha val="40000"/>
              </a:schemeClr>
            </a:glow>
          </a:effectLst>
        </p:spPr>
        <p:txBody>
          <a:bodyPr wrap="square" rtlCol="0">
            <a:spAutoFit/>
          </a:bodyPr>
          <a:lstStyle/>
          <a:p>
            <a:pPr algn="ctr"/>
            <a:r>
              <a:rPr lang="zh-CN" altLang="en-US" sz="3200" b="1" dirty="0" smtClean="0">
                <a:latin typeface="华文仿宋" panose="02010600040101010101" pitchFamily="2" charset="-122"/>
                <a:ea typeface="华文仿宋" panose="02010600040101010101" pitchFamily="2" charset="-122"/>
              </a:rPr>
              <a:t>****系统简介</a:t>
            </a:r>
            <a:endParaRPr lang="zh-CN" altLang="en-US" sz="3200" b="1"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07555876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130175"/>
            <a:ext cx="8229600" cy="561975"/>
          </a:xfrm>
        </p:spPr>
        <p:txBody>
          <a:bodyPr/>
          <a:lstStyle/>
          <a:p>
            <a:r>
              <a:rPr lang="zh-CN" altLang="en-US" dirty="0" smtClean="0">
                <a:latin typeface="华文仿宋" panose="02010600040101010101" pitchFamily="2" charset="-122"/>
                <a:ea typeface="华文仿宋" panose="02010600040101010101" pitchFamily="2" charset="-122"/>
              </a:rPr>
              <a:t>终端入库</a:t>
            </a:r>
            <a:endParaRPr lang="zh-CN" altLang="en-US" dirty="0">
              <a:latin typeface="华文仿宋" panose="02010600040101010101" pitchFamily="2" charset="-122"/>
              <a:ea typeface="华文仿宋" panose="02010600040101010101" pitchFamily="2" charset="-122"/>
            </a:endParaRPr>
          </a:p>
        </p:txBody>
      </p:sp>
      <p:pic>
        <p:nvPicPr>
          <p:cNvPr id="5" name="图片 4"/>
          <p:cNvPicPr/>
          <p:nvPr/>
        </p:nvPicPr>
        <p:blipFill>
          <a:blip r:embed="rId2"/>
          <a:stretch>
            <a:fillRect/>
          </a:stretch>
        </p:blipFill>
        <p:spPr>
          <a:xfrm>
            <a:off x="265684" y="1584226"/>
            <a:ext cx="5832648" cy="2304256"/>
          </a:xfrm>
          <a:prstGeom prst="rect">
            <a:avLst/>
          </a:prstGeom>
        </p:spPr>
      </p:pic>
      <p:pic>
        <p:nvPicPr>
          <p:cNvPr id="6" name="图片 5"/>
          <p:cNvPicPr/>
          <p:nvPr/>
        </p:nvPicPr>
        <p:blipFill>
          <a:blip r:embed="rId3"/>
          <a:stretch>
            <a:fillRect/>
          </a:stretch>
        </p:blipFill>
        <p:spPr>
          <a:xfrm>
            <a:off x="1345804" y="2160290"/>
            <a:ext cx="4838700" cy="2324100"/>
          </a:xfrm>
          <a:prstGeom prst="rect">
            <a:avLst/>
          </a:prstGeom>
        </p:spPr>
      </p:pic>
      <p:pic>
        <p:nvPicPr>
          <p:cNvPr id="7" name="图片 6"/>
          <p:cNvPicPr/>
          <p:nvPr/>
        </p:nvPicPr>
        <p:blipFill>
          <a:blip r:embed="rId4"/>
          <a:stretch>
            <a:fillRect/>
          </a:stretch>
        </p:blipFill>
        <p:spPr>
          <a:xfrm>
            <a:off x="2246090" y="2736354"/>
            <a:ext cx="4876800" cy="2975610"/>
          </a:xfrm>
          <a:prstGeom prst="rect">
            <a:avLst/>
          </a:prstGeom>
        </p:spPr>
      </p:pic>
      <p:pic>
        <p:nvPicPr>
          <p:cNvPr id="8" name="图片 7"/>
          <p:cNvPicPr/>
          <p:nvPr/>
        </p:nvPicPr>
        <p:blipFill>
          <a:blip r:embed="rId5"/>
          <a:stretch>
            <a:fillRect/>
          </a:stretch>
        </p:blipFill>
        <p:spPr>
          <a:xfrm>
            <a:off x="3441304" y="4041477"/>
            <a:ext cx="5486400" cy="2342515"/>
          </a:xfrm>
          <a:prstGeom prst="rect">
            <a:avLst/>
          </a:prstGeom>
        </p:spPr>
      </p:pic>
      <p:pic>
        <p:nvPicPr>
          <p:cNvPr id="9" name="图片 8"/>
          <p:cNvPicPr/>
          <p:nvPr/>
        </p:nvPicPr>
        <p:blipFill>
          <a:blip r:embed="rId6"/>
          <a:stretch>
            <a:fillRect/>
          </a:stretch>
        </p:blipFill>
        <p:spPr>
          <a:xfrm>
            <a:off x="1941290" y="2899152"/>
            <a:ext cx="5486400" cy="1978660"/>
          </a:xfrm>
          <a:prstGeom prst="rect">
            <a:avLst/>
          </a:prstGeom>
        </p:spPr>
      </p:pic>
      <p:sp>
        <p:nvSpPr>
          <p:cNvPr id="10" name="TextBox 9"/>
          <p:cNvSpPr txBox="1"/>
          <p:nvPr/>
        </p:nvSpPr>
        <p:spPr>
          <a:xfrm>
            <a:off x="265684" y="980728"/>
            <a:ext cx="8266756" cy="369332"/>
          </a:xfrm>
          <a:prstGeom prst="rect">
            <a:avLst/>
          </a:prstGeom>
          <a:noFill/>
        </p:spPr>
        <p:txBody>
          <a:bodyPr wrap="square" rtlCol="0">
            <a:spAutoFit/>
          </a:bodyPr>
          <a:lstStyle/>
          <a:p>
            <a:r>
              <a:rPr lang="zh-CN" altLang="en-US" b="1" dirty="0" smtClean="0"/>
              <a:t>操作：</a:t>
            </a:r>
            <a:r>
              <a:rPr lang="zh-CN" altLang="zh-CN" b="1" dirty="0" smtClean="0"/>
              <a:t>从</a:t>
            </a:r>
            <a:r>
              <a:rPr lang="zh-CN" altLang="zh-CN" b="1" dirty="0"/>
              <a:t>供应商处采购终端，入库操作</a:t>
            </a:r>
            <a:endParaRPr lang="zh-CN" altLang="en-US" dirty="0"/>
          </a:p>
        </p:txBody>
      </p:sp>
    </p:spTree>
    <p:extLst>
      <p:ext uri="{BB962C8B-B14F-4D97-AF65-F5344CB8AC3E}">
        <p14:creationId xmlns:p14="http://schemas.microsoft.com/office/powerpoint/2010/main" val="316569547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randombar(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130175"/>
            <a:ext cx="8229600" cy="561975"/>
          </a:xfrm>
        </p:spPr>
        <p:txBody>
          <a:bodyPr/>
          <a:lstStyle/>
          <a:p>
            <a:r>
              <a:rPr lang="zh-CN" altLang="en-US" dirty="0">
                <a:latin typeface="华文仿宋" panose="02010600040101010101" pitchFamily="2" charset="-122"/>
                <a:ea typeface="华文仿宋" panose="02010600040101010101" pitchFamily="2" charset="-122"/>
              </a:rPr>
              <a:t>终端</a:t>
            </a:r>
            <a:r>
              <a:rPr lang="zh-CN" altLang="en-US" dirty="0" smtClean="0">
                <a:latin typeface="华文仿宋" panose="02010600040101010101" pitchFamily="2" charset="-122"/>
                <a:ea typeface="华文仿宋" panose="02010600040101010101" pitchFamily="2" charset="-122"/>
              </a:rPr>
              <a:t>申请</a:t>
            </a:r>
            <a:r>
              <a:rPr lang="en-US" altLang="zh-CN" dirty="0" smtClean="0">
                <a:latin typeface="华文仿宋" panose="02010600040101010101" pitchFamily="2" charset="-122"/>
                <a:ea typeface="华文仿宋" panose="02010600040101010101" pitchFamily="2" charset="-122"/>
              </a:rPr>
              <a:t>_</a:t>
            </a:r>
            <a:r>
              <a:rPr lang="zh-CN" altLang="en-US" dirty="0" smtClean="0">
                <a:latin typeface="华文仿宋" panose="02010600040101010101" pitchFamily="2" charset="-122"/>
                <a:ea typeface="华文仿宋" panose="02010600040101010101" pitchFamily="2" charset="-122"/>
              </a:rPr>
              <a:t>二三</a:t>
            </a:r>
            <a:r>
              <a:rPr lang="zh-CN" altLang="en-US" dirty="0">
                <a:latin typeface="华文仿宋" panose="02010600040101010101" pitchFamily="2" charset="-122"/>
                <a:ea typeface="华文仿宋" panose="02010600040101010101" pitchFamily="2" charset="-122"/>
              </a:rPr>
              <a:t>级部门</a:t>
            </a:r>
          </a:p>
        </p:txBody>
      </p:sp>
      <p:pic>
        <p:nvPicPr>
          <p:cNvPr id="5" name="图片 4"/>
          <p:cNvPicPr/>
          <p:nvPr/>
        </p:nvPicPr>
        <p:blipFill>
          <a:blip r:embed="rId2"/>
          <a:stretch>
            <a:fillRect/>
          </a:stretch>
        </p:blipFill>
        <p:spPr>
          <a:xfrm>
            <a:off x="539552" y="1564069"/>
            <a:ext cx="5486400" cy="1590040"/>
          </a:xfrm>
          <a:prstGeom prst="rect">
            <a:avLst/>
          </a:prstGeom>
        </p:spPr>
      </p:pic>
      <p:pic>
        <p:nvPicPr>
          <p:cNvPr id="6" name="图片 5"/>
          <p:cNvPicPr/>
          <p:nvPr/>
        </p:nvPicPr>
        <p:blipFill>
          <a:blip r:embed="rId3"/>
          <a:stretch>
            <a:fillRect/>
          </a:stretch>
        </p:blipFill>
        <p:spPr>
          <a:xfrm>
            <a:off x="1979712" y="2380817"/>
            <a:ext cx="5486400" cy="1840865"/>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00" y="3571001"/>
            <a:ext cx="5467350" cy="168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179512" y="980728"/>
            <a:ext cx="8563694" cy="369332"/>
          </a:xfrm>
          <a:prstGeom prst="rect">
            <a:avLst/>
          </a:prstGeom>
          <a:noFill/>
        </p:spPr>
        <p:txBody>
          <a:bodyPr wrap="square" rtlCol="0">
            <a:spAutoFit/>
          </a:bodyPr>
          <a:lstStyle/>
          <a:p>
            <a:r>
              <a:rPr lang="zh-CN" altLang="en-US" b="1" dirty="0" smtClean="0"/>
              <a:t>操作：</a:t>
            </a:r>
            <a:r>
              <a:rPr lang="zh-CN" altLang="zh-CN" b="1" dirty="0" smtClean="0"/>
              <a:t>部门</a:t>
            </a:r>
            <a:r>
              <a:rPr lang="zh-CN" altLang="zh-CN" b="1" dirty="0"/>
              <a:t>和营销</a:t>
            </a:r>
            <a:r>
              <a:rPr lang="zh-CN" altLang="zh-CN" b="1" dirty="0" smtClean="0"/>
              <a:t>中心</a:t>
            </a:r>
            <a:r>
              <a:rPr lang="en-US" altLang="zh-CN" b="1" dirty="0" smtClean="0"/>
              <a:t>(</a:t>
            </a:r>
            <a:r>
              <a:rPr lang="zh-CN" altLang="en-US" b="1" dirty="0" smtClean="0"/>
              <a:t>二三级部门</a:t>
            </a:r>
            <a:r>
              <a:rPr lang="en-US" altLang="zh-CN" b="1" dirty="0" smtClean="0"/>
              <a:t>)</a:t>
            </a:r>
            <a:r>
              <a:rPr lang="zh-CN" altLang="zh-CN" b="1" dirty="0" smtClean="0"/>
              <a:t>向</a:t>
            </a:r>
            <a:r>
              <a:rPr lang="zh-CN" altLang="zh-CN" b="1" dirty="0"/>
              <a:t>直供中心申领</a:t>
            </a:r>
            <a:r>
              <a:rPr lang="zh-CN" altLang="zh-CN" b="1" dirty="0" smtClean="0"/>
              <a:t>终端</a:t>
            </a:r>
            <a:endParaRPr lang="zh-CN" altLang="zh-CN" dirty="0"/>
          </a:p>
        </p:txBody>
      </p:sp>
    </p:spTree>
    <p:extLst>
      <p:ext uri="{BB962C8B-B14F-4D97-AF65-F5344CB8AC3E}">
        <p14:creationId xmlns:p14="http://schemas.microsoft.com/office/powerpoint/2010/main" val="99344408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fade">
                                      <p:cBhvr>
                                        <p:cTn id="1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130175"/>
            <a:ext cx="8229600" cy="561975"/>
          </a:xfrm>
        </p:spPr>
        <p:txBody>
          <a:bodyPr/>
          <a:lstStyle/>
          <a:p>
            <a:r>
              <a:rPr lang="zh-CN" altLang="en-US" dirty="0">
                <a:latin typeface="华文仿宋" panose="02010600040101010101" pitchFamily="2" charset="-122"/>
                <a:ea typeface="华文仿宋" panose="02010600040101010101" pitchFamily="2" charset="-122"/>
              </a:rPr>
              <a:t>终端</a:t>
            </a:r>
            <a:r>
              <a:rPr lang="zh-CN" altLang="en-US" dirty="0" smtClean="0">
                <a:latin typeface="华文仿宋" panose="02010600040101010101" pitchFamily="2" charset="-122"/>
                <a:ea typeface="华文仿宋" panose="02010600040101010101" pitchFamily="2" charset="-122"/>
              </a:rPr>
              <a:t>申请</a:t>
            </a:r>
            <a:r>
              <a:rPr lang="en-US" altLang="zh-CN" dirty="0">
                <a:latin typeface="华文仿宋" panose="02010600040101010101" pitchFamily="2" charset="-122"/>
                <a:ea typeface="华文仿宋" panose="02010600040101010101" pitchFamily="2" charset="-122"/>
              </a:rPr>
              <a:t>_</a:t>
            </a:r>
            <a:r>
              <a:rPr lang="zh-CN" altLang="en-US" dirty="0" smtClean="0">
                <a:latin typeface="华文仿宋" panose="02010600040101010101" pitchFamily="2" charset="-122"/>
                <a:ea typeface="华文仿宋" panose="02010600040101010101" pitchFamily="2" charset="-122"/>
              </a:rPr>
              <a:t>四</a:t>
            </a:r>
            <a:r>
              <a:rPr lang="zh-CN" altLang="en-US" dirty="0">
                <a:latin typeface="华文仿宋" panose="02010600040101010101" pitchFamily="2" charset="-122"/>
                <a:ea typeface="华文仿宋" panose="02010600040101010101" pitchFamily="2" charset="-122"/>
              </a:rPr>
              <a:t>级部门</a:t>
            </a:r>
          </a:p>
        </p:txBody>
      </p:sp>
      <p:pic>
        <p:nvPicPr>
          <p:cNvPr id="5" name="图片 4"/>
          <p:cNvPicPr/>
          <p:nvPr/>
        </p:nvPicPr>
        <p:blipFill>
          <a:blip r:embed="rId2"/>
          <a:stretch>
            <a:fillRect/>
          </a:stretch>
        </p:blipFill>
        <p:spPr>
          <a:xfrm>
            <a:off x="755576" y="1373640"/>
            <a:ext cx="5486400" cy="1551305"/>
          </a:xfrm>
          <a:prstGeom prst="rect">
            <a:avLst/>
          </a:prstGeom>
        </p:spPr>
      </p:pic>
      <p:pic>
        <p:nvPicPr>
          <p:cNvPr id="6" name="图片 5"/>
          <p:cNvPicPr/>
          <p:nvPr/>
        </p:nvPicPr>
        <p:blipFill>
          <a:blip r:embed="rId3"/>
          <a:stretch>
            <a:fillRect/>
          </a:stretch>
        </p:blipFill>
        <p:spPr>
          <a:xfrm>
            <a:off x="1718159" y="2492896"/>
            <a:ext cx="5486400" cy="1184275"/>
          </a:xfrm>
          <a:prstGeom prst="rect">
            <a:avLst/>
          </a:prstGeom>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3459" y="3284984"/>
            <a:ext cx="5514975"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79512" y="980728"/>
            <a:ext cx="8563694" cy="307777"/>
          </a:xfrm>
          <a:prstGeom prst="rect">
            <a:avLst/>
          </a:prstGeom>
          <a:noFill/>
        </p:spPr>
        <p:txBody>
          <a:bodyPr wrap="square" rtlCol="0">
            <a:spAutoFit/>
          </a:bodyPr>
          <a:lstStyle/>
          <a:p>
            <a:r>
              <a:rPr lang="zh-CN" altLang="en-US" b="1" dirty="0" smtClean="0"/>
              <a:t>操作</a:t>
            </a:r>
            <a:r>
              <a:rPr lang="zh-CN" altLang="en-US" b="1" dirty="0" smtClean="0"/>
              <a:t>：**</a:t>
            </a:r>
            <a:r>
              <a:rPr lang="zh-CN" altLang="zh-CN" b="1" dirty="0" smtClean="0"/>
              <a:t>小组</a:t>
            </a:r>
            <a:r>
              <a:rPr lang="en-US" altLang="zh-CN" b="1" dirty="0" smtClean="0"/>
              <a:t>(</a:t>
            </a:r>
            <a:r>
              <a:rPr lang="zh-CN" altLang="en-US" b="1" dirty="0" smtClean="0"/>
              <a:t>四级部门</a:t>
            </a:r>
            <a:r>
              <a:rPr lang="en-US" altLang="zh-CN" b="1" dirty="0" smtClean="0"/>
              <a:t>)</a:t>
            </a:r>
            <a:r>
              <a:rPr lang="zh-CN" altLang="zh-CN" b="1" dirty="0" smtClean="0"/>
              <a:t>向</a:t>
            </a:r>
            <a:r>
              <a:rPr lang="zh-CN" altLang="zh-CN" b="1" dirty="0"/>
              <a:t>直供中心申领</a:t>
            </a:r>
            <a:r>
              <a:rPr lang="zh-CN" altLang="zh-CN" b="1" dirty="0" smtClean="0"/>
              <a:t>终端</a:t>
            </a:r>
            <a:endParaRPr lang="zh-CN" altLang="zh-CN" dirty="0"/>
          </a:p>
        </p:txBody>
      </p:sp>
    </p:spTree>
    <p:extLst>
      <p:ext uri="{BB962C8B-B14F-4D97-AF65-F5344CB8AC3E}">
        <p14:creationId xmlns:p14="http://schemas.microsoft.com/office/powerpoint/2010/main" val="67065404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fade">
                                      <p:cBhvr>
                                        <p:cTn id="1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130175"/>
            <a:ext cx="8229600" cy="561975"/>
          </a:xfrm>
        </p:spPr>
        <p:txBody>
          <a:bodyPr/>
          <a:lstStyle/>
          <a:p>
            <a:r>
              <a:rPr lang="zh-CN" altLang="en-US" dirty="0" smtClean="0">
                <a:latin typeface="华文仿宋" panose="02010600040101010101" pitchFamily="2" charset="-122"/>
                <a:ea typeface="华文仿宋" panose="02010600040101010101" pitchFamily="2" charset="-122"/>
              </a:rPr>
              <a:t>终端调拨</a:t>
            </a:r>
            <a:endParaRPr lang="zh-CN" altLang="en-US" dirty="0">
              <a:latin typeface="华文仿宋" panose="02010600040101010101" pitchFamily="2" charset="-122"/>
              <a:ea typeface="华文仿宋" panose="02010600040101010101" pitchFamily="2" charset="-122"/>
            </a:endParaRPr>
          </a:p>
        </p:txBody>
      </p:sp>
      <p:pic>
        <p:nvPicPr>
          <p:cNvPr id="5" name="图片 4"/>
          <p:cNvPicPr/>
          <p:nvPr/>
        </p:nvPicPr>
        <p:blipFill>
          <a:blip r:embed="rId2"/>
          <a:stretch>
            <a:fillRect/>
          </a:stretch>
        </p:blipFill>
        <p:spPr>
          <a:xfrm>
            <a:off x="1463054" y="1461110"/>
            <a:ext cx="5486400" cy="2346960"/>
          </a:xfrm>
          <a:prstGeom prst="rect">
            <a:avLst/>
          </a:prstGeo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528" y="2031658"/>
            <a:ext cx="5534025"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5118" y="2492896"/>
            <a:ext cx="5476875"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77" y="3317532"/>
            <a:ext cx="5486400" cy="189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图片 8"/>
          <p:cNvPicPr/>
          <p:nvPr/>
        </p:nvPicPr>
        <p:blipFill>
          <a:blip r:embed="rId6"/>
          <a:stretch>
            <a:fillRect/>
          </a:stretch>
        </p:blipFill>
        <p:spPr>
          <a:xfrm>
            <a:off x="3256806" y="3808070"/>
            <a:ext cx="5486400" cy="2409190"/>
          </a:xfrm>
          <a:prstGeom prst="rect">
            <a:avLst/>
          </a:prstGeom>
        </p:spPr>
      </p:pic>
      <p:sp>
        <p:nvSpPr>
          <p:cNvPr id="10" name="TextBox 9"/>
          <p:cNvSpPr txBox="1"/>
          <p:nvPr/>
        </p:nvSpPr>
        <p:spPr>
          <a:xfrm>
            <a:off x="179512" y="980728"/>
            <a:ext cx="8563694" cy="369332"/>
          </a:xfrm>
          <a:prstGeom prst="rect">
            <a:avLst/>
          </a:prstGeom>
          <a:noFill/>
        </p:spPr>
        <p:txBody>
          <a:bodyPr wrap="square" rtlCol="0">
            <a:spAutoFit/>
          </a:bodyPr>
          <a:lstStyle/>
          <a:p>
            <a:r>
              <a:rPr lang="zh-CN" altLang="en-US" b="1" dirty="0" smtClean="0"/>
              <a:t>操作：终端管理中心</a:t>
            </a:r>
            <a:r>
              <a:rPr lang="zh-CN" altLang="zh-CN" b="1" dirty="0" smtClean="0"/>
              <a:t>对</a:t>
            </a:r>
            <a:r>
              <a:rPr lang="zh-CN" altLang="zh-CN" b="1" dirty="0"/>
              <a:t>下级部门提交的申请单进行调拨处理</a:t>
            </a:r>
            <a:endParaRPr lang="zh-CN" altLang="zh-CN" dirty="0"/>
          </a:p>
        </p:txBody>
      </p:sp>
      <p:sp>
        <p:nvSpPr>
          <p:cNvPr id="2" name="TextBox 1"/>
          <p:cNvSpPr txBox="1"/>
          <p:nvPr/>
        </p:nvSpPr>
        <p:spPr>
          <a:xfrm>
            <a:off x="179512" y="5340097"/>
            <a:ext cx="3077294" cy="954107"/>
          </a:xfrm>
          <a:prstGeom prst="rect">
            <a:avLst/>
          </a:prstGeom>
          <a:noFill/>
        </p:spPr>
        <p:txBody>
          <a:bodyPr wrap="square" rtlCol="0">
            <a:spAutoFit/>
          </a:bodyPr>
          <a:lstStyle/>
          <a:p>
            <a:r>
              <a:rPr lang="zh-CN" altLang="en-US" sz="1400" dirty="0"/>
              <a:t>如遇到申请的机型没有多余库存，或其他特殊原因，导致需要对订单无法调拨，可点击右上角‘退回‘，实行退回操作</a:t>
            </a:r>
          </a:p>
        </p:txBody>
      </p:sp>
    </p:spTree>
    <p:extLst>
      <p:ext uri="{BB962C8B-B14F-4D97-AF65-F5344CB8AC3E}">
        <p14:creationId xmlns:p14="http://schemas.microsoft.com/office/powerpoint/2010/main" val="24434031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fade">
                                      <p:cBhvr>
                                        <p:cTn id="12" dur="500"/>
                                        <p:tgtEl>
                                          <p:spTgt spid="307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75"/>
                                        </p:tgtEl>
                                        <p:attrNameLst>
                                          <p:attrName>style.visibility</p:attrName>
                                        </p:attrNameLst>
                                      </p:cBhvr>
                                      <p:to>
                                        <p:strVal val="visible"/>
                                      </p:to>
                                    </p:set>
                                    <p:animEffect transition="in" filter="fade">
                                      <p:cBhvr>
                                        <p:cTn id="17" dur="500"/>
                                        <p:tgtEl>
                                          <p:spTgt spid="307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76"/>
                                        </p:tgtEl>
                                        <p:attrNameLst>
                                          <p:attrName>style.visibility</p:attrName>
                                        </p:attrNameLst>
                                      </p:cBhvr>
                                      <p:to>
                                        <p:strVal val="visible"/>
                                      </p:to>
                                    </p:set>
                                    <p:animEffect transition="in" filter="fade">
                                      <p:cBhvr>
                                        <p:cTn id="22" dur="500"/>
                                        <p:tgtEl>
                                          <p:spTgt spid="307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130175"/>
            <a:ext cx="8229600" cy="561975"/>
          </a:xfrm>
        </p:spPr>
        <p:txBody>
          <a:bodyPr/>
          <a:lstStyle/>
          <a:p>
            <a:r>
              <a:rPr lang="zh-CN" altLang="en-US" dirty="0" smtClean="0">
                <a:latin typeface="华文仿宋" panose="02010600040101010101" pitchFamily="2" charset="-122"/>
                <a:ea typeface="华文仿宋" panose="02010600040101010101" pitchFamily="2" charset="-122"/>
              </a:rPr>
              <a:t>调拨回收</a:t>
            </a:r>
            <a:endParaRPr lang="zh-CN" altLang="en-US" dirty="0">
              <a:latin typeface="华文仿宋" panose="02010600040101010101" pitchFamily="2" charset="-122"/>
              <a:ea typeface="华文仿宋" panose="02010600040101010101" pitchFamily="2" charset="-122"/>
            </a:endParaRPr>
          </a:p>
        </p:txBody>
      </p:sp>
      <p:sp>
        <p:nvSpPr>
          <p:cNvPr id="6" name="TextBox 5"/>
          <p:cNvSpPr txBox="1"/>
          <p:nvPr/>
        </p:nvSpPr>
        <p:spPr>
          <a:xfrm>
            <a:off x="179512" y="980728"/>
            <a:ext cx="8563694" cy="369332"/>
          </a:xfrm>
          <a:prstGeom prst="rect">
            <a:avLst/>
          </a:prstGeom>
          <a:noFill/>
        </p:spPr>
        <p:txBody>
          <a:bodyPr wrap="square" rtlCol="0">
            <a:spAutoFit/>
          </a:bodyPr>
          <a:lstStyle/>
          <a:p>
            <a:r>
              <a:rPr lang="zh-CN" altLang="en-US" b="1" dirty="0" smtClean="0"/>
              <a:t>操作：终端管理中心</a:t>
            </a:r>
            <a:r>
              <a:rPr lang="zh-CN" altLang="zh-CN" b="1" dirty="0"/>
              <a:t>对已下拨给下级部门的终端，进行调拨回收处理</a:t>
            </a:r>
            <a:endParaRPr lang="zh-CN" altLang="zh-CN" dirty="0"/>
          </a:p>
        </p:txBody>
      </p:sp>
      <p:pic>
        <p:nvPicPr>
          <p:cNvPr id="7" name="图片 6"/>
          <p:cNvPicPr/>
          <p:nvPr/>
        </p:nvPicPr>
        <p:blipFill>
          <a:blip r:embed="rId2"/>
          <a:stretch>
            <a:fillRect/>
          </a:stretch>
        </p:blipFill>
        <p:spPr>
          <a:xfrm>
            <a:off x="395536" y="1556792"/>
            <a:ext cx="5486400" cy="1477010"/>
          </a:xfrm>
          <a:prstGeom prst="rect">
            <a:avLst/>
          </a:prstGeom>
        </p:spPr>
      </p:pic>
      <p:pic>
        <p:nvPicPr>
          <p:cNvPr id="8" name="图片 7"/>
          <p:cNvPicPr/>
          <p:nvPr/>
        </p:nvPicPr>
        <p:blipFill>
          <a:blip r:embed="rId3"/>
          <a:stretch>
            <a:fillRect/>
          </a:stretch>
        </p:blipFill>
        <p:spPr>
          <a:xfrm>
            <a:off x="1475656" y="2132856"/>
            <a:ext cx="5486400" cy="2186940"/>
          </a:xfrm>
          <a:prstGeom prst="rect">
            <a:avLst/>
          </a:prstGeom>
        </p:spPr>
      </p:pic>
      <p:pic>
        <p:nvPicPr>
          <p:cNvPr id="9" name="图片 8"/>
          <p:cNvPicPr/>
          <p:nvPr/>
        </p:nvPicPr>
        <p:blipFill>
          <a:blip r:embed="rId4"/>
          <a:stretch>
            <a:fillRect/>
          </a:stretch>
        </p:blipFill>
        <p:spPr>
          <a:xfrm>
            <a:off x="2483768" y="3026400"/>
            <a:ext cx="5486400" cy="2245360"/>
          </a:xfrm>
          <a:prstGeom prst="rect">
            <a:avLst/>
          </a:prstGeom>
        </p:spPr>
      </p:pic>
      <p:pic>
        <p:nvPicPr>
          <p:cNvPr id="10" name="图片 9"/>
          <p:cNvPicPr/>
          <p:nvPr/>
        </p:nvPicPr>
        <p:blipFill>
          <a:blip r:embed="rId5"/>
          <a:stretch>
            <a:fillRect/>
          </a:stretch>
        </p:blipFill>
        <p:spPr>
          <a:xfrm>
            <a:off x="3256806" y="4149080"/>
            <a:ext cx="5486400" cy="1784985"/>
          </a:xfrm>
          <a:prstGeom prst="rect">
            <a:avLst/>
          </a:prstGeom>
        </p:spPr>
      </p:pic>
    </p:spTree>
    <p:extLst>
      <p:ext uri="{BB962C8B-B14F-4D97-AF65-F5344CB8AC3E}">
        <p14:creationId xmlns:p14="http://schemas.microsoft.com/office/powerpoint/2010/main" val="348902015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130175"/>
            <a:ext cx="8229600" cy="561975"/>
          </a:xfrm>
        </p:spPr>
        <p:txBody>
          <a:bodyPr/>
          <a:lstStyle/>
          <a:p>
            <a:r>
              <a:rPr lang="zh-CN" altLang="en-US" dirty="0" smtClean="0">
                <a:latin typeface="华文仿宋" panose="02010600040101010101" pitchFamily="2" charset="-122"/>
                <a:ea typeface="华文仿宋" panose="02010600040101010101" pitchFamily="2" charset="-122"/>
              </a:rPr>
              <a:t>终端退库</a:t>
            </a:r>
            <a:endParaRPr lang="zh-CN" altLang="en-US" dirty="0">
              <a:latin typeface="华文仿宋" panose="02010600040101010101" pitchFamily="2" charset="-122"/>
              <a:ea typeface="华文仿宋" panose="02010600040101010101" pitchFamily="2" charset="-122"/>
            </a:endParaRPr>
          </a:p>
        </p:txBody>
      </p:sp>
      <p:sp>
        <p:nvSpPr>
          <p:cNvPr id="5" name="TextBox 4"/>
          <p:cNvSpPr txBox="1"/>
          <p:nvPr/>
        </p:nvSpPr>
        <p:spPr>
          <a:xfrm>
            <a:off x="181273" y="980728"/>
            <a:ext cx="8563694" cy="369332"/>
          </a:xfrm>
          <a:prstGeom prst="rect">
            <a:avLst/>
          </a:prstGeom>
          <a:noFill/>
        </p:spPr>
        <p:txBody>
          <a:bodyPr wrap="square" rtlCol="0">
            <a:spAutoFit/>
          </a:bodyPr>
          <a:lstStyle/>
          <a:p>
            <a:r>
              <a:rPr lang="zh-CN" altLang="en-US" b="1" dirty="0" smtClean="0"/>
              <a:t>操作：</a:t>
            </a:r>
            <a:r>
              <a:rPr lang="zh-CN" altLang="zh-CN" b="1" dirty="0"/>
              <a:t>终端退回供应商，进行终端退库处理</a:t>
            </a:r>
            <a:endParaRPr lang="zh-CN" altLang="zh-CN" dirty="0"/>
          </a:p>
        </p:txBody>
      </p:sp>
      <p:pic>
        <p:nvPicPr>
          <p:cNvPr id="6" name="图片 5"/>
          <p:cNvPicPr/>
          <p:nvPr/>
        </p:nvPicPr>
        <p:blipFill>
          <a:blip r:embed="rId2"/>
          <a:stretch>
            <a:fillRect/>
          </a:stretch>
        </p:blipFill>
        <p:spPr>
          <a:xfrm>
            <a:off x="323528" y="1364347"/>
            <a:ext cx="5486400" cy="1764030"/>
          </a:xfrm>
          <a:prstGeom prst="rect">
            <a:avLst/>
          </a:prstGeom>
        </p:spPr>
      </p:pic>
      <p:pic>
        <p:nvPicPr>
          <p:cNvPr id="7" name="图片 6"/>
          <p:cNvPicPr/>
          <p:nvPr/>
        </p:nvPicPr>
        <p:blipFill>
          <a:blip r:embed="rId3"/>
          <a:stretch>
            <a:fillRect/>
          </a:stretch>
        </p:blipFill>
        <p:spPr>
          <a:xfrm>
            <a:off x="755576" y="1866961"/>
            <a:ext cx="5486400" cy="2367915"/>
          </a:xfrm>
          <a:prstGeom prst="rect">
            <a:avLst/>
          </a:prstGeom>
        </p:spPr>
      </p:pic>
      <p:sp>
        <p:nvSpPr>
          <p:cNvPr id="8" name="TextBox 7"/>
          <p:cNvSpPr txBox="1"/>
          <p:nvPr/>
        </p:nvSpPr>
        <p:spPr>
          <a:xfrm>
            <a:off x="6372200" y="1951278"/>
            <a:ext cx="2556817" cy="1477328"/>
          </a:xfrm>
          <a:prstGeom prst="rect">
            <a:avLst/>
          </a:prstGeom>
          <a:noFill/>
        </p:spPr>
        <p:txBody>
          <a:bodyPr wrap="square" rtlCol="0">
            <a:spAutoFit/>
          </a:bodyPr>
          <a:lstStyle/>
          <a:p>
            <a:r>
              <a:rPr lang="zh-CN" altLang="zh-CN" dirty="0">
                <a:latin typeface="+mn-ea"/>
                <a:ea typeface="+mn-ea"/>
              </a:rPr>
              <a:t>说明：只有同时满足状态为‘可售‘、所在仓库为’直供中心‘、有具体机型名称的串号，才能允许退库</a:t>
            </a:r>
            <a:r>
              <a:rPr lang="zh-CN" altLang="zh-CN" dirty="0" smtClean="0">
                <a:latin typeface="+mn-ea"/>
                <a:ea typeface="+mn-ea"/>
              </a:rPr>
              <a:t>。</a:t>
            </a:r>
            <a:endParaRPr lang="zh-CN" altLang="zh-CN" dirty="0">
              <a:latin typeface="+mn-ea"/>
              <a:ea typeface="+mn-ea"/>
            </a:endParaRPr>
          </a:p>
        </p:txBody>
      </p:sp>
      <p:pic>
        <p:nvPicPr>
          <p:cNvPr id="9" name="图片 8"/>
          <p:cNvPicPr/>
          <p:nvPr/>
        </p:nvPicPr>
        <p:blipFill>
          <a:blip r:embed="rId4"/>
          <a:stretch>
            <a:fillRect/>
          </a:stretch>
        </p:blipFill>
        <p:spPr>
          <a:xfrm>
            <a:off x="1403648" y="3056052"/>
            <a:ext cx="5486400" cy="2844165"/>
          </a:xfrm>
          <a:prstGeom prst="rect">
            <a:avLst/>
          </a:prstGeom>
        </p:spPr>
      </p:pic>
      <p:sp>
        <p:nvSpPr>
          <p:cNvPr id="11" name="TextBox 10"/>
          <p:cNvSpPr txBox="1"/>
          <p:nvPr/>
        </p:nvSpPr>
        <p:spPr>
          <a:xfrm>
            <a:off x="6874569" y="3739470"/>
            <a:ext cx="2161927" cy="923330"/>
          </a:xfrm>
          <a:prstGeom prst="rect">
            <a:avLst/>
          </a:prstGeom>
          <a:noFill/>
        </p:spPr>
        <p:txBody>
          <a:bodyPr wrap="square" rtlCol="0">
            <a:spAutoFit/>
          </a:bodyPr>
          <a:lstStyle/>
          <a:p>
            <a:r>
              <a:rPr lang="zh-CN" altLang="zh-CN" dirty="0">
                <a:latin typeface="+mn-ea"/>
                <a:ea typeface="+mn-ea"/>
              </a:rPr>
              <a:t>说明</a:t>
            </a:r>
            <a:r>
              <a:rPr lang="zh-CN" altLang="zh-CN" dirty="0" smtClean="0">
                <a:latin typeface="+mn-ea"/>
                <a:ea typeface="+mn-ea"/>
              </a:rPr>
              <a:t>：</a:t>
            </a:r>
            <a:r>
              <a:rPr lang="zh-CN" altLang="en-US" dirty="0" smtClean="0">
                <a:latin typeface="+mn-ea"/>
                <a:ea typeface="+mn-ea"/>
              </a:rPr>
              <a:t>被退回终端，再次入库可查到被退回的历史信息</a:t>
            </a:r>
            <a:endParaRPr lang="zh-CN" altLang="zh-CN" dirty="0">
              <a:latin typeface="+mn-ea"/>
              <a:ea typeface="+mn-ea"/>
            </a:endParaRPr>
          </a:p>
        </p:txBody>
      </p:sp>
    </p:spTree>
    <p:extLst>
      <p:ext uri="{BB962C8B-B14F-4D97-AF65-F5344CB8AC3E}">
        <p14:creationId xmlns:p14="http://schemas.microsoft.com/office/powerpoint/2010/main" val="372760816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2"/>
          <p:cNvSpPr>
            <a:spLocks noChangeShapeType="1"/>
          </p:cNvSpPr>
          <p:nvPr/>
        </p:nvSpPr>
        <p:spPr bwMode="auto">
          <a:xfrm flipV="1">
            <a:off x="2354263" y="1779073"/>
            <a:ext cx="381000" cy="381000"/>
          </a:xfrm>
          <a:prstGeom prst="line">
            <a:avLst/>
          </a:prstGeom>
          <a:noFill/>
          <a:ln w="12700" cap="rnd">
            <a:solidFill>
              <a:srgbClr val="0033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5" name="Line 3"/>
          <p:cNvSpPr>
            <a:spLocks noChangeShapeType="1"/>
          </p:cNvSpPr>
          <p:nvPr/>
        </p:nvSpPr>
        <p:spPr bwMode="auto">
          <a:xfrm>
            <a:off x="2278063" y="4446073"/>
            <a:ext cx="457200" cy="304800"/>
          </a:xfrm>
          <a:prstGeom prst="line">
            <a:avLst/>
          </a:prstGeom>
          <a:noFill/>
          <a:ln w="12700" cap="rnd">
            <a:solidFill>
              <a:srgbClr val="0033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6" name="Line 4"/>
          <p:cNvSpPr>
            <a:spLocks noChangeShapeType="1"/>
          </p:cNvSpPr>
          <p:nvPr/>
        </p:nvSpPr>
        <p:spPr bwMode="auto">
          <a:xfrm>
            <a:off x="2735263" y="1779073"/>
            <a:ext cx="609600" cy="0"/>
          </a:xfrm>
          <a:prstGeom prst="line">
            <a:avLst/>
          </a:prstGeom>
          <a:noFill/>
          <a:ln w="12700" cap="rnd">
            <a:solidFill>
              <a:srgbClr val="0033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7" name="Line 5"/>
          <p:cNvSpPr>
            <a:spLocks noChangeShapeType="1"/>
          </p:cNvSpPr>
          <p:nvPr/>
        </p:nvSpPr>
        <p:spPr bwMode="auto">
          <a:xfrm>
            <a:off x="2735263" y="4750873"/>
            <a:ext cx="609600" cy="0"/>
          </a:xfrm>
          <a:prstGeom prst="line">
            <a:avLst/>
          </a:prstGeom>
          <a:noFill/>
          <a:ln w="12700" cap="rnd">
            <a:solidFill>
              <a:srgbClr val="0033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8" name="Line 6"/>
          <p:cNvSpPr>
            <a:spLocks noChangeShapeType="1"/>
          </p:cNvSpPr>
          <p:nvPr/>
        </p:nvSpPr>
        <p:spPr bwMode="auto">
          <a:xfrm flipV="1">
            <a:off x="2659063" y="2541073"/>
            <a:ext cx="685800" cy="0"/>
          </a:xfrm>
          <a:prstGeom prst="line">
            <a:avLst/>
          </a:prstGeom>
          <a:noFill/>
          <a:ln w="12700" cap="rnd">
            <a:solidFill>
              <a:srgbClr val="0033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9" name="Line 7"/>
          <p:cNvSpPr>
            <a:spLocks noChangeShapeType="1"/>
          </p:cNvSpPr>
          <p:nvPr/>
        </p:nvSpPr>
        <p:spPr bwMode="auto">
          <a:xfrm>
            <a:off x="2735263" y="3303073"/>
            <a:ext cx="609600" cy="0"/>
          </a:xfrm>
          <a:prstGeom prst="line">
            <a:avLst/>
          </a:prstGeom>
          <a:noFill/>
          <a:ln w="12700" cap="rnd">
            <a:solidFill>
              <a:srgbClr val="0033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0" name="Line 8"/>
          <p:cNvSpPr>
            <a:spLocks noChangeShapeType="1"/>
          </p:cNvSpPr>
          <p:nvPr/>
        </p:nvSpPr>
        <p:spPr bwMode="auto">
          <a:xfrm flipV="1">
            <a:off x="2659063" y="3988873"/>
            <a:ext cx="685800" cy="0"/>
          </a:xfrm>
          <a:prstGeom prst="line">
            <a:avLst/>
          </a:prstGeom>
          <a:noFill/>
          <a:ln w="12700" cap="rnd">
            <a:solidFill>
              <a:srgbClr val="0033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grpSp>
        <p:nvGrpSpPr>
          <p:cNvPr id="11" name="Group 10"/>
          <p:cNvGrpSpPr>
            <a:grpSpLocks/>
          </p:cNvGrpSpPr>
          <p:nvPr/>
        </p:nvGrpSpPr>
        <p:grpSpPr bwMode="auto">
          <a:xfrm>
            <a:off x="290513" y="1926710"/>
            <a:ext cx="2673350" cy="2671763"/>
            <a:chOff x="140" y="1419"/>
            <a:chExt cx="1684" cy="1683"/>
          </a:xfrm>
        </p:grpSpPr>
        <p:sp>
          <p:nvSpPr>
            <p:cNvPr id="12" name="Oval 11"/>
            <p:cNvSpPr>
              <a:spLocks noChangeArrowheads="1"/>
            </p:cNvSpPr>
            <p:nvPr/>
          </p:nvSpPr>
          <p:spPr bwMode="gray">
            <a:xfrm>
              <a:off x="140" y="1419"/>
              <a:ext cx="1684" cy="1683"/>
            </a:xfrm>
            <a:prstGeom prst="ellipse">
              <a:avLst/>
            </a:prstGeom>
            <a:gradFill rotWithShape="1">
              <a:gsLst>
                <a:gs pos="0">
                  <a:srgbClr val="99CC00">
                    <a:gamma/>
                    <a:tint val="0"/>
                    <a:invGamma/>
                  </a:srgbClr>
                </a:gs>
                <a:gs pos="50000">
                  <a:srgbClr val="99CC00"/>
                </a:gs>
                <a:gs pos="100000">
                  <a:srgbClr val="99CC00">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a typeface="宋体" pitchFamily="2" charset="-122"/>
              </a:endParaRPr>
            </a:p>
          </p:txBody>
        </p:sp>
        <p:sp>
          <p:nvSpPr>
            <p:cNvPr id="13" name="Oval 12"/>
            <p:cNvSpPr>
              <a:spLocks noChangeArrowheads="1"/>
            </p:cNvSpPr>
            <p:nvPr/>
          </p:nvSpPr>
          <p:spPr bwMode="gray">
            <a:xfrm>
              <a:off x="251" y="1528"/>
              <a:ext cx="1461" cy="1463"/>
            </a:xfrm>
            <a:prstGeom prst="ellipse">
              <a:avLst/>
            </a:prstGeom>
            <a:gradFill rotWithShape="1">
              <a:gsLst>
                <a:gs pos="0">
                  <a:srgbClr val="99CC00">
                    <a:gamma/>
                    <a:shade val="54118"/>
                    <a:invGamma/>
                  </a:srgbClr>
                </a:gs>
                <a:gs pos="50000">
                  <a:srgbClr val="99CC00"/>
                </a:gs>
                <a:gs pos="100000">
                  <a:srgbClr val="99CC00">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a typeface="宋体" pitchFamily="2" charset="-122"/>
              </a:endParaRPr>
            </a:p>
          </p:txBody>
        </p:sp>
        <p:sp>
          <p:nvSpPr>
            <p:cNvPr id="14" name="Oval 13"/>
            <p:cNvSpPr>
              <a:spLocks noChangeArrowheads="1"/>
            </p:cNvSpPr>
            <p:nvPr/>
          </p:nvSpPr>
          <p:spPr bwMode="gray">
            <a:xfrm>
              <a:off x="258" y="1536"/>
              <a:ext cx="1461" cy="1462"/>
            </a:xfrm>
            <a:prstGeom prst="ellipse">
              <a:avLst/>
            </a:prstGeom>
            <a:gradFill rotWithShape="1">
              <a:gsLst>
                <a:gs pos="0">
                  <a:srgbClr val="99CC00">
                    <a:gamma/>
                    <a:shade val="63529"/>
                    <a:invGamma/>
                  </a:srgbClr>
                </a:gs>
                <a:gs pos="100000">
                  <a:srgbClr val="99CC00">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a typeface="宋体" pitchFamily="2" charset="-122"/>
              </a:endParaRPr>
            </a:p>
          </p:txBody>
        </p:sp>
        <p:sp>
          <p:nvSpPr>
            <p:cNvPr id="15" name="Oval 14"/>
            <p:cNvSpPr>
              <a:spLocks noChangeArrowheads="1"/>
            </p:cNvSpPr>
            <p:nvPr/>
          </p:nvSpPr>
          <p:spPr bwMode="gray">
            <a:xfrm>
              <a:off x="323" y="1602"/>
              <a:ext cx="1317" cy="1316"/>
            </a:xfrm>
            <a:prstGeom prst="ellipse">
              <a:avLst/>
            </a:prstGeom>
            <a:solidFill>
              <a:srgbClr val="000000"/>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charset="0"/>
                <a:ea typeface="宋体" charset="-122"/>
              </a:endParaRPr>
            </a:p>
          </p:txBody>
        </p:sp>
        <p:sp>
          <p:nvSpPr>
            <p:cNvPr id="16" name="Oval 15"/>
            <p:cNvSpPr>
              <a:spLocks noChangeArrowheads="1"/>
            </p:cNvSpPr>
            <p:nvPr/>
          </p:nvSpPr>
          <p:spPr bwMode="gray">
            <a:xfrm>
              <a:off x="344" y="1623"/>
              <a:ext cx="1276" cy="1277"/>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charset="0"/>
                <a:ea typeface="宋体" charset="-122"/>
              </a:endParaRPr>
            </a:p>
          </p:txBody>
        </p:sp>
        <p:sp>
          <p:nvSpPr>
            <p:cNvPr id="17" name="Oval 16"/>
            <p:cNvSpPr>
              <a:spLocks noChangeArrowheads="1"/>
            </p:cNvSpPr>
            <p:nvPr/>
          </p:nvSpPr>
          <p:spPr bwMode="gray">
            <a:xfrm>
              <a:off x="360" y="1630"/>
              <a:ext cx="1246" cy="1246"/>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charset="0"/>
                <a:ea typeface="宋体" charset="-122"/>
              </a:endParaRPr>
            </a:p>
          </p:txBody>
        </p:sp>
        <p:sp>
          <p:nvSpPr>
            <p:cNvPr id="18" name="Oval 17"/>
            <p:cNvSpPr>
              <a:spLocks noChangeArrowheads="1"/>
            </p:cNvSpPr>
            <p:nvPr/>
          </p:nvSpPr>
          <p:spPr bwMode="gray">
            <a:xfrm>
              <a:off x="374" y="1679"/>
              <a:ext cx="1184" cy="1164"/>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zh-CN" altLang="en-US" sz="2800" b="1" i="0" u="none" strike="noStrike" kern="0" cap="none" spc="0" normalizeH="0" baseline="0" noProof="0" smtClean="0">
                  <a:ln>
                    <a:noFill/>
                  </a:ln>
                  <a:solidFill>
                    <a:srgbClr val="000000"/>
                  </a:solidFill>
                  <a:effectLst/>
                  <a:uLnTx/>
                  <a:uFillTx/>
                  <a:latin typeface="华文楷体" pitchFamily="2" charset="-122"/>
                  <a:ea typeface="华文楷体" pitchFamily="2" charset="-122"/>
                </a:rPr>
                <a:t>主要</a:t>
              </a:r>
              <a:endParaRPr kumimoji="0" lang="en-US" altLang="zh-CN" sz="2800" b="1" i="0" u="none" strike="noStrike" kern="0" cap="none" spc="0" normalizeH="0" baseline="0" noProof="0" smtClean="0">
                <a:ln>
                  <a:noFill/>
                </a:ln>
                <a:solidFill>
                  <a:srgbClr val="000000"/>
                </a:solidFill>
                <a:effectLst/>
                <a:uLnTx/>
                <a:uFillTx/>
                <a:latin typeface="华文楷体" pitchFamily="2" charset="-122"/>
                <a:ea typeface="华文楷体" pitchFamily="2" charset="-122"/>
              </a:endParaRPr>
            </a:p>
            <a:p>
              <a:pPr marL="0" marR="0" lvl="0" indent="0" algn="ctr" defTabSz="914400" eaLnBrk="1" fontAlgn="auto" latinLnBrk="0" hangingPunct="1">
                <a:lnSpc>
                  <a:spcPct val="100000"/>
                </a:lnSpc>
                <a:spcBef>
                  <a:spcPct val="0"/>
                </a:spcBef>
                <a:spcAft>
                  <a:spcPts val="0"/>
                </a:spcAft>
                <a:buClrTx/>
                <a:buSzTx/>
                <a:buFontTx/>
                <a:buNone/>
                <a:tabLst/>
                <a:defRPr/>
              </a:pPr>
              <a:r>
                <a:rPr kumimoji="0" lang="zh-CN" altLang="en-US" sz="2800" b="1" i="0" u="none" strike="noStrike" kern="0" cap="none" spc="0" normalizeH="0" baseline="0" noProof="0" smtClean="0">
                  <a:ln>
                    <a:noFill/>
                  </a:ln>
                  <a:solidFill>
                    <a:srgbClr val="000000"/>
                  </a:solidFill>
                  <a:effectLst/>
                  <a:uLnTx/>
                  <a:uFillTx/>
                  <a:latin typeface="华文楷体" pitchFamily="2" charset="-122"/>
                  <a:ea typeface="华文楷体" pitchFamily="2" charset="-122"/>
                </a:rPr>
                <a:t>工作内容</a:t>
              </a:r>
            </a:p>
          </p:txBody>
        </p:sp>
      </p:grpSp>
      <p:sp>
        <p:nvSpPr>
          <p:cNvPr id="19" name="AutoShape 20"/>
          <p:cNvSpPr>
            <a:spLocks noChangeArrowheads="1"/>
          </p:cNvSpPr>
          <p:nvPr/>
        </p:nvSpPr>
        <p:spPr bwMode="gray">
          <a:xfrm>
            <a:off x="3338513" y="1550473"/>
            <a:ext cx="5105400" cy="488950"/>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charset="0"/>
              <a:ea typeface="宋体" charset="-122"/>
            </a:endParaRPr>
          </a:p>
        </p:txBody>
      </p:sp>
      <p:sp>
        <p:nvSpPr>
          <p:cNvPr id="20" name="Rectangle 21"/>
          <p:cNvSpPr>
            <a:spLocks noChangeArrowheads="1"/>
          </p:cNvSpPr>
          <p:nvPr/>
        </p:nvSpPr>
        <p:spPr bwMode="auto">
          <a:xfrm>
            <a:off x="4276725" y="1651041"/>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zh-CN" altLang="en-US" sz="1800" b="1" i="0" u="none" strike="noStrike" kern="0" cap="none" spc="0" normalizeH="0" baseline="0" noProof="0" dirty="0" smtClean="0">
                <a:ln>
                  <a:noFill/>
                </a:ln>
                <a:solidFill>
                  <a:srgbClr val="000000"/>
                </a:solidFill>
                <a:effectLst/>
                <a:uLnTx/>
                <a:uFillTx/>
                <a:latin typeface="Arial" charset="0"/>
                <a:ea typeface="宋体" charset="-122"/>
              </a:rPr>
              <a:t>项目背景</a:t>
            </a:r>
            <a:endParaRPr kumimoji="0" lang="en-US" altLang="zh-CN" sz="1800" b="1" i="0" u="none" strike="noStrike" kern="0" cap="none" spc="0" normalizeH="0" baseline="0" noProof="0" dirty="0" smtClean="0">
              <a:ln>
                <a:noFill/>
              </a:ln>
              <a:solidFill>
                <a:srgbClr val="000000"/>
              </a:solidFill>
              <a:effectLst/>
              <a:uLnTx/>
              <a:uFillTx/>
              <a:latin typeface="Arial" charset="0"/>
              <a:ea typeface="宋体" charset="-122"/>
            </a:endParaRPr>
          </a:p>
        </p:txBody>
      </p:sp>
      <p:sp>
        <p:nvSpPr>
          <p:cNvPr id="21" name="AutoShape 22"/>
          <p:cNvSpPr>
            <a:spLocks noChangeArrowheads="1"/>
          </p:cNvSpPr>
          <p:nvPr/>
        </p:nvSpPr>
        <p:spPr bwMode="gray">
          <a:xfrm>
            <a:off x="3338513" y="2299773"/>
            <a:ext cx="5105400" cy="488950"/>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charset="0"/>
              <a:ea typeface="宋体" charset="-122"/>
            </a:endParaRPr>
          </a:p>
        </p:txBody>
      </p:sp>
      <p:sp>
        <p:nvSpPr>
          <p:cNvPr id="22" name="Rectangle 23"/>
          <p:cNvSpPr>
            <a:spLocks noChangeArrowheads="1"/>
          </p:cNvSpPr>
          <p:nvPr/>
        </p:nvSpPr>
        <p:spPr bwMode="auto">
          <a:xfrm>
            <a:off x="4276725" y="2391848"/>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zh-CN" altLang="en-US" sz="1800" b="1" i="0" u="none" strike="noStrike" kern="0" cap="none" spc="0" normalizeH="0" baseline="0" noProof="0" dirty="0" smtClean="0">
                <a:ln>
                  <a:noFill/>
                </a:ln>
                <a:solidFill>
                  <a:srgbClr val="000000"/>
                </a:solidFill>
                <a:effectLst/>
                <a:uLnTx/>
                <a:uFillTx/>
                <a:latin typeface="Arial" charset="0"/>
                <a:ea typeface="宋体" charset="-122"/>
              </a:rPr>
              <a:t>方案简介</a:t>
            </a:r>
          </a:p>
        </p:txBody>
      </p:sp>
      <p:sp>
        <p:nvSpPr>
          <p:cNvPr id="23" name="AutoShape 24"/>
          <p:cNvSpPr>
            <a:spLocks noChangeArrowheads="1"/>
          </p:cNvSpPr>
          <p:nvPr/>
        </p:nvSpPr>
        <p:spPr bwMode="gray">
          <a:xfrm>
            <a:off x="3335338" y="3042723"/>
            <a:ext cx="5105400" cy="488950"/>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charset="0"/>
              <a:ea typeface="宋体" charset="-122"/>
            </a:endParaRPr>
          </a:p>
        </p:txBody>
      </p:sp>
      <p:sp>
        <p:nvSpPr>
          <p:cNvPr id="24" name="Rectangle 25"/>
          <p:cNvSpPr>
            <a:spLocks noChangeArrowheads="1"/>
          </p:cNvSpPr>
          <p:nvPr/>
        </p:nvSpPr>
        <p:spPr bwMode="auto">
          <a:xfrm>
            <a:off x="4276725" y="3118923"/>
            <a:ext cx="14734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zh-CN" altLang="en-US" sz="1800" b="1" i="0" u="none" strike="noStrike" kern="0" cap="none" spc="0" normalizeH="0" baseline="0" noProof="0" dirty="0" smtClean="0">
                <a:ln>
                  <a:noFill/>
                </a:ln>
                <a:solidFill>
                  <a:srgbClr val="000000"/>
                </a:solidFill>
                <a:effectLst/>
                <a:uLnTx/>
                <a:uFillTx/>
                <a:latin typeface="Arial" charset="0"/>
                <a:ea typeface="宋体" charset="-122"/>
              </a:rPr>
              <a:t>****系统简介</a:t>
            </a:r>
            <a:endParaRPr kumimoji="0" lang="en-US" altLang="zh-CN" sz="1800" b="1" i="0" u="none" strike="noStrike" kern="0" cap="none" spc="0" normalizeH="0" baseline="0" noProof="0" dirty="0" smtClean="0">
              <a:ln>
                <a:noFill/>
              </a:ln>
              <a:solidFill>
                <a:srgbClr val="000000"/>
              </a:solidFill>
              <a:effectLst/>
              <a:uLnTx/>
              <a:uFillTx/>
              <a:latin typeface="Arial" charset="0"/>
              <a:ea typeface="宋体" charset="-122"/>
            </a:endParaRPr>
          </a:p>
        </p:txBody>
      </p:sp>
      <p:sp>
        <p:nvSpPr>
          <p:cNvPr id="25" name="Oval 26"/>
          <p:cNvSpPr>
            <a:spLocks noChangeArrowheads="1"/>
          </p:cNvSpPr>
          <p:nvPr/>
        </p:nvSpPr>
        <p:spPr bwMode="gray">
          <a:xfrm>
            <a:off x="3249613" y="1667948"/>
            <a:ext cx="228600" cy="228600"/>
          </a:xfrm>
          <a:prstGeom prst="ellipse">
            <a:avLst/>
          </a:prstGeom>
          <a:gradFill rotWithShape="1">
            <a:gsLst>
              <a:gs pos="0">
                <a:srgbClr val="E96E29"/>
              </a:gs>
              <a:gs pos="100000">
                <a:srgbClr val="9B491B"/>
              </a:gs>
            </a:gsLst>
            <a:path path="shape">
              <a:fillToRect l="50000" t="50000" r="50000" b="50000"/>
            </a:path>
          </a:gradFill>
          <a:ln w="19050">
            <a:solidFill>
              <a:srgbClr val="FFFFFF"/>
            </a:solidFill>
            <a:round/>
            <a:headEnd/>
            <a:tailEnd/>
          </a:ln>
          <a:effectLst>
            <a:outerShdw dist="63500" dir="2212194" algn="ctr" rotWithShape="0">
              <a:srgbClr val="808080">
                <a:alpha val="50000"/>
              </a:srgbClr>
            </a:outerShdw>
          </a:effectLst>
        </p:spPr>
        <p:txBody>
          <a:bodyPr wrap="none" anchor="ct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charset="0"/>
              <a:ea typeface="宋体" charset="-122"/>
            </a:endParaRPr>
          </a:p>
        </p:txBody>
      </p:sp>
      <p:sp>
        <p:nvSpPr>
          <p:cNvPr id="26" name="Oval 27"/>
          <p:cNvSpPr>
            <a:spLocks noChangeArrowheads="1"/>
          </p:cNvSpPr>
          <p:nvPr/>
        </p:nvSpPr>
        <p:spPr bwMode="gray">
          <a:xfrm>
            <a:off x="3262313" y="2433123"/>
            <a:ext cx="228600" cy="228600"/>
          </a:xfrm>
          <a:prstGeom prst="ellipse">
            <a:avLst/>
          </a:prstGeom>
          <a:gradFill rotWithShape="1">
            <a:gsLst>
              <a:gs pos="0">
                <a:srgbClr val="DCDC48"/>
              </a:gs>
              <a:gs pos="100000">
                <a:srgbClr val="939330"/>
              </a:gs>
            </a:gsLst>
            <a:path path="shape">
              <a:fillToRect l="50000" t="50000" r="50000" b="50000"/>
            </a:path>
          </a:gradFill>
          <a:ln w="19050">
            <a:solidFill>
              <a:srgbClr val="FFFFFF"/>
            </a:solidFill>
            <a:round/>
            <a:headEnd/>
            <a:tailEnd/>
          </a:ln>
          <a:effectLst>
            <a:outerShdw dist="63500" dir="2212194" algn="ctr" rotWithShape="0">
              <a:srgbClr val="808080">
                <a:alpha val="50000"/>
              </a:srgbClr>
            </a:outerShdw>
          </a:effectLst>
        </p:spPr>
        <p:txBody>
          <a:bodyPr wrap="none" anchor="ct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charset="0"/>
              <a:ea typeface="宋体" charset="-122"/>
            </a:endParaRPr>
          </a:p>
        </p:txBody>
      </p:sp>
      <p:sp>
        <p:nvSpPr>
          <p:cNvPr id="27" name="Oval 28"/>
          <p:cNvSpPr>
            <a:spLocks noChangeArrowheads="1"/>
          </p:cNvSpPr>
          <p:nvPr/>
        </p:nvSpPr>
        <p:spPr bwMode="gray">
          <a:xfrm>
            <a:off x="3262313" y="3188773"/>
            <a:ext cx="228600" cy="228600"/>
          </a:xfrm>
          <a:prstGeom prst="ellipse">
            <a:avLst/>
          </a:prstGeom>
          <a:gradFill rotWithShape="1">
            <a:gsLst>
              <a:gs pos="0">
                <a:srgbClr val="333399"/>
              </a:gs>
              <a:gs pos="100000">
                <a:srgbClr val="333399">
                  <a:gamma/>
                  <a:shade val="66667"/>
                  <a:invGamma/>
                </a:srgbClr>
              </a:gs>
            </a:gsLst>
            <a:path path="shape">
              <a:fillToRect l="50000" t="50000" r="50000" b="50000"/>
            </a:path>
          </a:gradFill>
          <a:ln w="19050">
            <a:solidFill>
              <a:srgbClr val="FFFFFF"/>
            </a:solidFill>
            <a:round/>
            <a:headEnd/>
            <a:tailEnd/>
          </a:ln>
          <a:effectLst>
            <a:outerShdw dist="63500" dir="2212194" algn="ctr" rotWithShape="0">
              <a:srgbClr val="808080">
                <a:alpha val="50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itchFamily="34" charset="0"/>
              <a:ea typeface="宋体" pitchFamily="2" charset="-122"/>
            </a:endParaRPr>
          </a:p>
        </p:txBody>
      </p:sp>
      <p:sp>
        <p:nvSpPr>
          <p:cNvPr id="28" name="AutoShape 29"/>
          <p:cNvSpPr>
            <a:spLocks noChangeArrowheads="1"/>
          </p:cNvSpPr>
          <p:nvPr/>
        </p:nvSpPr>
        <p:spPr bwMode="gray">
          <a:xfrm>
            <a:off x="3338513" y="3774560"/>
            <a:ext cx="5105400" cy="488950"/>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charset="0"/>
              <a:ea typeface="宋体" charset="-122"/>
            </a:endParaRPr>
          </a:p>
        </p:txBody>
      </p:sp>
      <p:sp>
        <p:nvSpPr>
          <p:cNvPr id="29" name="Rectangle 30"/>
          <p:cNvSpPr>
            <a:spLocks noChangeArrowheads="1"/>
          </p:cNvSpPr>
          <p:nvPr/>
        </p:nvSpPr>
        <p:spPr bwMode="auto">
          <a:xfrm>
            <a:off x="4276725" y="3850760"/>
            <a:ext cx="18870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1800" b="1" i="0" u="none" strike="noStrike" kern="0" cap="none" spc="0" normalizeH="0" baseline="0" noProof="0" dirty="0" smtClean="0">
                <a:ln>
                  <a:noFill/>
                </a:ln>
                <a:solidFill>
                  <a:srgbClr val="000000"/>
                </a:solidFill>
                <a:effectLst/>
                <a:uLnTx/>
                <a:uFillTx/>
                <a:latin typeface="Arial" charset="0"/>
                <a:ea typeface="宋体" charset="-122"/>
              </a:rPr>
              <a:t>XX</a:t>
            </a:r>
            <a:r>
              <a:rPr kumimoji="0" lang="zh-CN" altLang="en-US" sz="1800" b="1" i="0" u="none" strike="noStrike" kern="0" cap="none" spc="0" normalizeH="0" baseline="0" noProof="0" dirty="0" smtClean="0">
                <a:ln>
                  <a:noFill/>
                </a:ln>
                <a:solidFill>
                  <a:srgbClr val="000000"/>
                </a:solidFill>
                <a:effectLst/>
                <a:uLnTx/>
                <a:uFillTx/>
                <a:latin typeface="Arial" charset="0"/>
                <a:ea typeface="宋体" charset="-122"/>
              </a:rPr>
              <a:t>卡</a:t>
            </a:r>
            <a:r>
              <a:rPr kumimoji="0" lang="zh-CN" altLang="en-US" sz="1800" b="1" i="0" u="none" strike="noStrike" kern="0" cap="none" spc="0" normalizeH="0" baseline="0" noProof="0" dirty="0" smtClean="0">
                <a:ln>
                  <a:noFill/>
                </a:ln>
                <a:solidFill>
                  <a:srgbClr val="000000"/>
                </a:solidFill>
                <a:effectLst/>
                <a:uLnTx/>
                <a:uFillTx/>
                <a:latin typeface="Arial" charset="0"/>
                <a:ea typeface="宋体" charset="-122"/>
              </a:rPr>
              <a:t>类报表简介</a:t>
            </a:r>
            <a:endParaRPr kumimoji="0" lang="en-US" altLang="zh-CN" sz="1800" b="1" i="0" u="none" strike="noStrike" kern="0" cap="none" spc="0" normalizeH="0" baseline="0" noProof="0" dirty="0" smtClean="0">
              <a:ln>
                <a:noFill/>
              </a:ln>
              <a:solidFill>
                <a:srgbClr val="000000"/>
              </a:solidFill>
              <a:effectLst/>
              <a:uLnTx/>
              <a:uFillTx/>
              <a:latin typeface="Arial" charset="0"/>
              <a:ea typeface="宋体" charset="-122"/>
            </a:endParaRPr>
          </a:p>
        </p:txBody>
      </p:sp>
      <p:sp>
        <p:nvSpPr>
          <p:cNvPr id="30" name="Oval 31"/>
          <p:cNvSpPr>
            <a:spLocks noChangeArrowheads="1"/>
          </p:cNvSpPr>
          <p:nvPr/>
        </p:nvSpPr>
        <p:spPr bwMode="gray">
          <a:xfrm>
            <a:off x="3249613" y="3912673"/>
            <a:ext cx="228600" cy="228600"/>
          </a:xfrm>
          <a:prstGeom prst="ellipse">
            <a:avLst/>
          </a:prstGeom>
          <a:gradFill rotWithShape="1">
            <a:gsLst>
              <a:gs pos="0">
                <a:srgbClr val="E96E29"/>
              </a:gs>
              <a:gs pos="100000">
                <a:srgbClr val="9B491B"/>
              </a:gs>
            </a:gsLst>
            <a:path path="shape">
              <a:fillToRect l="50000" t="50000" r="50000" b="50000"/>
            </a:path>
          </a:gradFill>
          <a:ln w="19050">
            <a:solidFill>
              <a:srgbClr val="FFFFFF"/>
            </a:solidFill>
            <a:round/>
            <a:headEnd/>
            <a:tailEnd/>
          </a:ln>
          <a:effectLst>
            <a:outerShdw dist="63500" dir="2212194" algn="ctr" rotWithShape="0">
              <a:srgbClr val="808080">
                <a:alpha val="50000"/>
              </a:srgbClr>
            </a:outerShdw>
          </a:effectLst>
        </p:spPr>
        <p:txBody>
          <a:bodyPr wrap="none" anchor="ct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charset="0"/>
              <a:ea typeface="宋体" charset="-122"/>
            </a:endParaRPr>
          </a:p>
        </p:txBody>
      </p:sp>
      <p:sp>
        <p:nvSpPr>
          <p:cNvPr id="31" name="AutoShape 32"/>
          <p:cNvSpPr>
            <a:spLocks noChangeArrowheads="1"/>
          </p:cNvSpPr>
          <p:nvPr/>
        </p:nvSpPr>
        <p:spPr bwMode="gray">
          <a:xfrm>
            <a:off x="3338513" y="4563548"/>
            <a:ext cx="5105400" cy="488950"/>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charset="0"/>
              <a:ea typeface="宋体" charset="-122"/>
            </a:endParaRPr>
          </a:p>
        </p:txBody>
      </p:sp>
      <p:sp>
        <p:nvSpPr>
          <p:cNvPr id="32" name="Rectangle 33"/>
          <p:cNvSpPr>
            <a:spLocks noChangeArrowheads="1"/>
          </p:cNvSpPr>
          <p:nvPr/>
        </p:nvSpPr>
        <p:spPr bwMode="auto">
          <a:xfrm>
            <a:off x="4392942" y="4639748"/>
            <a:ext cx="15792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marL="0" marR="0" lvl="0" indent="0" defTabSz="914400" eaLnBrk="0" fontAlgn="auto" latinLnBrk="0" hangingPunct="0">
              <a:lnSpc>
                <a:spcPct val="100000"/>
              </a:lnSpc>
              <a:spcBef>
                <a:spcPct val="0"/>
              </a:spcBef>
              <a:spcAft>
                <a:spcPts val="0"/>
              </a:spcAft>
              <a:buClrTx/>
              <a:buSzTx/>
              <a:buFontTx/>
              <a:buNone/>
              <a:tabLst/>
              <a:defRPr/>
            </a:pPr>
            <a:r>
              <a:rPr kumimoji="0" lang="zh-CN" altLang="en-US" sz="1800" b="1" i="0" u="none" strike="noStrike" kern="0" cap="none" spc="0" normalizeH="0" baseline="0" noProof="0" dirty="0" smtClean="0">
                <a:ln>
                  <a:noFill/>
                </a:ln>
                <a:solidFill>
                  <a:srgbClr val="000000"/>
                </a:solidFill>
                <a:effectLst/>
                <a:uLnTx/>
                <a:uFillTx/>
                <a:latin typeface="Arial" charset="0"/>
                <a:ea typeface="宋体" charset="-122"/>
              </a:rPr>
              <a:t>对项目的思考</a:t>
            </a:r>
            <a:endParaRPr kumimoji="0" lang="en-US" altLang="zh-CN" sz="1800" b="1" i="0" u="none" strike="noStrike" kern="0" cap="none" spc="0" normalizeH="0" baseline="0" noProof="0" dirty="0" smtClean="0">
              <a:ln>
                <a:noFill/>
              </a:ln>
              <a:solidFill>
                <a:srgbClr val="000000"/>
              </a:solidFill>
              <a:effectLst/>
              <a:uLnTx/>
              <a:uFillTx/>
              <a:latin typeface="Arial" charset="0"/>
              <a:ea typeface="宋体" charset="-122"/>
            </a:endParaRPr>
          </a:p>
        </p:txBody>
      </p:sp>
      <p:sp>
        <p:nvSpPr>
          <p:cNvPr id="33" name="Oval 34"/>
          <p:cNvSpPr>
            <a:spLocks noChangeArrowheads="1"/>
          </p:cNvSpPr>
          <p:nvPr/>
        </p:nvSpPr>
        <p:spPr bwMode="gray">
          <a:xfrm>
            <a:off x="3262313" y="4696898"/>
            <a:ext cx="228600" cy="228600"/>
          </a:xfrm>
          <a:prstGeom prst="ellipse">
            <a:avLst/>
          </a:prstGeom>
          <a:gradFill rotWithShape="1">
            <a:gsLst>
              <a:gs pos="0">
                <a:srgbClr val="DCDC48"/>
              </a:gs>
              <a:gs pos="100000">
                <a:srgbClr val="939330"/>
              </a:gs>
            </a:gsLst>
            <a:path path="shape">
              <a:fillToRect l="50000" t="50000" r="50000" b="50000"/>
            </a:path>
          </a:gradFill>
          <a:ln w="19050">
            <a:solidFill>
              <a:srgbClr val="FFFFFF"/>
            </a:solidFill>
            <a:round/>
            <a:headEnd/>
            <a:tailEnd/>
          </a:ln>
          <a:effectLst>
            <a:outerShdw dist="63500" dir="2212194" algn="ctr" rotWithShape="0">
              <a:srgbClr val="808080">
                <a:alpha val="50000"/>
              </a:srgbClr>
            </a:outerShdw>
          </a:effectLst>
        </p:spPr>
        <p:txBody>
          <a:bodyPr wrap="none" anchor="ct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charset="0"/>
              <a:ea typeface="宋体" charset="-122"/>
            </a:endParaRPr>
          </a:p>
        </p:txBody>
      </p:sp>
    </p:spTree>
    <p:extLst>
      <p:ext uri="{BB962C8B-B14F-4D97-AF65-F5344CB8AC3E}">
        <p14:creationId xmlns:p14="http://schemas.microsoft.com/office/powerpoint/2010/main" val="365933119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130175"/>
            <a:ext cx="8229600" cy="561975"/>
          </a:xfrm>
        </p:spPr>
        <p:txBody>
          <a:bodyPr/>
          <a:lstStyle/>
          <a:p>
            <a:r>
              <a:rPr lang="zh-CN" altLang="en-US" dirty="0" smtClean="0">
                <a:latin typeface="华文仿宋" panose="02010600040101010101" pitchFamily="2" charset="-122"/>
                <a:ea typeface="华文仿宋" panose="02010600040101010101" pitchFamily="2" charset="-122"/>
              </a:rPr>
              <a:t>终端查询</a:t>
            </a:r>
            <a:r>
              <a:rPr lang="en-US" altLang="zh-CN" dirty="0" smtClean="0">
                <a:latin typeface="华文仿宋" panose="02010600040101010101" pitchFamily="2" charset="-122"/>
                <a:ea typeface="华文仿宋" panose="02010600040101010101" pitchFamily="2" charset="-122"/>
              </a:rPr>
              <a:t>_</a:t>
            </a:r>
            <a:r>
              <a:rPr lang="zh-CN" altLang="en-US" dirty="0" smtClean="0">
                <a:latin typeface="华文仿宋" panose="02010600040101010101" pitchFamily="2" charset="-122"/>
                <a:ea typeface="华文仿宋" panose="02010600040101010101" pitchFamily="2" charset="-122"/>
              </a:rPr>
              <a:t>按部门</a:t>
            </a:r>
            <a:endParaRPr lang="zh-CN" altLang="en-US" dirty="0">
              <a:latin typeface="华文仿宋" panose="02010600040101010101" pitchFamily="2" charset="-122"/>
              <a:ea typeface="华文仿宋" panose="02010600040101010101" pitchFamily="2"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40" y="1370077"/>
            <a:ext cx="5105400" cy="474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81273" y="975618"/>
            <a:ext cx="8563694" cy="369332"/>
          </a:xfrm>
          <a:prstGeom prst="rect">
            <a:avLst/>
          </a:prstGeom>
          <a:noFill/>
        </p:spPr>
        <p:txBody>
          <a:bodyPr wrap="square" rtlCol="0">
            <a:spAutoFit/>
          </a:bodyPr>
          <a:lstStyle/>
          <a:p>
            <a:r>
              <a:rPr lang="zh-CN" altLang="en-US" b="1" dirty="0" smtClean="0"/>
              <a:t>操作：按部门查询手机终端库存、销售情况</a:t>
            </a:r>
            <a:endParaRPr lang="zh-CN" altLang="zh-CN"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102" y="975618"/>
            <a:ext cx="3779912" cy="2791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8429" y="3741802"/>
            <a:ext cx="3692821" cy="3042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3102" y="3404505"/>
            <a:ext cx="3865264" cy="3033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直接箭头连接符 7"/>
          <p:cNvCxnSpPr>
            <a:stCxn id="9" idx="7"/>
            <a:endCxn id="1027" idx="1"/>
          </p:cNvCxnSpPr>
          <p:nvPr/>
        </p:nvCxnSpPr>
        <p:spPr>
          <a:xfrm flipV="1">
            <a:off x="3152146" y="2371278"/>
            <a:ext cx="1990956" cy="880475"/>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2699792" y="3188481"/>
            <a:ext cx="529966"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838416" y="5301208"/>
            <a:ext cx="864095"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83568" y="3766938"/>
            <a:ext cx="529966"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p:nvPr/>
        </p:nvCxnSpPr>
        <p:spPr>
          <a:xfrm>
            <a:off x="1238802" y="4060767"/>
            <a:ext cx="1599614" cy="1240441"/>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3851920" y="4221765"/>
            <a:ext cx="1990956" cy="1041227"/>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79873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27"/>
                                        </p:tgtEl>
                                        <p:attrNameLst>
                                          <p:attrName>style.visibility</p:attrName>
                                        </p:attrNameLst>
                                      </p:cBhvr>
                                      <p:to>
                                        <p:strVal val="visible"/>
                                      </p:to>
                                    </p:set>
                                    <p:animEffect transition="in" filter="fade">
                                      <p:cBhvr>
                                        <p:cTn id="20" dur="500"/>
                                        <p:tgtEl>
                                          <p:spTgt spid="102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028"/>
                                        </p:tgtEl>
                                        <p:attrNameLst>
                                          <p:attrName>style.visibility</p:attrName>
                                        </p:attrNameLst>
                                      </p:cBhvr>
                                      <p:to>
                                        <p:strVal val="visible"/>
                                      </p:to>
                                    </p:set>
                                    <p:animEffect transition="in" filter="fade">
                                      <p:cBhvr>
                                        <p:cTn id="33" dur="500"/>
                                        <p:tgtEl>
                                          <p:spTgt spid="102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029"/>
                                        </p:tgtEl>
                                        <p:attrNameLst>
                                          <p:attrName>style.visibility</p:attrName>
                                        </p:attrNameLst>
                                      </p:cBhvr>
                                      <p:to>
                                        <p:strVal val="visible"/>
                                      </p:to>
                                    </p:set>
                                    <p:animEffect transition="in" filter="fade">
                                      <p:cBhvr>
                                        <p:cTn id="43" dur="500"/>
                                        <p:tgtEl>
                                          <p:spTgt spid="1029"/>
                                        </p:tgtEl>
                                      </p:cBhvr>
                                    </p:animEffect>
                                  </p:childTnLst>
                                </p:cTn>
                              </p:par>
                              <p:par>
                                <p:cTn id="44" presetID="10" presetClass="entr" presetSubtype="0" fill="hold"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130175"/>
            <a:ext cx="8229600" cy="561975"/>
          </a:xfrm>
        </p:spPr>
        <p:txBody>
          <a:bodyPr/>
          <a:lstStyle/>
          <a:p>
            <a:r>
              <a:rPr lang="zh-CN" altLang="en-US" dirty="0" smtClean="0">
                <a:latin typeface="华文仿宋" panose="02010600040101010101" pitchFamily="2" charset="-122"/>
                <a:ea typeface="华文仿宋" panose="02010600040101010101" pitchFamily="2" charset="-122"/>
              </a:rPr>
              <a:t>终端查询</a:t>
            </a:r>
            <a:r>
              <a:rPr lang="en-US" altLang="zh-CN" dirty="0" smtClean="0">
                <a:latin typeface="华文仿宋" panose="02010600040101010101" pitchFamily="2" charset="-122"/>
                <a:ea typeface="华文仿宋" panose="02010600040101010101" pitchFamily="2" charset="-122"/>
              </a:rPr>
              <a:t>_</a:t>
            </a:r>
            <a:r>
              <a:rPr lang="zh-CN" altLang="en-US" dirty="0" smtClean="0">
                <a:latin typeface="华文仿宋" panose="02010600040101010101" pitchFamily="2" charset="-122"/>
                <a:ea typeface="华文仿宋" panose="02010600040101010101" pitchFamily="2" charset="-122"/>
              </a:rPr>
              <a:t>按品牌机型</a:t>
            </a:r>
            <a:endParaRPr lang="zh-CN" altLang="en-US" dirty="0">
              <a:latin typeface="华文仿宋" panose="02010600040101010101" pitchFamily="2" charset="-122"/>
              <a:ea typeface="华文仿宋" panose="02010600040101010101" pitchFamily="2" charset="-122"/>
            </a:endParaRPr>
          </a:p>
        </p:txBody>
      </p:sp>
      <p:sp>
        <p:nvSpPr>
          <p:cNvPr id="5" name="TextBox 4"/>
          <p:cNvSpPr txBox="1"/>
          <p:nvPr/>
        </p:nvSpPr>
        <p:spPr>
          <a:xfrm>
            <a:off x="181273" y="975618"/>
            <a:ext cx="8563694" cy="369332"/>
          </a:xfrm>
          <a:prstGeom prst="rect">
            <a:avLst/>
          </a:prstGeom>
          <a:noFill/>
        </p:spPr>
        <p:txBody>
          <a:bodyPr wrap="square" rtlCol="0">
            <a:spAutoFit/>
          </a:bodyPr>
          <a:lstStyle/>
          <a:p>
            <a:r>
              <a:rPr lang="zh-CN" altLang="en-US" b="1" dirty="0" smtClean="0"/>
              <a:t>操作：按品牌查询手机终端库存、销售情况</a:t>
            </a:r>
            <a:endParaRPr lang="zh-CN" altLang="zh-C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26" y="1419393"/>
            <a:ext cx="6638925" cy="415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2204864"/>
            <a:ext cx="5429250" cy="421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6" name="直接箭头连接符 15"/>
          <p:cNvCxnSpPr>
            <a:stCxn id="17" idx="7"/>
          </p:cNvCxnSpPr>
          <p:nvPr/>
        </p:nvCxnSpPr>
        <p:spPr>
          <a:xfrm flipV="1">
            <a:off x="3069970" y="3212976"/>
            <a:ext cx="1990956" cy="23772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2617616" y="3387432"/>
            <a:ext cx="529966"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273" y="4309889"/>
            <a:ext cx="5055331" cy="2006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直接箭头连接符 19"/>
          <p:cNvCxnSpPr/>
          <p:nvPr/>
        </p:nvCxnSpPr>
        <p:spPr>
          <a:xfrm flipH="1">
            <a:off x="4716017" y="4309889"/>
            <a:ext cx="1038134" cy="559271"/>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5754151" y="3928402"/>
            <a:ext cx="529966"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4550191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2051"/>
                                        </p:tgtEl>
                                        <p:attrNameLst>
                                          <p:attrName>style.visibility</p:attrName>
                                        </p:attrNameLst>
                                      </p:cBhvr>
                                      <p:to>
                                        <p:strVal val="visible"/>
                                      </p:to>
                                    </p:set>
                                    <p:animEffect transition="in" filter="fade">
                                      <p:cBhvr>
                                        <p:cTn id="13" dur="500"/>
                                        <p:tgtEl>
                                          <p:spTgt spid="205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052"/>
                                        </p:tgtEl>
                                        <p:attrNameLst>
                                          <p:attrName>style.visibility</p:attrName>
                                        </p:attrNameLst>
                                      </p:cBhvr>
                                      <p:to>
                                        <p:strVal val="visible"/>
                                      </p:to>
                                    </p:set>
                                    <p:animEffect transition="in" filter="fade">
                                      <p:cBhvr>
                                        <p:cTn id="18" dur="500"/>
                                        <p:tgtEl>
                                          <p:spTgt spid="2052"/>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130175"/>
            <a:ext cx="8229600" cy="561975"/>
          </a:xfrm>
        </p:spPr>
        <p:txBody>
          <a:bodyPr/>
          <a:lstStyle/>
          <a:p>
            <a:r>
              <a:rPr lang="zh-CN" altLang="en-US" dirty="0" smtClean="0">
                <a:latin typeface="华文仿宋" panose="02010600040101010101" pitchFamily="2" charset="-122"/>
                <a:ea typeface="华文仿宋" panose="02010600040101010101" pitchFamily="2" charset="-122"/>
              </a:rPr>
              <a:t>终端查询</a:t>
            </a:r>
            <a:r>
              <a:rPr lang="en-US" altLang="zh-CN" dirty="0" smtClean="0">
                <a:latin typeface="华文仿宋" panose="02010600040101010101" pitchFamily="2" charset="-122"/>
                <a:ea typeface="华文仿宋" panose="02010600040101010101" pitchFamily="2" charset="-122"/>
              </a:rPr>
              <a:t>_</a:t>
            </a:r>
            <a:r>
              <a:rPr lang="zh-CN" altLang="en-US" dirty="0" smtClean="0">
                <a:latin typeface="华文仿宋" panose="02010600040101010101" pitchFamily="2" charset="-122"/>
                <a:ea typeface="华文仿宋" panose="02010600040101010101" pitchFamily="2" charset="-122"/>
              </a:rPr>
              <a:t>按供应商</a:t>
            </a:r>
            <a:endParaRPr lang="zh-CN" altLang="en-US" dirty="0">
              <a:latin typeface="华文仿宋" panose="02010600040101010101" pitchFamily="2" charset="-122"/>
              <a:ea typeface="华文仿宋" panose="02010600040101010101" pitchFamily="2" charset="-122"/>
            </a:endParaRPr>
          </a:p>
        </p:txBody>
      </p:sp>
      <p:sp>
        <p:nvSpPr>
          <p:cNvPr id="5" name="TextBox 4"/>
          <p:cNvSpPr txBox="1"/>
          <p:nvPr/>
        </p:nvSpPr>
        <p:spPr>
          <a:xfrm>
            <a:off x="181273" y="975618"/>
            <a:ext cx="8563694" cy="369332"/>
          </a:xfrm>
          <a:prstGeom prst="rect">
            <a:avLst/>
          </a:prstGeom>
          <a:noFill/>
        </p:spPr>
        <p:txBody>
          <a:bodyPr wrap="square" rtlCol="0">
            <a:spAutoFit/>
          </a:bodyPr>
          <a:lstStyle/>
          <a:p>
            <a:r>
              <a:rPr lang="zh-CN" altLang="en-US" b="1" dirty="0" smtClean="0"/>
              <a:t>操作：按供应商查询手机终端库存、销售情况</a:t>
            </a:r>
            <a:endParaRPr lang="zh-CN" altLang="zh-C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372955"/>
            <a:ext cx="6996918" cy="3524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2276872"/>
            <a:ext cx="4842347" cy="4032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7" name="直接箭头连接符 16"/>
          <p:cNvCxnSpPr/>
          <p:nvPr/>
        </p:nvCxnSpPr>
        <p:spPr>
          <a:xfrm>
            <a:off x="4114419" y="3025815"/>
            <a:ext cx="1177661" cy="259169"/>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2120326" y="2855771"/>
            <a:ext cx="2052302" cy="3272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127682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nodeType="withEffect">
                                  <p:stCondLst>
                                    <p:cond delay="0"/>
                                  </p:stCondLst>
                                  <p:childTnLst>
                                    <p:set>
                                      <p:cBhvr>
                                        <p:cTn id="14" dur="1" fill="hold">
                                          <p:stCondLst>
                                            <p:cond delay="0"/>
                                          </p:stCondLst>
                                        </p:cTn>
                                        <p:tgtEl>
                                          <p:spTgt spid="3075"/>
                                        </p:tgtEl>
                                        <p:attrNameLst>
                                          <p:attrName>style.visibility</p:attrName>
                                        </p:attrNameLst>
                                      </p:cBhvr>
                                      <p:to>
                                        <p:strVal val="visible"/>
                                      </p:to>
                                    </p:set>
                                    <p:animEffect transition="in" filter="fade">
                                      <p:cBhvr>
                                        <p:cTn id="15"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130175"/>
            <a:ext cx="8229600" cy="561975"/>
          </a:xfrm>
        </p:spPr>
        <p:txBody>
          <a:bodyPr/>
          <a:lstStyle/>
          <a:p>
            <a:r>
              <a:rPr lang="zh-CN" altLang="en-US" dirty="0" smtClean="0">
                <a:latin typeface="华文仿宋" panose="02010600040101010101" pitchFamily="2" charset="-122"/>
                <a:ea typeface="华文仿宋" panose="02010600040101010101" pitchFamily="2" charset="-122"/>
              </a:rPr>
              <a:t>系统信息维护</a:t>
            </a:r>
            <a:r>
              <a:rPr lang="en-US" altLang="zh-CN" dirty="0" smtClean="0">
                <a:latin typeface="华文仿宋" panose="02010600040101010101" pitchFamily="2" charset="-122"/>
                <a:ea typeface="华文仿宋" panose="02010600040101010101" pitchFamily="2" charset="-122"/>
              </a:rPr>
              <a:t>_</a:t>
            </a:r>
            <a:r>
              <a:rPr lang="zh-CN" altLang="en-US" dirty="0" smtClean="0">
                <a:latin typeface="华文仿宋" panose="02010600040101010101" pitchFamily="2" charset="-122"/>
                <a:ea typeface="华文仿宋" panose="02010600040101010101" pitchFamily="2" charset="-122"/>
              </a:rPr>
              <a:t>供应商和机型</a:t>
            </a:r>
            <a:endParaRPr lang="zh-CN" altLang="en-US" dirty="0">
              <a:latin typeface="华文仿宋" panose="02010600040101010101" pitchFamily="2" charset="-122"/>
              <a:ea typeface="华文仿宋" panose="02010600040101010101" pitchFamily="2" charset="-122"/>
            </a:endParaRPr>
          </a:p>
        </p:txBody>
      </p:sp>
      <p:pic>
        <p:nvPicPr>
          <p:cNvPr id="5" name="图片 4"/>
          <p:cNvPicPr/>
          <p:nvPr/>
        </p:nvPicPr>
        <p:blipFill>
          <a:blip r:embed="rId2"/>
          <a:stretch>
            <a:fillRect/>
          </a:stretch>
        </p:blipFill>
        <p:spPr>
          <a:xfrm>
            <a:off x="460648" y="1412776"/>
            <a:ext cx="5486400" cy="3531235"/>
          </a:xfrm>
          <a:prstGeom prst="rect">
            <a:avLst/>
          </a:prstGeom>
        </p:spPr>
      </p:pic>
      <p:pic>
        <p:nvPicPr>
          <p:cNvPr id="9" name="图片 8"/>
          <p:cNvPicPr/>
          <p:nvPr/>
        </p:nvPicPr>
        <p:blipFill>
          <a:blip r:embed="rId3"/>
          <a:stretch>
            <a:fillRect/>
          </a:stretch>
        </p:blipFill>
        <p:spPr>
          <a:xfrm>
            <a:off x="9153" y="2348880"/>
            <a:ext cx="5486400" cy="3305175"/>
          </a:xfrm>
          <a:prstGeom prst="rect">
            <a:avLst/>
          </a:prstGeom>
        </p:spPr>
      </p:pic>
      <p:pic>
        <p:nvPicPr>
          <p:cNvPr id="10" name="图片 9"/>
          <p:cNvPicPr/>
          <p:nvPr/>
        </p:nvPicPr>
        <p:blipFill>
          <a:blip r:embed="rId4"/>
          <a:stretch>
            <a:fillRect/>
          </a:stretch>
        </p:blipFill>
        <p:spPr>
          <a:xfrm>
            <a:off x="3203848" y="2359719"/>
            <a:ext cx="5486400" cy="3712845"/>
          </a:xfrm>
          <a:prstGeom prst="rect">
            <a:avLst/>
          </a:prstGeom>
        </p:spPr>
      </p:pic>
      <p:sp>
        <p:nvSpPr>
          <p:cNvPr id="11" name="TextBox 10"/>
          <p:cNvSpPr txBox="1"/>
          <p:nvPr/>
        </p:nvSpPr>
        <p:spPr>
          <a:xfrm>
            <a:off x="181273" y="980728"/>
            <a:ext cx="8563694" cy="369332"/>
          </a:xfrm>
          <a:prstGeom prst="rect">
            <a:avLst/>
          </a:prstGeom>
          <a:noFill/>
        </p:spPr>
        <p:txBody>
          <a:bodyPr wrap="square" rtlCol="0">
            <a:spAutoFit/>
          </a:bodyPr>
          <a:lstStyle/>
          <a:p>
            <a:r>
              <a:rPr lang="zh-CN" altLang="en-US" b="1" dirty="0" smtClean="0"/>
              <a:t>操作：维护手机终端供应商、品牌和机型信息</a:t>
            </a:r>
            <a:endParaRPr lang="zh-CN" altLang="zh-CN" dirty="0"/>
          </a:p>
        </p:txBody>
      </p:sp>
    </p:spTree>
    <p:extLst>
      <p:ext uri="{BB962C8B-B14F-4D97-AF65-F5344CB8AC3E}">
        <p14:creationId xmlns:p14="http://schemas.microsoft.com/office/powerpoint/2010/main" val="390661095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130175"/>
            <a:ext cx="8229600" cy="561975"/>
          </a:xfrm>
        </p:spPr>
        <p:txBody>
          <a:bodyPr/>
          <a:lstStyle/>
          <a:p>
            <a:r>
              <a:rPr lang="zh-CN" altLang="en-US" dirty="0" smtClean="0">
                <a:latin typeface="华文仿宋" panose="02010600040101010101" pitchFamily="2" charset="-122"/>
                <a:ea typeface="华文仿宋" panose="02010600040101010101" pitchFamily="2" charset="-122"/>
              </a:rPr>
              <a:t>系统信息维护</a:t>
            </a:r>
            <a:r>
              <a:rPr lang="en-US" altLang="zh-CN" dirty="0" smtClean="0">
                <a:latin typeface="华文仿宋" panose="02010600040101010101" pitchFamily="2" charset="-122"/>
                <a:ea typeface="华文仿宋" panose="02010600040101010101" pitchFamily="2" charset="-122"/>
              </a:rPr>
              <a:t>_</a:t>
            </a:r>
            <a:r>
              <a:rPr lang="zh-CN" altLang="en-US" dirty="0" smtClean="0">
                <a:latin typeface="华文仿宋" panose="02010600040101010101" pitchFamily="2" charset="-122"/>
                <a:ea typeface="华文仿宋" panose="02010600040101010101" pitchFamily="2" charset="-122"/>
              </a:rPr>
              <a:t>部门</a:t>
            </a:r>
            <a:r>
              <a:rPr lang="en-US" altLang="zh-CN" dirty="0" smtClean="0">
                <a:latin typeface="华文仿宋" panose="02010600040101010101" pitchFamily="2" charset="-122"/>
                <a:ea typeface="华文仿宋" panose="02010600040101010101" pitchFamily="2" charset="-122"/>
              </a:rPr>
              <a:t>(</a:t>
            </a:r>
            <a:r>
              <a:rPr lang="zh-CN" altLang="en-US" dirty="0" smtClean="0">
                <a:latin typeface="华文仿宋" panose="02010600040101010101" pitchFamily="2" charset="-122"/>
                <a:ea typeface="华文仿宋" panose="02010600040101010101" pitchFamily="2" charset="-122"/>
              </a:rPr>
              <a:t>仓库</a:t>
            </a:r>
            <a:r>
              <a:rPr lang="en-US" altLang="zh-CN" dirty="0" smtClean="0">
                <a:latin typeface="华文仿宋" panose="02010600040101010101" pitchFamily="2" charset="-122"/>
                <a:ea typeface="华文仿宋" panose="02010600040101010101" pitchFamily="2" charset="-122"/>
              </a:rPr>
              <a:t>)</a:t>
            </a:r>
            <a:endParaRPr lang="zh-CN" altLang="en-US" dirty="0">
              <a:latin typeface="华文仿宋" panose="02010600040101010101" pitchFamily="2" charset="-122"/>
              <a:ea typeface="华文仿宋" panose="02010600040101010101" pitchFamily="2" charset="-122"/>
            </a:endParaRPr>
          </a:p>
        </p:txBody>
      </p:sp>
      <p:sp>
        <p:nvSpPr>
          <p:cNvPr id="11" name="TextBox 10"/>
          <p:cNvSpPr txBox="1"/>
          <p:nvPr/>
        </p:nvSpPr>
        <p:spPr>
          <a:xfrm>
            <a:off x="181273" y="980728"/>
            <a:ext cx="8563694" cy="369332"/>
          </a:xfrm>
          <a:prstGeom prst="rect">
            <a:avLst/>
          </a:prstGeom>
          <a:noFill/>
        </p:spPr>
        <p:txBody>
          <a:bodyPr wrap="square" rtlCol="0">
            <a:spAutoFit/>
          </a:bodyPr>
          <a:lstStyle/>
          <a:p>
            <a:r>
              <a:rPr lang="zh-CN" altLang="en-US" b="1" dirty="0" smtClean="0"/>
              <a:t>操作：维护负责手机终端销售和管理的部门信息</a:t>
            </a:r>
            <a:endParaRPr lang="zh-CN" altLang="zh-CN" dirty="0"/>
          </a:p>
        </p:txBody>
      </p:sp>
      <p:pic>
        <p:nvPicPr>
          <p:cNvPr id="7" name="图片 6"/>
          <p:cNvPicPr/>
          <p:nvPr/>
        </p:nvPicPr>
        <p:blipFill>
          <a:blip r:embed="rId2"/>
          <a:stretch>
            <a:fillRect/>
          </a:stretch>
        </p:blipFill>
        <p:spPr>
          <a:xfrm>
            <a:off x="213271" y="1382653"/>
            <a:ext cx="5486400" cy="2687955"/>
          </a:xfrm>
          <a:prstGeom prst="rect">
            <a:avLst/>
          </a:prstGeom>
        </p:spPr>
      </p:pic>
      <p:pic>
        <p:nvPicPr>
          <p:cNvPr id="8" name="图片 7"/>
          <p:cNvPicPr/>
          <p:nvPr/>
        </p:nvPicPr>
        <p:blipFill>
          <a:blip r:embed="rId3"/>
          <a:stretch>
            <a:fillRect/>
          </a:stretch>
        </p:blipFill>
        <p:spPr>
          <a:xfrm>
            <a:off x="494556" y="3573016"/>
            <a:ext cx="5486400" cy="1989455"/>
          </a:xfrm>
          <a:prstGeom prst="rect">
            <a:avLst/>
          </a:prstGeom>
        </p:spPr>
      </p:pic>
      <p:pic>
        <p:nvPicPr>
          <p:cNvPr id="12" name="图片 11"/>
          <p:cNvPicPr/>
          <p:nvPr/>
        </p:nvPicPr>
        <p:blipFill>
          <a:blip r:embed="rId4"/>
          <a:stretch>
            <a:fillRect/>
          </a:stretch>
        </p:blipFill>
        <p:spPr>
          <a:xfrm>
            <a:off x="3471838" y="1382653"/>
            <a:ext cx="5486400" cy="4910455"/>
          </a:xfrm>
          <a:prstGeom prst="rect">
            <a:avLst/>
          </a:prstGeom>
        </p:spPr>
      </p:pic>
    </p:spTree>
    <p:extLst>
      <p:ext uri="{BB962C8B-B14F-4D97-AF65-F5344CB8AC3E}">
        <p14:creationId xmlns:p14="http://schemas.microsoft.com/office/powerpoint/2010/main" val="124050248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95736" y="2996952"/>
            <a:ext cx="4536504" cy="58477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3175">
            <a:noFill/>
          </a:ln>
          <a:effectLst>
            <a:glow rad="63500">
              <a:schemeClr val="accent1">
                <a:satMod val="175000"/>
                <a:alpha val="40000"/>
              </a:schemeClr>
            </a:glow>
          </a:effectLst>
        </p:spPr>
        <p:txBody>
          <a:bodyPr wrap="square" rtlCol="0">
            <a:spAutoFit/>
          </a:bodyPr>
          <a:lstStyle/>
          <a:p>
            <a:pPr algn="ctr"/>
            <a:r>
              <a:rPr lang="en-US" altLang="zh-CN" sz="3200" b="1" dirty="0" smtClean="0">
                <a:latin typeface="华文仿宋" panose="02010600040101010101" pitchFamily="2" charset="-122"/>
                <a:ea typeface="华文仿宋" panose="02010600040101010101" pitchFamily="2" charset="-122"/>
              </a:rPr>
              <a:t>XX</a:t>
            </a:r>
            <a:r>
              <a:rPr lang="zh-CN" altLang="en-US" sz="3200" b="1" dirty="0" smtClean="0">
                <a:latin typeface="华文仿宋" panose="02010600040101010101" pitchFamily="2" charset="-122"/>
                <a:ea typeface="华文仿宋" panose="02010600040101010101" pitchFamily="2" charset="-122"/>
              </a:rPr>
              <a:t>卡</a:t>
            </a:r>
            <a:r>
              <a:rPr lang="zh-CN" altLang="en-US" sz="3200" b="1" dirty="0" smtClean="0">
                <a:latin typeface="华文仿宋" panose="02010600040101010101" pitchFamily="2" charset="-122"/>
                <a:ea typeface="华文仿宋" panose="02010600040101010101" pitchFamily="2" charset="-122"/>
              </a:rPr>
              <a:t>类报表系统简介</a:t>
            </a:r>
            <a:endParaRPr lang="zh-CN" altLang="en-US" sz="3200" b="1"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2871811704"/>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130175"/>
            <a:ext cx="8229600" cy="561975"/>
          </a:xfrm>
        </p:spPr>
        <p:txBody>
          <a:bodyPr/>
          <a:lstStyle/>
          <a:p>
            <a:r>
              <a:rPr lang="en-US" altLang="zh-CN" dirty="0" smtClean="0">
                <a:latin typeface="华文仿宋" panose="02010600040101010101" pitchFamily="2" charset="-122"/>
                <a:ea typeface="华文仿宋" panose="02010600040101010101" pitchFamily="2" charset="-122"/>
              </a:rPr>
              <a:t>XX</a:t>
            </a:r>
            <a:r>
              <a:rPr lang="zh-CN" altLang="en-US" dirty="0" smtClean="0">
                <a:latin typeface="华文仿宋" panose="02010600040101010101" pitchFamily="2" charset="-122"/>
                <a:ea typeface="华文仿宋" panose="02010600040101010101" pitchFamily="2" charset="-122"/>
              </a:rPr>
              <a:t>卡</a:t>
            </a:r>
            <a:r>
              <a:rPr lang="zh-CN" altLang="en-US" dirty="0" smtClean="0">
                <a:latin typeface="华文仿宋" panose="02010600040101010101" pitchFamily="2" charset="-122"/>
                <a:ea typeface="华文仿宋" panose="02010600040101010101" pitchFamily="2" charset="-122"/>
              </a:rPr>
              <a:t>类日报</a:t>
            </a:r>
            <a:endParaRPr lang="zh-CN" altLang="en-US" dirty="0">
              <a:latin typeface="华文仿宋" panose="02010600040101010101" pitchFamily="2" charset="-122"/>
              <a:ea typeface="华文仿宋" panose="02010600040101010101" pitchFamily="2" charset="-122"/>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68760"/>
            <a:ext cx="8918390"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01" y="3589557"/>
            <a:ext cx="7092280" cy="2716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7304260" y="4947982"/>
            <a:ext cx="1610086" cy="923330"/>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说明：点击数字，可调取相应明细</a:t>
            </a:r>
            <a:endParaRPr lang="zh-CN" altLang="en-US" dirty="0">
              <a:latin typeface="黑体" panose="02010609060101010101" pitchFamily="49" charset="-122"/>
              <a:ea typeface="黑体" panose="02010609060101010101" pitchFamily="49" charset="-122"/>
            </a:endParaRPr>
          </a:p>
        </p:txBody>
      </p:sp>
      <p:cxnSp>
        <p:nvCxnSpPr>
          <p:cNvPr id="7" name="直接箭头连接符 6"/>
          <p:cNvCxnSpPr/>
          <p:nvPr/>
        </p:nvCxnSpPr>
        <p:spPr>
          <a:xfrm flipH="1">
            <a:off x="6876256" y="4365104"/>
            <a:ext cx="1512168" cy="72008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8388424" y="4077072"/>
            <a:ext cx="529966"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89713" y="894318"/>
            <a:ext cx="8563694" cy="307777"/>
          </a:xfrm>
          <a:prstGeom prst="rect">
            <a:avLst/>
          </a:prstGeom>
          <a:noFill/>
        </p:spPr>
        <p:txBody>
          <a:bodyPr wrap="square" rtlCol="0">
            <a:spAutoFit/>
          </a:bodyPr>
          <a:lstStyle/>
          <a:p>
            <a:r>
              <a:rPr lang="zh-CN" altLang="en-US" b="1" dirty="0" smtClean="0"/>
              <a:t>操作：</a:t>
            </a:r>
            <a:r>
              <a:rPr lang="zh-CN" altLang="en-US" b="1" dirty="0" smtClean="0"/>
              <a:t>各级</a:t>
            </a:r>
            <a:r>
              <a:rPr lang="en-US" altLang="zh-CN" b="1" dirty="0" smtClean="0"/>
              <a:t>XX</a:t>
            </a:r>
            <a:r>
              <a:rPr lang="zh-CN" altLang="en-US" b="1" dirty="0" smtClean="0"/>
              <a:t>卡</a:t>
            </a:r>
            <a:r>
              <a:rPr lang="zh-CN" altLang="en-US" b="1" dirty="0" smtClean="0"/>
              <a:t>管理和销售人员，根据日报表清点库存及排除异常</a:t>
            </a:r>
            <a:endParaRPr lang="zh-CN" altLang="zh-CN" dirty="0"/>
          </a:p>
        </p:txBody>
      </p:sp>
    </p:spTree>
    <p:extLst>
      <p:ext uri="{BB962C8B-B14F-4D97-AF65-F5344CB8AC3E}">
        <p14:creationId xmlns:p14="http://schemas.microsoft.com/office/powerpoint/2010/main" val="240565828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fade">
                                      <p:cBhvr>
                                        <p:cTn id="7" dur="500"/>
                                        <p:tgtEl>
                                          <p:spTgt spid="40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4100"/>
                                        </p:tgtEl>
                                        <p:attrNameLst>
                                          <p:attrName>style.visibility</p:attrName>
                                        </p:attrNameLst>
                                      </p:cBhvr>
                                      <p:to>
                                        <p:strVal val="visible"/>
                                      </p:to>
                                    </p:set>
                                    <p:animEffect transition="in" filter="fade">
                                      <p:cBhvr>
                                        <p:cTn id="18" dur="500"/>
                                        <p:tgtEl>
                                          <p:spTgt spid="410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352922"/>
            <a:ext cx="7115175"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标题 1"/>
          <p:cNvSpPr>
            <a:spLocks noGrp="1"/>
          </p:cNvSpPr>
          <p:nvPr>
            <p:ph type="title"/>
          </p:nvPr>
        </p:nvSpPr>
        <p:spPr>
          <a:xfrm>
            <a:off x="395536" y="116632"/>
            <a:ext cx="8229600" cy="561975"/>
          </a:xfrm>
        </p:spPr>
        <p:txBody>
          <a:bodyPr/>
          <a:lstStyle/>
          <a:p>
            <a:r>
              <a:rPr lang="zh-CN" altLang="en-US" dirty="0" smtClean="0">
                <a:latin typeface="华文仿宋" panose="02010600040101010101" pitchFamily="2" charset="-122"/>
                <a:ea typeface="华文仿宋" panose="02010600040101010101" pitchFamily="2" charset="-122"/>
              </a:rPr>
              <a:t>手工补录</a:t>
            </a:r>
            <a:endParaRPr lang="zh-CN" altLang="en-US" dirty="0">
              <a:latin typeface="华文仿宋" panose="02010600040101010101" pitchFamily="2" charset="-122"/>
              <a:ea typeface="华文仿宋" panose="02010600040101010101" pitchFamily="2" charset="-122"/>
            </a:endParaRPr>
          </a:p>
        </p:txBody>
      </p:sp>
      <p:sp>
        <p:nvSpPr>
          <p:cNvPr id="6" name="TextBox 5"/>
          <p:cNvSpPr txBox="1"/>
          <p:nvPr/>
        </p:nvSpPr>
        <p:spPr>
          <a:xfrm>
            <a:off x="323528" y="899428"/>
            <a:ext cx="8563694" cy="369332"/>
          </a:xfrm>
          <a:prstGeom prst="rect">
            <a:avLst/>
          </a:prstGeom>
          <a:noFill/>
        </p:spPr>
        <p:txBody>
          <a:bodyPr wrap="square" rtlCol="0">
            <a:spAutoFit/>
          </a:bodyPr>
          <a:lstStyle/>
          <a:p>
            <a:r>
              <a:rPr lang="zh-CN" altLang="en-US" b="1" dirty="0" smtClean="0"/>
              <a:t>操作：校对库存后，需要手工补录来消除差异</a:t>
            </a:r>
            <a:endParaRPr lang="zh-CN" altLang="zh-CN"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498" y="4289151"/>
            <a:ext cx="8588938" cy="2016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272" y="2374626"/>
            <a:ext cx="8362950"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592262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500"/>
                                        <p:tgtEl>
                                          <p:spTgt spid="71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71"/>
                                        </p:tgtEl>
                                        <p:attrNameLst>
                                          <p:attrName>style.visibility</p:attrName>
                                        </p:attrNameLst>
                                      </p:cBhvr>
                                      <p:to>
                                        <p:strVal val="visible"/>
                                      </p:to>
                                    </p:set>
                                    <p:animEffect transition="in" filter="fade">
                                      <p:cBhvr>
                                        <p:cTn id="12" dur="500"/>
                                        <p:tgtEl>
                                          <p:spTgt spid="717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170"/>
                                        </p:tgtEl>
                                        <p:attrNameLst>
                                          <p:attrName>style.visibility</p:attrName>
                                        </p:attrNameLst>
                                      </p:cBhvr>
                                      <p:to>
                                        <p:strVal val="visible"/>
                                      </p:to>
                                    </p:set>
                                    <p:animEffect transition="in" filter="fade">
                                      <p:cBhvr>
                                        <p:cTn id="1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130175"/>
            <a:ext cx="8229600" cy="561975"/>
          </a:xfrm>
        </p:spPr>
        <p:txBody>
          <a:bodyPr/>
          <a:lstStyle/>
          <a:p>
            <a:r>
              <a:rPr lang="en-US" altLang="zh-CN" dirty="0" smtClean="0">
                <a:latin typeface="华文仿宋" panose="02010600040101010101" pitchFamily="2" charset="-122"/>
                <a:ea typeface="华文仿宋" panose="02010600040101010101" pitchFamily="2" charset="-122"/>
              </a:rPr>
              <a:t>XX</a:t>
            </a:r>
            <a:r>
              <a:rPr lang="zh-CN" altLang="en-US" dirty="0" smtClean="0">
                <a:latin typeface="华文仿宋" panose="02010600040101010101" pitchFamily="2" charset="-122"/>
                <a:ea typeface="华文仿宋" panose="02010600040101010101" pitchFamily="2" charset="-122"/>
              </a:rPr>
              <a:t>卡</a:t>
            </a:r>
            <a:r>
              <a:rPr lang="zh-CN" altLang="en-US" dirty="0" smtClean="0">
                <a:latin typeface="华文仿宋" panose="02010600040101010101" pitchFamily="2" charset="-122"/>
                <a:ea typeface="华文仿宋" panose="02010600040101010101" pitchFamily="2" charset="-122"/>
              </a:rPr>
              <a:t>类月报</a:t>
            </a:r>
            <a:endParaRPr lang="zh-CN" altLang="en-US" dirty="0">
              <a:latin typeface="华文仿宋" panose="02010600040101010101" pitchFamily="2" charset="-122"/>
              <a:ea typeface="华文仿宋" panose="02010600040101010101" pitchFamily="2"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13" y="1484784"/>
            <a:ext cx="8604449" cy="33016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0" y="914955"/>
            <a:ext cx="8563694" cy="307777"/>
          </a:xfrm>
          <a:prstGeom prst="rect">
            <a:avLst/>
          </a:prstGeom>
          <a:noFill/>
        </p:spPr>
        <p:txBody>
          <a:bodyPr wrap="square" rtlCol="0">
            <a:spAutoFit/>
          </a:bodyPr>
          <a:lstStyle/>
          <a:p>
            <a:r>
              <a:rPr lang="zh-CN" altLang="en-US" b="1" dirty="0" smtClean="0"/>
              <a:t>操作</a:t>
            </a:r>
            <a:r>
              <a:rPr lang="zh-CN" altLang="en-US" b="1" dirty="0" smtClean="0"/>
              <a:t>：</a:t>
            </a:r>
            <a:r>
              <a:rPr lang="en-US" altLang="zh-CN" b="1" dirty="0" smtClean="0"/>
              <a:t>XX</a:t>
            </a:r>
            <a:r>
              <a:rPr lang="zh-CN" altLang="en-US" b="1" dirty="0" smtClean="0"/>
              <a:t>卡</a:t>
            </a:r>
            <a:r>
              <a:rPr lang="zh-CN" altLang="en-US" b="1" dirty="0" smtClean="0"/>
              <a:t>月盘点使用</a:t>
            </a:r>
            <a:endParaRPr lang="zh-CN" altLang="zh-CN" dirty="0"/>
          </a:p>
        </p:txBody>
      </p:sp>
    </p:spTree>
    <p:extLst>
      <p:ext uri="{BB962C8B-B14F-4D97-AF65-F5344CB8AC3E}">
        <p14:creationId xmlns:p14="http://schemas.microsoft.com/office/powerpoint/2010/main" val="3287765797"/>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268760"/>
            <a:ext cx="6086475" cy="499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标题 1"/>
          <p:cNvSpPr>
            <a:spLocks noGrp="1"/>
          </p:cNvSpPr>
          <p:nvPr>
            <p:ph type="title"/>
          </p:nvPr>
        </p:nvSpPr>
        <p:spPr>
          <a:xfrm>
            <a:off x="395536" y="116632"/>
            <a:ext cx="8229600" cy="561975"/>
          </a:xfrm>
        </p:spPr>
        <p:txBody>
          <a:bodyPr/>
          <a:lstStyle/>
          <a:p>
            <a:r>
              <a:rPr lang="zh-CN" altLang="en-US" dirty="0" smtClean="0">
                <a:latin typeface="华文仿宋" panose="02010600040101010101" pitchFamily="2" charset="-122"/>
                <a:ea typeface="华文仿宋" panose="02010600040101010101" pitchFamily="2" charset="-122"/>
              </a:rPr>
              <a:t>卡类库存报表</a:t>
            </a:r>
            <a:endParaRPr lang="zh-CN" altLang="en-US" dirty="0">
              <a:latin typeface="华文仿宋" panose="02010600040101010101" pitchFamily="2" charset="-122"/>
              <a:ea typeface="华文仿宋" panose="02010600040101010101" pitchFamily="2" charset="-122"/>
            </a:endParaRPr>
          </a:p>
        </p:txBody>
      </p:sp>
      <p:sp>
        <p:nvSpPr>
          <p:cNvPr id="6" name="TextBox 5"/>
          <p:cNvSpPr txBox="1"/>
          <p:nvPr/>
        </p:nvSpPr>
        <p:spPr>
          <a:xfrm>
            <a:off x="323528" y="899428"/>
            <a:ext cx="8563694" cy="369332"/>
          </a:xfrm>
          <a:prstGeom prst="rect">
            <a:avLst/>
          </a:prstGeom>
          <a:noFill/>
        </p:spPr>
        <p:txBody>
          <a:bodyPr wrap="square" rtlCol="0">
            <a:spAutoFit/>
          </a:bodyPr>
          <a:lstStyle/>
          <a:p>
            <a:r>
              <a:rPr lang="zh-CN" altLang="en-US" b="1" dirty="0" smtClean="0"/>
              <a:t>操作：各级仓库了解自己部门及下属部门库存</a:t>
            </a:r>
            <a:r>
              <a:rPr lang="zh-CN" altLang="en-US" b="1" dirty="0"/>
              <a:t>情况</a:t>
            </a:r>
            <a:endParaRPr lang="zh-CN" altLang="zh-CN" dirty="0"/>
          </a:p>
        </p:txBody>
      </p:sp>
    </p:spTree>
    <p:extLst>
      <p:ext uri="{BB962C8B-B14F-4D97-AF65-F5344CB8AC3E}">
        <p14:creationId xmlns:p14="http://schemas.microsoft.com/office/powerpoint/2010/main" val="3792023518"/>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95736" y="2996952"/>
            <a:ext cx="4536504" cy="58477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3175">
            <a:noFill/>
          </a:ln>
          <a:effectLst>
            <a:glow rad="63500">
              <a:schemeClr val="accent1">
                <a:satMod val="175000"/>
                <a:alpha val="40000"/>
              </a:schemeClr>
            </a:glow>
          </a:effectLst>
        </p:spPr>
        <p:txBody>
          <a:bodyPr wrap="square" rtlCol="0">
            <a:spAutoFit/>
          </a:bodyPr>
          <a:lstStyle/>
          <a:p>
            <a:pPr algn="ctr"/>
            <a:r>
              <a:rPr lang="zh-CN" altLang="en-US" sz="3200" b="1" dirty="0" smtClean="0">
                <a:latin typeface="华文仿宋" panose="02010600040101010101" pitchFamily="2" charset="-122"/>
                <a:ea typeface="华文仿宋" panose="02010600040101010101" pitchFamily="2" charset="-122"/>
              </a:rPr>
              <a:t>项目背景</a:t>
            </a:r>
            <a:endParaRPr lang="zh-CN" altLang="en-US" sz="3200" b="1"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420764303"/>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00" y="1282502"/>
            <a:ext cx="5133975" cy="481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标题 1"/>
          <p:cNvSpPr>
            <a:spLocks noGrp="1"/>
          </p:cNvSpPr>
          <p:nvPr>
            <p:ph type="title"/>
          </p:nvPr>
        </p:nvSpPr>
        <p:spPr>
          <a:xfrm>
            <a:off x="395536" y="116632"/>
            <a:ext cx="8229600" cy="561975"/>
          </a:xfrm>
        </p:spPr>
        <p:txBody>
          <a:bodyPr/>
          <a:lstStyle/>
          <a:p>
            <a:r>
              <a:rPr lang="zh-CN" altLang="en-US" dirty="0" smtClean="0">
                <a:latin typeface="华文仿宋" panose="02010600040101010101" pitchFamily="2" charset="-122"/>
                <a:ea typeface="华文仿宋" panose="02010600040101010101" pitchFamily="2" charset="-122"/>
              </a:rPr>
              <a:t>维护</a:t>
            </a:r>
            <a:r>
              <a:rPr lang="en-US" altLang="zh-CN" dirty="0" smtClean="0">
                <a:latin typeface="华文仿宋" panose="02010600040101010101" pitchFamily="2" charset="-122"/>
                <a:ea typeface="华文仿宋" panose="02010600040101010101" pitchFamily="2" charset="-122"/>
              </a:rPr>
              <a:t>_</a:t>
            </a:r>
            <a:r>
              <a:rPr lang="zh-CN" altLang="en-US" dirty="0" smtClean="0">
                <a:latin typeface="华文仿宋" panose="02010600040101010101" pitchFamily="2" charset="-122"/>
                <a:ea typeface="华文仿宋" panose="02010600040101010101" pitchFamily="2" charset="-122"/>
              </a:rPr>
              <a:t>出入库类型、权限</a:t>
            </a:r>
            <a:endParaRPr lang="zh-CN" altLang="en-US" dirty="0">
              <a:latin typeface="华文仿宋" panose="02010600040101010101" pitchFamily="2" charset="-122"/>
              <a:ea typeface="华文仿宋" panose="02010600040101010101" pitchFamily="2" charset="-122"/>
            </a:endParaRPr>
          </a:p>
        </p:txBody>
      </p:sp>
      <p:sp>
        <p:nvSpPr>
          <p:cNvPr id="6" name="TextBox 5"/>
          <p:cNvSpPr txBox="1"/>
          <p:nvPr/>
        </p:nvSpPr>
        <p:spPr>
          <a:xfrm>
            <a:off x="323528" y="899428"/>
            <a:ext cx="8563694" cy="307777"/>
          </a:xfrm>
          <a:prstGeom prst="rect">
            <a:avLst/>
          </a:prstGeom>
          <a:noFill/>
        </p:spPr>
        <p:txBody>
          <a:bodyPr wrap="square" rtlCol="0">
            <a:spAutoFit/>
          </a:bodyPr>
          <a:lstStyle/>
          <a:p>
            <a:r>
              <a:rPr lang="zh-CN" altLang="en-US" b="1" dirty="0" smtClean="0"/>
              <a:t>操作：</a:t>
            </a:r>
            <a:r>
              <a:rPr lang="zh-CN" altLang="en-US" b="1" dirty="0" smtClean="0"/>
              <a:t>维护</a:t>
            </a:r>
            <a:r>
              <a:rPr lang="en-US" altLang="zh-CN" b="1" dirty="0" smtClean="0"/>
              <a:t>XX</a:t>
            </a:r>
            <a:r>
              <a:rPr lang="zh-CN" altLang="en-US" b="1" dirty="0" smtClean="0"/>
              <a:t>卡</a:t>
            </a:r>
            <a:r>
              <a:rPr lang="zh-CN" altLang="en-US" b="1" dirty="0" smtClean="0"/>
              <a:t>类相关信息</a:t>
            </a:r>
            <a:endParaRPr lang="zh-CN" altLang="zh-CN"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297" y="2063552"/>
            <a:ext cx="8162925" cy="3257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175749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fade">
                                      <p:cBhvr>
                                        <p:cTn id="7" dur="500"/>
                                        <p:tgtEl>
                                          <p:spTgt spid="819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94"/>
                                        </p:tgtEl>
                                        <p:attrNameLst>
                                          <p:attrName>style.visibility</p:attrName>
                                        </p:attrNameLst>
                                      </p:cBhvr>
                                      <p:to>
                                        <p:strVal val="visible"/>
                                      </p:to>
                                    </p:set>
                                    <p:animEffect transition="in" filter="fade">
                                      <p:cBhvr>
                                        <p:cTn id="12"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395536" y="116632"/>
            <a:ext cx="8229600" cy="561975"/>
          </a:xfrm>
        </p:spPr>
        <p:txBody>
          <a:bodyPr/>
          <a:lstStyle/>
          <a:p>
            <a:r>
              <a:rPr lang="zh-CN" altLang="en-US" dirty="0" smtClean="0">
                <a:latin typeface="华文仿宋" panose="02010600040101010101" pitchFamily="2" charset="-122"/>
                <a:ea typeface="华文仿宋" panose="02010600040101010101" pitchFamily="2" charset="-122"/>
              </a:rPr>
              <a:t>维护</a:t>
            </a:r>
            <a:r>
              <a:rPr lang="en-US" altLang="zh-CN" dirty="0" smtClean="0">
                <a:latin typeface="华文仿宋" panose="02010600040101010101" pitchFamily="2" charset="-122"/>
                <a:ea typeface="华文仿宋" panose="02010600040101010101" pitchFamily="2" charset="-122"/>
              </a:rPr>
              <a:t>_</a:t>
            </a:r>
            <a:r>
              <a:rPr lang="zh-CN" altLang="en-US" dirty="0" smtClean="0">
                <a:latin typeface="华文仿宋" panose="02010600040101010101" pitchFamily="2" charset="-122"/>
                <a:ea typeface="华文仿宋" panose="02010600040101010101" pitchFamily="2" charset="-122"/>
              </a:rPr>
              <a:t>卡类型及显示</a:t>
            </a:r>
            <a:endParaRPr lang="zh-CN" altLang="en-US" dirty="0">
              <a:latin typeface="华文仿宋" panose="02010600040101010101" pitchFamily="2" charset="-122"/>
              <a:ea typeface="华文仿宋" panose="02010600040101010101" pitchFamily="2" charset="-122"/>
            </a:endParaRPr>
          </a:p>
        </p:txBody>
      </p:sp>
      <p:sp>
        <p:nvSpPr>
          <p:cNvPr id="6" name="TextBox 5"/>
          <p:cNvSpPr txBox="1"/>
          <p:nvPr/>
        </p:nvSpPr>
        <p:spPr>
          <a:xfrm>
            <a:off x="323528" y="899428"/>
            <a:ext cx="8563694" cy="307777"/>
          </a:xfrm>
          <a:prstGeom prst="rect">
            <a:avLst/>
          </a:prstGeom>
          <a:noFill/>
        </p:spPr>
        <p:txBody>
          <a:bodyPr wrap="square" rtlCol="0">
            <a:spAutoFit/>
          </a:bodyPr>
          <a:lstStyle/>
          <a:p>
            <a:r>
              <a:rPr lang="zh-CN" altLang="en-US" b="1" dirty="0" smtClean="0"/>
              <a:t>操作：</a:t>
            </a:r>
            <a:r>
              <a:rPr lang="zh-CN" altLang="en-US" b="1" dirty="0" smtClean="0"/>
              <a:t>维护</a:t>
            </a:r>
            <a:r>
              <a:rPr lang="en-US" altLang="zh-CN" b="1" dirty="0" smtClean="0"/>
              <a:t>XX</a:t>
            </a:r>
            <a:r>
              <a:rPr lang="zh-CN" altLang="en-US" b="1" dirty="0" smtClean="0"/>
              <a:t>卡</a:t>
            </a:r>
            <a:r>
              <a:rPr lang="zh-CN" altLang="en-US" b="1" dirty="0" smtClean="0"/>
              <a:t>类相关信息</a:t>
            </a:r>
            <a:endParaRPr lang="zh-CN" altLang="zh-C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412777"/>
            <a:ext cx="8017305"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2060848"/>
            <a:ext cx="7029450" cy="413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499749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fade">
                                      <p:cBhvr>
                                        <p:cTn id="7" dur="500"/>
                                        <p:tgtEl>
                                          <p:spTgt spid="92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19"/>
                                        </p:tgtEl>
                                        <p:attrNameLst>
                                          <p:attrName>style.visibility</p:attrName>
                                        </p:attrNameLst>
                                      </p:cBhvr>
                                      <p:to>
                                        <p:strVal val="visible"/>
                                      </p:to>
                                    </p:set>
                                    <p:animEffect transition="in" filter="fade">
                                      <p:cBhvr>
                                        <p:cTn id="12" dur="500"/>
                                        <p:tgtEl>
                                          <p:spTgt spid="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95736" y="2996952"/>
            <a:ext cx="4536504" cy="58477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3175">
            <a:noFill/>
          </a:ln>
          <a:effectLst>
            <a:glow rad="63500">
              <a:schemeClr val="accent1">
                <a:satMod val="175000"/>
                <a:alpha val="40000"/>
              </a:schemeClr>
            </a:glow>
          </a:effectLst>
        </p:spPr>
        <p:txBody>
          <a:bodyPr wrap="square" rtlCol="0">
            <a:spAutoFit/>
          </a:bodyPr>
          <a:lstStyle/>
          <a:p>
            <a:pPr algn="ctr"/>
            <a:r>
              <a:rPr lang="zh-CN" altLang="en-US" sz="3200" b="1" dirty="0" smtClean="0">
                <a:latin typeface="华文仿宋" panose="02010600040101010101" pitchFamily="2" charset="-122"/>
                <a:ea typeface="华文仿宋" panose="02010600040101010101" pitchFamily="2" charset="-122"/>
              </a:rPr>
              <a:t>对项目的思考</a:t>
            </a:r>
            <a:endParaRPr lang="zh-CN" altLang="en-US" sz="3200" b="1"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216873215"/>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980727"/>
            <a:ext cx="8568952" cy="4897944"/>
          </a:xfrm>
          <a:prstGeom prst="rect">
            <a:avLst/>
          </a:prstGeom>
          <a:noFill/>
        </p:spPr>
        <p:txBody>
          <a:bodyPr wrap="square" rtlCol="0">
            <a:spAutoFit/>
          </a:bodyPr>
          <a:lstStyle/>
          <a:p>
            <a:pPr>
              <a:lnSpc>
                <a:spcPct val="150000"/>
              </a:lnSpc>
            </a:pPr>
            <a:r>
              <a:rPr lang="zh-CN" altLang="en-US" dirty="0">
                <a:latin typeface="宋体" panose="02010600030101010101" pitchFamily="2" charset="-122"/>
              </a:rPr>
              <a:t>我们报表系统存在的价值，我觉得在于弥补省公司系统的不足和整合市公司各个零散的业务需求。</a:t>
            </a:r>
          </a:p>
          <a:p>
            <a:pPr marL="285750" indent="-285750">
              <a:lnSpc>
                <a:spcPct val="150000"/>
              </a:lnSpc>
              <a:buFont typeface="Wingdings" panose="05000000000000000000" pitchFamily="2" charset="2"/>
              <a:buChar char="l"/>
            </a:pPr>
            <a:r>
              <a:rPr lang="zh-CN" altLang="en-US" b="1" dirty="0" smtClean="0">
                <a:latin typeface="宋体" panose="02010600030101010101" pitchFamily="2" charset="-122"/>
              </a:rPr>
              <a:t>关于</a:t>
            </a:r>
            <a:r>
              <a:rPr lang="zh-CN" altLang="en-US" b="1" dirty="0">
                <a:latin typeface="宋体" panose="02010600030101010101" pitchFamily="2" charset="-122"/>
              </a:rPr>
              <a:t>弥补省公司系统的</a:t>
            </a:r>
            <a:r>
              <a:rPr lang="zh-CN" altLang="en-US" b="1" dirty="0" smtClean="0">
                <a:latin typeface="宋体" panose="02010600030101010101" pitchFamily="2" charset="-122"/>
              </a:rPr>
              <a:t>不足</a:t>
            </a:r>
            <a:endParaRPr lang="zh-CN" altLang="en-US" b="1" dirty="0">
              <a:latin typeface="宋体" panose="02010600030101010101" pitchFamily="2" charset="-122"/>
            </a:endParaRPr>
          </a:p>
          <a:p>
            <a:pPr marL="360000" indent="-285750">
              <a:lnSpc>
                <a:spcPct val="150000"/>
              </a:lnSpc>
              <a:buFont typeface="Wingdings" panose="05000000000000000000" pitchFamily="2" charset="2"/>
              <a:buChar char="Ø"/>
            </a:pPr>
            <a:r>
              <a:rPr lang="zh-CN" altLang="en-US" b="1" dirty="0" smtClean="0">
                <a:latin typeface="宋体" panose="02010600030101010101" pitchFamily="2" charset="-122"/>
              </a:rPr>
              <a:t>数据</a:t>
            </a:r>
            <a:r>
              <a:rPr lang="zh-CN" altLang="en-US" b="1" dirty="0">
                <a:latin typeface="宋体" panose="02010600030101010101" pitchFamily="2" charset="-122"/>
              </a:rPr>
              <a:t>颗粒度较粗</a:t>
            </a:r>
            <a:r>
              <a:rPr lang="zh-CN" altLang="en-US" dirty="0">
                <a:latin typeface="宋体" panose="02010600030101010101" pitchFamily="2" charset="-122"/>
              </a:rPr>
              <a:t>。省公司的报表和</a:t>
            </a:r>
            <a:r>
              <a:rPr lang="en-US" altLang="zh-CN" dirty="0">
                <a:latin typeface="宋体" panose="02010600030101010101" pitchFamily="2" charset="-122"/>
              </a:rPr>
              <a:t>BI</a:t>
            </a:r>
            <a:r>
              <a:rPr lang="zh-CN" altLang="en-US" dirty="0">
                <a:latin typeface="宋体" panose="02010600030101010101" pitchFamily="2" charset="-122"/>
              </a:rPr>
              <a:t>等系统，主要的服务对象</a:t>
            </a:r>
            <a:r>
              <a:rPr lang="zh-CN" altLang="en-US" dirty="0" smtClean="0">
                <a:latin typeface="宋体" panose="02010600030101010101" pitchFamily="2" charset="-122"/>
              </a:rPr>
              <a:t>是</a:t>
            </a:r>
            <a:r>
              <a:rPr lang="en-US" altLang="zh-CN" dirty="0" smtClean="0">
                <a:latin typeface="宋体" panose="02010600030101010101" pitchFamily="2" charset="-122"/>
              </a:rPr>
              <a:t>XXXX</a:t>
            </a:r>
            <a:r>
              <a:rPr lang="zh-CN" altLang="en-US" dirty="0" smtClean="0">
                <a:latin typeface="宋体" panose="02010600030101010101" pitchFamily="2" charset="-122"/>
              </a:rPr>
              <a:t>各个</a:t>
            </a:r>
            <a:r>
              <a:rPr lang="zh-CN" altLang="en-US" dirty="0">
                <a:latin typeface="宋体" panose="02010600030101010101" pitchFamily="2" charset="-122"/>
              </a:rPr>
              <a:t>盟市，数据主要具体到各个盟市，最多到盟市的各个区，无法具体到具体的小组和营业厅，无法满足市公司的数据落地和细化跟踪工作。我们的系统可以从同样的数据源取数，然后再增加一些自己底层数据的结构，达到细化颗粒度的效果。</a:t>
            </a:r>
          </a:p>
          <a:p>
            <a:pPr marL="360000" indent="-285750">
              <a:lnSpc>
                <a:spcPct val="150000"/>
              </a:lnSpc>
              <a:buFont typeface="Wingdings" panose="05000000000000000000" pitchFamily="2" charset="2"/>
              <a:buChar char="Ø"/>
            </a:pPr>
            <a:r>
              <a:rPr lang="zh-CN" altLang="en-US" b="1" dirty="0" smtClean="0">
                <a:latin typeface="宋体" panose="02010600030101010101" pitchFamily="2" charset="-122"/>
              </a:rPr>
              <a:t>无法</a:t>
            </a:r>
            <a:r>
              <a:rPr lang="zh-CN" altLang="en-US" b="1" dirty="0">
                <a:latin typeface="宋体" panose="02010600030101010101" pitchFamily="2" charset="-122"/>
              </a:rPr>
              <a:t>适应盟市特殊化需求</a:t>
            </a:r>
            <a:r>
              <a:rPr lang="zh-CN" altLang="en-US" dirty="0">
                <a:latin typeface="宋体" panose="02010600030101010101" pitchFamily="2" charset="-122"/>
              </a:rPr>
              <a:t>。各盟市分公司业务需求会根据各个地方的特点而有所不同，省公司的系统无法做到满足所有的不一致性需求，主要</a:t>
            </a:r>
            <a:r>
              <a:rPr lang="zh-CN" altLang="en-US" dirty="0" smtClean="0">
                <a:latin typeface="宋体" panose="02010600030101010101" pitchFamily="2" charset="-122"/>
              </a:rPr>
              <a:t>是</a:t>
            </a:r>
            <a:r>
              <a:rPr lang="en-US" altLang="zh-CN" dirty="0" smtClean="0">
                <a:latin typeface="宋体" panose="02010600030101010101" pitchFamily="2" charset="-122"/>
              </a:rPr>
              <a:t>XX</a:t>
            </a:r>
            <a:r>
              <a:rPr lang="zh-CN" altLang="en-US" dirty="0" smtClean="0">
                <a:latin typeface="宋体" panose="02010600030101010101" pitchFamily="2" charset="-122"/>
              </a:rPr>
              <a:t>业务</a:t>
            </a:r>
            <a:r>
              <a:rPr lang="zh-CN" altLang="en-US" dirty="0">
                <a:latin typeface="宋体" panose="02010600030101010101" pitchFamily="2" charset="-122"/>
              </a:rPr>
              <a:t>和财务业务不同，还没有形成标准化，它里面还是有很多的个性化存在。我们的系统扩展性还是不错的，能实现一些定制化的需求。</a:t>
            </a:r>
          </a:p>
          <a:p>
            <a:pPr marL="360000" indent="-285750">
              <a:lnSpc>
                <a:spcPct val="150000"/>
              </a:lnSpc>
              <a:buFont typeface="Wingdings" panose="05000000000000000000" pitchFamily="2" charset="2"/>
              <a:buChar char="Ø"/>
            </a:pPr>
            <a:r>
              <a:rPr lang="zh-CN" altLang="en-US" b="1" dirty="0" smtClean="0">
                <a:latin typeface="宋体" panose="02010600030101010101" pitchFamily="2" charset="-122"/>
              </a:rPr>
              <a:t>市</a:t>
            </a:r>
            <a:r>
              <a:rPr lang="zh-CN" altLang="en-US" b="1" dirty="0">
                <a:latin typeface="宋体" panose="02010600030101010101" pitchFamily="2" charset="-122"/>
              </a:rPr>
              <a:t>分公司的自我管理要求</a:t>
            </a:r>
            <a:r>
              <a:rPr lang="zh-CN" altLang="en-US" dirty="0">
                <a:latin typeface="宋体" panose="02010600030101010101" pitchFamily="2" charset="-122"/>
              </a:rPr>
              <a:t>。市级公司也需要一套自己的系统，来满足自己信息化建设的需求。</a:t>
            </a:r>
          </a:p>
          <a:p>
            <a:pPr marL="285750" indent="-285750">
              <a:lnSpc>
                <a:spcPct val="150000"/>
              </a:lnSpc>
              <a:buFont typeface="Wingdings" panose="05000000000000000000" pitchFamily="2" charset="2"/>
              <a:buChar char="l"/>
            </a:pPr>
            <a:r>
              <a:rPr lang="zh-CN" altLang="en-US" b="1" dirty="0" smtClean="0">
                <a:latin typeface="宋体" panose="02010600030101010101" pitchFamily="2" charset="-122"/>
              </a:rPr>
              <a:t>整合</a:t>
            </a:r>
            <a:r>
              <a:rPr lang="zh-CN" altLang="en-US" b="1" dirty="0">
                <a:latin typeface="宋体" panose="02010600030101010101" pitchFamily="2" charset="-122"/>
              </a:rPr>
              <a:t>市公司各个零散的业务需求</a:t>
            </a:r>
          </a:p>
          <a:p>
            <a:pPr>
              <a:lnSpc>
                <a:spcPct val="150000"/>
              </a:lnSpc>
            </a:pPr>
            <a:r>
              <a:rPr lang="zh-CN" altLang="en-US" dirty="0" smtClean="0">
                <a:latin typeface="宋体" panose="02010600030101010101" pitchFamily="2" charset="-122"/>
              </a:rPr>
              <a:t>       ****公司</a:t>
            </a:r>
            <a:r>
              <a:rPr lang="zh-CN" altLang="en-US" dirty="0">
                <a:latin typeface="宋体" panose="02010600030101010101" pitchFamily="2" charset="-122"/>
              </a:rPr>
              <a:t>的的各模块业务相对零散。有时候某一个功能都有可能有自己独立的系统，比如之前的终端系统就是独立的系统。另外，有些工作还没有实现信息化</a:t>
            </a:r>
            <a:r>
              <a:rPr lang="en-US" altLang="zh-CN" dirty="0">
                <a:latin typeface="宋体" panose="02010600030101010101" pitchFamily="2" charset="-122"/>
              </a:rPr>
              <a:t>(</a:t>
            </a:r>
            <a:r>
              <a:rPr lang="zh-CN" altLang="en-US" dirty="0">
                <a:latin typeface="宋体" panose="02010600030101010101" pitchFamily="2" charset="-122"/>
              </a:rPr>
              <a:t>数据化</a:t>
            </a:r>
            <a:r>
              <a:rPr lang="en-US" altLang="zh-CN" dirty="0">
                <a:latin typeface="宋体" panose="02010600030101010101" pitchFamily="2" charset="-122"/>
              </a:rPr>
              <a:t>)</a:t>
            </a:r>
            <a:r>
              <a:rPr lang="zh-CN" altLang="en-US" dirty="0">
                <a:latin typeface="宋体" panose="02010600030101010101" pitchFamily="2" charset="-122"/>
              </a:rPr>
              <a:t>，或者信息化还有不足，比如之前他们</a:t>
            </a:r>
            <a:r>
              <a:rPr lang="zh-CN" altLang="en-US" dirty="0" smtClean="0">
                <a:latin typeface="宋体" panose="02010600030101010101" pitchFamily="2" charset="-122"/>
              </a:rPr>
              <a:t>的</a:t>
            </a:r>
            <a:r>
              <a:rPr lang="en-US" altLang="zh-CN" dirty="0" smtClean="0">
                <a:latin typeface="宋体" panose="02010600030101010101" pitchFamily="2" charset="-122"/>
              </a:rPr>
              <a:t>XX</a:t>
            </a:r>
            <a:r>
              <a:rPr lang="zh-CN" altLang="en-US" dirty="0" smtClean="0">
                <a:latin typeface="宋体" panose="02010600030101010101" pitchFamily="2" charset="-122"/>
              </a:rPr>
              <a:t>卡</a:t>
            </a:r>
            <a:r>
              <a:rPr lang="zh-CN" altLang="en-US" dirty="0">
                <a:latin typeface="宋体" panose="02010600030101010101" pitchFamily="2" charset="-122"/>
              </a:rPr>
              <a:t>类的管理，都是通过人工管理，</a:t>
            </a:r>
            <a:r>
              <a:rPr lang="en-US" altLang="zh-CN" dirty="0">
                <a:latin typeface="宋体" panose="02010600030101010101" pitchFamily="2" charset="-122"/>
              </a:rPr>
              <a:t>CRM</a:t>
            </a:r>
            <a:r>
              <a:rPr lang="zh-CN" altLang="en-US" dirty="0">
                <a:latin typeface="宋体" panose="02010600030101010101" pitchFamily="2" charset="-122"/>
              </a:rPr>
              <a:t>系统产生的差异无法及时</a:t>
            </a:r>
            <a:r>
              <a:rPr lang="zh-CN" altLang="en-US" dirty="0" smtClean="0">
                <a:latin typeface="宋体" panose="02010600030101010101" pitchFamily="2" charset="-122"/>
              </a:rPr>
              <a:t>校对。</a:t>
            </a:r>
            <a:r>
              <a:rPr lang="zh-CN" altLang="en-US" dirty="0">
                <a:latin typeface="宋体" panose="02010600030101010101" pitchFamily="2" charset="-122"/>
              </a:rPr>
              <a:t>此外，他们的财务部门也提出了一些需求，我相信后面应该还会有其他的需求陆续整合</a:t>
            </a:r>
            <a:r>
              <a:rPr lang="zh-CN" altLang="en-US" dirty="0" smtClean="0">
                <a:latin typeface="宋体" panose="02010600030101010101" pitchFamily="2" charset="-122"/>
              </a:rPr>
              <a:t>到**系统</a:t>
            </a:r>
            <a:r>
              <a:rPr lang="zh-CN" altLang="en-US" dirty="0">
                <a:latin typeface="宋体" panose="02010600030101010101" pitchFamily="2" charset="-122"/>
              </a:rPr>
              <a:t>上来。</a:t>
            </a:r>
          </a:p>
        </p:txBody>
      </p:sp>
      <p:sp>
        <p:nvSpPr>
          <p:cNvPr id="3" name="标题 1"/>
          <p:cNvSpPr>
            <a:spLocks noGrp="1"/>
          </p:cNvSpPr>
          <p:nvPr>
            <p:ph type="title"/>
          </p:nvPr>
        </p:nvSpPr>
        <p:spPr>
          <a:xfrm>
            <a:off x="179512" y="116632"/>
            <a:ext cx="8229600" cy="561975"/>
          </a:xfrm>
        </p:spPr>
        <p:txBody>
          <a:bodyPr/>
          <a:lstStyle/>
          <a:p>
            <a:r>
              <a:rPr lang="zh-CN" altLang="en-US" dirty="0" smtClean="0">
                <a:latin typeface="华文仿宋" panose="02010600040101010101" pitchFamily="2" charset="-122"/>
                <a:ea typeface="华文仿宋" panose="02010600040101010101" pitchFamily="2" charset="-122"/>
              </a:rPr>
              <a:t>思考：报表系统价值所在</a:t>
            </a:r>
            <a:endParaRPr lang="zh-CN" altLang="en-US"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2431180886"/>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229600" cy="561975"/>
          </a:xfrm>
        </p:spPr>
        <p:txBody>
          <a:bodyPr/>
          <a:lstStyle/>
          <a:p>
            <a:r>
              <a:rPr lang="zh-CN" altLang="en-US" dirty="0" smtClean="0">
                <a:latin typeface="华文仿宋" panose="02010600040101010101" pitchFamily="2" charset="-122"/>
                <a:ea typeface="华文仿宋" panose="02010600040101010101" pitchFamily="2" charset="-122"/>
              </a:rPr>
              <a:t>思考</a:t>
            </a:r>
            <a:r>
              <a:rPr lang="zh-CN" altLang="en-US" dirty="0" smtClean="0">
                <a:latin typeface="华文仿宋" panose="02010600040101010101" pitchFamily="2" charset="-122"/>
                <a:ea typeface="华文仿宋" panose="02010600040101010101" pitchFamily="2" charset="-122"/>
              </a:rPr>
              <a:t>：</a:t>
            </a:r>
            <a:r>
              <a:rPr lang="en-US" altLang="zh-CN" dirty="0" smtClean="0">
                <a:latin typeface="华文仿宋" panose="02010600040101010101" pitchFamily="2" charset="-122"/>
                <a:ea typeface="华文仿宋" panose="02010600040101010101" pitchFamily="2" charset="-122"/>
              </a:rPr>
              <a:t>XX</a:t>
            </a:r>
            <a:r>
              <a:rPr lang="zh-CN" altLang="en-US" dirty="0" smtClean="0">
                <a:latin typeface="华文仿宋" panose="02010600040101010101" pitchFamily="2" charset="-122"/>
                <a:ea typeface="华文仿宋" panose="02010600040101010101" pitchFamily="2" charset="-122"/>
              </a:rPr>
              <a:t>行业</a:t>
            </a:r>
            <a:r>
              <a:rPr lang="zh-CN" altLang="en-US" dirty="0" smtClean="0">
                <a:latin typeface="华文仿宋" panose="02010600040101010101" pitchFamily="2" charset="-122"/>
                <a:ea typeface="华文仿宋" panose="02010600040101010101" pitchFamily="2" charset="-122"/>
              </a:rPr>
              <a:t>趋势</a:t>
            </a:r>
            <a:r>
              <a:rPr lang="en-US" altLang="zh-CN" dirty="0" smtClean="0">
                <a:latin typeface="华文仿宋" panose="02010600040101010101" pitchFamily="2" charset="-122"/>
                <a:ea typeface="华文仿宋" panose="02010600040101010101" pitchFamily="2" charset="-122"/>
              </a:rPr>
              <a:t>1</a:t>
            </a:r>
            <a:endParaRPr lang="zh-CN" altLang="en-US" dirty="0">
              <a:latin typeface="华文仿宋" panose="02010600040101010101" pitchFamily="2" charset="-122"/>
              <a:ea typeface="华文仿宋" panose="02010600040101010101" pitchFamily="2" charset="-122"/>
            </a:endParaRPr>
          </a:p>
        </p:txBody>
      </p:sp>
      <p:sp>
        <p:nvSpPr>
          <p:cNvPr id="3" name="TextBox 2"/>
          <p:cNvSpPr txBox="1"/>
          <p:nvPr/>
        </p:nvSpPr>
        <p:spPr>
          <a:xfrm>
            <a:off x="179512" y="1052736"/>
            <a:ext cx="8640960" cy="3000821"/>
          </a:xfrm>
          <a:prstGeom prst="rect">
            <a:avLst/>
          </a:prstGeom>
          <a:noFill/>
        </p:spPr>
        <p:txBody>
          <a:bodyPr wrap="square" rtlCol="0">
            <a:spAutoFit/>
          </a:bodyPr>
          <a:lstStyle/>
          <a:p>
            <a:pPr>
              <a:lnSpc>
                <a:spcPct val="150000"/>
              </a:lnSpc>
            </a:pPr>
            <a:r>
              <a:rPr lang="en-US" altLang="zh-CN" dirty="0" smtClean="0">
                <a:latin typeface="宋体" panose="02010600030101010101" pitchFamily="2" charset="-122"/>
              </a:rPr>
              <a:t>    </a:t>
            </a:r>
            <a:r>
              <a:rPr lang="zh-CN" altLang="zh-CN" dirty="0" smtClean="0">
                <a:latin typeface="宋体" panose="02010600030101010101" pitchFamily="2" charset="-122"/>
              </a:rPr>
              <a:t>在</a:t>
            </a:r>
            <a:r>
              <a:rPr lang="en-US" altLang="zh-CN" dirty="0" smtClean="0">
                <a:latin typeface="宋体" panose="02010600030101010101" pitchFamily="2" charset="-122"/>
              </a:rPr>
              <a:t>XX</a:t>
            </a:r>
            <a:r>
              <a:rPr lang="zh-CN" altLang="zh-CN" dirty="0" smtClean="0">
                <a:latin typeface="宋体" panose="02010600030101010101" pitchFamily="2" charset="-122"/>
              </a:rPr>
              <a:t>的</a:t>
            </a:r>
            <a:r>
              <a:rPr lang="zh-CN" altLang="zh-CN" dirty="0">
                <a:latin typeface="宋体" panose="02010600030101010101" pitchFamily="2" charset="-122"/>
              </a:rPr>
              <a:t>这段时间，也大概了解到一些深层次问题，</a:t>
            </a:r>
            <a:r>
              <a:rPr lang="zh-CN" altLang="zh-CN" dirty="0" smtClean="0">
                <a:latin typeface="宋体" panose="02010600030101010101" pitchFamily="2" charset="-122"/>
              </a:rPr>
              <a:t>关于</a:t>
            </a:r>
            <a:r>
              <a:rPr lang="en-US" altLang="zh-CN" dirty="0" smtClean="0">
                <a:latin typeface="宋体" panose="02010600030101010101" pitchFamily="2" charset="-122"/>
              </a:rPr>
              <a:t>XX</a:t>
            </a:r>
            <a:r>
              <a:rPr lang="zh-CN" altLang="zh-CN" dirty="0" smtClean="0">
                <a:latin typeface="宋体" panose="02010600030101010101" pitchFamily="2" charset="-122"/>
              </a:rPr>
              <a:t>公司</a:t>
            </a:r>
            <a:r>
              <a:rPr lang="zh-CN" altLang="zh-CN" dirty="0">
                <a:latin typeface="宋体" panose="02010600030101010101" pitchFamily="2" charset="-122"/>
              </a:rPr>
              <a:t>的</a:t>
            </a:r>
            <a:r>
              <a:rPr lang="zh-CN" altLang="zh-CN" dirty="0" smtClean="0">
                <a:latin typeface="宋体" panose="02010600030101010101" pitchFamily="2" charset="-122"/>
              </a:rPr>
              <a:t>。</a:t>
            </a:r>
            <a:r>
              <a:rPr lang="en-US" altLang="zh-CN" dirty="0" smtClean="0">
                <a:latin typeface="宋体" panose="02010600030101010101" pitchFamily="2" charset="-122"/>
              </a:rPr>
              <a:t>XX</a:t>
            </a:r>
            <a:r>
              <a:rPr lang="zh-CN" altLang="zh-CN" dirty="0" smtClean="0">
                <a:latin typeface="宋体" panose="02010600030101010101" pitchFamily="2" charset="-122"/>
              </a:rPr>
              <a:t>总公司</a:t>
            </a:r>
            <a:r>
              <a:rPr lang="zh-CN" altLang="zh-CN" dirty="0">
                <a:latin typeface="宋体" panose="02010600030101010101" pitchFamily="2" charset="-122"/>
              </a:rPr>
              <a:t>，有人提出</a:t>
            </a:r>
            <a:r>
              <a:rPr lang="zh-CN" altLang="zh-CN" dirty="0" smtClean="0">
                <a:latin typeface="宋体" panose="02010600030101010101" pitchFamily="2" charset="-122"/>
              </a:rPr>
              <a:t>“</a:t>
            </a:r>
            <a:r>
              <a:rPr lang="zh-CN" altLang="en-US" b="1" dirty="0" smtClean="0">
                <a:latin typeface="宋体" panose="02010600030101010101" pitchFamily="2" charset="-122"/>
              </a:rPr>
              <a:t>去诸侯化</a:t>
            </a:r>
            <a:r>
              <a:rPr lang="zh-CN" altLang="zh-CN" b="1" dirty="0" smtClean="0">
                <a:latin typeface="宋体" panose="02010600030101010101" pitchFamily="2" charset="-122"/>
              </a:rPr>
              <a:t>，</a:t>
            </a:r>
            <a:r>
              <a:rPr lang="zh-CN" altLang="zh-CN" b="1" dirty="0">
                <a:latin typeface="宋体" panose="02010600030101010101" pitchFamily="2" charset="-122"/>
              </a:rPr>
              <a:t>核心业务趋于中心化，学习电</a:t>
            </a:r>
            <a:r>
              <a:rPr lang="zh-CN" altLang="zh-CN" b="1" dirty="0" smtClean="0">
                <a:latin typeface="宋体" panose="02010600030101010101" pitchFamily="2" charset="-122"/>
              </a:rPr>
              <a:t>商</a:t>
            </a:r>
            <a:r>
              <a:rPr lang="en-US" altLang="zh-CN" b="1" dirty="0" smtClean="0">
                <a:latin typeface="宋体" panose="02010600030101010101" pitchFamily="2" charset="-122"/>
              </a:rPr>
              <a:t>(</a:t>
            </a:r>
            <a:r>
              <a:rPr lang="zh-CN" altLang="zh-CN" b="1" dirty="0">
                <a:latin typeface="宋体" panose="02010600030101010101" pitchFamily="2" charset="-122"/>
              </a:rPr>
              <a:t>京东、阿里</a:t>
            </a:r>
            <a:r>
              <a:rPr lang="en-US" altLang="zh-CN" b="1" dirty="0" smtClean="0">
                <a:latin typeface="宋体" panose="02010600030101010101" pitchFamily="2" charset="-122"/>
              </a:rPr>
              <a:t>)</a:t>
            </a:r>
            <a:r>
              <a:rPr lang="zh-CN" altLang="zh-CN" b="1" dirty="0" smtClean="0">
                <a:latin typeface="宋体" panose="02010600030101010101" pitchFamily="2" charset="-122"/>
              </a:rPr>
              <a:t>模式</a:t>
            </a:r>
            <a:r>
              <a:rPr lang="zh-CN" altLang="en-US" dirty="0" smtClean="0">
                <a:latin typeface="宋体" panose="02010600030101010101" pitchFamily="2" charset="-122"/>
              </a:rPr>
              <a:t>”</a:t>
            </a:r>
            <a:r>
              <a:rPr lang="zh-CN" altLang="zh-CN" dirty="0" smtClean="0">
                <a:latin typeface="宋体" panose="02010600030101010101" pitchFamily="2" charset="-122"/>
              </a:rPr>
              <a:t>的</a:t>
            </a:r>
            <a:r>
              <a:rPr lang="zh-CN" altLang="zh-CN" dirty="0">
                <a:latin typeface="宋体" panose="02010600030101010101" pitchFamily="2" charset="-122"/>
              </a:rPr>
              <a:t>理念（大概是这个意思，自己总结的）</a:t>
            </a:r>
            <a:r>
              <a:rPr lang="zh-CN" altLang="zh-CN" dirty="0" smtClean="0">
                <a:latin typeface="宋体" panose="02010600030101010101" pitchFamily="2" charset="-122"/>
              </a:rPr>
              <a:t>。</a:t>
            </a:r>
            <a:endParaRPr lang="en-US" altLang="zh-CN" dirty="0" smtClean="0">
              <a:latin typeface="宋体" panose="02010600030101010101" pitchFamily="2" charset="-122"/>
            </a:endParaRPr>
          </a:p>
          <a:p>
            <a:pPr>
              <a:lnSpc>
                <a:spcPct val="150000"/>
              </a:lnSpc>
            </a:pPr>
            <a:r>
              <a:rPr lang="en-US" altLang="zh-CN" dirty="0">
                <a:latin typeface="宋体" panose="02010600030101010101" pitchFamily="2" charset="-122"/>
              </a:rPr>
              <a:t> </a:t>
            </a:r>
            <a:r>
              <a:rPr lang="en-US" altLang="zh-CN" dirty="0" smtClean="0">
                <a:latin typeface="宋体" panose="02010600030101010101" pitchFamily="2" charset="-122"/>
              </a:rPr>
              <a:t>   </a:t>
            </a:r>
            <a:r>
              <a:rPr lang="zh-CN" altLang="zh-CN" dirty="0" smtClean="0">
                <a:latin typeface="宋体" panose="02010600030101010101" pitchFamily="2" charset="-122"/>
              </a:rPr>
              <a:t>我</a:t>
            </a:r>
            <a:r>
              <a:rPr lang="zh-CN" altLang="zh-CN" dirty="0">
                <a:latin typeface="宋体" panose="02010600030101010101" pitchFamily="2" charset="-122"/>
              </a:rPr>
              <a:t>理解的意思是，弱化各个省公司的职能，核心业务和核心资源放到总公司统一管理，学习大型电商公司的模式，整合资源优势，利用互联网、数据和物流，来提高整体的效率和效益，有点互联网化的意思。</a:t>
            </a:r>
          </a:p>
          <a:p>
            <a:pPr>
              <a:lnSpc>
                <a:spcPct val="150000"/>
              </a:lnSpc>
            </a:pPr>
            <a:r>
              <a:rPr lang="en-US" altLang="zh-CN" dirty="0" smtClean="0">
                <a:latin typeface="宋体" panose="02010600030101010101" pitchFamily="2" charset="-122"/>
              </a:rPr>
              <a:t>    </a:t>
            </a:r>
            <a:r>
              <a:rPr lang="zh-CN" altLang="en-US" dirty="0" smtClean="0">
                <a:latin typeface="宋体" panose="02010600030101010101" pitchFamily="2" charset="-122"/>
              </a:rPr>
              <a:t>个人</a:t>
            </a:r>
            <a:r>
              <a:rPr lang="zh-CN" altLang="zh-CN" dirty="0" smtClean="0">
                <a:latin typeface="宋体" panose="02010600030101010101" pitchFamily="2" charset="-122"/>
              </a:rPr>
              <a:t>觉得</a:t>
            </a:r>
            <a:r>
              <a:rPr lang="zh-CN" altLang="zh-CN" dirty="0">
                <a:latin typeface="宋体" panose="02010600030101010101" pitchFamily="2" charset="-122"/>
              </a:rPr>
              <a:t>对于我们的影响，</a:t>
            </a:r>
            <a:r>
              <a:rPr lang="zh-CN" altLang="zh-CN" dirty="0" smtClean="0">
                <a:latin typeface="宋体" panose="02010600030101010101" pitchFamily="2" charset="-122"/>
              </a:rPr>
              <a:t>在于</a:t>
            </a:r>
            <a:r>
              <a:rPr lang="en-US" altLang="zh-CN" dirty="0" smtClean="0">
                <a:latin typeface="宋体" panose="02010600030101010101" pitchFamily="2" charset="-122"/>
              </a:rPr>
              <a:t>XX</a:t>
            </a:r>
            <a:r>
              <a:rPr lang="zh-CN" altLang="zh-CN" dirty="0" smtClean="0">
                <a:latin typeface="宋体" panose="02010600030101010101" pitchFamily="2" charset="-122"/>
              </a:rPr>
              <a:t>业务</a:t>
            </a:r>
            <a:r>
              <a:rPr lang="zh-CN" altLang="zh-CN" dirty="0">
                <a:latin typeface="宋体" panose="02010600030101010101" pitchFamily="2" charset="-122"/>
              </a:rPr>
              <a:t>模式的转变，以及前进方向的转变。</a:t>
            </a:r>
          </a:p>
          <a:p>
            <a:pPr>
              <a:lnSpc>
                <a:spcPct val="150000"/>
              </a:lnSpc>
            </a:pPr>
            <a:r>
              <a:rPr lang="en-US" altLang="zh-CN" dirty="0" smtClean="0">
                <a:latin typeface="宋体" panose="02010600030101010101" pitchFamily="2" charset="-122"/>
              </a:rPr>
              <a:t>     </a:t>
            </a:r>
            <a:r>
              <a:rPr lang="zh-CN" altLang="zh-CN" dirty="0" smtClean="0">
                <a:latin typeface="宋体" panose="02010600030101010101" pitchFamily="2" charset="-122"/>
              </a:rPr>
              <a:t>如果</a:t>
            </a:r>
            <a:r>
              <a:rPr lang="en-US" altLang="zh-CN" dirty="0" smtClean="0">
                <a:latin typeface="宋体" panose="02010600030101010101" pitchFamily="2" charset="-122"/>
              </a:rPr>
              <a:t>XX</a:t>
            </a:r>
            <a:r>
              <a:rPr lang="zh-CN" altLang="zh-CN" dirty="0" smtClean="0">
                <a:latin typeface="宋体" panose="02010600030101010101" pitchFamily="2" charset="-122"/>
              </a:rPr>
              <a:t>实现</a:t>
            </a:r>
            <a:r>
              <a:rPr lang="zh-CN" altLang="zh-CN" dirty="0">
                <a:latin typeface="宋体" panose="02010600030101010101" pitchFamily="2" charset="-122"/>
              </a:rPr>
              <a:t>了这种模式，</a:t>
            </a:r>
            <a:r>
              <a:rPr lang="zh-CN" altLang="zh-CN" dirty="0" smtClean="0">
                <a:latin typeface="宋体" panose="02010600030101010101" pitchFamily="2" charset="-122"/>
              </a:rPr>
              <a:t>那</a:t>
            </a:r>
            <a:r>
              <a:rPr lang="en-US" altLang="zh-CN" dirty="0" smtClean="0">
                <a:latin typeface="宋体" panose="02010600030101010101" pitchFamily="2" charset="-122"/>
              </a:rPr>
              <a:t>XX</a:t>
            </a:r>
            <a:r>
              <a:rPr lang="zh-CN" altLang="zh-CN" dirty="0" smtClean="0">
                <a:latin typeface="宋体" panose="02010600030101010101" pitchFamily="2" charset="-122"/>
              </a:rPr>
              <a:t>就</a:t>
            </a:r>
            <a:r>
              <a:rPr lang="zh-CN" altLang="zh-CN" dirty="0">
                <a:latin typeface="宋体" panose="02010600030101010101" pitchFamily="2" charset="-122"/>
              </a:rPr>
              <a:t>握有自己的大数据，可以挖掘数据的潜在价值，并以此</a:t>
            </a:r>
            <a:r>
              <a:rPr lang="zh-CN" altLang="zh-CN" dirty="0" smtClean="0">
                <a:latin typeface="宋体" panose="02010600030101010101" pitchFamily="2" charset="-122"/>
              </a:rPr>
              <a:t>产生</a:t>
            </a:r>
            <a:r>
              <a:rPr lang="en-US" altLang="zh-CN" dirty="0" smtClean="0">
                <a:latin typeface="宋体" panose="02010600030101010101" pitchFamily="2" charset="-122"/>
              </a:rPr>
              <a:t>XX</a:t>
            </a:r>
            <a:r>
              <a:rPr lang="zh-CN" altLang="zh-CN" dirty="0" smtClean="0">
                <a:latin typeface="宋体" panose="02010600030101010101" pitchFamily="2" charset="-122"/>
              </a:rPr>
              <a:t>行业</a:t>
            </a:r>
            <a:r>
              <a:rPr lang="zh-CN" altLang="zh-CN" dirty="0">
                <a:latin typeface="宋体" panose="02010600030101010101" pitchFamily="2" charset="-122"/>
              </a:rPr>
              <a:t>产生化学效应的变化。</a:t>
            </a:r>
            <a:r>
              <a:rPr lang="zh-CN" altLang="zh-CN" dirty="0" smtClean="0">
                <a:latin typeface="宋体" panose="02010600030101010101" pitchFamily="2" charset="-122"/>
              </a:rPr>
              <a:t>比如</a:t>
            </a:r>
            <a:r>
              <a:rPr lang="en-US" altLang="zh-CN" dirty="0" smtClean="0">
                <a:latin typeface="宋体" panose="02010600030101010101" pitchFamily="2" charset="-122"/>
              </a:rPr>
              <a:t>XXXX</a:t>
            </a:r>
            <a:r>
              <a:rPr lang="zh-CN" altLang="zh-CN" dirty="0" smtClean="0">
                <a:latin typeface="宋体" panose="02010600030101010101" pitchFamily="2" charset="-122"/>
              </a:rPr>
              <a:t>区公司</a:t>
            </a:r>
            <a:r>
              <a:rPr lang="zh-CN" altLang="zh-CN" dirty="0">
                <a:latin typeface="宋体" panose="02010600030101010101" pitchFamily="2" charset="-122"/>
              </a:rPr>
              <a:t>，他们现在使用的系统是联创的</a:t>
            </a:r>
            <a:r>
              <a:rPr lang="en-US" altLang="zh-CN" dirty="0">
                <a:latin typeface="宋体" panose="02010600030101010101" pitchFamily="2" charset="-122"/>
              </a:rPr>
              <a:t>CRM</a:t>
            </a:r>
            <a:r>
              <a:rPr lang="zh-CN" altLang="zh-CN" dirty="0">
                <a:latin typeface="宋体" panose="02010600030101010101" pitchFamily="2" charset="-122"/>
              </a:rPr>
              <a:t>，如果整合的话，有可能弃用或者改变现在使用方式，那和此系统相关的系统也会淘汰或者改变，比如东方国信的</a:t>
            </a:r>
            <a:r>
              <a:rPr lang="en-US" altLang="zh-CN" dirty="0">
                <a:latin typeface="宋体" panose="02010600030101010101" pitchFamily="2" charset="-122"/>
              </a:rPr>
              <a:t>BI</a:t>
            </a:r>
            <a:r>
              <a:rPr lang="zh-CN" altLang="zh-CN" dirty="0">
                <a:latin typeface="宋体" panose="02010600030101010101" pitchFamily="2" charset="-122"/>
              </a:rPr>
              <a:t>和报表系统，我们</a:t>
            </a:r>
            <a:r>
              <a:rPr lang="zh-CN" altLang="zh-CN" dirty="0" smtClean="0">
                <a:latin typeface="宋体" panose="02010600030101010101" pitchFamily="2" charset="-122"/>
              </a:rPr>
              <a:t>的</a:t>
            </a:r>
            <a:r>
              <a:rPr lang="zh-CN" altLang="en-US" dirty="0" smtClean="0">
                <a:latin typeface="宋体" panose="02010600030101010101" pitchFamily="2" charset="-122"/>
              </a:rPr>
              <a:t>**</a:t>
            </a:r>
            <a:r>
              <a:rPr lang="zh-CN" altLang="zh-CN" dirty="0" smtClean="0">
                <a:latin typeface="宋体" panose="02010600030101010101" pitchFamily="2" charset="-122"/>
              </a:rPr>
              <a:t>系统</a:t>
            </a:r>
            <a:r>
              <a:rPr lang="zh-CN" altLang="zh-CN" dirty="0">
                <a:latin typeface="宋体" panose="02010600030101010101" pitchFamily="2" charset="-122"/>
              </a:rPr>
              <a:t>等，因为我们很多底层数据都是</a:t>
            </a:r>
            <a:r>
              <a:rPr lang="zh-CN" altLang="zh-CN" dirty="0" smtClean="0">
                <a:latin typeface="宋体" panose="02010600030101010101" pitchFamily="2" charset="-122"/>
              </a:rPr>
              <a:t>从</a:t>
            </a:r>
            <a:r>
              <a:rPr lang="zh-CN" altLang="en-US" dirty="0">
                <a:latin typeface="宋体" panose="02010600030101010101" pitchFamily="2" charset="-122"/>
              </a:rPr>
              <a:t>省</a:t>
            </a:r>
            <a:r>
              <a:rPr lang="zh-CN" altLang="en-US" dirty="0" smtClean="0">
                <a:latin typeface="宋体" panose="02010600030101010101" pitchFamily="2" charset="-122"/>
              </a:rPr>
              <a:t>公司的</a:t>
            </a:r>
            <a:r>
              <a:rPr lang="en-US" altLang="zh-CN" dirty="0" smtClean="0">
                <a:latin typeface="宋体" panose="02010600030101010101" pitchFamily="2" charset="-122"/>
              </a:rPr>
              <a:t>CRM</a:t>
            </a:r>
            <a:r>
              <a:rPr lang="zh-CN" altLang="zh-CN" dirty="0">
                <a:latin typeface="宋体" panose="02010600030101010101" pitchFamily="2" charset="-122"/>
              </a:rPr>
              <a:t>系统中取数的</a:t>
            </a:r>
            <a:r>
              <a:rPr lang="zh-CN" altLang="zh-CN" dirty="0" smtClean="0">
                <a:latin typeface="宋体" panose="02010600030101010101" pitchFamily="2" charset="-122"/>
              </a:rPr>
              <a:t>。</a:t>
            </a:r>
          </a:p>
        </p:txBody>
      </p:sp>
      <p:sp>
        <p:nvSpPr>
          <p:cNvPr id="4" name="TextBox 3"/>
          <p:cNvSpPr txBox="1"/>
          <p:nvPr/>
        </p:nvSpPr>
        <p:spPr>
          <a:xfrm rot="20277365">
            <a:off x="6105954" y="5273506"/>
            <a:ext cx="2664296" cy="646331"/>
          </a:xfrm>
          <a:prstGeom prst="rect">
            <a:avLst/>
          </a:prstGeom>
          <a:noFill/>
          <a:ln>
            <a:solidFill>
              <a:schemeClr val="accent1"/>
            </a:solidFill>
          </a:ln>
        </p:spPr>
        <p:txBody>
          <a:bodyPr wrap="square" rtlCol="0">
            <a:spAutoFit/>
          </a:bodyPr>
          <a:lstStyle/>
          <a:p>
            <a:r>
              <a:rPr lang="zh-CN" altLang="en-US" b="1" dirty="0" smtClean="0">
                <a:solidFill>
                  <a:srgbClr val="FF0000"/>
                </a:solidFill>
              </a:rPr>
              <a:t>此处内容纯属个人想法，如有不妥，请勿喷</a:t>
            </a:r>
            <a:endParaRPr lang="zh-CN" altLang="en-US" b="1" dirty="0">
              <a:solidFill>
                <a:srgbClr val="FF0000"/>
              </a:solidFill>
            </a:endParaRPr>
          </a:p>
        </p:txBody>
      </p:sp>
    </p:spTree>
    <p:extLst>
      <p:ext uri="{BB962C8B-B14F-4D97-AF65-F5344CB8AC3E}">
        <p14:creationId xmlns:p14="http://schemas.microsoft.com/office/powerpoint/2010/main" val="301746605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229600" cy="561975"/>
          </a:xfrm>
        </p:spPr>
        <p:txBody>
          <a:bodyPr/>
          <a:lstStyle/>
          <a:p>
            <a:r>
              <a:rPr lang="zh-CN" altLang="en-US" dirty="0" smtClean="0">
                <a:latin typeface="华文仿宋" panose="02010600040101010101" pitchFamily="2" charset="-122"/>
                <a:ea typeface="华文仿宋" panose="02010600040101010101" pitchFamily="2" charset="-122"/>
              </a:rPr>
              <a:t>思考</a:t>
            </a:r>
            <a:r>
              <a:rPr lang="zh-CN" altLang="en-US" dirty="0" smtClean="0">
                <a:latin typeface="华文仿宋" panose="02010600040101010101" pitchFamily="2" charset="-122"/>
                <a:ea typeface="华文仿宋" panose="02010600040101010101" pitchFamily="2" charset="-122"/>
              </a:rPr>
              <a:t>：</a:t>
            </a:r>
            <a:r>
              <a:rPr lang="en-US" altLang="zh-CN" dirty="0" smtClean="0">
                <a:latin typeface="华文仿宋" panose="02010600040101010101" pitchFamily="2" charset="-122"/>
                <a:ea typeface="华文仿宋" panose="02010600040101010101" pitchFamily="2" charset="-122"/>
              </a:rPr>
              <a:t>XX</a:t>
            </a:r>
            <a:r>
              <a:rPr lang="zh-CN" altLang="en-US" dirty="0" smtClean="0">
                <a:latin typeface="华文仿宋" panose="02010600040101010101" pitchFamily="2" charset="-122"/>
                <a:ea typeface="华文仿宋" panose="02010600040101010101" pitchFamily="2" charset="-122"/>
              </a:rPr>
              <a:t>行业</a:t>
            </a:r>
            <a:r>
              <a:rPr lang="zh-CN" altLang="en-US" dirty="0" smtClean="0">
                <a:latin typeface="华文仿宋" panose="02010600040101010101" pitchFamily="2" charset="-122"/>
                <a:ea typeface="华文仿宋" panose="02010600040101010101" pitchFamily="2" charset="-122"/>
              </a:rPr>
              <a:t>趋势</a:t>
            </a:r>
            <a:r>
              <a:rPr lang="en-US" altLang="zh-CN" dirty="0">
                <a:latin typeface="华文仿宋" panose="02010600040101010101" pitchFamily="2" charset="-122"/>
                <a:ea typeface="华文仿宋" panose="02010600040101010101" pitchFamily="2" charset="-122"/>
              </a:rPr>
              <a:t>2</a:t>
            </a:r>
            <a:endParaRPr lang="zh-CN" altLang="en-US" dirty="0">
              <a:latin typeface="华文仿宋" panose="02010600040101010101" pitchFamily="2" charset="-122"/>
              <a:ea typeface="华文仿宋" panose="02010600040101010101" pitchFamily="2" charset="-122"/>
            </a:endParaRPr>
          </a:p>
        </p:txBody>
      </p:sp>
      <p:sp>
        <p:nvSpPr>
          <p:cNvPr id="3" name="TextBox 2"/>
          <p:cNvSpPr txBox="1"/>
          <p:nvPr/>
        </p:nvSpPr>
        <p:spPr>
          <a:xfrm>
            <a:off x="179512" y="903040"/>
            <a:ext cx="8640960" cy="5867440"/>
          </a:xfrm>
          <a:prstGeom prst="rect">
            <a:avLst/>
          </a:prstGeom>
          <a:noFill/>
        </p:spPr>
        <p:txBody>
          <a:bodyPr wrap="square" rtlCol="0">
            <a:spAutoFit/>
          </a:bodyPr>
          <a:lstStyle/>
          <a:p>
            <a:pPr>
              <a:lnSpc>
                <a:spcPct val="150000"/>
              </a:lnSpc>
            </a:pPr>
            <a:r>
              <a:rPr lang="zh-CN" altLang="zh-CN" dirty="0" smtClean="0"/>
              <a:t>那我们的方向在哪里呢？我觉得可以分三个阶段看。</a:t>
            </a:r>
          </a:p>
          <a:p>
            <a:pPr marL="285750" indent="-285750">
              <a:lnSpc>
                <a:spcPct val="150000"/>
              </a:lnSpc>
              <a:buFont typeface="Wingdings" panose="05000000000000000000" pitchFamily="2" charset="2"/>
              <a:buChar char="Ø"/>
            </a:pPr>
            <a:r>
              <a:rPr lang="zh-CN" altLang="zh-CN" b="1" dirty="0" smtClean="0"/>
              <a:t>第一个阶段：维持现状的阶段，重点在于积累</a:t>
            </a:r>
          </a:p>
          <a:p>
            <a:pPr>
              <a:lnSpc>
                <a:spcPct val="150000"/>
              </a:lnSpc>
            </a:pPr>
            <a:r>
              <a:rPr lang="en-US" altLang="zh-CN" dirty="0" smtClean="0"/>
              <a:t>       </a:t>
            </a:r>
            <a:r>
              <a:rPr lang="zh-CN" altLang="zh-CN" dirty="0" smtClean="0"/>
              <a:t>这个阶段，我觉得重点在于积累，</a:t>
            </a:r>
            <a:r>
              <a:rPr lang="zh-CN" altLang="zh-CN" dirty="0" smtClean="0"/>
              <a:t>积累</a:t>
            </a:r>
            <a:r>
              <a:rPr lang="en-US" altLang="zh-CN" dirty="0" smtClean="0"/>
              <a:t>XX</a:t>
            </a:r>
            <a:r>
              <a:rPr lang="zh-CN" altLang="zh-CN" dirty="0" smtClean="0"/>
              <a:t>行业</a:t>
            </a:r>
            <a:r>
              <a:rPr lang="zh-CN" altLang="zh-CN" dirty="0" smtClean="0"/>
              <a:t>的用户，</a:t>
            </a:r>
            <a:r>
              <a:rPr lang="zh-CN" altLang="zh-CN" dirty="0" smtClean="0"/>
              <a:t>积累</a:t>
            </a:r>
            <a:r>
              <a:rPr lang="en-US" altLang="zh-CN" dirty="0" smtClean="0"/>
              <a:t>XX</a:t>
            </a:r>
            <a:r>
              <a:rPr lang="zh-CN" altLang="zh-CN" dirty="0" smtClean="0"/>
              <a:t>的</a:t>
            </a:r>
            <a:r>
              <a:rPr lang="zh-CN" altLang="zh-CN" dirty="0" smtClean="0"/>
              <a:t>行业经验，积累我们</a:t>
            </a:r>
            <a:r>
              <a:rPr lang="zh-CN" altLang="zh-CN" dirty="0" smtClean="0"/>
              <a:t>在</a:t>
            </a:r>
            <a:r>
              <a:rPr lang="en-US" altLang="zh-CN" dirty="0" smtClean="0"/>
              <a:t>XX</a:t>
            </a:r>
            <a:r>
              <a:rPr lang="zh-CN" altLang="zh-CN" dirty="0" smtClean="0"/>
              <a:t>行业</a:t>
            </a:r>
            <a:r>
              <a:rPr lang="zh-CN" altLang="zh-CN" dirty="0" smtClean="0"/>
              <a:t>的方式方法，积累我们</a:t>
            </a:r>
            <a:r>
              <a:rPr lang="zh-CN" altLang="zh-CN" dirty="0" smtClean="0"/>
              <a:t>在</a:t>
            </a:r>
            <a:r>
              <a:rPr lang="en-US" altLang="zh-CN" dirty="0" smtClean="0"/>
              <a:t>XX</a:t>
            </a:r>
            <a:r>
              <a:rPr lang="zh-CN" altLang="zh-CN" dirty="0" smtClean="0"/>
              <a:t>行业</a:t>
            </a:r>
            <a:r>
              <a:rPr lang="zh-CN" altLang="zh-CN" dirty="0" smtClean="0"/>
              <a:t>用户的“口碑</a:t>
            </a:r>
            <a:r>
              <a:rPr lang="en-US" altLang="zh-CN" dirty="0" smtClean="0"/>
              <a:t>”</a:t>
            </a:r>
            <a:r>
              <a:rPr lang="zh-CN" altLang="zh-CN" dirty="0" smtClean="0"/>
              <a:t>。另外，升级优化我们的产品，使我们的产品更加的稳定，更加的</a:t>
            </a:r>
            <a:r>
              <a:rPr lang="zh-CN" altLang="zh-CN" dirty="0" smtClean="0"/>
              <a:t>适应</a:t>
            </a:r>
            <a:r>
              <a:rPr lang="en-US" altLang="zh-CN" dirty="0" smtClean="0"/>
              <a:t>XX</a:t>
            </a:r>
            <a:r>
              <a:rPr lang="zh-CN" altLang="zh-CN" dirty="0" smtClean="0"/>
              <a:t>行业</a:t>
            </a:r>
            <a:r>
              <a:rPr lang="zh-CN" altLang="zh-CN" dirty="0" smtClean="0"/>
              <a:t>和适应数据量不断上升的趋势，做到“专注</a:t>
            </a:r>
            <a:r>
              <a:rPr lang="en-US" altLang="zh-CN" dirty="0" smtClean="0"/>
              <a:t>”</a:t>
            </a:r>
            <a:r>
              <a:rPr lang="zh-CN" altLang="zh-CN" dirty="0" smtClean="0"/>
              <a:t>和“极致</a:t>
            </a:r>
            <a:r>
              <a:rPr lang="en-US" altLang="zh-CN" dirty="0" smtClean="0"/>
              <a:t>”</a:t>
            </a:r>
            <a:r>
              <a:rPr lang="zh-CN" altLang="zh-CN" dirty="0" smtClean="0"/>
              <a:t>。</a:t>
            </a:r>
          </a:p>
          <a:p>
            <a:pPr marL="285750" indent="-285750">
              <a:lnSpc>
                <a:spcPct val="150000"/>
              </a:lnSpc>
              <a:buFont typeface="Wingdings" panose="05000000000000000000" pitchFamily="2" charset="2"/>
              <a:buChar char="Ø"/>
            </a:pPr>
            <a:r>
              <a:rPr lang="zh-CN" altLang="zh-CN" b="1" dirty="0" smtClean="0"/>
              <a:t>第二个阶段：改革中的阶段，重点在于快</a:t>
            </a:r>
            <a:endParaRPr lang="zh-CN" altLang="zh-CN" dirty="0" smtClean="0"/>
          </a:p>
          <a:p>
            <a:pPr>
              <a:lnSpc>
                <a:spcPct val="150000"/>
              </a:lnSpc>
            </a:pPr>
            <a:r>
              <a:rPr lang="en-US" altLang="zh-CN" dirty="0" smtClean="0"/>
              <a:t>       </a:t>
            </a:r>
            <a:r>
              <a:rPr lang="zh-CN" altLang="zh-CN" dirty="0" smtClean="0"/>
              <a:t>这个阶段，我</a:t>
            </a:r>
            <a:r>
              <a:rPr lang="zh-CN" altLang="zh-CN" dirty="0" smtClean="0"/>
              <a:t>觉得</a:t>
            </a:r>
            <a:r>
              <a:rPr lang="en-US" altLang="zh-CN" dirty="0" smtClean="0"/>
              <a:t>XX</a:t>
            </a:r>
            <a:r>
              <a:rPr lang="zh-CN" altLang="zh-CN" dirty="0" smtClean="0"/>
              <a:t>的</a:t>
            </a:r>
            <a:r>
              <a:rPr lang="zh-CN" altLang="zh-CN" dirty="0" smtClean="0"/>
              <a:t>业务模式会发生很大变化，现在使用的很多的系统可能满足不了变化的要求，会需要变动，而且会很快。我们的报表系统有一个特点，就是能快速开发，快速使用，业务模式发生变化，我们可以很快开发跟进上去。这就是《小米口碑营销内部手册：参与感》提到的“快</a:t>
            </a:r>
            <a:r>
              <a:rPr lang="en-US" altLang="zh-CN" dirty="0" smtClean="0"/>
              <a:t>”</a:t>
            </a:r>
            <a:r>
              <a:rPr lang="zh-CN" altLang="zh-CN" dirty="0" smtClean="0"/>
              <a:t>字诀，不过我们的产品一定要稳定，要不就丢了“口碑</a:t>
            </a:r>
            <a:r>
              <a:rPr lang="en-US" altLang="zh-CN" dirty="0" smtClean="0"/>
              <a:t>”</a:t>
            </a:r>
            <a:r>
              <a:rPr lang="zh-CN" altLang="zh-CN" dirty="0" smtClean="0"/>
              <a:t>了，得不偿失了。</a:t>
            </a:r>
          </a:p>
          <a:p>
            <a:pPr marL="285750" indent="-285750">
              <a:lnSpc>
                <a:spcPct val="150000"/>
              </a:lnSpc>
              <a:buFont typeface="Wingdings" panose="05000000000000000000" pitchFamily="2" charset="2"/>
              <a:buChar char="Ø"/>
            </a:pPr>
            <a:r>
              <a:rPr lang="zh-CN" altLang="zh-CN" b="1" dirty="0" smtClean="0"/>
              <a:t>第三阶段：实现了互联网化</a:t>
            </a:r>
            <a:r>
              <a:rPr lang="zh-CN" altLang="zh-CN" b="1" dirty="0" smtClean="0"/>
              <a:t>的</a:t>
            </a:r>
            <a:r>
              <a:rPr lang="en-US" altLang="zh-CN" b="1" dirty="0" smtClean="0"/>
              <a:t>XX</a:t>
            </a:r>
            <a:r>
              <a:rPr lang="zh-CN" altLang="zh-CN" b="1" dirty="0" smtClean="0"/>
              <a:t>行业</a:t>
            </a:r>
            <a:r>
              <a:rPr lang="zh-CN" altLang="en-US" b="1" dirty="0" smtClean="0"/>
              <a:t>，重点在于业务细化</a:t>
            </a:r>
            <a:endParaRPr lang="zh-CN" altLang="zh-CN" b="1" dirty="0" smtClean="0"/>
          </a:p>
          <a:p>
            <a:pPr>
              <a:lnSpc>
                <a:spcPct val="150000"/>
              </a:lnSpc>
            </a:pPr>
            <a:r>
              <a:rPr lang="en-US" altLang="zh-CN" dirty="0" smtClean="0"/>
              <a:t>       </a:t>
            </a:r>
            <a:r>
              <a:rPr lang="zh-CN" altLang="zh-CN" dirty="0" smtClean="0"/>
              <a:t>这个阶段，主要数据</a:t>
            </a:r>
            <a:r>
              <a:rPr lang="en-US" altLang="zh-CN" dirty="0" smtClean="0"/>
              <a:t>(</a:t>
            </a:r>
            <a:r>
              <a:rPr lang="zh-CN" altLang="zh-CN" dirty="0" smtClean="0"/>
              <a:t>大数据</a:t>
            </a:r>
            <a:r>
              <a:rPr lang="en-US" altLang="zh-CN" dirty="0" smtClean="0"/>
              <a:t>)</a:t>
            </a:r>
            <a:r>
              <a:rPr lang="zh-CN" altLang="zh-CN" dirty="0" smtClean="0"/>
              <a:t>都在各个运营商的自己那里了，我觉得我们的业务可以分成大数据和小数据。</a:t>
            </a:r>
          </a:p>
          <a:p>
            <a:pPr>
              <a:lnSpc>
                <a:spcPct val="150000"/>
              </a:lnSpc>
            </a:pPr>
            <a:r>
              <a:rPr lang="en-US" altLang="zh-CN" dirty="0" smtClean="0"/>
              <a:t>      </a:t>
            </a:r>
            <a:r>
              <a:rPr lang="zh-CN" altLang="zh-CN" dirty="0" smtClean="0"/>
              <a:t>大数据，就是数据挖掘和数据分析，实时提现数据的价值。这块我不太懂，不过我觉得，可以是我们努力的方向，我们可以提供服务，帮助实现大数据分析，也可以提供软件，</a:t>
            </a:r>
            <a:r>
              <a:rPr lang="en-US" altLang="zh-CN" dirty="0" smtClean="0"/>
              <a:t>BI</a:t>
            </a:r>
            <a:r>
              <a:rPr lang="zh-CN" altLang="zh-CN" dirty="0" smtClean="0"/>
              <a:t>我还不太了解，不过应该可以用到。</a:t>
            </a:r>
          </a:p>
          <a:p>
            <a:pPr>
              <a:lnSpc>
                <a:spcPct val="150000"/>
              </a:lnSpc>
            </a:pPr>
            <a:r>
              <a:rPr lang="en-US" altLang="zh-CN" dirty="0" smtClean="0"/>
              <a:t>       </a:t>
            </a:r>
            <a:r>
              <a:rPr lang="zh-CN" altLang="zh-CN" dirty="0" smtClean="0"/>
              <a:t>小数据，这是我们擅长的，也是业内比较成熟的。主要针对的是省公司和市级公司一些日常小数据量报表分析和挖掘</a:t>
            </a:r>
            <a:r>
              <a:rPr lang="zh-CN" altLang="en-US" dirty="0" smtClean="0"/>
              <a:t>，也是我们正在做，正在积累的。</a:t>
            </a:r>
            <a:endParaRPr lang="zh-CN" altLang="zh-CN" dirty="0" smtClean="0"/>
          </a:p>
        </p:txBody>
      </p:sp>
      <p:sp>
        <p:nvSpPr>
          <p:cNvPr id="4" name="TextBox 3"/>
          <p:cNvSpPr txBox="1"/>
          <p:nvPr/>
        </p:nvSpPr>
        <p:spPr>
          <a:xfrm rot="20277365">
            <a:off x="6105954" y="5273506"/>
            <a:ext cx="2664296" cy="646331"/>
          </a:xfrm>
          <a:prstGeom prst="rect">
            <a:avLst/>
          </a:prstGeom>
          <a:noFill/>
          <a:ln>
            <a:solidFill>
              <a:schemeClr val="accent1"/>
            </a:solidFill>
          </a:ln>
        </p:spPr>
        <p:txBody>
          <a:bodyPr wrap="square" rtlCol="0">
            <a:spAutoFit/>
          </a:bodyPr>
          <a:lstStyle/>
          <a:p>
            <a:r>
              <a:rPr lang="zh-CN" altLang="en-US" b="1" dirty="0" smtClean="0">
                <a:solidFill>
                  <a:srgbClr val="FF0000"/>
                </a:solidFill>
              </a:rPr>
              <a:t>此处内容纯属个人想法，如有不妥，请勿喷</a:t>
            </a:r>
            <a:endParaRPr lang="zh-CN" altLang="en-US" b="1" dirty="0">
              <a:solidFill>
                <a:srgbClr val="FF0000"/>
              </a:solidFill>
            </a:endParaRPr>
          </a:p>
        </p:txBody>
      </p:sp>
    </p:spTree>
    <p:extLst>
      <p:ext uri="{BB962C8B-B14F-4D97-AF65-F5344CB8AC3E}">
        <p14:creationId xmlns:p14="http://schemas.microsoft.com/office/powerpoint/2010/main" val="190962700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79512" y="116632"/>
            <a:ext cx="8229600" cy="561975"/>
          </a:xfrm>
        </p:spPr>
        <p:txBody>
          <a:bodyPr/>
          <a:lstStyle/>
          <a:p>
            <a:r>
              <a:rPr lang="zh-CN" altLang="en-US" dirty="0" smtClean="0">
                <a:latin typeface="华文仿宋" panose="02010600040101010101" pitchFamily="2" charset="-122"/>
                <a:ea typeface="华文仿宋" panose="02010600040101010101" pitchFamily="2" charset="-122"/>
              </a:rPr>
              <a:t>思考：产品的性能忧虑</a:t>
            </a:r>
            <a:endParaRPr lang="zh-CN" altLang="en-US" dirty="0">
              <a:latin typeface="华文仿宋" panose="02010600040101010101" pitchFamily="2" charset="-122"/>
              <a:ea typeface="华文仿宋" panose="02010600040101010101" pitchFamily="2" charset="-122"/>
            </a:endParaRPr>
          </a:p>
        </p:txBody>
      </p:sp>
      <p:sp>
        <p:nvSpPr>
          <p:cNvPr id="6" name="TextBox 5"/>
          <p:cNvSpPr txBox="1"/>
          <p:nvPr/>
        </p:nvSpPr>
        <p:spPr>
          <a:xfrm>
            <a:off x="179512" y="908720"/>
            <a:ext cx="8784976" cy="5370701"/>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zh-CN" b="1" dirty="0" smtClean="0"/>
              <a:t>决策</a:t>
            </a:r>
            <a:r>
              <a:rPr lang="zh-CN" altLang="zh-CN" b="1" dirty="0"/>
              <a:t>平台，用户和权限</a:t>
            </a:r>
            <a:r>
              <a:rPr lang="zh-CN" altLang="zh-CN" b="1" dirty="0" smtClean="0"/>
              <a:t>管理</a:t>
            </a:r>
            <a:r>
              <a:rPr lang="zh-CN" altLang="en-US" b="1" dirty="0" smtClean="0"/>
              <a:t>的</a:t>
            </a:r>
            <a:r>
              <a:rPr lang="zh-CN" altLang="zh-CN" b="1" dirty="0" smtClean="0"/>
              <a:t>问题</a:t>
            </a:r>
            <a:endParaRPr lang="zh-CN" altLang="zh-CN" b="1" dirty="0"/>
          </a:p>
          <a:p>
            <a:pPr marL="285750" indent="-285750">
              <a:lnSpc>
                <a:spcPct val="150000"/>
              </a:lnSpc>
              <a:buFont typeface="Wingdings" panose="05000000000000000000" pitchFamily="2" charset="2"/>
              <a:buChar char="Ø"/>
            </a:pPr>
            <a:r>
              <a:rPr lang="zh-CN" altLang="en-US" dirty="0" smtClean="0"/>
              <a:t>问题</a:t>
            </a:r>
            <a:r>
              <a:rPr lang="en-US" altLang="zh-CN" dirty="0" smtClean="0"/>
              <a:t>1</a:t>
            </a:r>
            <a:r>
              <a:rPr lang="zh-CN" altLang="en-US" dirty="0" smtClean="0"/>
              <a:t>：</a:t>
            </a:r>
            <a:r>
              <a:rPr lang="zh-CN" altLang="zh-CN" dirty="0" smtClean="0"/>
              <a:t>在</a:t>
            </a:r>
            <a:r>
              <a:rPr lang="zh-CN" altLang="zh-CN" dirty="0"/>
              <a:t>后台数据库增加一个新用户，新用户是位新角色，然后在决策平台中给这个新角色分配权限，提交后，报表权限就乱了。重启</a:t>
            </a:r>
            <a:r>
              <a:rPr lang="en-US" altLang="zh-CN" dirty="0"/>
              <a:t>tomcat</a:t>
            </a:r>
            <a:r>
              <a:rPr lang="zh-CN" altLang="zh-CN" dirty="0"/>
              <a:t>，回复正常，不能稳定重现。</a:t>
            </a:r>
          </a:p>
          <a:p>
            <a:pPr marL="285750" indent="-285750">
              <a:lnSpc>
                <a:spcPct val="150000"/>
              </a:lnSpc>
              <a:buFont typeface="Wingdings" panose="05000000000000000000" pitchFamily="2" charset="2"/>
              <a:buChar char="Ø"/>
            </a:pPr>
            <a:r>
              <a:rPr lang="zh-CN" altLang="en-US" dirty="0" smtClean="0"/>
              <a:t>问题</a:t>
            </a:r>
            <a:r>
              <a:rPr lang="en-US" altLang="zh-CN" dirty="0" smtClean="0"/>
              <a:t>2</a:t>
            </a:r>
            <a:r>
              <a:rPr lang="zh-CN" altLang="en-US" dirty="0" smtClean="0"/>
              <a:t>：</a:t>
            </a:r>
            <a:r>
              <a:rPr lang="zh-CN" altLang="zh-CN" dirty="0" smtClean="0"/>
              <a:t>一次性</a:t>
            </a:r>
            <a:r>
              <a:rPr lang="zh-CN" altLang="zh-CN" dirty="0"/>
              <a:t>给一个角色或用户分配过多报表权限的时候，提交速度较慢，有时候会提交不成功，需要小批量多次提交才能成功。</a:t>
            </a:r>
          </a:p>
          <a:p>
            <a:pPr marL="285750" indent="-285750">
              <a:lnSpc>
                <a:spcPct val="150000"/>
              </a:lnSpc>
              <a:buFont typeface="Wingdings" panose="05000000000000000000" pitchFamily="2" charset="2"/>
              <a:buChar char="Ø"/>
            </a:pPr>
            <a:r>
              <a:rPr lang="zh-CN" altLang="en-US" dirty="0" smtClean="0"/>
              <a:t>问题</a:t>
            </a:r>
            <a:r>
              <a:rPr lang="en-US" altLang="zh-CN" dirty="0" smtClean="0"/>
              <a:t>3</a:t>
            </a:r>
            <a:r>
              <a:rPr lang="zh-CN" altLang="en-US" dirty="0" smtClean="0"/>
              <a:t>：</a:t>
            </a:r>
            <a:r>
              <a:rPr lang="zh-CN" altLang="zh-CN" dirty="0" smtClean="0"/>
              <a:t>权限</a:t>
            </a:r>
            <a:r>
              <a:rPr lang="zh-CN" altLang="zh-CN" dirty="0"/>
              <a:t>管理中的</a:t>
            </a:r>
            <a:r>
              <a:rPr lang="en-US" altLang="zh-CN" dirty="0"/>
              <a:t>”</a:t>
            </a:r>
            <a:r>
              <a:rPr lang="zh-CN" altLang="zh-CN" dirty="0"/>
              <a:t>权限配置</a:t>
            </a:r>
            <a:r>
              <a:rPr lang="en-US" altLang="zh-CN" dirty="0"/>
              <a:t>”</a:t>
            </a:r>
            <a:r>
              <a:rPr lang="zh-CN" altLang="zh-CN" dirty="0"/>
              <a:t>和</a:t>
            </a:r>
            <a:r>
              <a:rPr lang="en-US" altLang="zh-CN" dirty="0"/>
              <a:t>”</a:t>
            </a:r>
            <a:r>
              <a:rPr lang="zh-CN" altLang="zh-CN" dirty="0"/>
              <a:t>权限项查看</a:t>
            </a:r>
            <a:r>
              <a:rPr lang="en-US" altLang="zh-CN" dirty="0"/>
              <a:t>”</a:t>
            </a:r>
            <a:r>
              <a:rPr lang="zh-CN" altLang="zh-CN" dirty="0"/>
              <a:t>中的同一个用户显示的权限会不一样，重启</a:t>
            </a:r>
            <a:r>
              <a:rPr lang="en-US" altLang="zh-CN" dirty="0"/>
              <a:t>tomcat</a:t>
            </a:r>
            <a:r>
              <a:rPr lang="zh-CN" altLang="zh-CN" dirty="0"/>
              <a:t>后就正常了</a:t>
            </a:r>
          </a:p>
          <a:p>
            <a:pPr>
              <a:lnSpc>
                <a:spcPct val="150000"/>
              </a:lnSpc>
            </a:pPr>
            <a:r>
              <a:rPr lang="en-US" altLang="zh-CN" dirty="0" smtClean="0"/>
              <a:t>     </a:t>
            </a:r>
            <a:r>
              <a:rPr lang="zh-CN" altLang="zh-CN" dirty="0" smtClean="0"/>
              <a:t>客户</a:t>
            </a:r>
            <a:r>
              <a:rPr lang="zh-CN" altLang="zh-CN" dirty="0"/>
              <a:t>，对我们产品的</a:t>
            </a:r>
            <a:r>
              <a:rPr lang="zh-CN" altLang="zh-CN" dirty="0" smtClean="0"/>
              <a:t>功能</a:t>
            </a:r>
            <a:r>
              <a:rPr lang="zh-CN" altLang="en-US" dirty="0" smtClean="0"/>
              <a:t>还</a:t>
            </a:r>
            <a:r>
              <a:rPr lang="zh-CN" altLang="zh-CN" dirty="0" smtClean="0"/>
              <a:t>是</a:t>
            </a:r>
            <a:r>
              <a:rPr lang="zh-CN" altLang="zh-CN" dirty="0"/>
              <a:t>很满意的，不过用户管理和权限管理很头疼，一个是上面的这些原因，另一个原因是，客户建立的部门和角色较多，通过手动查找效率较慢且容易出错，客户希望添加查找功能</a:t>
            </a:r>
            <a:r>
              <a:rPr lang="zh-CN" altLang="zh-CN" dirty="0" smtClean="0"/>
              <a:t>。</a:t>
            </a:r>
            <a:endParaRPr lang="en-US" altLang="zh-CN" dirty="0" smtClean="0"/>
          </a:p>
          <a:p>
            <a:pPr>
              <a:lnSpc>
                <a:spcPct val="150000"/>
              </a:lnSpc>
            </a:pPr>
            <a:endParaRPr lang="en-US" altLang="zh-CN" dirty="0"/>
          </a:p>
          <a:p>
            <a:pPr marL="285750" indent="-285750">
              <a:lnSpc>
                <a:spcPct val="150000"/>
              </a:lnSpc>
              <a:buFont typeface="Wingdings" panose="05000000000000000000" pitchFamily="2" charset="2"/>
              <a:buChar char="l"/>
            </a:pPr>
            <a:r>
              <a:rPr lang="zh-CN" altLang="en-US" b="1" dirty="0"/>
              <a:t>此项目后续扩充性能的忧虑</a:t>
            </a:r>
          </a:p>
          <a:p>
            <a:pPr>
              <a:lnSpc>
                <a:spcPct val="150000"/>
              </a:lnSpc>
            </a:pPr>
            <a:r>
              <a:rPr lang="zh-CN" altLang="en-US" dirty="0" smtClean="0"/>
              <a:t>       ****公司</a:t>
            </a:r>
            <a:r>
              <a:rPr lang="zh-CN" altLang="en-US" dirty="0"/>
              <a:t>的一些业务会慢慢的整合到我们开发</a:t>
            </a:r>
            <a:r>
              <a:rPr lang="zh-CN" altLang="en-US" dirty="0" smtClean="0"/>
              <a:t>的**系统</a:t>
            </a:r>
            <a:r>
              <a:rPr lang="zh-CN" altLang="en-US" dirty="0"/>
              <a:t>上来，现在的数据量在千万级别，很有可能突破到亿级，另外有很多的大批量导入和导出需求。现在的性能还行，能满足日常生产需求，不过随着后续业务的不断增加，生产的数据不断增多，后续性能方面估计存在忧虑。能想到的方法就是后续取得数，都先在数据库中计算好，直接取出来，报表层面直接调用。其他的，或者分布部署？技术底子有限，没想到其他的方法了。</a:t>
            </a:r>
          </a:p>
          <a:p>
            <a:endParaRPr lang="zh-CN" altLang="zh-CN" dirty="0"/>
          </a:p>
          <a:p>
            <a:endParaRPr lang="zh-CN" altLang="en-US" dirty="0"/>
          </a:p>
        </p:txBody>
      </p:sp>
    </p:spTree>
    <p:extLst>
      <p:ext uri="{BB962C8B-B14F-4D97-AF65-F5344CB8AC3E}">
        <p14:creationId xmlns:p14="http://schemas.microsoft.com/office/powerpoint/2010/main" val="379798146"/>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900" name="Rectangle 4"/>
          <p:cNvSpPr>
            <a:spLocks noChangeArrowheads="1"/>
          </p:cNvSpPr>
          <p:nvPr/>
        </p:nvSpPr>
        <p:spPr bwMode="auto">
          <a:xfrm>
            <a:off x="2481263" y="2884488"/>
            <a:ext cx="5097462" cy="1116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577850" indent="-577850">
              <a:lnSpc>
                <a:spcPct val="80000"/>
              </a:lnSpc>
              <a:spcBef>
                <a:spcPct val="30000"/>
              </a:spcBef>
              <a:buClr>
                <a:schemeClr val="accent2"/>
              </a:buClr>
              <a:buSzPct val="75000"/>
              <a:buFont typeface="Wingdings" pitchFamily="2" charset="2"/>
              <a:buNone/>
            </a:pPr>
            <a:r>
              <a:rPr lang="zh-CN" altLang="en-US" sz="8000" dirty="0" smtClean="0">
                <a:solidFill>
                  <a:schemeClr val="tx2"/>
                </a:solidFill>
                <a:effectLst>
                  <a:outerShdw blurRad="38100" dist="38100" dir="2700000" algn="tl">
                    <a:srgbClr val="000000"/>
                  </a:outerShdw>
                </a:effectLst>
                <a:latin typeface="华文仿宋" panose="02010600040101010101" pitchFamily="2" charset="-122"/>
                <a:ea typeface="华文仿宋" panose="02010600040101010101" pitchFamily="2" charset="-122"/>
              </a:rPr>
              <a:t>感谢聆听</a:t>
            </a:r>
            <a:endParaRPr lang="en-US" altLang="zh-CN" sz="8000" dirty="0">
              <a:solidFill>
                <a:schemeClr val="tx2"/>
              </a:solidFill>
              <a:effectLst>
                <a:outerShdw blurRad="38100" dist="38100" dir="2700000" algn="tl">
                  <a:srgbClr val="000000"/>
                </a:outerShdw>
              </a:effectLst>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2887766853"/>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395536" y="908720"/>
            <a:ext cx="8229600" cy="5544616"/>
          </a:xfrm>
        </p:spPr>
        <p:txBody>
          <a:bodyPr/>
          <a:lstStyle/>
          <a:p>
            <a:pPr marL="0" indent="0">
              <a:buNone/>
            </a:pPr>
            <a:r>
              <a:rPr lang="zh-CN" altLang="en-US" dirty="0" smtClean="0">
                <a:latin typeface="+mn-ea"/>
              </a:rPr>
              <a:t>客户介绍：</a:t>
            </a:r>
            <a:endParaRPr lang="en-US" altLang="zh-CN" dirty="0" smtClean="0">
              <a:latin typeface="+mn-ea"/>
            </a:endParaRPr>
          </a:p>
          <a:p>
            <a:pPr marL="0" indent="0">
              <a:buNone/>
            </a:pPr>
            <a:r>
              <a:rPr lang="zh-CN" altLang="en-US" sz="2000" b="0" dirty="0" smtClean="0">
                <a:latin typeface="+mn-ea"/>
              </a:rPr>
              <a:t>       ****公司拥有一百多万的客户资源，业务涉及手机终端、</a:t>
            </a:r>
            <a:r>
              <a:rPr lang="en-US" altLang="zh-CN" sz="2000" b="0" dirty="0" smtClean="0">
                <a:latin typeface="+mn-ea"/>
              </a:rPr>
              <a:t>UIM</a:t>
            </a:r>
            <a:r>
              <a:rPr lang="zh-CN" altLang="en-US" sz="2000" b="0" dirty="0" smtClean="0">
                <a:latin typeface="+mn-ea"/>
              </a:rPr>
              <a:t>卡、充值卡、宽带、基础云服务等，底层数据经过多年积累，数据量丰富</a:t>
            </a:r>
            <a:endParaRPr lang="en-US" altLang="zh-CN" sz="2000" b="0" dirty="0" smtClean="0">
              <a:latin typeface="+mn-ea"/>
            </a:endParaRPr>
          </a:p>
          <a:p>
            <a:pPr marL="0" indent="0">
              <a:buNone/>
            </a:pPr>
            <a:r>
              <a:rPr lang="zh-CN" altLang="en-US" dirty="0" smtClean="0">
                <a:latin typeface="+mn-ea"/>
              </a:rPr>
              <a:t>需求来源：</a:t>
            </a:r>
            <a:endParaRPr lang="en-US" altLang="zh-CN" dirty="0" smtClean="0">
              <a:latin typeface="+mn-ea"/>
            </a:endParaRPr>
          </a:p>
          <a:p>
            <a:pPr marL="0" indent="0">
              <a:buNone/>
            </a:pPr>
            <a:r>
              <a:rPr lang="zh-CN" altLang="en-US" sz="2000" b="0" dirty="0" smtClean="0">
                <a:latin typeface="+mn-ea"/>
              </a:rPr>
              <a:t>      ****公司日常使用的系统是</a:t>
            </a:r>
            <a:r>
              <a:rPr lang="zh-CN" altLang="en-US" sz="2000" b="0" dirty="0" smtClean="0">
                <a:latin typeface="+mn-ea"/>
              </a:rPr>
              <a:t>由</a:t>
            </a:r>
            <a:r>
              <a:rPr lang="en-US" altLang="zh-CN" sz="2000" b="0" dirty="0" smtClean="0">
                <a:latin typeface="+mn-ea"/>
              </a:rPr>
              <a:t>XXXX</a:t>
            </a:r>
            <a:r>
              <a:rPr lang="zh-CN" altLang="en-US" sz="2000" b="0" dirty="0" smtClean="0">
                <a:latin typeface="+mn-ea"/>
              </a:rPr>
              <a:t>区公司</a:t>
            </a:r>
            <a:r>
              <a:rPr lang="zh-CN" altLang="en-US" sz="2000" b="0" dirty="0" smtClean="0">
                <a:latin typeface="+mn-ea"/>
              </a:rPr>
              <a:t>管理的系统，</a:t>
            </a:r>
            <a:r>
              <a:rPr lang="zh-CN" altLang="en-US" sz="2000" b="0" dirty="0">
                <a:latin typeface="+mn-ea"/>
              </a:rPr>
              <a:t>区公司的</a:t>
            </a:r>
            <a:r>
              <a:rPr lang="zh-CN" altLang="en-US" sz="2000" b="0" dirty="0" smtClean="0">
                <a:latin typeface="+mn-ea"/>
              </a:rPr>
              <a:t>系统服务对象为整个大区和下属的各个盟市，数据具体</a:t>
            </a:r>
            <a:r>
              <a:rPr lang="zh-CN" altLang="en-US" sz="2000" b="0" dirty="0">
                <a:latin typeface="+mn-ea"/>
              </a:rPr>
              <a:t>到各个盟市，最多到盟市的</a:t>
            </a:r>
            <a:r>
              <a:rPr lang="zh-CN" altLang="en-US" sz="2000" b="0" dirty="0" smtClean="0">
                <a:latin typeface="+mn-ea"/>
              </a:rPr>
              <a:t>各个大区，颗粒度较粗，无法</a:t>
            </a:r>
            <a:r>
              <a:rPr lang="zh-CN" altLang="en-US" sz="2000" b="0" dirty="0">
                <a:latin typeface="+mn-ea"/>
              </a:rPr>
              <a:t>具体到具体的小组和营业厅，无法</a:t>
            </a:r>
            <a:r>
              <a:rPr lang="zh-CN" altLang="en-US" sz="2000" b="0" dirty="0" smtClean="0">
                <a:latin typeface="+mn-ea"/>
              </a:rPr>
              <a:t>满足</a:t>
            </a:r>
            <a:r>
              <a:rPr lang="en-US" altLang="zh-CN" sz="2000" b="0" dirty="0" smtClean="0">
                <a:latin typeface="+mn-ea"/>
              </a:rPr>
              <a:t>XX</a:t>
            </a:r>
            <a:r>
              <a:rPr lang="zh-CN" altLang="en-US" sz="2000" b="0" dirty="0" smtClean="0">
                <a:latin typeface="+mn-ea"/>
              </a:rPr>
              <a:t>市</a:t>
            </a:r>
            <a:r>
              <a:rPr lang="zh-CN" altLang="en-US" sz="2000" b="0" dirty="0">
                <a:latin typeface="+mn-ea"/>
              </a:rPr>
              <a:t>公司的数据落地和细化跟踪</a:t>
            </a:r>
            <a:r>
              <a:rPr lang="zh-CN" altLang="en-US" sz="2000" b="0" dirty="0" smtClean="0">
                <a:latin typeface="+mn-ea"/>
              </a:rPr>
              <a:t>工作，数据难以落地</a:t>
            </a:r>
            <a:r>
              <a:rPr lang="zh-CN" altLang="en-US" sz="2000" b="0" dirty="0" smtClean="0">
                <a:latin typeface="+mn-ea"/>
              </a:rPr>
              <a:t>。</a:t>
            </a:r>
            <a:r>
              <a:rPr lang="en-US" altLang="zh-CN" sz="2000" b="0" dirty="0" smtClean="0">
                <a:latin typeface="+mn-ea"/>
              </a:rPr>
              <a:t>XXXX</a:t>
            </a:r>
            <a:r>
              <a:rPr lang="zh-CN" altLang="en-US" sz="2000" b="0" dirty="0" smtClean="0">
                <a:latin typeface="+mn-ea"/>
              </a:rPr>
              <a:t>需要</a:t>
            </a:r>
            <a:r>
              <a:rPr lang="zh-CN" altLang="en-US" sz="2000" b="0" dirty="0" smtClean="0">
                <a:latin typeface="+mn-ea"/>
              </a:rPr>
              <a:t>一套自己的信息化平台来整合自己的业务。</a:t>
            </a:r>
            <a:endParaRPr lang="en-US" altLang="zh-CN" sz="2000" b="0" dirty="0" smtClean="0">
              <a:latin typeface="+mn-ea"/>
            </a:endParaRPr>
          </a:p>
          <a:p>
            <a:pPr marL="0" indent="0">
              <a:buNone/>
            </a:pPr>
            <a:r>
              <a:rPr lang="zh-CN" altLang="en-US" sz="2000" b="0" dirty="0" smtClean="0">
                <a:latin typeface="+mn-ea"/>
              </a:rPr>
              <a:t>       另外</a:t>
            </a:r>
            <a:r>
              <a:rPr lang="zh-CN" altLang="en-US" sz="2000" b="0" dirty="0" smtClean="0">
                <a:latin typeface="+mn-ea"/>
              </a:rPr>
              <a:t>，**各</a:t>
            </a:r>
            <a:r>
              <a:rPr lang="zh-CN" altLang="en-US" sz="2000" b="0" dirty="0">
                <a:latin typeface="+mn-ea"/>
              </a:rPr>
              <a:t>模块业务相对零散</a:t>
            </a:r>
            <a:r>
              <a:rPr lang="zh-CN" altLang="en-US" sz="2000" b="0" dirty="0" smtClean="0">
                <a:latin typeface="+mn-ea"/>
              </a:rPr>
              <a:t>。某</a:t>
            </a:r>
            <a:r>
              <a:rPr lang="zh-CN" altLang="en-US" sz="2000" b="0" dirty="0">
                <a:latin typeface="+mn-ea"/>
              </a:rPr>
              <a:t>一个功能都有可能有自己独立的系统，</a:t>
            </a:r>
            <a:r>
              <a:rPr lang="zh-CN" altLang="en-US" sz="2000" b="0" dirty="0" smtClean="0">
                <a:latin typeface="+mn-ea"/>
              </a:rPr>
              <a:t>比如终端</a:t>
            </a:r>
            <a:r>
              <a:rPr lang="zh-CN" altLang="en-US" sz="2000" b="0" dirty="0">
                <a:latin typeface="+mn-ea"/>
              </a:rPr>
              <a:t>系统就是独立的系统。另外，有些工作还没有实现信息化</a:t>
            </a:r>
            <a:r>
              <a:rPr lang="en-US" altLang="zh-CN" sz="2000" b="0" dirty="0">
                <a:latin typeface="+mn-ea"/>
              </a:rPr>
              <a:t>(</a:t>
            </a:r>
            <a:r>
              <a:rPr lang="zh-CN" altLang="en-US" sz="2000" b="0" dirty="0">
                <a:latin typeface="+mn-ea"/>
              </a:rPr>
              <a:t>数据化</a:t>
            </a:r>
            <a:r>
              <a:rPr lang="en-US" altLang="zh-CN" sz="2000" b="0" dirty="0">
                <a:latin typeface="+mn-ea"/>
              </a:rPr>
              <a:t>)</a:t>
            </a:r>
            <a:r>
              <a:rPr lang="zh-CN" altLang="en-US" sz="2000" b="0" dirty="0">
                <a:latin typeface="+mn-ea"/>
              </a:rPr>
              <a:t>，或者信息化还有不足，比如之前他们</a:t>
            </a:r>
            <a:r>
              <a:rPr lang="zh-CN" altLang="en-US" sz="2000" b="0" dirty="0" smtClean="0">
                <a:latin typeface="+mn-ea"/>
              </a:rPr>
              <a:t>的</a:t>
            </a:r>
            <a:r>
              <a:rPr lang="en-US" altLang="zh-CN" sz="2000" b="0" dirty="0" smtClean="0">
                <a:latin typeface="+mn-ea"/>
              </a:rPr>
              <a:t>XX</a:t>
            </a:r>
            <a:r>
              <a:rPr lang="zh-CN" altLang="en-US" sz="2000" b="0" dirty="0" smtClean="0">
                <a:latin typeface="+mn-ea"/>
              </a:rPr>
              <a:t>卡</a:t>
            </a:r>
            <a:r>
              <a:rPr lang="zh-CN" altLang="en-US" sz="2000" b="0" dirty="0">
                <a:latin typeface="+mn-ea"/>
              </a:rPr>
              <a:t>类的管理，都是通过人工管理</a:t>
            </a:r>
            <a:r>
              <a:rPr lang="zh-CN" altLang="en-US" sz="2000" b="0" dirty="0" smtClean="0">
                <a:latin typeface="+mn-ea"/>
              </a:rPr>
              <a:t>，区公司的</a:t>
            </a:r>
            <a:r>
              <a:rPr lang="en-US" altLang="zh-CN" sz="2000" b="0" dirty="0" smtClean="0">
                <a:latin typeface="+mn-ea"/>
              </a:rPr>
              <a:t>CRM</a:t>
            </a:r>
            <a:r>
              <a:rPr lang="zh-CN" altLang="en-US" sz="2000" b="0" dirty="0">
                <a:latin typeface="+mn-ea"/>
              </a:rPr>
              <a:t>系统产生的差异无法及时</a:t>
            </a:r>
            <a:r>
              <a:rPr lang="zh-CN" altLang="en-US" sz="2000" b="0" dirty="0" smtClean="0">
                <a:latin typeface="+mn-ea"/>
              </a:rPr>
              <a:t>校对。</a:t>
            </a:r>
            <a:r>
              <a:rPr lang="zh-CN" altLang="en-US" sz="2000" b="0" dirty="0">
                <a:latin typeface="+mn-ea"/>
              </a:rPr>
              <a:t>此外，他们的财务部门也提出了一些需求</a:t>
            </a:r>
            <a:r>
              <a:rPr lang="zh-CN" altLang="en-US" sz="2000" b="0" dirty="0" smtClean="0">
                <a:latin typeface="+mn-ea"/>
              </a:rPr>
              <a:t>，相信</a:t>
            </a:r>
            <a:r>
              <a:rPr lang="zh-CN" altLang="en-US" sz="2000" b="0" dirty="0">
                <a:latin typeface="+mn-ea"/>
              </a:rPr>
              <a:t>后面应该还会有其他的需求陆续整合</a:t>
            </a:r>
            <a:r>
              <a:rPr lang="zh-CN" altLang="en-US" sz="2000" b="0" dirty="0" smtClean="0">
                <a:latin typeface="+mn-ea"/>
              </a:rPr>
              <a:t>到**系统</a:t>
            </a:r>
            <a:r>
              <a:rPr lang="zh-CN" altLang="en-US" sz="2000" b="0" dirty="0">
                <a:latin typeface="+mn-ea"/>
              </a:rPr>
              <a:t>上来</a:t>
            </a:r>
            <a:r>
              <a:rPr lang="zh-CN" altLang="en-US" sz="2000" b="0" dirty="0" smtClean="0">
                <a:latin typeface="+mn-ea"/>
              </a:rPr>
              <a:t>。</a:t>
            </a:r>
          </a:p>
          <a:p>
            <a:pPr marL="0" indent="0">
              <a:buNone/>
            </a:pPr>
            <a:endParaRPr lang="zh-CN" altLang="en-US" dirty="0" smtClean="0">
              <a:latin typeface="+mn-ea"/>
            </a:endParaRPr>
          </a:p>
          <a:p>
            <a:endParaRPr lang="zh-CN" altLang="en-US" dirty="0">
              <a:latin typeface="+mn-ea"/>
            </a:endParaRPr>
          </a:p>
        </p:txBody>
      </p:sp>
    </p:spTree>
    <p:extLst>
      <p:ext uri="{BB962C8B-B14F-4D97-AF65-F5344CB8AC3E}">
        <p14:creationId xmlns:p14="http://schemas.microsoft.com/office/powerpoint/2010/main" val="1692653058"/>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395536" y="959966"/>
            <a:ext cx="8229600" cy="5205338"/>
          </a:xfrm>
        </p:spPr>
        <p:txBody>
          <a:bodyPr/>
          <a:lstStyle/>
          <a:p>
            <a:pPr>
              <a:lnSpc>
                <a:spcPct val="150000"/>
              </a:lnSpc>
            </a:pPr>
            <a:r>
              <a:rPr lang="en-US" altLang="zh-CN" dirty="0" smtClean="0">
                <a:latin typeface="+mn-ea"/>
              </a:rPr>
              <a:t>XXXX</a:t>
            </a:r>
            <a:r>
              <a:rPr lang="zh-CN" altLang="en-US" dirty="0" smtClean="0">
                <a:latin typeface="+mn-ea"/>
              </a:rPr>
              <a:t>公司</a:t>
            </a:r>
            <a:r>
              <a:rPr lang="zh-CN" altLang="en-US" dirty="0" smtClean="0">
                <a:latin typeface="+mn-ea"/>
              </a:rPr>
              <a:t>现有的系统主要有：</a:t>
            </a:r>
          </a:p>
          <a:p>
            <a:pPr lvl="1">
              <a:lnSpc>
                <a:spcPct val="150000"/>
              </a:lnSpc>
              <a:buFont typeface="Wingdings" panose="05000000000000000000" pitchFamily="2" charset="2"/>
              <a:buChar char="l"/>
            </a:pPr>
            <a:r>
              <a:rPr lang="en-US" altLang="zh-CN" dirty="0" smtClean="0">
                <a:latin typeface="+mn-ea"/>
              </a:rPr>
              <a:t>CRM</a:t>
            </a:r>
            <a:r>
              <a:rPr lang="zh-CN" altLang="en-US" dirty="0" smtClean="0">
                <a:latin typeface="+mn-ea"/>
              </a:rPr>
              <a:t>系统：</a:t>
            </a:r>
            <a:r>
              <a:rPr lang="zh-CN" altLang="en-US" b="0" dirty="0" smtClean="0">
                <a:latin typeface="+mn-ea"/>
              </a:rPr>
              <a:t>为南京联创提供的客户关系管理系统，</a:t>
            </a:r>
            <a:r>
              <a:rPr lang="zh-CN" altLang="en-US" b="0" dirty="0" smtClean="0">
                <a:latin typeface="+mn-ea"/>
              </a:rPr>
              <a:t>为</a:t>
            </a:r>
            <a:r>
              <a:rPr lang="en-US" altLang="zh-CN" b="0" dirty="0" smtClean="0">
                <a:latin typeface="+mn-ea"/>
              </a:rPr>
              <a:t>XXXX</a:t>
            </a:r>
            <a:r>
              <a:rPr lang="zh-CN" altLang="en-US" b="0" dirty="0" smtClean="0">
                <a:latin typeface="+mn-ea"/>
              </a:rPr>
              <a:t>区公司</a:t>
            </a:r>
            <a:r>
              <a:rPr lang="zh-CN" altLang="en-US" b="0" dirty="0" smtClean="0">
                <a:latin typeface="+mn-ea"/>
              </a:rPr>
              <a:t>的核心业务系统，****公司的大多数业务通过此系统完成，我们的报表系统很多的数据都是取自此系统，比如终端数据和卡类数据。</a:t>
            </a:r>
            <a:endParaRPr lang="en-US" altLang="zh-CN" b="0" dirty="0" smtClean="0">
              <a:latin typeface="+mn-ea"/>
            </a:endParaRPr>
          </a:p>
          <a:p>
            <a:pPr lvl="1">
              <a:lnSpc>
                <a:spcPct val="150000"/>
              </a:lnSpc>
              <a:buFont typeface="Wingdings" panose="05000000000000000000" pitchFamily="2" charset="2"/>
              <a:buChar char="l"/>
            </a:pPr>
            <a:r>
              <a:rPr lang="en-US" altLang="zh-CN" dirty="0" smtClean="0">
                <a:latin typeface="+mn-ea"/>
              </a:rPr>
              <a:t>XXXX</a:t>
            </a:r>
            <a:r>
              <a:rPr lang="zh-CN" altLang="en-US" dirty="0" smtClean="0">
                <a:latin typeface="+mn-ea"/>
              </a:rPr>
              <a:t>分公司</a:t>
            </a:r>
            <a:r>
              <a:rPr lang="zh-CN" altLang="en-US" dirty="0" smtClean="0">
                <a:latin typeface="+mn-ea"/>
              </a:rPr>
              <a:t>经营分析系统</a:t>
            </a:r>
            <a:r>
              <a:rPr lang="zh-CN" altLang="en-US" b="0" dirty="0" smtClean="0">
                <a:latin typeface="+mn-ea"/>
              </a:rPr>
              <a:t>：东方国兴提供的报表平台，主要</a:t>
            </a:r>
            <a:r>
              <a:rPr lang="zh-CN" altLang="en-US" b="0" dirty="0" smtClean="0">
                <a:latin typeface="+mn-ea"/>
              </a:rPr>
              <a:t>面向</a:t>
            </a:r>
            <a:r>
              <a:rPr lang="en-US" altLang="zh-CN" b="0" dirty="0" smtClean="0">
                <a:latin typeface="+mn-ea"/>
              </a:rPr>
              <a:t>XXXX</a:t>
            </a:r>
            <a:r>
              <a:rPr lang="zh-CN" altLang="en-US" b="0" dirty="0" smtClean="0">
                <a:latin typeface="+mn-ea"/>
              </a:rPr>
              <a:t>分公司</a:t>
            </a:r>
            <a:r>
              <a:rPr lang="zh-CN" altLang="en-US" b="0" dirty="0" smtClean="0">
                <a:latin typeface="+mn-ea"/>
              </a:rPr>
              <a:t>提供报表服务，数据颗粒度较粗，无法满足市公司数据落地的要求。</a:t>
            </a:r>
          </a:p>
          <a:p>
            <a:pPr lvl="1">
              <a:lnSpc>
                <a:spcPct val="150000"/>
              </a:lnSpc>
              <a:buFont typeface="Wingdings" panose="05000000000000000000" pitchFamily="2" charset="2"/>
              <a:buChar char="l"/>
            </a:pPr>
            <a:r>
              <a:rPr lang="zh-CN" altLang="en-US" dirty="0" smtClean="0">
                <a:latin typeface="+mn-ea"/>
              </a:rPr>
              <a:t>商业智能平台：</a:t>
            </a:r>
            <a:r>
              <a:rPr lang="zh-CN" altLang="en-US" b="0" dirty="0" smtClean="0">
                <a:latin typeface="+mn-ea"/>
              </a:rPr>
              <a:t>东方国兴提供的</a:t>
            </a:r>
            <a:r>
              <a:rPr lang="en-US" altLang="zh-CN" b="0" dirty="0" smtClean="0">
                <a:latin typeface="+mn-ea"/>
              </a:rPr>
              <a:t>BI</a:t>
            </a:r>
            <a:r>
              <a:rPr lang="zh-CN" altLang="en-US" b="0" dirty="0" smtClean="0">
                <a:latin typeface="+mn-ea"/>
              </a:rPr>
              <a:t>分析平台，也是</a:t>
            </a:r>
            <a:r>
              <a:rPr lang="zh-CN" altLang="en-US" b="0" dirty="0" smtClean="0">
                <a:latin typeface="+mn-ea"/>
              </a:rPr>
              <a:t>面向</a:t>
            </a:r>
            <a:r>
              <a:rPr lang="en-US" altLang="zh-CN" b="0" dirty="0" smtClean="0">
                <a:latin typeface="+mn-ea"/>
              </a:rPr>
              <a:t>XXXX</a:t>
            </a:r>
            <a:r>
              <a:rPr lang="zh-CN" altLang="en-US" b="0" dirty="0" smtClean="0">
                <a:latin typeface="+mn-ea"/>
              </a:rPr>
              <a:t>区公司</a:t>
            </a:r>
            <a:r>
              <a:rPr lang="zh-CN" altLang="en-US" dirty="0" smtClean="0">
                <a:latin typeface="+mn-ea"/>
              </a:rPr>
              <a:t>。</a:t>
            </a:r>
            <a:endParaRPr lang="en-US" altLang="zh-CN" dirty="0" smtClean="0">
              <a:latin typeface="+mn-ea"/>
            </a:endParaRPr>
          </a:p>
          <a:p>
            <a:pPr lvl="1">
              <a:lnSpc>
                <a:spcPct val="150000"/>
              </a:lnSpc>
              <a:buFont typeface="Wingdings" panose="05000000000000000000" pitchFamily="2" charset="2"/>
              <a:buChar char="l"/>
            </a:pPr>
            <a:r>
              <a:rPr lang="en-US" altLang="zh-CN" dirty="0" smtClean="0">
                <a:latin typeface="+mn-ea"/>
              </a:rPr>
              <a:t>XXXX</a:t>
            </a:r>
            <a:r>
              <a:rPr lang="zh-CN" altLang="zh-CN" dirty="0" smtClean="0">
                <a:latin typeface="+mn-ea"/>
              </a:rPr>
              <a:t>分公司</a:t>
            </a:r>
            <a:r>
              <a:rPr lang="en-US" altLang="zh-CN" dirty="0">
                <a:latin typeface="+mn-ea"/>
              </a:rPr>
              <a:t>ODS</a:t>
            </a:r>
            <a:r>
              <a:rPr lang="zh-CN" altLang="zh-CN" dirty="0">
                <a:latin typeface="+mn-ea"/>
              </a:rPr>
              <a:t>系统</a:t>
            </a:r>
            <a:r>
              <a:rPr lang="zh-CN" altLang="en-US" dirty="0" smtClean="0">
                <a:latin typeface="+mn-ea"/>
              </a:rPr>
              <a:t>：</a:t>
            </a:r>
            <a:r>
              <a:rPr lang="zh-CN" altLang="en-US" b="0" dirty="0">
                <a:latin typeface="+mn-ea"/>
              </a:rPr>
              <a:t>东方国兴提供</a:t>
            </a:r>
            <a:r>
              <a:rPr lang="zh-CN" altLang="en-US" b="0" dirty="0" smtClean="0">
                <a:latin typeface="+mn-ea"/>
              </a:rPr>
              <a:t>的</a:t>
            </a:r>
            <a:r>
              <a:rPr lang="en-US" altLang="zh-CN" b="0" dirty="0" smtClean="0">
                <a:latin typeface="+mn-ea"/>
              </a:rPr>
              <a:t>ELT</a:t>
            </a:r>
            <a:r>
              <a:rPr lang="zh-CN" altLang="en-US" b="0" dirty="0" smtClean="0">
                <a:latin typeface="+mn-ea"/>
              </a:rPr>
              <a:t>系统，此</a:t>
            </a:r>
            <a:r>
              <a:rPr lang="zh-CN" altLang="en-US" b="0" dirty="0">
                <a:latin typeface="+mn-ea"/>
              </a:rPr>
              <a:t>系统</a:t>
            </a:r>
            <a:r>
              <a:rPr lang="zh-CN" altLang="en-US" b="0" dirty="0" smtClean="0">
                <a:latin typeface="+mn-ea"/>
              </a:rPr>
              <a:t>主要用于取</a:t>
            </a:r>
            <a:r>
              <a:rPr lang="zh-CN" altLang="en-US" b="0" dirty="0">
                <a:latin typeface="+mn-ea"/>
              </a:rPr>
              <a:t>数，下级人员可以通过条件取出自己想要的明细数据，进行</a:t>
            </a:r>
            <a:r>
              <a:rPr lang="zh-CN" altLang="en-US" b="0" dirty="0" smtClean="0">
                <a:latin typeface="+mn-ea"/>
              </a:rPr>
              <a:t>分析。</a:t>
            </a:r>
            <a:endParaRPr lang="en-US" altLang="zh-CN" b="0" dirty="0" smtClean="0">
              <a:latin typeface="+mn-ea"/>
            </a:endParaRPr>
          </a:p>
          <a:p>
            <a:pPr marL="457200" lvl="1" indent="0">
              <a:lnSpc>
                <a:spcPct val="150000"/>
              </a:lnSpc>
              <a:buNone/>
            </a:pPr>
            <a:r>
              <a:rPr lang="en-US" altLang="zh-CN" b="0" dirty="0" smtClean="0">
                <a:latin typeface="+mn-ea"/>
              </a:rPr>
              <a:t>(</a:t>
            </a:r>
            <a:r>
              <a:rPr lang="zh-CN" altLang="en-US" b="0" dirty="0" smtClean="0">
                <a:latin typeface="+mn-ea"/>
              </a:rPr>
              <a:t>据不完全统计</a:t>
            </a:r>
            <a:r>
              <a:rPr lang="zh-CN" altLang="en-US" b="0" dirty="0" smtClean="0">
                <a:latin typeface="+mn-ea"/>
              </a:rPr>
              <a:t>，**日常</a:t>
            </a:r>
            <a:r>
              <a:rPr lang="zh-CN" altLang="en-US" b="0" dirty="0" smtClean="0">
                <a:latin typeface="+mn-ea"/>
              </a:rPr>
              <a:t>使用的系统有</a:t>
            </a:r>
            <a:r>
              <a:rPr lang="en-US" altLang="zh-CN" b="0" dirty="0" smtClean="0">
                <a:latin typeface="+mn-ea"/>
              </a:rPr>
              <a:t>20</a:t>
            </a:r>
            <a:r>
              <a:rPr lang="zh-CN" altLang="en-US" b="0" dirty="0" smtClean="0">
                <a:latin typeface="+mn-ea"/>
              </a:rPr>
              <a:t>个左右，以上四个是经常使用的系统，特别是</a:t>
            </a:r>
            <a:r>
              <a:rPr lang="en-US" altLang="zh-CN" b="0" dirty="0" smtClean="0">
                <a:latin typeface="+mn-ea"/>
              </a:rPr>
              <a:t>CRM</a:t>
            </a:r>
            <a:r>
              <a:rPr lang="zh-CN" altLang="en-US" b="0" dirty="0" smtClean="0">
                <a:latin typeface="+mn-ea"/>
              </a:rPr>
              <a:t>系统</a:t>
            </a:r>
            <a:r>
              <a:rPr lang="en-US" altLang="zh-CN" b="0" dirty="0" smtClean="0">
                <a:latin typeface="+mn-ea"/>
              </a:rPr>
              <a:t>)</a:t>
            </a:r>
            <a:endParaRPr lang="zh-CN" altLang="en-US" dirty="0">
              <a:latin typeface="+mn-ea"/>
            </a:endParaRPr>
          </a:p>
          <a:p>
            <a:pPr marL="457200" lvl="1" indent="0">
              <a:buNone/>
            </a:pPr>
            <a:endParaRPr lang="zh-CN" altLang="en-US" dirty="0" smtClean="0">
              <a:latin typeface="+mn-ea"/>
            </a:endParaRPr>
          </a:p>
          <a:p>
            <a:endParaRPr lang="zh-CN" altLang="en-US" dirty="0" smtClean="0">
              <a:latin typeface="+mn-ea"/>
            </a:endParaRPr>
          </a:p>
          <a:p>
            <a:endParaRPr lang="zh-CN" altLang="en-US" dirty="0">
              <a:latin typeface="+mn-ea"/>
            </a:endParaRPr>
          </a:p>
        </p:txBody>
      </p:sp>
    </p:spTree>
    <p:extLst>
      <p:ext uri="{BB962C8B-B14F-4D97-AF65-F5344CB8AC3E}">
        <p14:creationId xmlns:p14="http://schemas.microsoft.com/office/powerpoint/2010/main" val="231727295"/>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95736" y="2996952"/>
            <a:ext cx="4536504" cy="58477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3175">
            <a:noFill/>
          </a:ln>
          <a:effectLst>
            <a:glow rad="63500">
              <a:schemeClr val="accent1">
                <a:satMod val="175000"/>
                <a:alpha val="40000"/>
              </a:schemeClr>
            </a:glow>
          </a:effectLst>
        </p:spPr>
        <p:txBody>
          <a:bodyPr wrap="square" rtlCol="0">
            <a:spAutoFit/>
          </a:bodyPr>
          <a:lstStyle/>
          <a:p>
            <a:pPr algn="ctr"/>
            <a:r>
              <a:rPr lang="zh-CN" altLang="en-US" sz="3200" b="1" dirty="0" smtClean="0">
                <a:latin typeface="华文仿宋" panose="02010600040101010101" pitchFamily="2" charset="-122"/>
                <a:ea typeface="华文仿宋" panose="02010600040101010101" pitchFamily="2" charset="-122"/>
              </a:rPr>
              <a:t>方案简介</a:t>
            </a:r>
            <a:endParaRPr lang="zh-CN" altLang="en-US" sz="3200" b="1"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1805177015"/>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
          <p:cNvGrpSpPr>
            <a:grpSpLocks/>
          </p:cNvGrpSpPr>
          <p:nvPr/>
        </p:nvGrpSpPr>
        <p:grpSpPr bwMode="auto">
          <a:xfrm>
            <a:off x="-1587" y="2885114"/>
            <a:ext cx="9144000" cy="122238"/>
            <a:chOff x="0" y="1896"/>
            <a:chExt cx="5760" cy="120"/>
          </a:xfrm>
        </p:grpSpPr>
        <p:sp>
          <p:nvSpPr>
            <p:cNvPr id="6" name="Rectangle 4"/>
            <p:cNvSpPr>
              <a:spLocks noChangeArrowheads="1"/>
            </p:cNvSpPr>
            <p:nvPr/>
          </p:nvSpPr>
          <p:spPr bwMode="gray">
            <a:xfrm>
              <a:off x="0" y="1896"/>
              <a:ext cx="5760" cy="47"/>
            </a:xfrm>
            <a:prstGeom prst="rect">
              <a:avLst/>
            </a:prstGeom>
            <a:gradFill rotWithShape="1">
              <a:gsLst>
                <a:gs pos="0">
                  <a:srgbClr val="808080"/>
                </a:gs>
                <a:gs pos="100000">
                  <a:srgbClr val="808080">
                    <a:gamma/>
                    <a:tint val="15294"/>
                    <a:invGamma/>
                  </a:srgb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sp>
          <p:nvSpPr>
            <p:cNvPr id="7" name="Rectangle 5"/>
            <p:cNvSpPr>
              <a:spLocks noChangeArrowheads="1"/>
            </p:cNvSpPr>
            <p:nvPr/>
          </p:nvSpPr>
          <p:spPr bwMode="gray">
            <a:xfrm>
              <a:off x="0" y="1942"/>
              <a:ext cx="5760" cy="74"/>
            </a:xfrm>
            <a:prstGeom prst="rect">
              <a:avLst/>
            </a:prstGeom>
            <a:gradFill rotWithShape="1">
              <a:gsLst>
                <a:gs pos="0">
                  <a:srgbClr val="5F5F5F">
                    <a:gamma/>
                    <a:tint val="30196"/>
                    <a:invGamma/>
                  </a:srgbClr>
                </a:gs>
                <a:gs pos="100000">
                  <a:srgbClr val="5F5F5F"/>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grpSp>
      <p:grpSp>
        <p:nvGrpSpPr>
          <p:cNvPr id="8" name="Group 6"/>
          <p:cNvGrpSpPr>
            <a:grpSpLocks/>
          </p:cNvGrpSpPr>
          <p:nvPr/>
        </p:nvGrpSpPr>
        <p:grpSpPr bwMode="auto">
          <a:xfrm rot="3877067">
            <a:off x="4330417" y="4160001"/>
            <a:ext cx="2721640" cy="858837"/>
            <a:chOff x="2290" y="2725"/>
            <a:chExt cx="1832" cy="713"/>
          </a:xfrm>
        </p:grpSpPr>
        <p:grpSp>
          <p:nvGrpSpPr>
            <p:cNvPr id="9" name="Group 7"/>
            <p:cNvGrpSpPr>
              <a:grpSpLocks/>
            </p:cNvGrpSpPr>
            <p:nvPr/>
          </p:nvGrpSpPr>
          <p:grpSpPr bwMode="auto">
            <a:xfrm>
              <a:off x="2290" y="3030"/>
              <a:ext cx="1832" cy="408"/>
              <a:chOff x="2290" y="3030"/>
              <a:chExt cx="1832" cy="408"/>
            </a:xfrm>
          </p:grpSpPr>
          <p:sp>
            <p:nvSpPr>
              <p:cNvPr id="13" name="Freeform 8"/>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608788"/>
              </a:solidFill>
              <a:ln>
                <a:noFill/>
              </a:ln>
              <a:extLst>
                <a:ext uri="{91240B29-F687-4F45-9708-019B960494DF}">
                  <a14:hiddenLine xmlns:a14="http://schemas.microsoft.com/office/drawing/2010/main" w="0">
                    <a:solidFill>
                      <a:srgbClr val="DF5908"/>
                    </a:solidFill>
                    <a:prstDash val="solid"/>
                    <a:round/>
                    <a:headEnd/>
                    <a:tailEnd/>
                  </a14:hiddenLine>
                </a:ext>
              </a:extLst>
            </p:spPr>
            <p:txBody>
              <a:bodyPr/>
              <a:lstStyle/>
              <a:p>
                <a:endParaRPr lang="zh-CN" altLang="en-US"/>
              </a:p>
            </p:txBody>
          </p:sp>
          <p:sp>
            <p:nvSpPr>
              <p:cNvPr id="14" name="Freeform 9"/>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zh-CN" altLang="en-US"/>
              </a:p>
            </p:txBody>
          </p:sp>
        </p:grpSp>
        <p:grpSp>
          <p:nvGrpSpPr>
            <p:cNvPr id="10" name="Group 10"/>
            <p:cNvGrpSpPr>
              <a:grpSpLocks/>
            </p:cNvGrpSpPr>
            <p:nvPr/>
          </p:nvGrpSpPr>
          <p:grpSpPr bwMode="auto">
            <a:xfrm flipV="1">
              <a:off x="2290" y="2725"/>
              <a:ext cx="1406" cy="313"/>
              <a:chOff x="2290" y="3030"/>
              <a:chExt cx="1832" cy="408"/>
            </a:xfrm>
          </p:grpSpPr>
          <p:sp>
            <p:nvSpPr>
              <p:cNvPr id="11" name="Freeform 11"/>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98B5B6"/>
              </a:solidFill>
              <a:ln>
                <a:noFill/>
              </a:ln>
              <a:extLst>
                <a:ext uri="{91240B29-F687-4F45-9708-019B960494DF}">
                  <a14:hiddenLine xmlns:a14="http://schemas.microsoft.com/office/drawing/2010/main" w="0">
                    <a:solidFill>
                      <a:srgbClr val="DF5908"/>
                    </a:solidFill>
                    <a:prstDash val="solid"/>
                    <a:round/>
                    <a:headEnd/>
                    <a:tailEnd/>
                  </a14:hiddenLine>
                </a:ext>
              </a:extLst>
            </p:spPr>
            <p:txBody>
              <a:bodyPr/>
              <a:lstStyle/>
              <a:p>
                <a:endParaRPr lang="zh-CN" altLang="en-US"/>
              </a:p>
            </p:txBody>
          </p:sp>
          <p:sp>
            <p:nvSpPr>
              <p:cNvPr id="12" name="Freeform 12"/>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zh-CN" altLang="en-US"/>
              </a:p>
            </p:txBody>
          </p:sp>
        </p:grpSp>
      </p:grpSp>
      <p:grpSp>
        <p:nvGrpSpPr>
          <p:cNvPr id="15" name="Group 13"/>
          <p:cNvGrpSpPr>
            <a:grpSpLocks/>
          </p:cNvGrpSpPr>
          <p:nvPr/>
        </p:nvGrpSpPr>
        <p:grpSpPr bwMode="auto">
          <a:xfrm>
            <a:off x="4311651" y="2332664"/>
            <a:ext cx="1270000" cy="1308100"/>
            <a:chOff x="2789" y="1625"/>
            <a:chExt cx="907" cy="907"/>
          </a:xfrm>
        </p:grpSpPr>
        <p:sp>
          <p:nvSpPr>
            <p:cNvPr id="16" name="Oval 14"/>
            <p:cNvSpPr>
              <a:spLocks noChangeArrowheads="1"/>
            </p:cNvSpPr>
            <p:nvPr/>
          </p:nvSpPr>
          <p:spPr bwMode="gray">
            <a:xfrm>
              <a:off x="2789" y="1625"/>
              <a:ext cx="907" cy="907"/>
            </a:xfrm>
            <a:prstGeom prst="ellipse">
              <a:avLst/>
            </a:prstGeom>
            <a:gradFill rotWithShape="1">
              <a:gsLst>
                <a:gs pos="0">
                  <a:srgbClr val="83A6A7">
                    <a:gamma/>
                    <a:tint val="0"/>
                    <a:invGamma/>
                  </a:srgbClr>
                </a:gs>
                <a:gs pos="50000">
                  <a:srgbClr val="83A6A7"/>
                </a:gs>
                <a:gs pos="100000">
                  <a:srgbClr val="83A6A7">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17" name="Oval 15"/>
            <p:cNvSpPr>
              <a:spLocks noChangeArrowheads="1"/>
            </p:cNvSpPr>
            <p:nvPr/>
          </p:nvSpPr>
          <p:spPr bwMode="gray">
            <a:xfrm>
              <a:off x="2789" y="1625"/>
              <a:ext cx="907" cy="907"/>
            </a:xfrm>
            <a:prstGeom prst="ellipse">
              <a:avLst/>
            </a:prstGeom>
            <a:gradFill rotWithShape="1">
              <a:gsLst>
                <a:gs pos="0">
                  <a:srgbClr val="83A6A7">
                    <a:alpha val="32001"/>
                  </a:srgbClr>
                </a:gs>
                <a:gs pos="100000">
                  <a:srgbClr val="83A6A7">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18" name="Oval 16"/>
            <p:cNvSpPr>
              <a:spLocks noChangeArrowheads="1"/>
            </p:cNvSpPr>
            <p:nvPr/>
          </p:nvSpPr>
          <p:spPr bwMode="gray">
            <a:xfrm>
              <a:off x="2849" y="1684"/>
              <a:ext cx="787" cy="788"/>
            </a:xfrm>
            <a:prstGeom prst="ellipse">
              <a:avLst/>
            </a:prstGeom>
            <a:gradFill rotWithShape="1">
              <a:gsLst>
                <a:gs pos="0">
                  <a:srgbClr val="83A6A7">
                    <a:gamma/>
                    <a:shade val="54118"/>
                    <a:invGamma/>
                  </a:srgbClr>
                </a:gs>
                <a:gs pos="50000">
                  <a:srgbClr val="83A6A7"/>
                </a:gs>
                <a:gs pos="100000">
                  <a:srgbClr val="83A6A7">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19" name="Oval 17"/>
            <p:cNvSpPr>
              <a:spLocks noChangeArrowheads="1"/>
            </p:cNvSpPr>
            <p:nvPr/>
          </p:nvSpPr>
          <p:spPr bwMode="gray">
            <a:xfrm>
              <a:off x="2849" y="1686"/>
              <a:ext cx="787" cy="788"/>
            </a:xfrm>
            <a:prstGeom prst="ellipse">
              <a:avLst/>
            </a:prstGeom>
            <a:gradFill rotWithShape="1">
              <a:gsLst>
                <a:gs pos="0">
                  <a:srgbClr val="83A6A7">
                    <a:gamma/>
                    <a:shade val="63529"/>
                    <a:invGamma/>
                  </a:srgbClr>
                </a:gs>
                <a:gs pos="100000">
                  <a:srgbClr val="83A6A7">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20" name="Oval 18"/>
            <p:cNvSpPr>
              <a:spLocks noChangeArrowheads="1"/>
            </p:cNvSpPr>
            <p:nvPr/>
          </p:nvSpPr>
          <p:spPr bwMode="gray">
            <a:xfrm>
              <a:off x="2888" y="1724"/>
              <a:ext cx="709" cy="709"/>
            </a:xfrm>
            <a:prstGeom prst="ellipse">
              <a:avLst/>
            </a:prstGeom>
            <a:solidFill>
              <a:srgbClr val="000000"/>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grpSp>
          <p:nvGrpSpPr>
            <p:cNvPr id="21" name="Group 19"/>
            <p:cNvGrpSpPr>
              <a:grpSpLocks/>
            </p:cNvGrpSpPr>
            <p:nvPr/>
          </p:nvGrpSpPr>
          <p:grpSpPr bwMode="auto">
            <a:xfrm>
              <a:off x="2899" y="1735"/>
              <a:ext cx="687" cy="688"/>
              <a:chOff x="4166" y="1706"/>
              <a:chExt cx="1252" cy="1252"/>
            </a:xfrm>
          </p:grpSpPr>
          <p:sp>
            <p:nvSpPr>
              <p:cNvPr id="22" name="Oval 20"/>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3" name="Oval 21"/>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4" name="Oval 22"/>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5" name="Oval 23"/>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grpSp>
      <p:grpSp>
        <p:nvGrpSpPr>
          <p:cNvPr id="26" name="Group 24"/>
          <p:cNvGrpSpPr>
            <a:grpSpLocks/>
          </p:cNvGrpSpPr>
          <p:nvPr/>
        </p:nvGrpSpPr>
        <p:grpSpPr bwMode="auto">
          <a:xfrm rot="3877067">
            <a:off x="6425407" y="4024145"/>
            <a:ext cx="2273300" cy="858838"/>
            <a:chOff x="2290" y="2725"/>
            <a:chExt cx="1832" cy="713"/>
          </a:xfrm>
        </p:grpSpPr>
        <p:grpSp>
          <p:nvGrpSpPr>
            <p:cNvPr id="27" name="Group 25"/>
            <p:cNvGrpSpPr>
              <a:grpSpLocks/>
            </p:cNvGrpSpPr>
            <p:nvPr/>
          </p:nvGrpSpPr>
          <p:grpSpPr bwMode="auto">
            <a:xfrm>
              <a:off x="2290" y="3030"/>
              <a:ext cx="1832" cy="408"/>
              <a:chOff x="2290" y="3030"/>
              <a:chExt cx="1832" cy="408"/>
            </a:xfrm>
          </p:grpSpPr>
          <p:sp>
            <p:nvSpPr>
              <p:cNvPr id="31" name="Freeform 26"/>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0066FF"/>
              </a:solidFill>
              <a:ln>
                <a:noFill/>
              </a:ln>
              <a:extLst>
                <a:ext uri="{91240B29-F687-4F45-9708-019B960494DF}">
                  <a14:hiddenLine xmlns:a14="http://schemas.microsoft.com/office/drawing/2010/main" w="0">
                    <a:solidFill>
                      <a:srgbClr val="DF5908"/>
                    </a:solidFill>
                    <a:prstDash val="solid"/>
                    <a:round/>
                    <a:headEnd/>
                    <a:tailEnd/>
                  </a14:hiddenLine>
                </a:ext>
              </a:extLst>
            </p:spPr>
            <p:txBody>
              <a:bodyPr/>
              <a:lstStyle/>
              <a:p>
                <a:endParaRPr lang="zh-CN" altLang="en-US"/>
              </a:p>
            </p:txBody>
          </p:sp>
          <p:sp>
            <p:nvSpPr>
              <p:cNvPr id="32" name="Freeform 27"/>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zh-CN" altLang="en-US"/>
              </a:p>
            </p:txBody>
          </p:sp>
        </p:grpSp>
        <p:grpSp>
          <p:nvGrpSpPr>
            <p:cNvPr id="28" name="Group 28"/>
            <p:cNvGrpSpPr>
              <a:grpSpLocks/>
            </p:cNvGrpSpPr>
            <p:nvPr/>
          </p:nvGrpSpPr>
          <p:grpSpPr bwMode="auto">
            <a:xfrm flipV="1">
              <a:off x="2290" y="2725"/>
              <a:ext cx="1406" cy="313"/>
              <a:chOff x="2290" y="3030"/>
              <a:chExt cx="1832" cy="408"/>
            </a:xfrm>
          </p:grpSpPr>
          <p:sp>
            <p:nvSpPr>
              <p:cNvPr id="29" name="Freeform 29"/>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6699FF"/>
              </a:solidFill>
              <a:ln>
                <a:noFill/>
              </a:ln>
              <a:extLst>
                <a:ext uri="{91240B29-F687-4F45-9708-019B960494DF}">
                  <a14:hiddenLine xmlns:a14="http://schemas.microsoft.com/office/drawing/2010/main" w="0">
                    <a:solidFill>
                      <a:srgbClr val="DF5908"/>
                    </a:solidFill>
                    <a:prstDash val="solid"/>
                    <a:round/>
                    <a:headEnd/>
                    <a:tailEnd/>
                  </a14:hiddenLine>
                </a:ext>
              </a:extLst>
            </p:spPr>
            <p:txBody>
              <a:bodyPr/>
              <a:lstStyle/>
              <a:p>
                <a:endParaRPr lang="zh-CN" altLang="en-US"/>
              </a:p>
            </p:txBody>
          </p:sp>
          <p:sp>
            <p:nvSpPr>
              <p:cNvPr id="30" name="Freeform 30"/>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zh-CN" altLang="en-US"/>
              </a:p>
            </p:txBody>
          </p:sp>
        </p:grpSp>
      </p:grpSp>
      <p:sp>
        <p:nvSpPr>
          <p:cNvPr id="33" name="Oval 31"/>
          <p:cNvSpPr>
            <a:spLocks noChangeArrowheads="1"/>
          </p:cNvSpPr>
          <p:nvPr/>
        </p:nvSpPr>
        <p:spPr bwMode="gray">
          <a:xfrm>
            <a:off x="6088063" y="2188202"/>
            <a:ext cx="1524000" cy="1568450"/>
          </a:xfrm>
          <a:prstGeom prst="ellipse">
            <a:avLst/>
          </a:prstGeom>
          <a:gradFill rotWithShape="1">
            <a:gsLst>
              <a:gs pos="0">
                <a:srgbClr val="3399FF">
                  <a:gamma/>
                  <a:tint val="0"/>
                  <a:invGamma/>
                </a:srgbClr>
              </a:gs>
              <a:gs pos="50000">
                <a:srgbClr val="3399FF"/>
              </a:gs>
              <a:gs pos="100000">
                <a:srgbClr val="33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34" name="Oval 32"/>
          <p:cNvSpPr>
            <a:spLocks noChangeArrowheads="1"/>
          </p:cNvSpPr>
          <p:nvPr/>
        </p:nvSpPr>
        <p:spPr bwMode="gray">
          <a:xfrm>
            <a:off x="6088063" y="2188202"/>
            <a:ext cx="1524000" cy="1568450"/>
          </a:xfrm>
          <a:prstGeom prst="ellipse">
            <a:avLst/>
          </a:prstGeom>
          <a:gradFill rotWithShape="1">
            <a:gsLst>
              <a:gs pos="0">
                <a:srgbClr val="3399FF">
                  <a:alpha val="32001"/>
                </a:srgbClr>
              </a:gs>
              <a:gs pos="100000">
                <a:srgbClr val="3399FF">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35" name="Oval 33"/>
          <p:cNvSpPr>
            <a:spLocks noChangeArrowheads="1"/>
          </p:cNvSpPr>
          <p:nvPr/>
        </p:nvSpPr>
        <p:spPr bwMode="gray">
          <a:xfrm>
            <a:off x="6189663" y="2291389"/>
            <a:ext cx="1323975" cy="1362075"/>
          </a:xfrm>
          <a:prstGeom prst="ellipse">
            <a:avLst/>
          </a:prstGeom>
          <a:gradFill rotWithShape="1">
            <a:gsLst>
              <a:gs pos="0">
                <a:srgbClr val="3399FF">
                  <a:gamma/>
                  <a:shade val="54118"/>
                  <a:invGamma/>
                </a:srgbClr>
              </a:gs>
              <a:gs pos="50000">
                <a:srgbClr val="3399FF"/>
              </a:gs>
              <a:gs pos="100000">
                <a:srgbClr val="33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36" name="Oval 34"/>
          <p:cNvSpPr>
            <a:spLocks noChangeArrowheads="1"/>
          </p:cNvSpPr>
          <p:nvPr/>
        </p:nvSpPr>
        <p:spPr bwMode="gray">
          <a:xfrm>
            <a:off x="6191251" y="2294564"/>
            <a:ext cx="1323975" cy="1362075"/>
          </a:xfrm>
          <a:prstGeom prst="ellipse">
            <a:avLst/>
          </a:prstGeom>
          <a:gradFill rotWithShape="1">
            <a:gsLst>
              <a:gs pos="0">
                <a:srgbClr val="3399FF">
                  <a:gamma/>
                  <a:shade val="63529"/>
                  <a:invGamma/>
                </a:srgbClr>
              </a:gs>
              <a:gs pos="100000">
                <a:srgbClr val="3399FF">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37" name="Oval 35"/>
          <p:cNvSpPr>
            <a:spLocks noChangeArrowheads="1"/>
          </p:cNvSpPr>
          <p:nvPr/>
        </p:nvSpPr>
        <p:spPr bwMode="gray">
          <a:xfrm>
            <a:off x="6254751" y="2359652"/>
            <a:ext cx="1192212" cy="1225550"/>
          </a:xfrm>
          <a:prstGeom prst="ellipse">
            <a:avLst/>
          </a:prstGeom>
          <a:solidFill>
            <a:srgbClr val="000000"/>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grpSp>
        <p:nvGrpSpPr>
          <p:cNvPr id="38" name="Group 36"/>
          <p:cNvGrpSpPr>
            <a:grpSpLocks/>
          </p:cNvGrpSpPr>
          <p:nvPr/>
        </p:nvGrpSpPr>
        <p:grpSpPr bwMode="auto">
          <a:xfrm>
            <a:off x="6273801" y="2378702"/>
            <a:ext cx="1155700" cy="1189037"/>
            <a:chOff x="4166" y="1706"/>
            <a:chExt cx="1252" cy="1252"/>
          </a:xfrm>
        </p:grpSpPr>
        <p:sp>
          <p:nvSpPr>
            <p:cNvPr id="39" name="Oval 37"/>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0" name="Oval 38"/>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1" name="Oval 39"/>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2" name="Oval 40"/>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grpSp>
        <p:nvGrpSpPr>
          <p:cNvPr id="43" name="Group 41"/>
          <p:cNvGrpSpPr>
            <a:grpSpLocks/>
          </p:cNvGrpSpPr>
          <p:nvPr/>
        </p:nvGrpSpPr>
        <p:grpSpPr bwMode="auto">
          <a:xfrm rot="3877067">
            <a:off x="2525509" y="4159873"/>
            <a:ext cx="2721358" cy="858838"/>
            <a:chOff x="2290" y="2725"/>
            <a:chExt cx="1832" cy="713"/>
          </a:xfrm>
        </p:grpSpPr>
        <p:grpSp>
          <p:nvGrpSpPr>
            <p:cNvPr id="44" name="Group 42"/>
            <p:cNvGrpSpPr>
              <a:grpSpLocks/>
            </p:cNvGrpSpPr>
            <p:nvPr/>
          </p:nvGrpSpPr>
          <p:grpSpPr bwMode="auto">
            <a:xfrm>
              <a:off x="2290" y="3030"/>
              <a:ext cx="1832" cy="408"/>
              <a:chOff x="2290" y="3030"/>
              <a:chExt cx="1832" cy="408"/>
            </a:xfrm>
          </p:grpSpPr>
          <p:sp>
            <p:nvSpPr>
              <p:cNvPr id="48" name="Freeform 43"/>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608788"/>
              </a:solidFill>
              <a:ln>
                <a:noFill/>
              </a:ln>
              <a:extLst>
                <a:ext uri="{91240B29-F687-4F45-9708-019B960494DF}">
                  <a14:hiddenLine xmlns:a14="http://schemas.microsoft.com/office/drawing/2010/main" w="0">
                    <a:solidFill>
                      <a:srgbClr val="DF5908"/>
                    </a:solidFill>
                    <a:prstDash val="solid"/>
                    <a:round/>
                    <a:headEnd/>
                    <a:tailEnd/>
                  </a14:hiddenLine>
                </a:ext>
              </a:extLst>
            </p:spPr>
            <p:txBody>
              <a:bodyPr/>
              <a:lstStyle/>
              <a:p>
                <a:endParaRPr lang="zh-CN" altLang="en-US"/>
              </a:p>
            </p:txBody>
          </p:sp>
          <p:sp>
            <p:nvSpPr>
              <p:cNvPr id="49" name="Freeform 44"/>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zh-CN" altLang="en-US"/>
              </a:p>
            </p:txBody>
          </p:sp>
        </p:grpSp>
        <p:grpSp>
          <p:nvGrpSpPr>
            <p:cNvPr id="45" name="Group 45"/>
            <p:cNvGrpSpPr>
              <a:grpSpLocks/>
            </p:cNvGrpSpPr>
            <p:nvPr/>
          </p:nvGrpSpPr>
          <p:grpSpPr bwMode="auto">
            <a:xfrm flipV="1">
              <a:off x="2290" y="2725"/>
              <a:ext cx="1406" cy="313"/>
              <a:chOff x="2290" y="3030"/>
              <a:chExt cx="1832" cy="408"/>
            </a:xfrm>
          </p:grpSpPr>
          <p:sp>
            <p:nvSpPr>
              <p:cNvPr id="46" name="Freeform 46"/>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98B5B6"/>
              </a:solidFill>
              <a:ln>
                <a:noFill/>
              </a:ln>
              <a:extLst>
                <a:ext uri="{91240B29-F687-4F45-9708-019B960494DF}">
                  <a14:hiddenLine xmlns:a14="http://schemas.microsoft.com/office/drawing/2010/main" w="0">
                    <a:solidFill>
                      <a:srgbClr val="DF5908"/>
                    </a:solidFill>
                    <a:prstDash val="solid"/>
                    <a:round/>
                    <a:headEnd/>
                    <a:tailEnd/>
                  </a14:hiddenLine>
                </a:ext>
              </a:extLst>
            </p:spPr>
            <p:txBody>
              <a:bodyPr/>
              <a:lstStyle/>
              <a:p>
                <a:endParaRPr lang="zh-CN" altLang="en-US"/>
              </a:p>
            </p:txBody>
          </p:sp>
          <p:sp>
            <p:nvSpPr>
              <p:cNvPr id="47" name="Freeform 47"/>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zh-CN" altLang="en-US"/>
              </a:p>
            </p:txBody>
          </p:sp>
        </p:grpSp>
      </p:grpSp>
      <p:grpSp>
        <p:nvGrpSpPr>
          <p:cNvPr id="50" name="Group 48"/>
          <p:cNvGrpSpPr>
            <a:grpSpLocks/>
          </p:cNvGrpSpPr>
          <p:nvPr/>
        </p:nvGrpSpPr>
        <p:grpSpPr bwMode="auto">
          <a:xfrm>
            <a:off x="2508251" y="2332664"/>
            <a:ext cx="1268412" cy="1308100"/>
            <a:chOff x="2789" y="1625"/>
            <a:chExt cx="907" cy="907"/>
          </a:xfrm>
        </p:grpSpPr>
        <p:sp>
          <p:nvSpPr>
            <p:cNvPr id="51" name="Oval 49"/>
            <p:cNvSpPr>
              <a:spLocks noChangeArrowheads="1"/>
            </p:cNvSpPr>
            <p:nvPr/>
          </p:nvSpPr>
          <p:spPr bwMode="gray">
            <a:xfrm>
              <a:off x="2789" y="1625"/>
              <a:ext cx="907" cy="907"/>
            </a:xfrm>
            <a:prstGeom prst="ellipse">
              <a:avLst/>
            </a:prstGeom>
            <a:gradFill rotWithShape="1">
              <a:gsLst>
                <a:gs pos="0">
                  <a:srgbClr val="83A6A7">
                    <a:gamma/>
                    <a:tint val="0"/>
                    <a:invGamma/>
                  </a:srgbClr>
                </a:gs>
                <a:gs pos="50000">
                  <a:srgbClr val="83A6A7"/>
                </a:gs>
                <a:gs pos="100000">
                  <a:srgbClr val="83A6A7">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52" name="Oval 50"/>
            <p:cNvSpPr>
              <a:spLocks noChangeArrowheads="1"/>
            </p:cNvSpPr>
            <p:nvPr/>
          </p:nvSpPr>
          <p:spPr bwMode="gray">
            <a:xfrm>
              <a:off x="2789" y="1625"/>
              <a:ext cx="907" cy="907"/>
            </a:xfrm>
            <a:prstGeom prst="ellipse">
              <a:avLst/>
            </a:prstGeom>
            <a:gradFill rotWithShape="1">
              <a:gsLst>
                <a:gs pos="0">
                  <a:srgbClr val="83A6A7">
                    <a:alpha val="32001"/>
                  </a:srgbClr>
                </a:gs>
                <a:gs pos="100000">
                  <a:srgbClr val="83A6A7">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53" name="Oval 51"/>
            <p:cNvSpPr>
              <a:spLocks noChangeArrowheads="1"/>
            </p:cNvSpPr>
            <p:nvPr/>
          </p:nvSpPr>
          <p:spPr bwMode="gray">
            <a:xfrm>
              <a:off x="2849" y="1684"/>
              <a:ext cx="787" cy="788"/>
            </a:xfrm>
            <a:prstGeom prst="ellipse">
              <a:avLst/>
            </a:prstGeom>
            <a:gradFill rotWithShape="1">
              <a:gsLst>
                <a:gs pos="0">
                  <a:srgbClr val="83A6A7">
                    <a:gamma/>
                    <a:shade val="54118"/>
                    <a:invGamma/>
                  </a:srgbClr>
                </a:gs>
                <a:gs pos="50000">
                  <a:srgbClr val="83A6A7"/>
                </a:gs>
                <a:gs pos="100000">
                  <a:srgbClr val="83A6A7">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54" name="Oval 52"/>
            <p:cNvSpPr>
              <a:spLocks noChangeArrowheads="1"/>
            </p:cNvSpPr>
            <p:nvPr/>
          </p:nvSpPr>
          <p:spPr bwMode="gray">
            <a:xfrm>
              <a:off x="2849" y="1686"/>
              <a:ext cx="787" cy="788"/>
            </a:xfrm>
            <a:prstGeom prst="ellipse">
              <a:avLst/>
            </a:prstGeom>
            <a:gradFill rotWithShape="1">
              <a:gsLst>
                <a:gs pos="0">
                  <a:srgbClr val="83A6A7">
                    <a:gamma/>
                    <a:shade val="63529"/>
                    <a:invGamma/>
                  </a:srgbClr>
                </a:gs>
                <a:gs pos="100000">
                  <a:srgbClr val="83A6A7">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55" name="Oval 53"/>
            <p:cNvSpPr>
              <a:spLocks noChangeArrowheads="1"/>
            </p:cNvSpPr>
            <p:nvPr/>
          </p:nvSpPr>
          <p:spPr bwMode="gray">
            <a:xfrm>
              <a:off x="2888" y="1724"/>
              <a:ext cx="709" cy="709"/>
            </a:xfrm>
            <a:prstGeom prst="ellipse">
              <a:avLst/>
            </a:prstGeom>
            <a:solidFill>
              <a:srgbClr val="000000"/>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grpSp>
          <p:nvGrpSpPr>
            <p:cNvPr id="56" name="Group 54"/>
            <p:cNvGrpSpPr>
              <a:grpSpLocks/>
            </p:cNvGrpSpPr>
            <p:nvPr/>
          </p:nvGrpSpPr>
          <p:grpSpPr bwMode="auto">
            <a:xfrm>
              <a:off x="2899" y="1735"/>
              <a:ext cx="687" cy="688"/>
              <a:chOff x="4166" y="1706"/>
              <a:chExt cx="1252" cy="1252"/>
            </a:xfrm>
          </p:grpSpPr>
          <p:sp>
            <p:nvSpPr>
              <p:cNvPr id="57" name="Oval 55"/>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8" name="Oval 56"/>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9" name="Oval 57"/>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60" name="Oval 58"/>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grpSp>
      <p:grpSp>
        <p:nvGrpSpPr>
          <p:cNvPr id="61" name="Group 59"/>
          <p:cNvGrpSpPr>
            <a:grpSpLocks/>
          </p:cNvGrpSpPr>
          <p:nvPr/>
        </p:nvGrpSpPr>
        <p:grpSpPr bwMode="auto">
          <a:xfrm rot="3877067">
            <a:off x="817390" y="4099576"/>
            <a:ext cx="2587880" cy="858838"/>
            <a:chOff x="2290" y="2725"/>
            <a:chExt cx="1832" cy="713"/>
          </a:xfrm>
        </p:grpSpPr>
        <p:grpSp>
          <p:nvGrpSpPr>
            <p:cNvPr id="62" name="Group 60"/>
            <p:cNvGrpSpPr>
              <a:grpSpLocks/>
            </p:cNvGrpSpPr>
            <p:nvPr/>
          </p:nvGrpSpPr>
          <p:grpSpPr bwMode="auto">
            <a:xfrm>
              <a:off x="2290" y="3030"/>
              <a:ext cx="1832" cy="408"/>
              <a:chOff x="2290" y="3030"/>
              <a:chExt cx="1832" cy="408"/>
            </a:xfrm>
          </p:grpSpPr>
          <p:sp>
            <p:nvSpPr>
              <p:cNvPr id="66" name="Freeform 61"/>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608788"/>
              </a:solidFill>
              <a:ln>
                <a:noFill/>
              </a:ln>
              <a:extLst>
                <a:ext uri="{91240B29-F687-4F45-9708-019B960494DF}">
                  <a14:hiddenLine xmlns:a14="http://schemas.microsoft.com/office/drawing/2010/main" w="0">
                    <a:solidFill>
                      <a:srgbClr val="DF5908"/>
                    </a:solidFill>
                    <a:prstDash val="solid"/>
                    <a:round/>
                    <a:headEnd/>
                    <a:tailEnd/>
                  </a14:hiddenLine>
                </a:ext>
              </a:extLst>
            </p:spPr>
            <p:txBody>
              <a:bodyPr/>
              <a:lstStyle/>
              <a:p>
                <a:endParaRPr lang="zh-CN" altLang="en-US"/>
              </a:p>
            </p:txBody>
          </p:sp>
          <p:sp>
            <p:nvSpPr>
              <p:cNvPr id="67" name="Freeform 62"/>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zh-CN" altLang="en-US"/>
              </a:p>
            </p:txBody>
          </p:sp>
        </p:grpSp>
        <p:grpSp>
          <p:nvGrpSpPr>
            <p:cNvPr id="63" name="Group 63"/>
            <p:cNvGrpSpPr>
              <a:grpSpLocks/>
            </p:cNvGrpSpPr>
            <p:nvPr/>
          </p:nvGrpSpPr>
          <p:grpSpPr bwMode="auto">
            <a:xfrm flipV="1">
              <a:off x="2290" y="2725"/>
              <a:ext cx="1406" cy="313"/>
              <a:chOff x="2290" y="3030"/>
              <a:chExt cx="1832" cy="408"/>
            </a:xfrm>
          </p:grpSpPr>
          <p:sp>
            <p:nvSpPr>
              <p:cNvPr id="64" name="Freeform 64"/>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98B5B6"/>
              </a:solidFill>
              <a:ln>
                <a:noFill/>
              </a:ln>
              <a:extLst>
                <a:ext uri="{91240B29-F687-4F45-9708-019B960494DF}">
                  <a14:hiddenLine xmlns:a14="http://schemas.microsoft.com/office/drawing/2010/main" w="0">
                    <a:solidFill>
                      <a:srgbClr val="DF5908"/>
                    </a:solidFill>
                    <a:prstDash val="solid"/>
                    <a:round/>
                    <a:headEnd/>
                    <a:tailEnd/>
                  </a14:hiddenLine>
                </a:ext>
              </a:extLst>
            </p:spPr>
            <p:txBody>
              <a:bodyPr/>
              <a:lstStyle/>
              <a:p>
                <a:endParaRPr lang="zh-CN" altLang="en-US"/>
              </a:p>
            </p:txBody>
          </p:sp>
          <p:sp>
            <p:nvSpPr>
              <p:cNvPr id="65" name="Freeform 65"/>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zh-CN" altLang="en-US"/>
              </a:p>
            </p:txBody>
          </p:sp>
        </p:grpSp>
      </p:grpSp>
      <p:grpSp>
        <p:nvGrpSpPr>
          <p:cNvPr id="68" name="Group 66"/>
          <p:cNvGrpSpPr>
            <a:grpSpLocks/>
          </p:cNvGrpSpPr>
          <p:nvPr/>
        </p:nvGrpSpPr>
        <p:grpSpPr bwMode="auto">
          <a:xfrm>
            <a:off x="760413" y="2332664"/>
            <a:ext cx="1268413" cy="1308100"/>
            <a:chOff x="2789" y="1625"/>
            <a:chExt cx="907" cy="907"/>
          </a:xfrm>
        </p:grpSpPr>
        <p:sp>
          <p:nvSpPr>
            <p:cNvPr id="69" name="Oval 67"/>
            <p:cNvSpPr>
              <a:spLocks noChangeArrowheads="1"/>
            </p:cNvSpPr>
            <p:nvPr/>
          </p:nvSpPr>
          <p:spPr bwMode="gray">
            <a:xfrm>
              <a:off x="2789" y="1625"/>
              <a:ext cx="907" cy="907"/>
            </a:xfrm>
            <a:prstGeom prst="ellipse">
              <a:avLst/>
            </a:prstGeom>
            <a:gradFill rotWithShape="1">
              <a:gsLst>
                <a:gs pos="0">
                  <a:srgbClr val="83A6A7">
                    <a:gamma/>
                    <a:tint val="0"/>
                    <a:invGamma/>
                  </a:srgbClr>
                </a:gs>
                <a:gs pos="50000">
                  <a:srgbClr val="83A6A7"/>
                </a:gs>
                <a:gs pos="100000">
                  <a:srgbClr val="83A6A7">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70" name="Oval 68"/>
            <p:cNvSpPr>
              <a:spLocks noChangeArrowheads="1"/>
            </p:cNvSpPr>
            <p:nvPr/>
          </p:nvSpPr>
          <p:spPr bwMode="gray">
            <a:xfrm>
              <a:off x="2789" y="1625"/>
              <a:ext cx="907" cy="907"/>
            </a:xfrm>
            <a:prstGeom prst="ellipse">
              <a:avLst/>
            </a:prstGeom>
            <a:gradFill rotWithShape="1">
              <a:gsLst>
                <a:gs pos="0">
                  <a:srgbClr val="83A6A7">
                    <a:alpha val="32001"/>
                  </a:srgbClr>
                </a:gs>
                <a:gs pos="100000">
                  <a:srgbClr val="83A6A7">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71" name="Oval 69"/>
            <p:cNvSpPr>
              <a:spLocks noChangeArrowheads="1"/>
            </p:cNvSpPr>
            <p:nvPr/>
          </p:nvSpPr>
          <p:spPr bwMode="gray">
            <a:xfrm>
              <a:off x="2849" y="1684"/>
              <a:ext cx="787" cy="788"/>
            </a:xfrm>
            <a:prstGeom prst="ellipse">
              <a:avLst/>
            </a:prstGeom>
            <a:gradFill rotWithShape="1">
              <a:gsLst>
                <a:gs pos="0">
                  <a:srgbClr val="83A6A7">
                    <a:gamma/>
                    <a:shade val="54118"/>
                    <a:invGamma/>
                  </a:srgbClr>
                </a:gs>
                <a:gs pos="50000">
                  <a:srgbClr val="83A6A7"/>
                </a:gs>
                <a:gs pos="100000">
                  <a:srgbClr val="83A6A7">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72" name="Oval 70"/>
            <p:cNvSpPr>
              <a:spLocks noChangeArrowheads="1"/>
            </p:cNvSpPr>
            <p:nvPr/>
          </p:nvSpPr>
          <p:spPr bwMode="gray">
            <a:xfrm>
              <a:off x="2849" y="1686"/>
              <a:ext cx="787" cy="788"/>
            </a:xfrm>
            <a:prstGeom prst="ellipse">
              <a:avLst/>
            </a:prstGeom>
            <a:gradFill rotWithShape="1">
              <a:gsLst>
                <a:gs pos="0">
                  <a:srgbClr val="83A6A7">
                    <a:gamma/>
                    <a:shade val="63529"/>
                    <a:invGamma/>
                  </a:srgbClr>
                </a:gs>
                <a:gs pos="100000">
                  <a:srgbClr val="83A6A7">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73" name="Oval 71"/>
            <p:cNvSpPr>
              <a:spLocks noChangeArrowheads="1"/>
            </p:cNvSpPr>
            <p:nvPr/>
          </p:nvSpPr>
          <p:spPr bwMode="gray">
            <a:xfrm>
              <a:off x="2888" y="1724"/>
              <a:ext cx="709" cy="709"/>
            </a:xfrm>
            <a:prstGeom prst="ellipse">
              <a:avLst/>
            </a:prstGeom>
            <a:solidFill>
              <a:srgbClr val="000000"/>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grpSp>
          <p:nvGrpSpPr>
            <p:cNvPr id="74" name="Group 72"/>
            <p:cNvGrpSpPr>
              <a:grpSpLocks/>
            </p:cNvGrpSpPr>
            <p:nvPr/>
          </p:nvGrpSpPr>
          <p:grpSpPr bwMode="auto">
            <a:xfrm>
              <a:off x="2899" y="1735"/>
              <a:ext cx="687" cy="688"/>
              <a:chOff x="4166" y="1706"/>
              <a:chExt cx="1252" cy="1252"/>
            </a:xfrm>
          </p:grpSpPr>
          <p:sp>
            <p:nvSpPr>
              <p:cNvPr id="75" name="Oval 73"/>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76" name="Oval 74"/>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77" name="Oval 75"/>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78" name="Oval 76"/>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grpSp>
      <p:sp>
        <p:nvSpPr>
          <p:cNvPr id="79" name="Text Box 77"/>
          <p:cNvSpPr txBox="1">
            <a:spLocks noChangeArrowheads="1"/>
          </p:cNvSpPr>
          <p:nvPr/>
        </p:nvSpPr>
        <p:spPr bwMode="gray">
          <a:xfrm rot="3925970">
            <a:off x="1336419" y="3804815"/>
            <a:ext cx="1217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smtClean="0">
                <a:solidFill>
                  <a:schemeClr val="bg1"/>
                </a:solidFill>
              </a:rPr>
              <a:t>****</a:t>
            </a:r>
            <a:endParaRPr lang="en-US" altLang="zh-CN" sz="2000" b="1" dirty="0" smtClean="0">
              <a:solidFill>
                <a:schemeClr val="bg1"/>
              </a:solidFill>
            </a:endParaRPr>
          </a:p>
          <a:p>
            <a:r>
              <a:rPr lang="zh-CN" altLang="en-US" sz="2000" b="1" dirty="0" smtClean="0">
                <a:solidFill>
                  <a:schemeClr val="bg1"/>
                </a:solidFill>
              </a:rPr>
              <a:t>系统</a:t>
            </a:r>
            <a:r>
              <a:rPr lang="zh-CN" altLang="en-US" sz="2000" b="1" dirty="0">
                <a:solidFill>
                  <a:schemeClr val="bg1"/>
                </a:solidFill>
              </a:rPr>
              <a:t>建设</a:t>
            </a:r>
            <a:endParaRPr lang="en-US" altLang="zh-CN" sz="2000" b="1" dirty="0">
              <a:solidFill>
                <a:schemeClr val="bg1"/>
              </a:solidFill>
            </a:endParaRPr>
          </a:p>
        </p:txBody>
      </p:sp>
      <p:sp>
        <p:nvSpPr>
          <p:cNvPr id="81" name="Text Box 79"/>
          <p:cNvSpPr txBox="1">
            <a:spLocks noChangeArrowheads="1"/>
          </p:cNvSpPr>
          <p:nvPr/>
        </p:nvSpPr>
        <p:spPr bwMode="gray">
          <a:xfrm rot="3925970">
            <a:off x="2556540" y="4344352"/>
            <a:ext cx="282334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chemeClr val="bg1"/>
                </a:solidFill>
              </a:rPr>
              <a:t>人力人工</a:t>
            </a:r>
            <a:r>
              <a:rPr lang="zh-CN" altLang="en-US" sz="2000" b="1" dirty="0" smtClean="0">
                <a:solidFill>
                  <a:schemeClr val="bg1"/>
                </a:solidFill>
              </a:rPr>
              <a:t>成本与</a:t>
            </a:r>
            <a:endParaRPr lang="en-US" altLang="zh-CN" sz="2000" b="1" dirty="0" smtClean="0">
              <a:solidFill>
                <a:schemeClr val="bg1"/>
              </a:solidFill>
            </a:endParaRPr>
          </a:p>
          <a:p>
            <a:r>
              <a:rPr lang="zh-CN" altLang="en-US" sz="2000" b="1" dirty="0" smtClean="0">
                <a:solidFill>
                  <a:schemeClr val="bg1"/>
                </a:solidFill>
              </a:rPr>
              <a:t>通信</a:t>
            </a:r>
            <a:r>
              <a:rPr lang="zh-CN" altLang="en-US" sz="2000" b="1" dirty="0" smtClean="0">
                <a:solidFill>
                  <a:schemeClr val="bg1"/>
                </a:solidFill>
              </a:rPr>
              <a:t>成本**展现</a:t>
            </a:r>
            <a:endParaRPr lang="en-US" altLang="zh-CN" sz="2000" b="1" dirty="0">
              <a:solidFill>
                <a:schemeClr val="bg1"/>
              </a:solidFill>
            </a:endParaRPr>
          </a:p>
        </p:txBody>
      </p:sp>
      <p:sp>
        <p:nvSpPr>
          <p:cNvPr id="83" name="Text Box 81"/>
          <p:cNvSpPr txBox="1">
            <a:spLocks noChangeArrowheads="1"/>
          </p:cNvSpPr>
          <p:nvPr/>
        </p:nvSpPr>
        <p:spPr bwMode="gray">
          <a:xfrm rot="3925970">
            <a:off x="5164493" y="3977825"/>
            <a:ext cx="10983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000" b="1" dirty="0" smtClean="0">
                <a:solidFill>
                  <a:schemeClr val="bg1"/>
                </a:solidFill>
              </a:rPr>
              <a:t>****系统</a:t>
            </a:r>
            <a:endParaRPr lang="en-US" altLang="zh-CN" sz="2000" b="1" dirty="0">
              <a:solidFill>
                <a:schemeClr val="bg1"/>
              </a:solidFill>
              <a:cs typeface="Arial" pitchFamily="34" charset="0"/>
            </a:endParaRPr>
          </a:p>
        </p:txBody>
      </p:sp>
      <p:sp>
        <p:nvSpPr>
          <p:cNvPr id="85" name="Text Box 83"/>
          <p:cNvSpPr txBox="1">
            <a:spLocks noChangeArrowheads="1"/>
          </p:cNvSpPr>
          <p:nvPr/>
        </p:nvSpPr>
        <p:spPr bwMode="gray">
          <a:xfrm rot="3925970">
            <a:off x="6796374" y="3947548"/>
            <a:ext cx="147508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000" b="1" dirty="0" smtClean="0">
                <a:solidFill>
                  <a:schemeClr val="bg1"/>
                </a:solidFill>
                <a:cs typeface="Arial" pitchFamily="34" charset="0"/>
              </a:rPr>
              <a:t>业务需求</a:t>
            </a:r>
            <a:endParaRPr lang="en-US" altLang="zh-CN" sz="2000" b="1" dirty="0" smtClean="0">
              <a:solidFill>
                <a:schemeClr val="bg1"/>
              </a:solidFill>
              <a:cs typeface="Arial" pitchFamily="34" charset="0"/>
            </a:endParaRPr>
          </a:p>
          <a:p>
            <a:pPr eaLnBrk="0" hangingPunct="0"/>
            <a:r>
              <a:rPr lang="zh-CN" altLang="en-US" sz="2000" b="1" dirty="0" smtClean="0">
                <a:solidFill>
                  <a:schemeClr val="bg1"/>
                </a:solidFill>
                <a:cs typeface="Arial" pitchFamily="34" charset="0"/>
              </a:rPr>
              <a:t>的持续整合</a:t>
            </a:r>
            <a:endParaRPr lang="en-US" altLang="zh-CN" sz="2000" b="1" dirty="0">
              <a:solidFill>
                <a:schemeClr val="bg1"/>
              </a:solidFill>
              <a:cs typeface="Arial" pitchFamily="34" charset="0"/>
            </a:endParaRPr>
          </a:p>
        </p:txBody>
      </p:sp>
      <p:grpSp>
        <p:nvGrpSpPr>
          <p:cNvPr id="87" name="Group 85"/>
          <p:cNvGrpSpPr>
            <a:grpSpLocks/>
          </p:cNvGrpSpPr>
          <p:nvPr/>
        </p:nvGrpSpPr>
        <p:grpSpPr bwMode="auto">
          <a:xfrm>
            <a:off x="1028701" y="1434108"/>
            <a:ext cx="5951538" cy="409575"/>
            <a:chOff x="967" y="1152"/>
            <a:chExt cx="3749" cy="258"/>
          </a:xfrm>
        </p:grpSpPr>
        <p:sp>
          <p:nvSpPr>
            <p:cNvPr id="88" name="Text Box 86"/>
            <p:cNvSpPr txBox="1">
              <a:spLocks noChangeArrowheads="1"/>
            </p:cNvSpPr>
            <p:nvPr/>
          </p:nvSpPr>
          <p:spPr bwMode="gray">
            <a:xfrm>
              <a:off x="967" y="1177"/>
              <a:ext cx="4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a:latin typeface="+mn-ea"/>
                  <a:ea typeface="+mn-ea"/>
                  <a:cs typeface="Arial" pitchFamily="34" charset="0"/>
                </a:rPr>
                <a:t>一期</a:t>
              </a:r>
              <a:endParaRPr lang="en-US" altLang="zh-CN" dirty="0">
                <a:latin typeface="+mn-ea"/>
                <a:ea typeface="+mn-ea"/>
                <a:cs typeface="Arial" pitchFamily="34" charset="0"/>
              </a:endParaRPr>
            </a:p>
          </p:txBody>
        </p:sp>
        <p:sp>
          <p:nvSpPr>
            <p:cNvPr id="89" name="Text Box 87"/>
            <p:cNvSpPr txBox="1">
              <a:spLocks noChangeArrowheads="1"/>
            </p:cNvSpPr>
            <p:nvPr/>
          </p:nvSpPr>
          <p:spPr bwMode="gray">
            <a:xfrm>
              <a:off x="2072" y="1177"/>
              <a:ext cx="4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a:latin typeface="+mn-ea"/>
                  <a:ea typeface="+mn-ea"/>
                  <a:cs typeface="Arial" pitchFamily="34" charset="0"/>
                </a:rPr>
                <a:t>二期</a:t>
              </a:r>
              <a:endParaRPr lang="en-US" altLang="zh-CN" dirty="0">
                <a:latin typeface="+mn-ea"/>
                <a:ea typeface="+mn-ea"/>
                <a:cs typeface="Arial" pitchFamily="34" charset="0"/>
              </a:endParaRPr>
            </a:p>
          </p:txBody>
        </p:sp>
        <p:sp>
          <p:nvSpPr>
            <p:cNvPr id="90" name="Text Box 88"/>
            <p:cNvSpPr txBox="1">
              <a:spLocks noChangeArrowheads="1"/>
            </p:cNvSpPr>
            <p:nvPr/>
          </p:nvSpPr>
          <p:spPr bwMode="gray">
            <a:xfrm>
              <a:off x="3172" y="1177"/>
              <a:ext cx="4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dirty="0">
                  <a:latin typeface="+mn-ea"/>
                  <a:ea typeface="+mn-ea"/>
                  <a:cs typeface="Arial" pitchFamily="34" charset="0"/>
                </a:rPr>
                <a:t>三期</a:t>
              </a:r>
              <a:endParaRPr lang="en-US" altLang="zh-CN" dirty="0">
                <a:latin typeface="+mn-ea"/>
                <a:ea typeface="+mn-ea"/>
                <a:cs typeface="Arial" pitchFamily="34" charset="0"/>
              </a:endParaRPr>
            </a:p>
          </p:txBody>
        </p:sp>
        <p:sp>
          <p:nvSpPr>
            <p:cNvPr id="91" name="Text Box 89"/>
            <p:cNvSpPr txBox="1">
              <a:spLocks noChangeArrowheads="1"/>
            </p:cNvSpPr>
            <p:nvPr/>
          </p:nvSpPr>
          <p:spPr bwMode="gray">
            <a:xfrm>
              <a:off x="4275" y="1152"/>
              <a:ext cx="44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000" b="1" dirty="0">
                  <a:latin typeface="+mn-ea"/>
                  <a:ea typeface="+mn-ea"/>
                  <a:cs typeface="Arial" pitchFamily="34" charset="0"/>
                </a:rPr>
                <a:t>后期</a:t>
              </a:r>
              <a:endParaRPr lang="en-US" altLang="zh-CN" sz="2000" b="1" dirty="0">
                <a:latin typeface="+mn-ea"/>
                <a:ea typeface="+mn-ea"/>
                <a:cs typeface="Arial" pitchFamily="34" charset="0"/>
              </a:endParaRPr>
            </a:p>
          </p:txBody>
        </p:sp>
        <p:cxnSp>
          <p:nvCxnSpPr>
            <p:cNvPr id="92" name="AutoShape 90"/>
            <p:cNvCxnSpPr>
              <a:cxnSpLocks noChangeShapeType="1"/>
              <a:stCxn id="88" idx="3"/>
              <a:endCxn id="89" idx="1"/>
            </p:cNvCxnSpPr>
            <p:nvPr/>
          </p:nvCxnSpPr>
          <p:spPr bwMode="gray">
            <a:xfrm>
              <a:off x="1374" y="1294"/>
              <a:ext cx="698" cy="0"/>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 name="AutoShape 91"/>
            <p:cNvCxnSpPr>
              <a:cxnSpLocks noChangeShapeType="1"/>
              <a:stCxn id="89" idx="3"/>
              <a:endCxn id="90" idx="1"/>
            </p:cNvCxnSpPr>
            <p:nvPr/>
          </p:nvCxnSpPr>
          <p:spPr bwMode="gray">
            <a:xfrm>
              <a:off x="2479" y="1294"/>
              <a:ext cx="693" cy="0"/>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AutoShape 92"/>
            <p:cNvCxnSpPr>
              <a:cxnSpLocks noChangeShapeType="1"/>
            </p:cNvCxnSpPr>
            <p:nvPr/>
          </p:nvCxnSpPr>
          <p:spPr bwMode="gray">
            <a:xfrm>
              <a:off x="3656" y="1296"/>
              <a:ext cx="616" cy="0"/>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8" name="Text Box 81"/>
          <p:cNvSpPr txBox="1">
            <a:spLocks noChangeArrowheads="1"/>
          </p:cNvSpPr>
          <p:nvPr/>
        </p:nvSpPr>
        <p:spPr bwMode="gray">
          <a:xfrm rot="3925970">
            <a:off x="4599250" y="4216202"/>
            <a:ext cx="15600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b="1" dirty="0" smtClean="0">
                <a:solidFill>
                  <a:schemeClr val="bg1"/>
                </a:solidFill>
              </a:rPr>
              <a:t>XX</a:t>
            </a:r>
            <a:r>
              <a:rPr lang="zh-CN" altLang="en-US" sz="2000" b="1" dirty="0" smtClean="0">
                <a:solidFill>
                  <a:schemeClr val="bg1"/>
                </a:solidFill>
              </a:rPr>
              <a:t>卡</a:t>
            </a:r>
            <a:r>
              <a:rPr lang="zh-CN" altLang="en-US" sz="2000" b="1" dirty="0">
                <a:solidFill>
                  <a:schemeClr val="bg1"/>
                </a:solidFill>
              </a:rPr>
              <a:t>类报表</a:t>
            </a:r>
            <a:endParaRPr lang="en-US" altLang="zh-CN" sz="2000" b="1" dirty="0">
              <a:solidFill>
                <a:schemeClr val="bg1"/>
              </a:solidFill>
              <a:cs typeface="Arial" pitchFamily="34" charset="0"/>
            </a:endParaRPr>
          </a:p>
        </p:txBody>
      </p:sp>
      <p:sp>
        <p:nvSpPr>
          <p:cNvPr id="95" name="标题 1"/>
          <p:cNvSpPr txBox="1">
            <a:spLocks/>
          </p:cNvSpPr>
          <p:nvPr/>
        </p:nvSpPr>
        <p:spPr bwMode="auto">
          <a:xfrm>
            <a:off x="457200" y="130175"/>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b="1" kern="1200">
                <a:solidFill>
                  <a:schemeClr val="bg1"/>
                </a:solidFill>
                <a:latin typeface="+mj-lt"/>
                <a:ea typeface="+mj-ea"/>
                <a:cs typeface="+mj-cs"/>
              </a:defRPr>
            </a:lvl1pPr>
            <a:lvl2pPr algn="l" rtl="0" fontAlgn="base">
              <a:spcBef>
                <a:spcPct val="0"/>
              </a:spcBef>
              <a:spcAft>
                <a:spcPct val="0"/>
              </a:spcAft>
              <a:defRPr sz="3200" b="1">
                <a:solidFill>
                  <a:schemeClr val="bg1"/>
                </a:solidFill>
                <a:latin typeface="Arial" charset="0"/>
                <a:ea typeface="微软雅黑" pitchFamily="34" charset="-122"/>
              </a:defRPr>
            </a:lvl2pPr>
            <a:lvl3pPr algn="l" rtl="0" fontAlgn="base">
              <a:spcBef>
                <a:spcPct val="0"/>
              </a:spcBef>
              <a:spcAft>
                <a:spcPct val="0"/>
              </a:spcAft>
              <a:defRPr sz="3200" b="1">
                <a:solidFill>
                  <a:schemeClr val="bg1"/>
                </a:solidFill>
                <a:latin typeface="Arial" charset="0"/>
                <a:ea typeface="微软雅黑" pitchFamily="34" charset="-122"/>
              </a:defRPr>
            </a:lvl3pPr>
            <a:lvl4pPr algn="l" rtl="0" fontAlgn="base">
              <a:spcBef>
                <a:spcPct val="0"/>
              </a:spcBef>
              <a:spcAft>
                <a:spcPct val="0"/>
              </a:spcAft>
              <a:defRPr sz="3200" b="1">
                <a:solidFill>
                  <a:schemeClr val="bg1"/>
                </a:solidFill>
                <a:latin typeface="Arial" charset="0"/>
                <a:ea typeface="微软雅黑" pitchFamily="34" charset="-122"/>
              </a:defRPr>
            </a:lvl4pPr>
            <a:lvl5pPr algn="l" rtl="0" fontAlgn="base">
              <a:spcBef>
                <a:spcPct val="0"/>
              </a:spcBef>
              <a:spcAft>
                <a:spcPct val="0"/>
              </a:spcAft>
              <a:defRPr sz="3200" b="1">
                <a:solidFill>
                  <a:schemeClr val="bg1"/>
                </a:solidFill>
                <a:latin typeface="Arial" charset="0"/>
                <a:ea typeface="微软雅黑" pitchFamily="34" charset="-122"/>
              </a:defRPr>
            </a:lvl5pPr>
            <a:lvl6pPr marL="457200" algn="l" rtl="0" fontAlgn="base">
              <a:spcBef>
                <a:spcPct val="0"/>
              </a:spcBef>
              <a:spcAft>
                <a:spcPct val="0"/>
              </a:spcAft>
              <a:defRPr sz="3200" b="1">
                <a:solidFill>
                  <a:schemeClr val="bg1"/>
                </a:solidFill>
                <a:latin typeface="Arial" charset="0"/>
                <a:ea typeface="微软雅黑" pitchFamily="34" charset="-122"/>
              </a:defRPr>
            </a:lvl6pPr>
            <a:lvl7pPr marL="914400" algn="l" rtl="0" fontAlgn="base">
              <a:spcBef>
                <a:spcPct val="0"/>
              </a:spcBef>
              <a:spcAft>
                <a:spcPct val="0"/>
              </a:spcAft>
              <a:defRPr sz="3200" b="1">
                <a:solidFill>
                  <a:schemeClr val="bg1"/>
                </a:solidFill>
                <a:latin typeface="Arial" charset="0"/>
                <a:ea typeface="微软雅黑" pitchFamily="34" charset="-122"/>
              </a:defRPr>
            </a:lvl7pPr>
            <a:lvl8pPr marL="1371600" algn="l" rtl="0" fontAlgn="base">
              <a:spcBef>
                <a:spcPct val="0"/>
              </a:spcBef>
              <a:spcAft>
                <a:spcPct val="0"/>
              </a:spcAft>
              <a:defRPr sz="3200" b="1">
                <a:solidFill>
                  <a:schemeClr val="bg1"/>
                </a:solidFill>
                <a:latin typeface="Arial" charset="0"/>
                <a:ea typeface="微软雅黑" pitchFamily="34" charset="-122"/>
              </a:defRPr>
            </a:lvl8pPr>
            <a:lvl9pPr marL="1828800" algn="l" rtl="0" fontAlgn="base">
              <a:spcBef>
                <a:spcPct val="0"/>
              </a:spcBef>
              <a:spcAft>
                <a:spcPct val="0"/>
              </a:spcAft>
              <a:defRPr sz="3200" b="1">
                <a:solidFill>
                  <a:schemeClr val="bg1"/>
                </a:solidFill>
                <a:latin typeface="Arial" charset="0"/>
                <a:ea typeface="微软雅黑" pitchFamily="34" charset="-122"/>
              </a:defRPr>
            </a:lvl9pPr>
          </a:lstStyle>
          <a:p>
            <a:r>
              <a:rPr lang="zh-CN" altLang="en-US" dirty="0" smtClean="0">
                <a:latin typeface="华文仿宋" panose="02010600040101010101" pitchFamily="2" charset="-122"/>
                <a:ea typeface="华文仿宋" panose="02010600040101010101" pitchFamily="2" charset="-122"/>
              </a:rPr>
              <a:t>项目周期</a:t>
            </a:r>
            <a:endParaRPr lang="zh-CN" altLang="en-US"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66884135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additive="base">
                                        <p:cTn id="12" dur="500" fill="hold"/>
                                        <p:tgtEl>
                                          <p:spTgt spid="43"/>
                                        </p:tgtEl>
                                        <p:attrNameLst>
                                          <p:attrName>ppt_x</p:attrName>
                                        </p:attrNameLst>
                                      </p:cBhvr>
                                      <p:tavLst>
                                        <p:tav tm="0">
                                          <p:val>
                                            <p:strVal val="#ppt_x"/>
                                          </p:val>
                                        </p:tav>
                                        <p:tav tm="100000">
                                          <p:val>
                                            <p:strVal val="#ppt_x"/>
                                          </p:val>
                                        </p:tav>
                                      </p:tavLst>
                                    </p:anim>
                                    <p:anim calcmode="lin" valueType="num">
                                      <p:cBhvr additive="base">
                                        <p:cTn id="13" dur="500" fill="hold"/>
                                        <p:tgtEl>
                                          <p:spTgt spid="43"/>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50"/>
                                        </p:tgtEl>
                                        <p:attrNameLst>
                                          <p:attrName>style.visibility</p:attrName>
                                        </p:attrNameLst>
                                      </p:cBhvr>
                                      <p:to>
                                        <p:strVal val="visible"/>
                                      </p:to>
                                    </p:set>
                                    <p:anim calcmode="lin" valueType="num">
                                      <p:cBhvr additive="base">
                                        <p:cTn id="16" dur="500" fill="hold"/>
                                        <p:tgtEl>
                                          <p:spTgt spid="50"/>
                                        </p:tgtEl>
                                        <p:attrNameLst>
                                          <p:attrName>ppt_x</p:attrName>
                                        </p:attrNameLst>
                                      </p:cBhvr>
                                      <p:tavLst>
                                        <p:tav tm="0">
                                          <p:val>
                                            <p:strVal val="#ppt_x"/>
                                          </p:val>
                                        </p:tav>
                                        <p:tav tm="100000">
                                          <p:val>
                                            <p:strVal val="#ppt_x"/>
                                          </p:val>
                                        </p:tav>
                                      </p:tavLst>
                                    </p:anim>
                                    <p:anim calcmode="lin" valueType="num">
                                      <p:cBhvr additive="base">
                                        <p:cTn id="17" dur="500" fill="hold"/>
                                        <p:tgtEl>
                                          <p:spTgt spid="50"/>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61"/>
                                        </p:tgtEl>
                                        <p:attrNameLst>
                                          <p:attrName>style.visibility</p:attrName>
                                        </p:attrNameLst>
                                      </p:cBhvr>
                                      <p:to>
                                        <p:strVal val="visible"/>
                                      </p:to>
                                    </p:set>
                                    <p:anim calcmode="lin" valueType="num">
                                      <p:cBhvr additive="base">
                                        <p:cTn id="20" dur="500" fill="hold"/>
                                        <p:tgtEl>
                                          <p:spTgt spid="61"/>
                                        </p:tgtEl>
                                        <p:attrNameLst>
                                          <p:attrName>ppt_x</p:attrName>
                                        </p:attrNameLst>
                                      </p:cBhvr>
                                      <p:tavLst>
                                        <p:tav tm="0">
                                          <p:val>
                                            <p:strVal val="#ppt_x"/>
                                          </p:val>
                                        </p:tav>
                                        <p:tav tm="100000">
                                          <p:val>
                                            <p:strVal val="#ppt_x"/>
                                          </p:val>
                                        </p:tav>
                                      </p:tavLst>
                                    </p:anim>
                                    <p:anim calcmode="lin" valueType="num">
                                      <p:cBhvr additive="base">
                                        <p:cTn id="21" dur="500" fill="hold"/>
                                        <p:tgtEl>
                                          <p:spTgt spid="61"/>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68"/>
                                        </p:tgtEl>
                                        <p:attrNameLst>
                                          <p:attrName>style.visibility</p:attrName>
                                        </p:attrNameLst>
                                      </p:cBhvr>
                                      <p:to>
                                        <p:strVal val="visible"/>
                                      </p:to>
                                    </p:set>
                                    <p:anim calcmode="lin" valueType="num">
                                      <p:cBhvr additive="base">
                                        <p:cTn id="24" dur="500" fill="hold"/>
                                        <p:tgtEl>
                                          <p:spTgt spid="68"/>
                                        </p:tgtEl>
                                        <p:attrNameLst>
                                          <p:attrName>ppt_x</p:attrName>
                                        </p:attrNameLst>
                                      </p:cBhvr>
                                      <p:tavLst>
                                        <p:tav tm="0">
                                          <p:val>
                                            <p:strVal val="#ppt_x"/>
                                          </p:val>
                                        </p:tav>
                                        <p:tav tm="100000">
                                          <p:val>
                                            <p:strVal val="#ppt_x"/>
                                          </p:val>
                                        </p:tav>
                                      </p:tavLst>
                                    </p:anim>
                                    <p:anim calcmode="lin" valueType="num">
                                      <p:cBhvr additive="base">
                                        <p:cTn id="25" dur="500" fill="hold"/>
                                        <p:tgtEl>
                                          <p:spTgt spid="68"/>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79"/>
                                        </p:tgtEl>
                                        <p:attrNameLst>
                                          <p:attrName>style.visibility</p:attrName>
                                        </p:attrNameLst>
                                      </p:cBhvr>
                                      <p:to>
                                        <p:strVal val="visible"/>
                                      </p:to>
                                    </p:set>
                                    <p:anim calcmode="lin" valueType="num">
                                      <p:cBhvr additive="base">
                                        <p:cTn id="28" dur="500" fill="hold"/>
                                        <p:tgtEl>
                                          <p:spTgt spid="79"/>
                                        </p:tgtEl>
                                        <p:attrNameLst>
                                          <p:attrName>ppt_x</p:attrName>
                                        </p:attrNameLst>
                                      </p:cBhvr>
                                      <p:tavLst>
                                        <p:tav tm="0">
                                          <p:val>
                                            <p:strVal val="#ppt_x"/>
                                          </p:val>
                                        </p:tav>
                                        <p:tav tm="100000">
                                          <p:val>
                                            <p:strVal val="#ppt_x"/>
                                          </p:val>
                                        </p:tav>
                                      </p:tavLst>
                                    </p:anim>
                                    <p:anim calcmode="lin" valueType="num">
                                      <p:cBhvr additive="base">
                                        <p:cTn id="29" dur="500" fill="hold"/>
                                        <p:tgtEl>
                                          <p:spTgt spid="79"/>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81"/>
                                        </p:tgtEl>
                                        <p:attrNameLst>
                                          <p:attrName>style.visibility</p:attrName>
                                        </p:attrNameLst>
                                      </p:cBhvr>
                                      <p:to>
                                        <p:strVal val="visible"/>
                                      </p:to>
                                    </p:set>
                                    <p:anim calcmode="lin" valueType="num">
                                      <p:cBhvr additive="base">
                                        <p:cTn id="32" dur="500" fill="hold"/>
                                        <p:tgtEl>
                                          <p:spTgt spid="81"/>
                                        </p:tgtEl>
                                        <p:attrNameLst>
                                          <p:attrName>ppt_x</p:attrName>
                                        </p:attrNameLst>
                                      </p:cBhvr>
                                      <p:tavLst>
                                        <p:tav tm="0">
                                          <p:val>
                                            <p:strVal val="#ppt_x"/>
                                          </p:val>
                                        </p:tav>
                                        <p:tav tm="100000">
                                          <p:val>
                                            <p:strVal val="#ppt_x"/>
                                          </p:val>
                                        </p:tav>
                                      </p:tavLst>
                                    </p:anim>
                                    <p:anim calcmode="lin" valueType="num">
                                      <p:cBhvr additive="base">
                                        <p:cTn id="33"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500" fill="hold"/>
                                        <p:tgtEl>
                                          <p:spTgt spid="8"/>
                                        </p:tgtEl>
                                        <p:attrNameLst>
                                          <p:attrName>ppt_x</p:attrName>
                                        </p:attrNameLst>
                                      </p:cBhvr>
                                      <p:tavLst>
                                        <p:tav tm="0">
                                          <p:val>
                                            <p:strVal val="#ppt_x"/>
                                          </p:val>
                                        </p:tav>
                                        <p:tav tm="100000">
                                          <p:val>
                                            <p:strVal val="#ppt_x"/>
                                          </p:val>
                                        </p:tav>
                                      </p:tavLst>
                                    </p:anim>
                                    <p:anim calcmode="lin" valueType="num">
                                      <p:cBhvr additive="base">
                                        <p:cTn id="39" dur="500" fill="hold"/>
                                        <p:tgtEl>
                                          <p:spTgt spid="8"/>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additive="base">
                                        <p:cTn id="42" dur="500" fill="hold"/>
                                        <p:tgtEl>
                                          <p:spTgt spid="15"/>
                                        </p:tgtEl>
                                        <p:attrNameLst>
                                          <p:attrName>ppt_x</p:attrName>
                                        </p:attrNameLst>
                                      </p:cBhvr>
                                      <p:tavLst>
                                        <p:tav tm="0">
                                          <p:val>
                                            <p:strVal val="#ppt_x"/>
                                          </p:val>
                                        </p:tav>
                                        <p:tav tm="100000">
                                          <p:val>
                                            <p:strVal val="#ppt_x"/>
                                          </p:val>
                                        </p:tav>
                                      </p:tavLst>
                                    </p:anim>
                                    <p:anim calcmode="lin" valueType="num">
                                      <p:cBhvr additive="base">
                                        <p:cTn id="43" dur="500" fill="hold"/>
                                        <p:tgtEl>
                                          <p:spTgt spid="15"/>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83"/>
                                        </p:tgtEl>
                                        <p:attrNameLst>
                                          <p:attrName>style.visibility</p:attrName>
                                        </p:attrNameLst>
                                      </p:cBhvr>
                                      <p:to>
                                        <p:strVal val="visible"/>
                                      </p:to>
                                    </p:set>
                                    <p:anim calcmode="lin" valueType="num">
                                      <p:cBhvr additive="base">
                                        <p:cTn id="46" dur="500" fill="hold"/>
                                        <p:tgtEl>
                                          <p:spTgt spid="83"/>
                                        </p:tgtEl>
                                        <p:attrNameLst>
                                          <p:attrName>ppt_x</p:attrName>
                                        </p:attrNameLst>
                                      </p:cBhvr>
                                      <p:tavLst>
                                        <p:tav tm="0">
                                          <p:val>
                                            <p:strVal val="#ppt_x"/>
                                          </p:val>
                                        </p:tav>
                                        <p:tav tm="100000">
                                          <p:val>
                                            <p:strVal val="#ppt_x"/>
                                          </p:val>
                                        </p:tav>
                                      </p:tavLst>
                                    </p:anim>
                                    <p:anim calcmode="lin" valueType="num">
                                      <p:cBhvr additive="base">
                                        <p:cTn id="47" dur="500" fill="hold"/>
                                        <p:tgtEl>
                                          <p:spTgt spid="83"/>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98"/>
                                        </p:tgtEl>
                                        <p:attrNameLst>
                                          <p:attrName>style.visibility</p:attrName>
                                        </p:attrNameLst>
                                      </p:cBhvr>
                                      <p:to>
                                        <p:strVal val="visible"/>
                                      </p:to>
                                    </p:set>
                                    <p:anim calcmode="lin" valueType="num">
                                      <p:cBhvr additive="base">
                                        <p:cTn id="50" dur="500" fill="hold"/>
                                        <p:tgtEl>
                                          <p:spTgt spid="98"/>
                                        </p:tgtEl>
                                        <p:attrNameLst>
                                          <p:attrName>ppt_x</p:attrName>
                                        </p:attrNameLst>
                                      </p:cBhvr>
                                      <p:tavLst>
                                        <p:tav tm="0">
                                          <p:val>
                                            <p:strVal val="#ppt_x"/>
                                          </p:val>
                                        </p:tav>
                                        <p:tav tm="100000">
                                          <p:val>
                                            <p:strVal val="#ppt_x"/>
                                          </p:val>
                                        </p:tav>
                                      </p:tavLst>
                                    </p:anim>
                                    <p:anim calcmode="lin" valueType="num">
                                      <p:cBhvr additive="base">
                                        <p:cTn id="51" dur="500" fill="hold"/>
                                        <p:tgtEl>
                                          <p:spTgt spid="98"/>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500" fill="hold"/>
                                        <p:tgtEl>
                                          <p:spTgt spid="26"/>
                                        </p:tgtEl>
                                        <p:attrNameLst>
                                          <p:attrName>ppt_x</p:attrName>
                                        </p:attrNameLst>
                                      </p:cBhvr>
                                      <p:tavLst>
                                        <p:tav tm="0">
                                          <p:val>
                                            <p:strVal val="#ppt_x"/>
                                          </p:val>
                                        </p:tav>
                                        <p:tav tm="100000">
                                          <p:val>
                                            <p:strVal val="#ppt_x"/>
                                          </p:val>
                                        </p:tav>
                                      </p:tavLst>
                                    </p:anim>
                                    <p:anim calcmode="lin" valueType="num">
                                      <p:cBhvr additive="base">
                                        <p:cTn id="57" dur="500" fill="hold"/>
                                        <p:tgtEl>
                                          <p:spTgt spid="26"/>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33"/>
                                        </p:tgtEl>
                                        <p:attrNameLst>
                                          <p:attrName>style.visibility</p:attrName>
                                        </p:attrNameLst>
                                      </p:cBhvr>
                                      <p:to>
                                        <p:strVal val="visible"/>
                                      </p:to>
                                    </p:set>
                                    <p:anim calcmode="lin" valueType="num">
                                      <p:cBhvr additive="base">
                                        <p:cTn id="60" dur="500" fill="hold"/>
                                        <p:tgtEl>
                                          <p:spTgt spid="33"/>
                                        </p:tgtEl>
                                        <p:attrNameLst>
                                          <p:attrName>ppt_x</p:attrName>
                                        </p:attrNameLst>
                                      </p:cBhvr>
                                      <p:tavLst>
                                        <p:tav tm="0">
                                          <p:val>
                                            <p:strVal val="#ppt_x"/>
                                          </p:val>
                                        </p:tav>
                                        <p:tav tm="100000">
                                          <p:val>
                                            <p:strVal val="#ppt_x"/>
                                          </p:val>
                                        </p:tav>
                                      </p:tavLst>
                                    </p:anim>
                                    <p:anim calcmode="lin" valueType="num">
                                      <p:cBhvr additive="base">
                                        <p:cTn id="61" dur="500" fill="hold"/>
                                        <p:tgtEl>
                                          <p:spTgt spid="33"/>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34"/>
                                        </p:tgtEl>
                                        <p:attrNameLst>
                                          <p:attrName>style.visibility</p:attrName>
                                        </p:attrNameLst>
                                      </p:cBhvr>
                                      <p:to>
                                        <p:strVal val="visible"/>
                                      </p:to>
                                    </p:set>
                                    <p:anim calcmode="lin" valueType="num">
                                      <p:cBhvr additive="base">
                                        <p:cTn id="64" dur="500" fill="hold"/>
                                        <p:tgtEl>
                                          <p:spTgt spid="34"/>
                                        </p:tgtEl>
                                        <p:attrNameLst>
                                          <p:attrName>ppt_x</p:attrName>
                                        </p:attrNameLst>
                                      </p:cBhvr>
                                      <p:tavLst>
                                        <p:tav tm="0">
                                          <p:val>
                                            <p:strVal val="#ppt_x"/>
                                          </p:val>
                                        </p:tav>
                                        <p:tav tm="100000">
                                          <p:val>
                                            <p:strVal val="#ppt_x"/>
                                          </p:val>
                                        </p:tav>
                                      </p:tavLst>
                                    </p:anim>
                                    <p:anim calcmode="lin" valueType="num">
                                      <p:cBhvr additive="base">
                                        <p:cTn id="65" dur="500" fill="hold"/>
                                        <p:tgtEl>
                                          <p:spTgt spid="34"/>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35"/>
                                        </p:tgtEl>
                                        <p:attrNameLst>
                                          <p:attrName>style.visibility</p:attrName>
                                        </p:attrNameLst>
                                      </p:cBhvr>
                                      <p:to>
                                        <p:strVal val="visible"/>
                                      </p:to>
                                    </p:set>
                                    <p:anim calcmode="lin" valueType="num">
                                      <p:cBhvr additive="base">
                                        <p:cTn id="68" dur="500" fill="hold"/>
                                        <p:tgtEl>
                                          <p:spTgt spid="35"/>
                                        </p:tgtEl>
                                        <p:attrNameLst>
                                          <p:attrName>ppt_x</p:attrName>
                                        </p:attrNameLst>
                                      </p:cBhvr>
                                      <p:tavLst>
                                        <p:tav tm="0">
                                          <p:val>
                                            <p:strVal val="#ppt_x"/>
                                          </p:val>
                                        </p:tav>
                                        <p:tav tm="100000">
                                          <p:val>
                                            <p:strVal val="#ppt_x"/>
                                          </p:val>
                                        </p:tav>
                                      </p:tavLst>
                                    </p:anim>
                                    <p:anim calcmode="lin" valueType="num">
                                      <p:cBhvr additive="base">
                                        <p:cTn id="69" dur="500" fill="hold"/>
                                        <p:tgtEl>
                                          <p:spTgt spid="35"/>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36"/>
                                        </p:tgtEl>
                                        <p:attrNameLst>
                                          <p:attrName>style.visibility</p:attrName>
                                        </p:attrNameLst>
                                      </p:cBhvr>
                                      <p:to>
                                        <p:strVal val="visible"/>
                                      </p:to>
                                    </p:set>
                                    <p:anim calcmode="lin" valueType="num">
                                      <p:cBhvr additive="base">
                                        <p:cTn id="72" dur="500" fill="hold"/>
                                        <p:tgtEl>
                                          <p:spTgt spid="36"/>
                                        </p:tgtEl>
                                        <p:attrNameLst>
                                          <p:attrName>ppt_x</p:attrName>
                                        </p:attrNameLst>
                                      </p:cBhvr>
                                      <p:tavLst>
                                        <p:tav tm="0">
                                          <p:val>
                                            <p:strVal val="#ppt_x"/>
                                          </p:val>
                                        </p:tav>
                                        <p:tav tm="100000">
                                          <p:val>
                                            <p:strVal val="#ppt_x"/>
                                          </p:val>
                                        </p:tav>
                                      </p:tavLst>
                                    </p:anim>
                                    <p:anim calcmode="lin" valueType="num">
                                      <p:cBhvr additive="base">
                                        <p:cTn id="73" dur="500" fill="hold"/>
                                        <p:tgtEl>
                                          <p:spTgt spid="36"/>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37"/>
                                        </p:tgtEl>
                                        <p:attrNameLst>
                                          <p:attrName>style.visibility</p:attrName>
                                        </p:attrNameLst>
                                      </p:cBhvr>
                                      <p:to>
                                        <p:strVal val="visible"/>
                                      </p:to>
                                    </p:set>
                                    <p:anim calcmode="lin" valueType="num">
                                      <p:cBhvr additive="base">
                                        <p:cTn id="76" dur="500" fill="hold"/>
                                        <p:tgtEl>
                                          <p:spTgt spid="37"/>
                                        </p:tgtEl>
                                        <p:attrNameLst>
                                          <p:attrName>ppt_x</p:attrName>
                                        </p:attrNameLst>
                                      </p:cBhvr>
                                      <p:tavLst>
                                        <p:tav tm="0">
                                          <p:val>
                                            <p:strVal val="#ppt_x"/>
                                          </p:val>
                                        </p:tav>
                                        <p:tav tm="100000">
                                          <p:val>
                                            <p:strVal val="#ppt_x"/>
                                          </p:val>
                                        </p:tav>
                                      </p:tavLst>
                                    </p:anim>
                                    <p:anim calcmode="lin" valueType="num">
                                      <p:cBhvr additive="base">
                                        <p:cTn id="77" dur="500" fill="hold"/>
                                        <p:tgtEl>
                                          <p:spTgt spid="37"/>
                                        </p:tgtEl>
                                        <p:attrNameLst>
                                          <p:attrName>ppt_y</p:attrName>
                                        </p:attrNameLst>
                                      </p:cBhvr>
                                      <p:tavLst>
                                        <p:tav tm="0">
                                          <p:val>
                                            <p:strVal val="1+#ppt_h/2"/>
                                          </p:val>
                                        </p:tav>
                                        <p:tav tm="100000">
                                          <p:val>
                                            <p:strVal val="#ppt_y"/>
                                          </p:val>
                                        </p:tav>
                                      </p:tavLst>
                                    </p:anim>
                                  </p:childTnLst>
                                </p:cTn>
                              </p:par>
                              <p:par>
                                <p:cTn id="78" presetID="2" presetClass="entr" presetSubtype="4" fill="hold" nodeType="withEffect">
                                  <p:stCondLst>
                                    <p:cond delay="0"/>
                                  </p:stCondLst>
                                  <p:childTnLst>
                                    <p:set>
                                      <p:cBhvr>
                                        <p:cTn id="79" dur="1" fill="hold">
                                          <p:stCondLst>
                                            <p:cond delay="0"/>
                                          </p:stCondLst>
                                        </p:cTn>
                                        <p:tgtEl>
                                          <p:spTgt spid="38"/>
                                        </p:tgtEl>
                                        <p:attrNameLst>
                                          <p:attrName>style.visibility</p:attrName>
                                        </p:attrNameLst>
                                      </p:cBhvr>
                                      <p:to>
                                        <p:strVal val="visible"/>
                                      </p:to>
                                    </p:set>
                                    <p:anim calcmode="lin" valueType="num">
                                      <p:cBhvr additive="base">
                                        <p:cTn id="80" dur="500" fill="hold"/>
                                        <p:tgtEl>
                                          <p:spTgt spid="38"/>
                                        </p:tgtEl>
                                        <p:attrNameLst>
                                          <p:attrName>ppt_x</p:attrName>
                                        </p:attrNameLst>
                                      </p:cBhvr>
                                      <p:tavLst>
                                        <p:tav tm="0">
                                          <p:val>
                                            <p:strVal val="#ppt_x"/>
                                          </p:val>
                                        </p:tav>
                                        <p:tav tm="100000">
                                          <p:val>
                                            <p:strVal val="#ppt_x"/>
                                          </p:val>
                                        </p:tav>
                                      </p:tavLst>
                                    </p:anim>
                                    <p:anim calcmode="lin" valueType="num">
                                      <p:cBhvr additive="base">
                                        <p:cTn id="81" dur="500" fill="hold"/>
                                        <p:tgtEl>
                                          <p:spTgt spid="38"/>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85"/>
                                        </p:tgtEl>
                                        <p:attrNameLst>
                                          <p:attrName>style.visibility</p:attrName>
                                        </p:attrNameLst>
                                      </p:cBhvr>
                                      <p:to>
                                        <p:strVal val="visible"/>
                                      </p:to>
                                    </p:set>
                                    <p:anim calcmode="lin" valueType="num">
                                      <p:cBhvr additive="base">
                                        <p:cTn id="84" dur="500" fill="hold"/>
                                        <p:tgtEl>
                                          <p:spTgt spid="85"/>
                                        </p:tgtEl>
                                        <p:attrNameLst>
                                          <p:attrName>ppt_x</p:attrName>
                                        </p:attrNameLst>
                                      </p:cBhvr>
                                      <p:tavLst>
                                        <p:tav tm="0">
                                          <p:val>
                                            <p:strVal val="#ppt_x"/>
                                          </p:val>
                                        </p:tav>
                                        <p:tav tm="100000">
                                          <p:val>
                                            <p:strVal val="#ppt_x"/>
                                          </p:val>
                                        </p:tav>
                                      </p:tavLst>
                                    </p:anim>
                                    <p:anim calcmode="lin" valueType="num">
                                      <p:cBhvr additive="base">
                                        <p:cTn id="85"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79" grpId="0"/>
      <p:bldP spid="81" grpId="0"/>
      <p:bldP spid="83" grpId="0"/>
      <p:bldP spid="85" grpId="0"/>
      <p:bldP spid="9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bwMode="auto">
          <a:xfrm>
            <a:off x="457200" y="130175"/>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b="1" kern="1200">
                <a:solidFill>
                  <a:schemeClr val="bg1"/>
                </a:solidFill>
                <a:latin typeface="+mj-lt"/>
                <a:ea typeface="+mj-ea"/>
                <a:cs typeface="+mj-cs"/>
              </a:defRPr>
            </a:lvl1pPr>
            <a:lvl2pPr algn="l" rtl="0" fontAlgn="base">
              <a:spcBef>
                <a:spcPct val="0"/>
              </a:spcBef>
              <a:spcAft>
                <a:spcPct val="0"/>
              </a:spcAft>
              <a:defRPr sz="3200" b="1">
                <a:solidFill>
                  <a:schemeClr val="bg1"/>
                </a:solidFill>
                <a:latin typeface="Arial" charset="0"/>
                <a:ea typeface="微软雅黑" pitchFamily="34" charset="-122"/>
              </a:defRPr>
            </a:lvl2pPr>
            <a:lvl3pPr algn="l" rtl="0" fontAlgn="base">
              <a:spcBef>
                <a:spcPct val="0"/>
              </a:spcBef>
              <a:spcAft>
                <a:spcPct val="0"/>
              </a:spcAft>
              <a:defRPr sz="3200" b="1">
                <a:solidFill>
                  <a:schemeClr val="bg1"/>
                </a:solidFill>
                <a:latin typeface="Arial" charset="0"/>
                <a:ea typeface="微软雅黑" pitchFamily="34" charset="-122"/>
              </a:defRPr>
            </a:lvl3pPr>
            <a:lvl4pPr algn="l" rtl="0" fontAlgn="base">
              <a:spcBef>
                <a:spcPct val="0"/>
              </a:spcBef>
              <a:spcAft>
                <a:spcPct val="0"/>
              </a:spcAft>
              <a:defRPr sz="3200" b="1">
                <a:solidFill>
                  <a:schemeClr val="bg1"/>
                </a:solidFill>
                <a:latin typeface="Arial" charset="0"/>
                <a:ea typeface="微软雅黑" pitchFamily="34" charset="-122"/>
              </a:defRPr>
            </a:lvl4pPr>
            <a:lvl5pPr algn="l" rtl="0" fontAlgn="base">
              <a:spcBef>
                <a:spcPct val="0"/>
              </a:spcBef>
              <a:spcAft>
                <a:spcPct val="0"/>
              </a:spcAft>
              <a:defRPr sz="3200" b="1">
                <a:solidFill>
                  <a:schemeClr val="bg1"/>
                </a:solidFill>
                <a:latin typeface="Arial" charset="0"/>
                <a:ea typeface="微软雅黑" pitchFamily="34" charset="-122"/>
              </a:defRPr>
            </a:lvl5pPr>
            <a:lvl6pPr marL="457200" algn="l" rtl="0" fontAlgn="base">
              <a:spcBef>
                <a:spcPct val="0"/>
              </a:spcBef>
              <a:spcAft>
                <a:spcPct val="0"/>
              </a:spcAft>
              <a:defRPr sz="3200" b="1">
                <a:solidFill>
                  <a:schemeClr val="bg1"/>
                </a:solidFill>
                <a:latin typeface="Arial" charset="0"/>
                <a:ea typeface="微软雅黑" pitchFamily="34" charset="-122"/>
              </a:defRPr>
            </a:lvl6pPr>
            <a:lvl7pPr marL="914400" algn="l" rtl="0" fontAlgn="base">
              <a:spcBef>
                <a:spcPct val="0"/>
              </a:spcBef>
              <a:spcAft>
                <a:spcPct val="0"/>
              </a:spcAft>
              <a:defRPr sz="3200" b="1">
                <a:solidFill>
                  <a:schemeClr val="bg1"/>
                </a:solidFill>
                <a:latin typeface="Arial" charset="0"/>
                <a:ea typeface="微软雅黑" pitchFamily="34" charset="-122"/>
              </a:defRPr>
            </a:lvl7pPr>
            <a:lvl8pPr marL="1371600" algn="l" rtl="0" fontAlgn="base">
              <a:spcBef>
                <a:spcPct val="0"/>
              </a:spcBef>
              <a:spcAft>
                <a:spcPct val="0"/>
              </a:spcAft>
              <a:defRPr sz="3200" b="1">
                <a:solidFill>
                  <a:schemeClr val="bg1"/>
                </a:solidFill>
                <a:latin typeface="Arial" charset="0"/>
                <a:ea typeface="微软雅黑" pitchFamily="34" charset="-122"/>
              </a:defRPr>
            </a:lvl8pPr>
            <a:lvl9pPr marL="1828800" algn="l" rtl="0" fontAlgn="base">
              <a:spcBef>
                <a:spcPct val="0"/>
              </a:spcBef>
              <a:spcAft>
                <a:spcPct val="0"/>
              </a:spcAft>
              <a:defRPr sz="3200" b="1">
                <a:solidFill>
                  <a:schemeClr val="bg1"/>
                </a:solidFill>
                <a:latin typeface="Arial" charset="0"/>
                <a:ea typeface="微软雅黑" pitchFamily="34" charset="-122"/>
              </a:defRPr>
            </a:lvl9pPr>
          </a:lstStyle>
          <a:p>
            <a:r>
              <a:rPr lang="zh-CN" altLang="en-US" dirty="0" smtClean="0">
                <a:latin typeface="华文仿宋" panose="02010600040101010101" pitchFamily="2" charset="-122"/>
                <a:ea typeface="华文仿宋" panose="02010600040101010101" pitchFamily="2" charset="-122"/>
              </a:rPr>
              <a:t>****系统</a:t>
            </a:r>
            <a:r>
              <a:rPr lang="zh-CN" altLang="en-US" dirty="0" smtClean="0">
                <a:latin typeface="华文仿宋" panose="02010600040101010101" pitchFamily="2" charset="-122"/>
                <a:ea typeface="华文仿宋" panose="02010600040101010101" pitchFamily="2" charset="-122"/>
              </a:rPr>
              <a:t>建设</a:t>
            </a:r>
            <a:endParaRPr lang="zh-CN" altLang="en-US" dirty="0">
              <a:latin typeface="华文仿宋" panose="02010600040101010101" pitchFamily="2" charset="-122"/>
              <a:ea typeface="华文仿宋" panose="02010600040101010101" pitchFamily="2" charset="-122"/>
            </a:endParaRPr>
          </a:p>
        </p:txBody>
      </p:sp>
      <p:sp>
        <p:nvSpPr>
          <p:cNvPr id="7" name="内容占位符 2"/>
          <p:cNvSpPr txBox="1">
            <a:spLocks/>
          </p:cNvSpPr>
          <p:nvPr/>
        </p:nvSpPr>
        <p:spPr>
          <a:xfrm>
            <a:off x="113879" y="908720"/>
            <a:ext cx="8952334" cy="1440160"/>
          </a:xfrm>
          <a:prstGeom prst="rect">
            <a:avLst/>
          </a:prstGeom>
        </p:spPr>
        <p:txBody>
          <a:bodyPr/>
          <a:lstStyle/>
          <a:p>
            <a:pPr marL="342900" indent="-342900" eaLnBrk="0" hangingPunct="0">
              <a:spcBef>
                <a:spcPct val="20000"/>
              </a:spcBef>
              <a:buFont typeface="Wingdings" panose="05000000000000000000" pitchFamily="2" charset="2"/>
              <a:buChar char="Ø"/>
              <a:defRPr/>
            </a:pPr>
            <a:r>
              <a:rPr lang="zh-CN" altLang="en-US" dirty="0">
                <a:latin typeface="+mj-ea"/>
                <a:ea typeface="+mj-ea"/>
              </a:rPr>
              <a:t>根据</a:t>
            </a:r>
            <a:r>
              <a:rPr lang="zh-CN" altLang="en-US" dirty="0" smtClean="0">
                <a:latin typeface="+mj-ea"/>
                <a:ea typeface="+mj-ea"/>
              </a:rPr>
              <a:t>公司**单元</a:t>
            </a:r>
            <a:r>
              <a:rPr lang="zh-CN" altLang="en-US" dirty="0">
                <a:latin typeface="+mj-ea"/>
                <a:ea typeface="+mj-ea"/>
              </a:rPr>
              <a:t>划分原则及业务需求，梳理所有在网用户明细与各项数据统计口径，将用户明细划分为：</a:t>
            </a:r>
            <a:r>
              <a:rPr lang="en-US" altLang="zh-CN" dirty="0">
                <a:latin typeface="+mj-ea"/>
                <a:ea typeface="+mj-ea"/>
              </a:rPr>
              <a:t>8</a:t>
            </a:r>
            <a:r>
              <a:rPr lang="zh-CN" altLang="en-US" dirty="0">
                <a:latin typeface="+mj-ea"/>
                <a:ea typeface="+mj-ea"/>
              </a:rPr>
              <a:t>个战略分群</a:t>
            </a:r>
            <a:r>
              <a:rPr lang="en-US" altLang="zh-CN" dirty="0">
                <a:latin typeface="+mj-ea"/>
                <a:ea typeface="+mj-ea"/>
              </a:rPr>
              <a:t>—〉29</a:t>
            </a:r>
            <a:r>
              <a:rPr lang="zh-CN" altLang="en-US" dirty="0">
                <a:latin typeface="+mj-ea"/>
                <a:ea typeface="+mj-ea"/>
              </a:rPr>
              <a:t>个营销单元</a:t>
            </a:r>
            <a:r>
              <a:rPr lang="en-US" altLang="zh-CN" dirty="0">
                <a:latin typeface="+mj-ea"/>
                <a:ea typeface="+mj-ea"/>
              </a:rPr>
              <a:t>—〉197</a:t>
            </a:r>
            <a:r>
              <a:rPr lang="zh-CN" altLang="en-US" dirty="0" smtClean="0">
                <a:latin typeface="+mj-ea"/>
                <a:ea typeface="+mj-ea"/>
              </a:rPr>
              <a:t>个**承包</a:t>
            </a:r>
            <a:r>
              <a:rPr lang="zh-CN" altLang="en-US" dirty="0">
                <a:latin typeface="+mj-ea"/>
                <a:ea typeface="+mj-ea"/>
              </a:rPr>
              <a:t>小组。根据市场部业务考核收入计算规则，逐级展现</a:t>
            </a:r>
            <a:r>
              <a:rPr lang="zh-CN" altLang="en-US" dirty="0" smtClean="0">
                <a:latin typeface="+mj-ea"/>
                <a:ea typeface="+mj-ea"/>
              </a:rPr>
              <a:t>各**承包</a:t>
            </a:r>
            <a:r>
              <a:rPr lang="zh-CN" altLang="en-US" dirty="0">
                <a:latin typeface="+mj-ea"/>
                <a:ea typeface="+mj-ea"/>
              </a:rPr>
              <a:t>小组的发展量与收入完成情况、财务成本使用情况</a:t>
            </a:r>
            <a:r>
              <a:rPr lang="zh-CN" altLang="en-US" dirty="0" smtClean="0">
                <a:latin typeface="+mj-ea"/>
                <a:ea typeface="+mj-ea"/>
              </a:rPr>
              <a:t>。</a:t>
            </a:r>
            <a:endParaRPr lang="en-US" altLang="zh-CN" dirty="0">
              <a:latin typeface="+mj-ea"/>
              <a:ea typeface="+mj-ea"/>
            </a:endParaRPr>
          </a:p>
        </p:txBody>
      </p:sp>
      <p:pic>
        <p:nvPicPr>
          <p:cNvPr id="8" name="图片 1" descr="图片19.e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313161"/>
            <a:ext cx="9066213" cy="7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5"/>
          <p:cNvSpPr>
            <a:spLocks noChangeArrowheads="1"/>
          </p:cNvSpPr>
          <p:nvPr/>
        </p:nvSpPr>
        <p:spPr bwMode="ltGray">
          <a:xfrm>
            <a:off x="2257425" y="2313161"/>
            <a:ext cx="5062538" cy="2224087"/>
          </a:xfrm>
          <a:prstGeom prst="rightArrow">
            <a:avLst>
              <a:gd name="adj1" fmla="val 79306"/>
              <a:gd name="adj2" fmla="val 32395"/>
            </a:avLst>
          </a:prstGeom>
          <a:gradFill rotWithShape="1">
            <a:gsLst>
              <a:gs pos="0">
                <a:schemeClr val="accent1">
                  <a:gamma/>
                  <a:tint val="0"/>
                  <a:invGamma/>
                </a:schemeClr>
              </a:gs>
              <a:gs pos="100000">
                <a:schemeClr val="accent1"/>
              </a:gs>
            </a:gsLst>
            <a:lin ang="0" scaled="1"/>
          </a:gradFill>
          <a:ln w="9525">
            <a:noFill/>
            <a:miter lim="800000"/>
            <a:headEnd/>
            <a:tailEnd/>
          </a:ln>
          <a:effectLst/>
        </p:spPr>
        <p:txBody>
          <a:bodyPr wrap="none" anchor="ctr"/>
          <a:lstStyle/>
          <a:p>
            <a:pPr algn="ctr">
              <a:defRPr/>
            </a:pPr>
            <a:endParaRPr lang="zh-CN" altLang="en-US">
              <a:latin typeface="Arial" pitchFamily="34" charset="0"/>
              <a:ea typeface="宋体" pitchFamily="2" charset="-122"/>
            </a:endParaRPr>
          </a:p>
        </p:txBody>
      </p:sp>
      <p:sp>
        <p:nvSpPr>
          <p:cNvPr id="10" name="AutoShape 6"/>
          <p:cNvSpPr>
            <a:spLocks noChangeArrowheads="1"/>
          </p:cNvSpPr>
          <p:nvPr/>
        </p:nvSpPr>
        <p:spPr bwMode="blackWhite">
          <a:xfrm>
            <a:off x="2665413" y="2960861"/>
            <a:ext cx="3157537" cy="401637"/>
          </a:xfrm>
          <a:prstGeom prst="roundRect">
            <a:avLst>
              <a:gd name="adj" fmla="val 9106"/>
            </a:avLst>
          </a:prstGeom>
          <a:gradFill rotWithShape="1">
            <a:gsLst>
              <a:gs pos="0">
                <a:schemeClr val="accent2"/>
              </a:gs>
              <a:gs pos="100000">
                <a:schemeClr val="accent2">
                  <a:gamma/>
                  <a:tint val="69804"/>
                  <a:invGamma/>
                </a:schemeClr>
              </a:gs>
            </a:gsLst>
            <a:lin ang="5400000" scaled="1"/>
          </a:gradFill>
          <a:ln w="25400">
            <a:solidFill>
              <a:schemeClr val="bg1"/>
            </a:solidFill>
            <a:round/>
            <a:headEnd/>
            <a:tailEnd/>
          </a:ln>
          <a:effectLst/>
        </p:spPr>
        <p:txBody>
          <a:bodyPr wrap="none" anchor="ctr"/>
          <a:lstStyle/>
          <a:p>
            <a:pPr eaLnBrk="0" hangingPunct="0">
              <a:defRPr/>
            </a:pPr>
            <a:r>
              <a:rPr lang="zh-CN" altLang="en-US" sz="1600" dirty="0">
                <a:solidFill>
                  <a:schemeClr val="bg1"/>
                </a:solidFill>
                <a:latin typeface="Arial" pitchFamily="34" charset="0"/>
                <a:ea typeface="宋体" pitchFamily="2" charset="-122"/>
              </a:rPr>
              <a:t>协销人</a:t>
            </a:r>
            <a:r>
              <a:rPr lang="zh-CN" altLang="en-US" sz="1600" dirty="0" smtClean="0">
                <a:solidFill>
                  <a:schemeClr val="bg1"/>
                </a:solidFill>
                <a:latin typeface="Arial" pitchFamily="34" charset="0"/>
                <a:ea typeface="宋体" pitchFamily="2" charset="-122"/>
              </a:rPr>
              <a:t>对应**承包</a:t>
            </a:r>
            <a:r>
              <a:rPr lang="zh-CN" altLang="en-US" sz="1600" dirty="0">
                <a:solidFill>
                  <a:schemeClr val="bg1"/>
                </a:solidFill>
                <a:latin typeface="Arial" pitchFamily="34" charset="0"/>
                <a:ea typeface="宋体" pitchFamily="2" charset="-122"/>
              </a:rPr>
              <a:t>小组</a:t>
            </a:r>
            <a:endParaRPr lang="en-US" altLang="zh-CN" sz="1600" dirty="0">
              <a:solidFill>
                <a:schemeClr val="bg1"/>
              </a:solidFill>
              <a:latin typeface="Arial" pitchFamily="34" charset="0"/>
              <a:ea typeface="宋体" pitchFamily="2" charset="-122"/>
            </a:endParaRPr>
          </a:p>
        </p:txBody>
      </p:sp>
      <p:sp>
        <p:nvSpPr>
          <p:cNvPr id="11" name="AutoShape 7"/>
          <p:cNvSpPr>
            <a:spLocks noChangeArrowheads="1"/>
          </p:cNvSpPr>
          <p:nvPr/>
        </p:nvSpPr>
        <p:spPr bwMode="blackWhite">
          <a:xfrm>
            <a:off x="2659063" y="3392661"/>
            <a:ext cx="3157537" cy="438150"/>
          </a:xfrm>
          <a:prstGeom prst="roundRect">
            <a:avLst>
              <a:gd name="adj" fmla="val 9106"/>
            </a:avLst>
          </a:prstGeom>
          <a:gradFill rotWithShape="1">
            <a:gsLst>
              <a:gs pos="0">
                <a:srgbClr val="699D5F"/>
              </a:gs>
              <a:gs pos="100000">
                <a:srgbClr val="96BB8F"/>
              </a:gs>
            </a:gsLst>
            <a:lin ang="5400000" scaled="1"/>
          </a:gradFill>
          <a:ln w="25400">
            <a:solidFill>
              <a:schemeClr val="bg1"/>
            </a:solidFill>
            <a:round/>
            <a:headEnd/>
            <a:tailEnd/>
          </a:ln>
        </p:spPr>
        <p:txBody>
          <a:bodyPr wrap="none" anchor="ct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spcBef>
                <a:spcPct val="0"/>
              </a:spcBef>
              <a:buFontTx/>
              <a:buNone/>
            </a:pPr>
            <a:r>
              <a:rPr lang="zh-CN" altLang="en-US" sz="1600">
                <a:solidFill>
                  <a:schemeClr val="bg1"/>
                </a:solidFill>
              </a:rPr>
              <a:t>承包小组对应营销单元</a:t>
            </a:r>
            <a:endParaRPr lang="en-US" altLang="zh-CN" sz="1600">
              <a:solidFill>
                <a:schemeClr val="bg1"/>
              </a:solidFill>
            </a:endParaRPr>
          </a:p>
        </p:txBody>
      </p:sp>
      <p:sp>
        <p:nvSpPr>
          <p:cNvPr id="12" name="AutoShape 8"/>
          <p:cNvSpPr>
            <a:spLocks noChangeArrowheads="1"/>
          </p:cNvSpPr>
          <p:nvPr/>
        </p:nvSpPr>
        <p:spPr bwMode="blackWhite">
          <a:xfrm>
            <a:off x="2665413" y="3824461"/>
            <a:ext cx="3157537" cy="439737"/>
          </a:xfrm>
          <a:prstGeom prst="roundRect">
            <a:avLst>
              <a:gd name="adj" fmla="val 9106"/>
            </a:avLst>
          </a:prstGeom>
          <a:gradFill rotWithShape="1">
            <a:gsLst>
              <a:gs pos="0">
                <a:schemeClr val="hlink"/>
              </a:gs>
              <a:gs pos="100000">
                <a:schemeClr val="hlink">
                  <a:gamma/>
                  <a:tint val="69804"/>
                  <a:invGamma/>
                </a:schemeClr>
              </a:gs>
            </a:gsLst>
            <a:lin ang="5400000" scaled="1"/>
          </a:gradFill>
          <a:ln w="25400">
            <a:solidFill>
              <a:schemeClr val="bg1"/>
            </a:solidFill>
            <a:round/>
            <a:headEnd/>
            <a:tailEnd/>
          </a:ln>
          <a:effectLst/>
        </p:spPr>
        <p:txBody>
          <a:bodyPr anchor="ctr"/>
          <a:lstStyle/>
          <a:p>
            <a:pPr>
              <a:lnSpc>
                <a:spcPct val="150000"/>
              </a:lnSpc>
              <a:buClr>
                <a:srgbClr val="FF3300"/>
              </a:buClr>
              <a:buFont typeface="宋体" pitchFamily="2" charset="-122"/>
              <a:buNone/>
              <a:defRPr/>
            </a:pPr>
            <a:r>
              <a:rPr lang="zh-CN" altLang="en-US" sz="1600" dirty="0">
                <a:solidFill>
                  <a:schemeClr val="bg1"/>
                </a:solidFill>
                <a:latin typeface="Arial" pitchFamily="34" charset="0"/>
                <a:ea typeface="宋体" pitchFamily="2" charset="-122"/>
              </a:rPr>
              <a:t>营销单元对应战略分群</a:t>
            </a:r>
            <a:endParaRPr lang="en-US" altLang="zh-CN" sz="1600" dirty="0">
              <a:solidFill>
                <a:schemeClr val="bg1"/>
              </a:solidFill>
              <a:latin typeface="Arial" pitchFamily="34" charset="0"/>
              <a:ea typeface="宋体" pitchFamily="2" charset="-122"/>
            </a:endParaRPr>
          </a:p>
        </p:txBody>
      </p:sp>
      <p:sp>
        <p:nvSpPr>
          <p:cNvPr id="13" name="AutoShape 10"/>
          <p:cNvSpPr>
            <a:spLocks noChangeArrowheads="1"/>
          </p:cNvSpPr>
          <p:nvPr/>
        </p:nvSpPr>
        <p:spPr bwMode="blackWhite">
          <a:xfrm>
            <a:off x="2665413" y="2600498"/>
            <a:ext cx="3157537" cy="368300"/>
          </a:xfrm>
          <a:prstGeom prst="roundRect">
            <a:avLst>
              <a:gd name="adj" fmla="val 9106"/>
            </a:avLst>
          </a:prstGeom>
          <a:solidFill>
            <a:srgbClr val="800080"/>
          </a:solidFill>
          <a:ln w="25400">
            <a:solidFill>
              <a:schemeClr val="bg1"/>
            </a:solidFill>
            <a:round/>
            <a:headEnd/>
            <a:tailEnd/>
          </a:ln>
        </p:spPr>
        <p:txBody>
          <a:bodyPr wrap="none" anchor="ct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50000"/>
              </a:lnSpc>
              <a:spcBef>
                <a:spcPct val="0"/>
              </a:spcBef>
              <a:buClr>
                <a:srgbClr val="FF3300"/>
              </a:buClr>
              <a:buFont typeface="宋体" charset="-122"/>
              <a:buNone/>
            </a:pPr>
            <a:r>
              <a:rPr lang="zh-CN" altLang="en-US" sz="1600">
                <a:solidFill>
                  <a:schemeClr val="bg1"/>
                </a:solidFill>
              </a:rPr>
              <a:t>用户明细对应协销人信息</a:t>
            </a:r>
            <a:endParaRPr lang="en-US" altLang="zh-CN" sz="1600">
              <a:solidFill>
                <a:schemeClr val="bg1"/>
              </a:solidFill>
            </a:endParaRPr>
          </a:p>
        </p:txBody>
      </p:sp>
      <p:sp>
        <p:nvSpPr>
          <p:cNvPr id="14" name="Text Box 11"/>
          <p:cNvSpPr txBox="1">
            <a:spLocks noChangeArrowheads="1"/>
          </p:cNvSpPr>
          <p:nvPr/>
        </p:nvSpPr>
        <p:spPr bwMode="auto">
          <a:xfrm>
            <a:off x="6026150" y="2841798"/>
            <a:ext cx="4333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50000"/>
              </a:spcBef>
              <a:buFontTx/>
              <a:buNone/>
            </a:pPr>
            <a:r>
              <a:rPr lang="zh-CN" altLang="en-US" sz="1800">
                <a:solidFill>
                  <a:srgbClr val="FF0000"/>
                </a:solidFill>
              </a:rPr>
              <a:t>制定规则</a:t>
            </a:r>
          </a:p>
        </p:txBody>
      </p:sp>
      <p:sp>
        <p:nvSpPr>
          <p:cNvPr id="15" name="下箭头 14"/>
          <p:cNvSpPr/>
          <p:nvPr/>
        </p:nvSpPr>
        <p:spPr>
          <a:xfrm>
            <a:off x="7215188" y="3926061"/>
            <a:ext cx="1512887" cy="714375"/>
          </a:xfrm>
          <a:prstGeom prst="downArrow">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AutoShape 9"/>
          <p:cNvSpPr>
            <a:spLocks noChangeArrowheads="1"/>
          </p:cNvSpPr>
          <p:nvPr/>
        </p:nvSpPr>
        <p:spPr bwMode="auto">
          <a:xfrm>
            <a:off x="7248525" y="4835698"/>
            <a:ext cx="1531938" cy="938213"/>
          </a:xfrm>
          <a:prstGeom prst="roundRect">
            <a:avLst>
              <a:gd name="adj" fmla="val 9106"/>
            </a:avLst>
          </a:prstGeom>
          <a:gradFill rotWithShape="0">
            <a:gsLst>
              <a:gs pos="0">
                <a:srgbClr val="DDEBCF"/>
              </a:gs>
              <a:gs pos="50000">
                <a:srgbClr val="9CB86E"/>
              </a:gs>
              <a:gs pos="100000">
                <a:srgbClr val="156B13"/>
              </a:gs>
            </a:gsLst>
            <a:lin ang="5400000" scaled="1"/>
          </a:gradFill>
          <a:ln w="25400">
            <a:noFill/>
            <a:round/>
            <a:headEnd/>
            <a:tailEnd/>
          </a:ln>
          <a:effectLst/>
        </p:spPr>
        <p:txBody>
          <a:bodyPr anchor="ctr"/>
          <a:lstStyle/>
          <a:p>
            <a:pPr algn="ctr">
              <a:defRPr/>
            </a:pPr>
            <a:r>
              <a:rPr lang="zh-CN" altLang="en-US" sz="1600" dirty="0">
                <a:solidFill>
                  <a:schemeClr val="bg1"/>
                </a:solidFill>
                <a:effectLst>
                  <a:outerShdw blurRad="38100" dist="38100" dir="2700000" algn="tl">
                    <a:srgbClr val="000000"/>
                  </a:outerShdw>
                </a:effectLst>
                <a:latin typeface="Arial" pitchFamily="34" charset="0"/>
                <a:ea typeface="宋体" pitchFamily="2" charset="-122"/>
              </a:rPr>
              <a:t>根据收入计算规则逐级展现数据</a:t>
            </a:r>
            <a:endParaRPr lang="en-US" altLang="zh-CN" sz="1600" dirty="0">
              <a:solidFill>
                <a:schemeClr val="bg1"/>
              </a:solidFill>
              <a:effectLst>
                <a:outerShdw blurRad="38100" dist="38100" dir="2700000" algn="tl">
                  <a:srgbClr val="000000"/>
                </a:outerShdw>
              </a:effectLst>
              <a:latin typeface="Arial" pitchFamily="34" charset="0"/>
              <a:ea typeface="宋体" pitchFamily="2" charset="-122"/>
            </a:endParaRPr>
          </a:p>
        </p:txBody>
      </p:sp>
      <p:sp>
        <p:nvSpPr>
          <p:cNvPr id="17" name="圆角矩形 16"/>
          <p:cNvSpPr/>
          <p:nvPr/>
        </p:nvSpPr>
        <p:spPr>
          <a:xfrm>
            <a:off x="631825" y="2573511"/>
            <a:ext cx="1428750" cy="1638300"/>
          </a:xfrm>
          <a:prstGeom prst="roundRect">
            <a:avLst/>
          </a:prstGeom>
          <a:blipFill rotWithShape="1">
            <a:blip r:embed="rId3" cstate="prin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圆角矩形 17"/>
          <p:cNvSpPr/>
          <p:nvPr/>
        </p:nvSpPr>
        <p:spPr>
          <a:xfrm>
            <a:off x="7466013" y="2576686"/>
            <a:ext cx="1011237" cy="1247775"/>
          </a:xfrm>
          <a:prstGeom prst="roundRect">
            <a:avLst/>
          </a:prstGeom>
          <a:blipFill rotWithShape="1">
            <a:blip r:embed="rId4" cstate="prin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TextBox 19"/>
          <p:cNvSpPr txBox="1">
            <a:spLocks noChangeArrowheads="1"/>
          </p:cNvSpPr>
          <p:nvPr/>
        </p:nvSpPr>
        <p:spPr bwMode="auto">
          <a:xfrm>
            <a:off x="241300" y="2562398"/>
            <a:ext cx="2857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zh-CN" altLang="en-US" sz="1400" dirty="0" smtClean="0"/>
              <a:t>**本地</a:t>
            </a:r>
            <a:r>
              <a:rPr lang="zh-CN" altLang="en-US" sz="1400" dirty="0"/>
              <a:t>数据库</a:t>
            </a:r>
          </a:p>
        </p:txBody>
      </p:sp>
      <p:sp>
        <p:nvSpPr>
          <p:cNvPr id="20" name="TextBox 21"/>
          <p:cNvSpPr txBox="1">
            <a:spLocks noChangeArrowheads="1"/>
          </p:cNvSpPr>
          <p:nvPr/>
        </p:nvSpPr>
        <p:spPr bwMode="auto">
          <a:xfrm>
            <a:off x="8675688" y="2608436"/>
            <a:ext cx="41751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zh-CN" altLang="en-US" sz="1400" dirty="0" smtClean="0"/>
              <a:t>****系统</a:t>
            </a:r>
            <a:endParaRPr lang="zh-CN" altLang="en-US" sz="1400" dirty="0"/>
          </a:p>
        </p:txBody>
      </p:sp>
      <p:sp>
        <p:nvSpPr>
          <p:cNvPr id="21" name="右箭头 20"/>
          <p:cNvSpPr/>
          <p:nvPr/>
        </p:nvSpPr>
        <p:spPr>
          <a:xfrm>
            <a:off x="2041525" y="2922761"/>
            <a:ext cx="571500" cy="1354137"/>
          </a:xfrm>
          <a:prstGeom prst="rightArrow">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左箭头 21"/>
          <p:cNvSpPr/>
          <p:nvPr/>
        </p:nvSpPr>
        <p:spPr>
          <a:xfrm>
            <a:off x="6108700" y="4697586"/>
            <a:ext cx="1060450" cy="1362075"/>
          </a:xfrm>
          <a:prstGeom prst="leftArrow">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23"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0913" y="4537248"/>
            <a:ext cx="5122862"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532398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ppt_x"/>
                                          </p:val>
                                        </p:tav>
                                        <p:tav tm="100000">
                                          <p:val>
                                            <p:strVal val="#ppt_x"/>
                                          </p:val>
                                        </p:tav>
                                      </p:tavLst>
                                    </p:anim>
                                    <p:anim calcmode="lin" valueType="num">
                                      <p:cBhvr additive="base">
                                        <p:cTn id="48" dur="500" fill="hold"/>
                                        <p:tgtEl>
                                          <p:spTgt spid="1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500" fill="hold"/>
                                        <p:tgtEl>
                                          <p:spTgt spid="19"/>
                                        </p:tgtEl>
                                        <p:attrNameLst>
                                          <p:attrName>ppt_x</p:attrName>
                                        </p:attrNameLst>
                                      </p:cBhvr>
                                      <p:tavLst>
                                        <p:tav tm="0">
                                          <p:val>
                                            <p:strVal val="#ppt_x"/>
                                          </p:val>
                                        </p:tav>
                                        <p:tav tm="100000">
                                          <p:val>
                                            <p:strVal val="#ppt_x"/>
                                          </p:val>
                                        </p:tav>
                                      </p:tavLst>
                                    </p:anim>
                                    <p:anim calcmode="lin" valueType="num">
                                      <p:cBhvr additive="base">
                                        <p:cTn id="52" dur="500" fill="hold"/>
                                        <p:tgtEl>
                                          <p:spTgt spid="19"/>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ppt_x"/>
                                          </p:val>
                                        </p:tav>
                                        <p:tav tm="100000">
                                          <p:val>
                                            <p:strVal val="#ppt_x"/>
                                          </p:val>
                                        </p:tav>
                                      </p:tavLst>
                                    </p:anim>
                                    <p:anim calcmode="lin" valueType="num">
                                      <p:cBhvr additive="base">
                                        <p:cTn id="56" dur="500" fill="hold"/>
                                        <p:tgtEl>
                                          <p:spTgt spid="20"/>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 calcmode="lin" valueType="num">
                                      <p:cBhvr additive="base">
                                        <p:cTn id="59" dur="500" fill="hold"/>
                                        <p:tgtEl>
                                          <p:spTgt spid="21"/>
                                        </p:tgtEl>
                                        <p:attrNameLst>
                                          <p:attrName>ppt_x</p:attrName>
                                        </p:attrNameLst>
                                      </p:cBhvr>
                                      <p:tavLst>
                                        <p:tav tm="0">
                                          <p:val>
                                            <p:strVal val="#ppt_x"/>
                                          </p:val>
                                        </p:tav>
                                        <p:tav tm="100000">
                                          <p:val>
                                            <p:strVal val="#ppt_x"/>
                                          </p:val>
                                        </p:tav>
                                      </p:tavLst>
                                    </p:anim>
                                    <p:anim calcmode="lin" valueType="num">
                                      <p:cBhvr additive="base">
                                        <p:cTn id="60" dur="500" fill="hold"/>
                                        <p:tgtEl>
                                          <p:spTgt spid="21"/>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additive="base">
                                        <p:cTn id="63" dur="500" fill="hold"/>
                                        <p:tgtEl>
                                          <p:spTgt spid="22"/>
                                        </p:tgtEl>
                                        <p:attrNameLst>
                                          <p:attrName>ppt_x</p:attrName>
                                        </p:attrNameLst>
                                      </p:cBhvr>
                                      <p:tavLst>
                                        <p:tav tm="0">
                                          <p:val>
                                            <p:strVal val="#ppt_x"/>
                                          </p:val>
                                        </p:tav>
                                        <p:tav tm="100000">
                                          <p:val>
                                            <p:strVal val="#ppt_x"/>
                                          </p:val>
                                        </p:tav>
                                      </p:tavLst>
                                    </p:anim>
                                    <p:anim calcmode="lin" valueType="num">
                                      <p:cBhvr additive="base">
                                        <p:cTn id="64" dur="500" fill="hold"/>
                                        <p:tgtEl>
                                          <p:spTgt spid="22"/>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additive="base">
                                        <p:cTn id="67" dur="500" fill="hold"/>
                                        <p:tgtEl>
                                          <p:spTgt spid="23"/>
                                        </p:tgtEl>
                                        <p:attrNameLst>
                                          <p:attrName>ppt_x</p:attrName>
                                        </p:attrNameLst>
                                      </p:cBhvr>
                                      <p:tavLst>
                                        <p:tav tm="0">
                                          <p:val>
                                            <p:strVal val="#ppt_x"/>
                                          </p:val>
                                        </p:tav>
                                        <p:tav tm="100000">
                                          <p:val>
                                            <p:strVal val="#ppt_x"/>
                                          </p:val>
                                        </p:tav>
                                      </p:tavLst>
                                    </p:anim>
                                    <p:anim calcmode="lin" valueType="num">
                                      <p:cBhvr additive="base">
                                        <p:cTn id="6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p:bldP spid="15" grpId="0" animBg="1"/>
      <p:bldP spid="16" grpId="0" animBg="1"/>
      <p:bldP spid="19" grpId="0"/>
      <p:bldP spid="20" grpId="0"/>
      <p:bldP spid="21" grpId="0" animBg="1"/>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bwMode="auto">
          <a:xfrm>
            <a:off x="457200" y="130175"/>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b="1" kern="1200">
                <a:solidFill>
                  <a:schemeClr val="bg1"/>
                </a:solidFill>
                <a:latin typeface="+mj-lt"/>
                <a:ea typeface="+mj-ea"/>
                <a:cs typeface="+mj-cs"/>
              </a:defRPr>
            </a:lvl1pPr>
            <a:lvl2pPr algn="l" rtl="0" fontAlgn="base">
              <a:spcBef>
                <a:spcPct val="0"/>
              </a:spcBef>
              <a:spcAft>
                <a:spcPct val="0"/>
              </a:spcAft>
              <a:defRPr sz="3200" b="1">
                <a:solidFill>
                  <a:schemeClr val="bg1"/>
                </a:solidFill>
                <a:latin typeface="Arial" charset="0"/>
                <a:ea typeface="微软雅黑" pitchFamily="34" charset="-122"/>
              </a:defRPr>
            </a:lvl2pPr>
            <a:lvl3pPr algn="l" rtl="0" fontAlgn="base">
              <a:spcBef>
                <a:spcPct val="0"/>
              </a:spcBef>
              <a:spcAft>
                <a:spcPct val="0"/>
              </a:spcAft>
              <a:defRPr sz="3200" b="1">
                <a:solidFill>
                  <a:schemeClr val="bg1"/>
                </a:solidFill>
                <a:latin typeface="Arial" charset="0"/>
                <a:ea typeface="微软雅黑" pitchFamily="34" charset="-122"/>
              </a:defRPr>
            </a:lvl3pPr>
            <a:lvl4pPr algn="l" rtl="0" fontAlgn="base">
              <a:spcBef>
                <a:spcPct val="0"/>
              </a:spcBef>
              <a:spcAft>
                <a:spcPct val="0"/>
              </a:spcAft>
              <a:defRPr sz="3200" b="1">
                <a:solidFill>
                  <a:schemeClr val="bg1"/>
                </a:solidFill>
                <a:latin typeface="Arial" charset="0"/>
                <a:ea typeface="微软雅黑" pitchFamily="34" charset="-122"/>
              </a:defRPr>
            </a:lvl4pPr>
            <a:lvl5pPr algn="l" rtl="0" fontAlgn="base">
              <a:spcBef>
                <a:spcPct val="0"/>
              </a:spcBef>
              <a:spcAft>
                <a:spcPct val="0"/>
              </a:spcAft>
              <a:defRPr sz="3200" b="1">
                <a:solidFill>
                  <a:schemeClr val="bg1"/>
                </a:solidFill>
                <a:latin typeface="Arial" charset="0"/>
                <a:ea typeface="微软雅黑" pitchFamily="34" charset="-122"/>
              </a:defRPr>
            </a:lvl5pPr>
            <a:lvl6pPr marL="457200" algn="l" rtl="0" fontAlgn="base">
              <a:spcBef>
                <a:spcPct val="0"/>
              </a:spcBef>
              <a:spcAft>
                <a:spcPct val="0"/>
              </a:spcAft>
              <a:defRPr sz="3200" b="1">
                <a:solidFill>
                  <a:schemeClr val="bg1"/>
                </a:solidFill>
                <a:latin typeface="Arial" charset="0"/>
                <a:ea typeface="微软雅黑" pitchFamily="34" charset="-122"/>
              </a:defRPr>
            </a:lvl6pPr>
            <a:lvl7pPr marL="914400" algn="l" rtl="0" fontAlgn="base">
              <a:spcBef>
                <a:spcPct val="0"/>
              </a:spcBef>
              <a:spcAft>
                <a:spcPct val="0"/>
              </a:spcAft>
              <a:defRPr sz="3200" b="1">
                <a:solidFill>
                  <a:schemeClr val="bg1"/>
                </a:solidFill>
                <a:latin typeface="Arial" charset="0"/>
                <a:ea typeface="微软雅黑" pitchFamily="34" charset="-122"/>
              </a:defRPr>
            </a:lvl7pPr>
            <a:lvl8pPr marL="1371600" algn="l" rtl="0" fontAlgn="base">
              <a:spcBef>
                <a:spcPct val="0"/>
              </a:spcBef>
              <a:spcAft>
                <a:spcPct val="0"/>
              </a:spcAft>
              <a:defRPr sz="3200" b="1">
                <a:solidFill>
                  <a:schemeClr val="bg1"/>
                </a:solidFill>
                <a:latin typeface="Arial" charset="0"/>
                <a:ea typeface="微软雅黑" pitchFamily="34" charset="-122"/>
              </a:defRPr>
            </a:lvl8pPr>
            <a:lvl9pPr marL="1828800" algn="l" rtl="0" fontAlgn="base">
              <a:spcBef>
                <a:spcPct val="0"/>
              </a:spcBef>
              <a:spcAft>
                <a:spcPct val="0"/>
              </a:spcAft>
              <a:defRPr sz="3200" b="1">
                <a:solidFill>
                  <a:schemeClr val="bg1"/>
                </a:solidFill>
                <a:latin typeface="Arial" charset="0"/>
                <a:ea typeface="微软雅黑" pitchFamily="34" charset="-122"/>
              </a:defRPr>
            </a:lvl9pPr>
          </a:lstStyle>
          <a:p>
            <a:r>
              <a:rPr lang="zh-CN" altLang="en-US" dirty="0">
                <a:latin typeface="华文仿宋" panose="02010600040101010101" pitchFamily="2" charset="-122"/>
                <a:ea typeface="华文仿宋" panose="02010600040101010101" pitchFamily="2" charset="-122"/>
              </a:rPr>
              <a:t>人力人工成本与通信</a:t>
            </a:r>
            <a:r>
              <a:rPr lang="zh-CN" altLang="en-US" dirty="0" smtClean="0">
                <a:latin typeface="华文仿宋" panose="02010600040101010101" pitchFamily="2" charset="-122"/>
                <a:ea typeface="华文仿宋" panose="02010600040101010101" pitchFamily="2" charset="-122"/>
              </a:rPr>
              <a:t>成本**展现</a:t>
            </a:r>
            <a:endParaRPr lang="zh-CN" altLang="en-US" dirty="0">
              <a:latin typeface="华文仿宋" panose="02010600040101010101" pitchFamily="2" charset="-122"/>
              <a:ea typeface="华文仿宋" panose="02010600040101010101" pitchFamily="2" charset="-122"/>
            </a:endParaRPr>
          </a:p>
        </p:txBody>
      </p:sp>
      <p:sp>
        <p:nvSpPr>
          <p:cNvPr id="5" name="内容占位符 2"/>
          <p:cNvSpPr txBox="1">
            <a:spLocks/>
          </p:cNvSpPr>
          <p:nvPr/>
        </p:nvSpPr>
        <p:spPr bwMode="auto">
          <a:xfrm>
            <a:off x="86840" y="975618"/>
            <a:ext cx="8785225"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20000"/>
              </a:spcBef>
              <a:buFont typeface="Wingdings" pitchFamily="2" charset="2"/>
              <a:buChar char="Ø"/>
            </a:pPr>
            <a:r>
              <a:rPr lang="zh-CN" altLang="en-US" dirty="0">
                <a:latin typeface="+mn-ea"/>
                <a:ea typeface="+mn-ea"/>
              </a:rPr>
              <a:t>通过与人力资源部的组织结构和员工信息维护对接，实现了人工成本</a:t>
            </a:r>
            <a:r>
              <a:rPr lang="zh-CN" altLang="en-US" dirty="0" smtClean="0">
                <a:latin typeface="+mn-ea"/>
                <a:ea typeface="+mn-ea"/>
              </a:rPr>
              <a:t>的**展现</a:t>
            </a:r>
            <a:r>
              <a:rPr lang="zh-CN" altLang="en-US" dirty="0">
                <a:latin typeface="+mn-ea"/>
                <a:ea typeface="+mn-ea"/>
              </a:rPr>
              <a:t>，可按公司实际部门汇总统计也可按战略营销单元</a:t>
            </a:r>
            <a:r>
              <a:rPr lang="zh-CN" altLang="en-US" dirty="0" smtClean="0">
                <a:latin typeface="+mn-ea"/>
                <a:ea typeface="+mn-ea"/>
              </a:rPr>
              <a:t>和**小组</a:t>
            </a:r>
            <a:r>
              <a:rPr lang="zh-CN" altLang="en-US" dirty="0">
                <a:latin typeface="+mn-ea"/>
                <a:ea typeface="+mn-ea"/>
              </a:rPr>
              <a:t>分别统计公司的人工成本、话费成本、话费超标费用、交通补助成本等费用，为人力资源部、办公室、财务部提供了直接查询报表，避免互相等待数据而延长工作时间。</a:t>
            </a:r>
            <a:endParaRPr lang="zh-CN" altLang="zh-CN" dirty="0">
              <a:latin typeface="+mn-ea"/>
              <a:ea typeface="+mn-ea"/>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99979" y="2203749"/>
            <a:ext cx="4500562" cy="41401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2" y="2564904"/>
            <a:ext cx="5021925" cy="3417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761781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17839&quot;&gt;&lt;version val=&quot;21137&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mruColor&gt;&lt;m_vecMRU length=&quot;0&quot;/&gt;&lt;/m_mruColor&gt;&lt;m_mapectfillschemeMRU/&gt;&lt;m_eweekdayFirstOfWeek val=&quot;1&quot;/&gt;&lt;m_eweekdayFirstOfWorkweek val=&quot;2&quot;/&gt;&lt;m_eweekdayFirstOfWeekend val=&quot;7&quot;/&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chDecimalSymbol17909&gt;.&lt;/m_chDecimalSymbol17909&gt;&lt;m_nGroupingDigits17909 val=&quot;3&quot;/&gt;&lt;m_chGroupingSymbol17909&gt;,&lt;/m_chGroupingSymbol17909&gt;&lt;/m_precDefault&gt;&lt;/CDefaultPrec&gt;&lt;/root&gt;"/>
  <p:tag name="THINKCELLUNDODONOTDELETE" val="955"/>
  <p:tag name="PAGENUMBER" val="1"/>
  <p:tag name="AGENDAHEIGHT" val="295.575038146973"/>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AA2YtwkSC0Wo5Mar2SkDUQ"/>
</p:tagLst>
</file>

<file path=ppt/tags/tag4.xml><?xml version="1.0" encoding="utf-8"?>
<p:tagLst xmlns:a="http://schemas.openxmlformats.org/drawingml/2006/main" xmlns:r="http://schemas.openxmlformats.org/officeDocument/2006/relationships" xmlns:p="http://schemas.openxmlformats.org/presentationml/2006/main">
  <p:tag name="STYLE" val="AcnSubjectTitle"/>
  <p:tag name="DATE" val="2/9/2013 4:01:26 PM"/>
</p:tagLst>
</file>

<file path=ppt/tags/tag5.xml><?xml version="1.0" encoding="utf-8"?>
<p:tagLst xmlns:a="http://schemas.openxmlformats.org/drawingml/2006/main" xmlns:r="http://schemas.openxmlformats.org/officeDocument/2006/relationships" xmlns:p="http://schemas.openxmlformats.org/presentationml/2006/main">
  <p:tag name="STYLE" val="AcnFootnote"/>
  <p:tag name="DATE" val="2/9/2013 4:01:26 PM"/>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piln5VgXckGIayrG_xDaXA"/>
</p:tagLst>
</file>

<file path=ppt/theme/theme1.xml><?xml version="1.0" encoding="utf-8"?>
<a:theme xmlns:a="http://schemas.openxmlformats.org/drawingml/2006/main" name="1_Accenture Rowers-Title Brand">
  <a:themeElements>
    <a:clrScheme name="Accenture Rowers-Title Brand 1">
      <a:dk1>
        <a:srgbClr val="000000"/>
      </a:dk1>
      <a:lt1>
        <a:srgbClr val="FFFFFF"/>
      </a:lt1>
      <a:dk2>
        <a:srgbClr val="000000"/>
      </a:dk2>
      <a:lt2>
        <a:srgbClr val="C0C0C0"/>
      </a:lt2>
      <a:accent1>
        <a:srgbClr val="B3CFE6"/>
      </a:accent1>
      <a:accent2>
        <a:srgbClr val="669FCC"/>
      </a:accent2>
      <a:accent3>
        <a:srgbClr val="FFFFFF"/>
      </a:accent3>
      <a:accent4>
        <a:srgbClr val="000000"/>
      </a:accent4>
      <a:accent5>
        <a:srgbClr val="D6E4F0"/>
      </a:accent5>
      <a:accent6>
        <a:srgbClr val="5C90B9"/>
      </a:accent6>
      <a:hlink>
        <a:srgbClr val="336C99"/>
      </a:hlink>
      <a:folHlink>
        <a:srgbClr val="2E506B"/>
      </a:folHlink>
    </a:clrScheme>
    <a:fontScheme name="Accenture Rowers-Title Brand">
      <a:majorFont>
        <a:latin typeface="Arial"/>
        <a:ea typeface="华文楷体"/>
        <a:cs typeface=""/>
      </a:majorFont>
      <a:minorFont>
        <a:latin typeface="Arial"/>
        <a:ea typeface="华文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solidFill>
            <a:schemeClr val="folHlink"/>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sz="1400" b="1" i="0" u="none" strike="noStrike" cap="none" normalizeH="0" baseline="0" dirty="0" smtClean="0">
            <a:ln>
              <a:noFill/>
            </a:ln>
            <a:solidFill>
              <a:schemeClr val="tx1"/>
            </a:solidFill>
            <a:effectLst/>
            <a:latin typeface="微软雅黑" pitchFamily="34" charset="-122"/>
            <a:ea typeface="微软雅黑" pitchFamily="34"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folHlink"/>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ea typeface="宋体" pitchFamily="2" charset="-122"/>
          </a:defRPr>
        </a:defPPr>
      </a:lstStyle>
    </a:lnDef>
    <a:txDef>
      <a:spPr bwMode="auto">
        <a:noFill/>
        <a:ln w="9525">
          <a:noFill/>
          <a:miter lim="800000"/>
          <a:headEnd/>
          <a:tailEnd/>
        </a:ln>
      </a:spPr>
      <a:bodyPr wrap="none">
        <a:normAutofit/>
      </a:bodyPr>
      <a:lstStyle>
        <a:defPPr>
          <a:defRPr sz="1600" dirty="0" smtClean="0">
            <a:solidFill>
              <a:srgbClr val="000000"/>
            </a:solidFill>
            <a:latin typeface="微软雅黑" pitchFamily="34" charset="-122"/>
            <a:ea typeface="微软雅黑" pitchFamily="34" charset="-122"/>
          </a:defRPr>
        </a:defPPr>
      </a:lstStyle>
    </a:txDef>
  </a:objectDefaults>
  <a:extraClrSchemeLst>
    <a:extraClrScheme>
      <a:clrScheme name="Accenture Rowers-Title Brand 1">
        <a:dk1>
          <a:srgbClr val="000000"/>
        </a:dk1>
        <a:lt1>
          <a:srgbClr val="FFFFFF"/>
        </a:lt1>
        <a:dk2>
          <a:srgbClr val="000000"/>
        </a:dk2>
        <a:lt2>
          <a:srgbClr val="C0C0C0"/>
        </a:lt2>
        <a:accent1>
          <a:srgbClr val="B3CFE6"/>
        </a:accent1>
        <a:accent2>
          <a:srgbClr val="669FCC"/>
        </a:accent2>
        <a:accent3>
          <a:srgbClr val="FFFFFF"/>
        </a:accent3>
        <a:accent4>
          <a:srgbClr val="000000"/>
        </a:accent4>
        <a:accent5>
          <a:srgbClr val="D6E4F0"/>
        </a:accent5>
        <a:accent6>
          <a:srgbClr val="5C90B9"/>
        </a:accent6>
        <a:hlink>
          <a:srgbClr val="336C99"/>
        </a:hlink>
        <a:folHlink>
          <a:srgbClr val="2E506B"/>
        </a:folHlink>
      </a:clrScheme>
      <a:clrMap bg1="lt1" tx1="dk1" bg2="lt2" tx2="dk2" accent1="accent1" accent2="accent2" accent3="accent3" accent4="accent4" accent5="accent5" accent6="accent6" hlink="hlink" folHlink="folHlink"/>
    </a:extraClrScheme>
    <a:extraClrScheme>
      <a:clrScheme name="Accenture Rowers-Title Brand 2">
        <a:dk1>
          <a:srgbClr val="000000"/>
        </a:dk1>
        <a:lt1>
          <a:srgbClr val="FFFFFF"/>
        </a:lt1>
        <a:dk2>
          <a:srgbClr val="000000"/>
        </a:dk2>
        <a:lt2>
          <a:srgbClr val="C0C0C0"/>
        </a:lt2>
        <a:accent1>
          <a:srgbClr val="D3E3EC"/>
        </a:accent1>
        <a:accent2>
          <a:srgbClr val="9FBFDF"/>
        </a:accent2>
        <a:accent3>
          <a:srgbClr val="FFFFFF"/>
        </a:accent3>
        <a:accent4>
          <a:srgbClr val="000000"/>
        </a:accent4>
        <a:accent5>
          <a:srgbClr val="E6EFF4"/>
        </a:accent5>
        <a:accent6>
          <a:srgbClr val="90ADCA"/>
        </a:accent6>
        <a:hlink>
          <a:srgbClr val="73A9DF"/>
        </a:hlink>
        <a:folHlink>
          <a:srgbClr val="336699"/>
        </a:folHlink>
      </a:clrScheme>
      <a:clrMap bg1="lt1" tx1="dk1" bg2="lt2" tx2="dk2" accent1="accent1" accent2="accent2" accent3="accent3" accent4="accent4" accent5="accent5" accent6="accent6" hlink="hlink" folHlink="folHlink"/>
    </a:extraClrScheme>
    <a:extraClrScheme>
      <a:clrScheme name="Accenture Rowers-Title Brand 3">
        <a:dk1>
          <a:srgbClr val="000000"/>
        </a:dk1>
        <a:lt1>
          <a:srgbClr val="FFFFFF"/>
        </a:lt1>
        <a:dk2>
          <a:srgbClr val="000000"/>
        </a:dk2>
        <a:lt2>
          <a:srgbClr val="C0C0C0"/>
        </a:lt2>
        <a:accent1>
          <a:srgbClr val="72A2BD"/>
        </a:accent1>
        <a:accent2>
          <a:srgbClr val="0071BC"/>
        </a:accent2>
        <a:accent3>
          <a:srgbClr val="FFFFFF"/>
        </a:accent3>
        <a:accent4>
          <a:srgbClr val="000000"/>
        </a:accent4>
        <a:accent5>
          <a:srgbClr val="BCCEDB"/>
        </a:accent5>
        <a:accent6>
          <a:srgbClr val="0066AA"/>
        </a:accent6>
        <a:hlink>
          <a:srgbClr val="0A1480"/>
        </a:hlink>
        <a:folHlink>
          <a:srgbClr val="07074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715485</TotalTime>
  <Words>2760</Words>
  <Application>Microsoft Office PowerPoint</Application>
  <PresentationFormat>全屏显示(4:3)</PresentationFormat>
  <Paragraphs>143</Paragraphs>
  <Slides>37</Slides>
  <Notes>2</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37</vt:i4>
      </vt:variant>
    </vt:vector>
  </HeadingPairs>
  <TitlesOfParts>
    <vt:vector size="48" baseType="lpstr">
      <vt:lpstr>黑体</vt:lpstr>
      <vt:lpstr>华文仿宋</vt:lpstr>
      <vt:lpstr>华文楷体</vt:lpstr>
      <vt:lpstr>宋体</vt:lpstr>
      <vt:lpstr>微软雅黑</vt:lpstr>
      <vt:lpstr>Arial</vt:lpstr>
      <vt:lpstr>Times New Roman</vt:lpstr>
      <vt:lpstr>Verdana</vt:lpstr>
      <vt:lpstr>Wingdings</vt:lpstr>
      <vt:lpstr>1_Accenture Rowers-Title Brand</vt:lpstr>
      <vt:lpstr>think-cell Slide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后期：持续的业务整合</vt:lpstr>
      <vt:lpstr>PowerPoint 演示文稿</vt:lpstr>
      <vt:lpstr>终端入库</vt:lpstr>
      <vt:lpstr>终端申请_二三级部门</vt:lpstr>
      <vt:lpstr>终端申请_四级部门</vt:lpstr>
      <vt:lpstr>终端调拨</vt:lpstr>
      <vt:lpstr>调拨回收</vt:lpstr>
      <vt:lpstr>终端退库</vt:lpstr>
      <vt:lpstr>终端查询_按部门</vt:lpstr>
      <vt:lpstr>终端查询_按品牌机型</vt:lpstr>
      <vt:lpstr>终端查询_按供应商</vt:lpstr>
      <vt:lpstr>系统信息维护_供应商和机型</vt:lpstr>
      <vt:lpstr>系统信息维护_部门(仓库)</vt:lpstr>
      <vt:lpstr>PowerPoint 演示文稿</vt:lpstr>
      <vt:lpstr>XX卡类日报</vt:lpstr>
      <vt:lpstr>手工补录</vt:lpstr>
      <vt:lpstr>XX卡类月报</vt:lpstr>
      <vt:lpstr>卡类库存报表</vt:lpstr>
      <vt:lpstr>维护_出入库类型、权限</vt:lpstr>
      <vt:lpstr>维护_卡类型及显示</vt:lpstr>
      <vt:lpstr>PowerPoint 演示文稿</vt:lpstr>
      <vt:lpstr>思考：报表系统价值所在</vt:lpstr>
      <vt:lpstr>思考：XX行业趋势1</vt:lpstr>
      <vt:lpstr>思考：XX行业趋势2</vt:lpstr>
      <vt:lpstr>思考：产品的性能忧虑</vt:lpstr>
      <vt:lpstr>PowerPoint 演示文稿</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Accenture Tobacco Deliverable</dc:title>
  <dc:creator>Accenture</dc:creator>
  <cp:lastModifiedBy>许熙平</cp:lastModifiedBy>
  <cp:revision>16818</cp:revision>
  <dcterms:created xsi:type="dcterms:W3CDTF">1601-01-01T00:00:00Z</dcterms:created>
  <dcterms:modified xsi:type="dcterms:W3CDTF">2017-03-16T03:27:20Z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