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3" r:id="rId3"/>
    <p:sldId id="273" r:id="rId4"/>
    <p:sldId id="281" r:id="rId5"/>
    <p:sldId id="257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AE41-14E8-4285-AC4F-7F9A1381EF1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5801-C076-4837-A9D6-280A171689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C1C9-7941-40FC-BC9B-FC5CBF600E7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F2A-CD54-4D8D-B0B0-937203471D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565" y="1549400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2220" y="4469130"/>
            <a:ext cx="63766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锐安科技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报表系统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--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驾驶舱数据更新设计方案</a:t>
            </a:r>
          </a:p>
        </p:txBody>
      </p:sp>
      <p:sp>
        <p:nvSpPr>
          <p:cNvPr id="7" name="矩形 6"/>
          <p:cNvSpPr/>
          <p:nvPr/>
        </p:nvSpPr>
        <p:spPr>
          <a:xfrm>
            <a:off x="1045526" y="2133876"/>
            <a:ext cx="3613151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驾驶舱</a:t>
            </a:r>
          </a:p>
          <a:p>
            <a:pPr algn="ctr"/>
            <a:r>
              <a:rPr lang="zh-CN" altLang="en-US" sz="40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数据更新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132046" y="354544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43330" y="4182110"/>
            <a:ext cx="3218180" cy="715645"/>
            <a:chOff x="6971674" y="3977748"/>
            <a:chExt cx="2566861" cy="427290"/>
          </a:xfrm>
        </p:grpSpPr>
        <p:sp>
          <p:nvSpPr>
            <p:cNvPr id="15" name="文本框 14"/>
            <p:cNvSpPr txBox="1"/>
            <p:nvPr/>
          </p:nvSpPr>
          <p:spPr>
            <a:xfrm>
              <a:off x="6971674" y="3977748"/>
              <a:ext cx="2566861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汇报人：华正云科项目组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45135" y="4240492"/>
              <a:ext cx="2308027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日期</a:t>
              </a:r>
              <a:r>
                <a:rPr 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2019.10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" y="145626"/>
            <a:ext cx="10515600" cy="666750"/>
          </a:xfrm>
        </p:spPr>
        <p:txBody>
          <a:bodyPr>
            <a:normAutofit/>
          </a:bodyPr>
          <a:lstStyle/>
          <a:p>
            <a:r>
              <a:rPr lang="zh-CN" altLang="en-US" sz="3100" b="1" dirty="0"/>
              <a:t>各模块更新所需时长</a:t>
            </a:r>
          </a:p>
        </p:txBody>
      </p:sp>
      <p:sp>
        <p:nvSpPr>
          <p:cNvPr id="6" name="矩形 5"/>
          <p:cNvSpPr/>
          <p:nvPr/>
        </p:nvSpPr>
        <p:spPr>
          <a:xfrm>
            <a:off x="1245870" y="1809750"/>
            <a:ext cx="1332230" cy="4133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5235" y="1182370"/>
            <a:ext cx="1332865" cy="62738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业务源数据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3238500" y="1182370"/>
            <a:ext cx="5666740" cy="6264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数据处理层</a:t>
            </a:r>
          </a:p>
        </p:txBody>
      </p:sp>
      <p:sp>
        <p:nvSpPr>
          <p:cNvPr id="9" name="矩形 8"/>
          <p:cNvSpPr/>
          <p:nvPr/>
        </p:nvSpPr>
        <p:spPr>
          <a:xfrm>
            <a:off x="9587865" y="1809750"/>
            <a:ext cx="1332230" cy="4133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86595" y="1182370"/>
            <a:ext cx="1332865" cy="62738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应用页面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883140" y="2331720"/>
            <a:ext cx="741680" cy="258508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报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表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展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示</a:t>
            </a:r>
          </a:p>
        </p:txBody>
      </p:sp>
      <p:sp>
        <p:nvSpPr>
          <p:cNvPr id="17" name="矩形 16"/>
          <p:cNvSpPr/>
          <p:nvPr/>
        </p:nvSpPr>
        <p:spPr>
          <a:xfrm>
            <a:off x="3246120" y="1834515"/>
            <a:ext cx="5659120" cy="4107815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684780" y="2491105"/>
            <a:ext cx="1948180" cy="4146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数据流入</a:t>
            </a:r>
          </a:p>
        </p:txBody>
      </p:sp>
      <p:sp>
        <p:nvSpPr>
          <p:cNvPr id="22" name="右箭头 21"/>
          <p:cNvSpPr/>
          <p:nvPr/>
        </p:nvSpPr>
        <p:spPr>
          <a:xfrm>
            <a:off x="7572375" y="2499995"/>
            <a:ext cx="2203450" cy="4210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数据流出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下弧形箭头 22"/>
          <p:cNvSpPr/>
          <p:nvPr/>
        </p:nvSpPr>
        <p:spPr>
          <a:xfrm>
            <a:off x="2684780" y="4755515"/>
            <a:ext cx="2771775" cy="953135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73200" y="2331720"/>
            <a:ext cx="786130" cy="269938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新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老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家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20585" y="5079365"/>
            <a:ext cx="1960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BI</a:t>
            </a:r>
            <a:r>
              <a:rPr lang="zh-CN" altLang="en-US" sz="1400"/>
              <a:t>数据包更新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990465" y="2440305"/>
            <a:ext cx="2263140" cy="48069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经营分析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991100" y="3268980"/>
            <a:ext cx="2263140" cy="5162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工程售后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991100" y="4080510"/>
            <a:ext cx="2261870" cy="4654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人力资源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684780" y="3310890"/>
            <a:ext cx="1947545" cy="4133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数据流入</a:t>
            </a:r>
          </a:p>
        </p:txBody>
      </p:sp>
      <p:sp>
        <p:nvSpPr>
          <p:cNvPr id="20" name="右箭头 19"/>
          <p:cNvSpPr/>
          <p:nvPr/>
        </p:nvSpPr>
        <p:spPr>
          <a:xfrm>
            <a:off x="2684780" y="4119880"/>
            <a:ext cx="1947545" cy="381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数据流入</a:t>
            </a:r>
          </a:p>
        </p:txBody>
      </p:sp>
      <p:sp>
        <p:nvSpPr>
          <p:cNvPr id="29" name="下弧形箭头 28"/>
          <p:cNvSpPr/>
          <p:nvPr/>
        </p:nvSpPr>
        <p:spPr>
          <a:xfrm>
            <a:off x="6814820" y="4770120"/>
            <a:ext cx="2771775" cy="953770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20110" y="5154930"/>
            <a:ext cx="154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ETL/kettle</a:t>
            </a:r>
          </a:p>
        </p:txBody>
      </p:sp>
      <p:sp>
        <p:nvSpPr>
          <p:cNvPr id="42" name="右箭头 41"/>
          <p:cNvSpPr/>
          <p:nvPr/>
        </p:nvSpPr>
        <p:spPr>
          <a:xfrm>
            <a:off x="7572375" y="3316605"/>
            <a:ext cx="2203450" cy="4210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数据流出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72375" y="4079875"/>
            <a:ext cx="2203450" cy="4210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数据流出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21685" y="2269490"/>
            <a:ext cx="89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36s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21685" y="3018790"/>
            <a:ext cx="89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36s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336925" y="3830955"/>
            <a:ext cx="89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64s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225790" y="2269490"/>
            <a:ext cx="895350" cy="1929765"/>
            <a:chOff x="12954" y="3574"/>
            <a:chExt cx="1410" cy="3039"/>
          </a:xfrm>
        </p:grpSpPr>
        <p:sp>
          <p:nvSpPr>
            <p:cNvPr id="47" name="文本框 46"/>
            <p:cNvSpPr txBox="1"/>
            <p:nvPr/>
          </p:nvSpPr>
          <p:spPr>
            <a:xfrm>
              <a:off x="12954" y="3574"/>
              <a:ext cx="14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17s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954" y="4754"/>
              <a:ext cx="14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10s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954" y="6033"/>
              <a:ext cx="14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17s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5207709" y="1931396"/>
            <a:ext cx="1728771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noFill/>
                </a:ln>
              </a:rPr>
              <a:t>Oracle  </a:t>
            </a:r>
            <a:r>
              <a:rPr lang="en-US" altLang="zh-CN" b="1" dirty="0"/>
              <a:t>DB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4772660" y="1931670"/>
            <a:ext cx="2660015" cy="2823845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1071225" y="2440305"/>
            <a:ext cx="895985" cy="1929765"/>
            <a:chOff x="12954" y="3574"/>
            <a:chExt cx="1411" cy="3039"/>
          </a:xfrm>
        </p:grpSpPr>
        <p:sp>
          <p:nvSpPr>
            <p:cNvPr id="55" name="文本框 54"/>
            <p:cNvSpPr txBox="1"/>
            <p:nvPr/>
          </p:nvSpPr>
          <p:spPr>
            <a:xfrm>
              <a:off x="12954" y="3574"/>
              <a:ext cx="14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53s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954" y="4754"/>
              <a:ext cx="14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46s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954" y="6033"/>
              <a:ext cx="14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81s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0920095" y="1950085"/>
            <a:ext cx="91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总时长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/>
          <a:lstStyle/>
          <a:p>
            <a:r>
              <a:rPr lang="zh-CN" altLang="en-US" sz="2400"/>
              <a:t>驾驶舱数据更新需求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38200" y="907415"/>
            <a:ext cx="10515600" cy="52698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1600"/>
              <a:t>经营分析</a:t>
            </a:r>
          </a:p>
          <a:p>
            <a:pPr marL="0" indent="0">
              <a:buFont typeface="+mj-lt"/>
              <a:buNone/>
            </a:pPr>
            <a:r>
              <a:rPr lang="zh-CN" altLang="en-US" sz="1400"/>
              <a:t>  </a:t>
            </a:r>
            <a:r>
              <a:rPr lang="en-US" altLang="zh-CN" sz="1400"/>
              <a:t>1.全国业绩总额                ----------- </a:t>
            </a:r>
            <a:r>
              <a:rPr lang="zh-CN" altLang="en-US" sz="1400"/>
              <a:t>实时</a:t>
            </a:r>
            <a:endParaRPr lang="en-US" altLang="zh-CN" sz="1400"/>
          </a:p>
          <a:p>
            <a:pPr marL="0" indent="0">
              <a:buFont typeface="+mj-lt"/>
              <a:buNone/>
            </a:pPr>
            <a:r>
              <a:rPr lang="en-US" altLang="zh-CN" sz="1400"/>
              <a:t>  2.业绩完成情况                </a:t>
            </a:r>
            <a:r>
              <a:rPr lang="en-US" altLang="zh-CN" sz="1400">
                <a:sym typeface="+mn-ea"/>
              </a:rPr>
              <a:t>----------- </a:t>
            </a:r>
            <a:r>
              <a:rPr lang="zh-CN" altLang="en-US" sz="1400">
                <a:sym typeface="+mn-ea"/>
              </a:rPr>
              <a:t>实时</a:t>
            </a:r>
            <a:endParaRPr lang="en-US" altLang="zh-CN" sz="1400"/>
          </a:p>
          <a:p>
            <a:pPr marL="0" indent="0">
              <a:buFont typeface="+mj-lt"/>
              <a:buNone/>
            </a:pPr>
            <a:r>
              <a:rPr lang="en-US" altLang="zh-CN" sz="1400"/>
              <a:t>  3.回款完成情况                </a:t>
            </a:r>
            <a:r>
              <a:rPr lang="en-US" altLang="zh-CN" sz="1400">
                <a:sym typeface="+mn-ea"/>
              </a:rPr>
              <a:t>----------- </a:t>
            </a:r>
            <a:r>
              <a:rPr lang="zh-CN" altLang="en-US" sz="1400">
                <a:sym typeface="+mn-ea"/>
              </a:rPr>
              <a:t>实时</a:t>
            </a:r>
            <a:endParaRPr lang="en-US" altLang="zh-CN" sz="1400"/>
          </a:p>
          <a:p>
            <a:pPr marL="0" indent="0">
              <a:buFont typeface="+mj-lt"/>
              <a:buNone/>
            </a:pPr>
            <a:r>
              <a:rPr lang="en-US" altLang="zh-CN" sz="1400"/>
              <a:t>  4.地图                        </a:t>
            </a:r>
            <a:r>
              <a:rPr lang="en-US" altLang="zh-CN" sz="1400">
                <a:sym typeface="+mn-ea"/>
              </a:rPr>
              <a:t>----------- </a:t>
            </a:r>
            <a:r>
              <a:rPr lang="zh-CN" altLang="en-US" sz="1400">
                <a:sym typeface="+mn-ea"/>
              </a:rPr>
              <a:t>实时</a:t>
            </a:r>
            <a:endParaRPr lang="en-US" altLang="zh-CN" sz="1400"/>
          </a:p>
          <a:p>
            <a:pPr marL="0" indent="0">
              <a:buFont typeface="+mj-lt"/>
              <a:buNone/>
            </a:pPr>
            <a:r>
              <a:rPr lang="en-US" altLang="zh-CN" sz="1400"/>
              <a:t>  5.销售漏斗图                  </a:t>
            </a:r>
            <a:r>
              <a:rPr lang="en-US" altLang="zh-CN" sz="1400">
                <a:sym typeface="+mn-ea"/>
              </a:rPr>
              <a:t>----------- </a:t>
            </a:r>
            <a:r>
              <a:rPr lang="zh-CN" altLang="en-US" sz="1400">
                <a:sym typeface="+mn-ea"/>
              </a:rPr>
              <a:t>实时</a:t>
            </a:r>
            <a:endParaRPr lang="en-US" altLang="zh-CN" sz="1400"/>
          </a:p>
          <a:p>
            <a:pPr marL="0" indent="0">
              <a:buFont typeface="+mj-lt"/>
              <a:buNone/>
            </a:pPr>
            <a:r>
              <a:rPr lang="en-US" altLang="zh-CN" sz="1400"/>
              <a:t>  6.本年立项                    </a:t>
            </a:r>
            <a:r>
              <a:rPr lang="en-US" altLang="zh-CN" sz="1400">
                <a:sym typeface="+mn-ea"/>
              </a:rPr>
              <a:t>----------- </a:t>
            </a:r>
            <a:r>
              <a:rPr lang="zh-CN" altLang="en-US" sz="1400">
                <a:sym typeface="+mn-ea"/>
              </a:rPr>
              <a:t>实时</a:t>
            </a:r>
            <a:endParaRPr lang="en-US" altLang="zh-CN" sz="1400"/>
          </a:p>
          <a:p>
            <a:pPr marL="0" indent="0">
              <a:buFont typeface="+mj-lt"/>
              <a:buNone/>
            </a:pPr>
            <a:r>
              <a:rPr lang="en-US" altLang="zh-CN" sz="1400"/>
              <a:t>  7.合同总额                    </a:t>
            </a:r>
            <a:r>
              <a:rPr lang="en-US" altLang="zh-CN" sz="1400">
                <a:sym typeface="+mn-ea"/>
              </a:rPr>
              <a:t>----------- </a:t>
            </a:r>
            <a:r>
              <a:rPr lang="zh-CN" altLang="en-US" sz="1400">
                <a:sym typeface="+mn-ea"/>
              </a:rPr>
              <a:t>实时</a:t>
            </a:r>
          </a:p>
          <a:p>
            <a:r>
              <a:rPr lang="zh-CN" altLang="en-US" sz="1400"/>
              <a:t>工程售后</a:t>
            </a:r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en-US" altLang="zh-CN" sz="1400"/>
              <a:t>1.工程项目统计                ----------- 一天两次（凌晨、下午两点）</a:t>
            </a:r>
          </a:p>
          <a:p>
            <a:pPr marL="0" indent="0">
              <a:buNone/>
            </a:pPr>
            <a:r>
              <a:rPr lang="en-US" altLang="zh-CN" sz="1400"/>
              <a:t>  2.不同费用类别的预算金额      </a:t>
            </a:r>
            <a:r>
              <a:rPr lang="en-US" altLang="zh-CN" sz="1400">
                <a:sym typeface="+mn-ea"/>
              </a:rPr>
              <a:t>----------- 一天两次（凌晨、下午两点）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3.售后400                     </a:t>
            </a:r>
            <a:r>
              <a:rPr lang="en-US" altLang="zh-CN" sz="1400">
                <a:sym typeface="+mn-ea"/>
              </a:rPr>
              <a:t>----------- 一天两次（凌晨、下午两点）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4.项目排名                    </a:t>
            </a:r>
            <a:r>
              <a:rPr lang="en-US" altLang="zh-CN" sz="1400">
                <a:sym typeface="+mn-ea"/>
              </a:rPr>
              <a:t>----------- 一天两次（凌晨、下午两点）</a:t>
            </a:r>
            <a:endParaRPr lang="en-US" altLang="zh-CN" sz="1400"/>
          </a:p>
          <a:p>
            <a:r>
              <a:rPr lang="zh-CN" altLang="en-US" sz="1400"/>
              <a:t>人力资源</a:t>
            </a:r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en-US" altLang="zh-CN" sz="1400"/>
              <a:t>1.</a:t>
            </a:r>
            <a:r>
              <a:rPr lang="zh-CN" altLang="en-US" sz="1400"/>
              <a:t>任职职级                    </a:t>
            </a:r>
            <a:r>
              <a:rPr lang="en-US" altLang="zh-CN" sz="1400"/>
              <a:t>----------- 两个小时间隔</a:t>
            </a:r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en-US" altLang="zh-CN" sz="1400"/>
              <a:t>2.</a:t>
            </a:r>
            <a:r>
              <a:rPr lang="zh-CN" altLang="en-US" sz="1400"/>
              <a:t>职类分布                    </a:t>
            </a:r>
            <a:r>
              <a:rPr lang="en-US" altLang="zh-CN" sz="1400">
                <a:sym typeface="+mn-ea"/>
              </a:rPr>
              <a:t>----------- 两个小时间隔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en-US" altLang="zh-CN" sz="1400"/>
              <a:t>3.</a:t>
            </a:r>
            <a:r>
              <a:rPr lang="zh-CN" altLang="en-US" sz="1400"/>
              <a:t>员工总数                    </a:t>
            </a:r>
            <a:r>
              <a:rPr lang="en-US" altLang="zh-CN" sz="1400">
                <a:sym typeface="+mn-ea"/>
              </a:rPr>
              <a:t>----------- 两个小时间隔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en-US" altLang="zh-CN" sz="1400"/>
              <a:t>4.</a:t>
            </a:r>
            <a:r>
              <a:rPr lang="zh-CN" altLang="en-US" sz="1400"/>
              <a:t>公司人员流动                </a:t>
            </a:r>
            <a:r>
              <a:rPr lang="en-US" altLang="zh-CN" sz="1400">
                <a:sym typeface="+mn-ea"/>
              </a:rPr>
              <a:t>----------- 出勤率：取当天（目前为昨天）每天定时更新，9:30、12:00，入职人数（2小时间隔）</a:t>
            </a:r>
          </a:p>
          <a:p>
            <a:pPr marL="0" indent="0">
              <a:buNone/>
            </a:pP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2395"/>
            <a:ext cx="12039600" cy="654812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BI</a:t>
            </a:r>
            <a:r>
              <a:rPr lang="zh-CN" altLang="en-US" b="1" dirty="0"/>
              <a:t>驾驶舱数据更新设计</a:t>
            </a:r>
          </a:p>
          <a:p>
            <a:pPr marL="0" indent="0">
              <a:buNone/>
            </a:pPr>
            <a:endParaRPr lang="en-US" altLang="zh-CN" sz="1800" dirty="0" err="1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1. 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在原有的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ETL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设计不变的基础上增加数据抽取时间的设定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2. BI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业务包修改数据包更新时间和增加数据包更新次数</a:t>
            </a:r>
          </a:p>
          <a:p>
            <a:pPr marL="0" indent="0">
              <a:buNone/>
            </a:pPr>
            <a:endParaRPr lang="zh-CN" altLang="en-US" sz="1800" dirty="0" err="1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dirty="0"/>
              <a:t>* 经营分析</a:t>
            </a:r>
            <a:r>
              <a:rPr lang="en-US" altLang="zh-CN" dirty="0"/>
              <a:t> : </a:t>
            </a:r>
            <a:r>
              <a:rPr lang="zh-CN" altLang="en-US" sz="1800" b="1" dirty="0"/>
              <a:t>间隔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分钟更新一次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 ETL--</a:t>
            </a:r>
            <a:r>
              <a:rPr lang="en-US" altLang="zh-CN" sz="1800" b="1" dirty="0" err="1"/>
              <a:t>J_DW_SD_ANAYLSE</a:t>
            </a:r>
            <a:r>
              <a:rPr lang="en-US" altLang="zh-CN" sz="1800" dirty="0"/>
              <a:t> </a:t>
            </a:r>
            <a:r>
              <a:rPr lang="zh-CN" altLang="en-US" sz="1800" dirty="0"/>
              <a:t>：每次全量抽取最大耗时</a:t>
            </a:r>
            <a:r>
              <a:rPr lang="en-US" altLang="zh-CN" sz="1800" dirty="0"/>
              <a:t>36s</a:t>
            </a:r>
          </a:p>
          <a:p>
            <a:pPr marL="0" indent="0">
              <a:buNone/>
            </a:pPr>
            <a:r>
              <a:rPr lang="en-US" altLang="zh-CN" sz="1800" dirty="0"/>
              <a:t>      BI</a:t>
            </a:r>
            <a:r>
              <a:rPr lang="zh-CN" altLang="en-US" sz="1800" dirty="0"/>
              <a:t>业务包：每次抽取最大耗时</a:t>
            </a:r>
            <a:r>
              <a:rPr lang="en-US" altLang="zh-CN" sz="1800" dirty="0"/>
              <a:t>17s 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最大总计</a:t>
            </a:r>
            <a:r>
              <a:rPr lang="en-US" altLang="zh-CN" sz="1800" dirty="0"/>
              <a:t>53s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* 工程售后</a:t>
            </a:r>
            <a:r>
              <a:rPr lang="en-US" altLang="zh-CN" dirty="0">
                <a:sym typeface="+mn-ea"/>
              </a:rPr>
              <a:t> : </a:t>
            </a:r>
            <a:r>
              <a:rPr lang="zh-CN" altLang="en-US" sz="1800" b="1" dirty="0">
                <a:sym typeface="+mn-ea"/>
              </a:rPr>
              <a:t>每天</a:t>
            </a:r>
            <a:r>
              <a:rPr lang="en-US" altLang="zh-CN" sz="1800" b="1" dirty="0">
                <a:sym typeface="+mn-ea"/>
              </a:rPr>
              <a:t>2:30</a:t>
            </a:r>
            <a:r>
              <a:rPr lang="zh-CN" altLang="en-US" sz="1800" b="1" dirty="0">
                <a:sym typeface="+mn-ea"/>
              </a:rPr>
              <a:t>、</a:t>
            </a:r>
            <a:r>
              <a:rPr lang="en-US" altLang="zh-CN" sz="1800" b="1" dirty="0">
                <a:sym typeface="+mn-ea"/>
              </a:rPr>
              <a:t>14:00</a:t>
            </a:r>
            <a:r>
              <a:rPr lang="zh-CN" altLang="en-US" sz="1800" b="1" dirty="0">
                <a:sym typeface="+mn-ea"/>
              </a:rPr>
              <a:t>更新一次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en-US" altLang="zh-CN" sz="1800" dirty="0">
                <a:sym typeface="+mn-ea"/>
              </a:rPr>
              <a:t>ETL--</a:t>
            </a:r>
            <a:r>
              <a:rPr lang="en-US" altLang="zh-CN" sz="1800" b="1" dirty="0" err="1">
                <a:sym typeface="+mn-ea"/>
              </a:rPr>
              <a:t>J_DW_PS_ANAYLSE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：每次全量抽取最大耗时</a:t>
            </a:r>
            <a:r>
              <a:rPr lang="en-US" altLang="zh-CN" sz="1800" dirty="0">
                <a:sym typeface="+mn-ea"/>
              </a:rPr>
              <a:t>36s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      BI</a:t>
            </a:r>
            <a:r>
              <a:rPr lang="zh-CN" altLang="en-US" sz="1800" dirty="0">
                <a:sym typeface="+mn-ea"/>
              </a:rPr>
              <a:t>业务包：每次抽取最大耗时</a:t>
            </a:r>
            <a:r>
              <a:rPr lang="en-US" altLang="zh-CN" sz="1800" dirty="0">
                <a:sym typeface="+mn-ea"/>
              </a:rPr>
              <a:t>10s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      </a:t>
            </a:r>
            <a:r>
              <a:rPr lang="zh-CN" altLang="en-US" sz="1800" dirty="0">
                <a:sym typeface="+mn-ea"/>
              </a:rPr>
              <a:t>最大总计</a:t>
            </a:r>
            <a:r>
              <a:rPr lang="en-US" altLang="zh-CN" sz="1800" dirty="0">
                <a:sym typeface="+mn-ea"/>
              </a:rPr>
              <a:t>46s</a:t>
            </a:r>
            <a:endParaRPr lang="zh-CN" altLang="en-US" dirty="0"/>
          </a:p>
          <a:p>
            <a:pPr marL="0" algn="l">
              <a:buClrTx/>
              <a:buSzTx/>
              <a:buNone/>
            </a:pPr>
            <a:r>
              <a:rPr lang="zh-CN" altLang="en-US" dirty="0"/>
              <a:t>*</a:t>
            </a:r>
            <a:r>
              <a:rPr lang="zh-CN" altLang="en-US" dirty="0" err="1"/>
              <a:t> 人力资源</a:t>
            </a:r>
            <a:r>
              <a:rPr lang="en-US" altLang="zh-CN" dirty="0"/>
              <a:t> : </a:t>
            </a:r>
            <a:r>
              <a:rPr lang="zh-CN" altLang="en-US" sz="1800" b="1" dirty="0"/>
              <a:t>每天</a:t>
            </a:r>
            <a:r>
              <a:rPr lang="en-US" altLang="zh-CN" sz="1800" b="1" dirty="0"/>
              <a:t>2:30</a:t>
            </a:r>
            <a:r>
              <a:rPr lang="zh-CN" altLang="en-US" sz="1800" b="1" dirty="0"/>
              <a:t>、9:30、11:30、1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: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0、16:00、18:00更新一次</a:t>
            </a: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en-US" altLang="zh-CN" sz="1800" dirty="0">
                <a:sym typeface="+mn-ea"/>
              </a:rPr>
              <a:t> ETL--</a:t>
            </a:r>
            <a:r>
              <a:rPr lang="en-US" altLang="zh-CN" sz="1800" b="1" dirty="0" err="1">
                <a:sym typeface="+mn-ea"/>
              </a:rPr>
              <a:t>J_DW_HR_ANAYLSE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dirty="0">
                <a:sym typeface="+mn-ea"/>
              </a:rPr>
              <a:t>：每次全量抽取最大耗时</a:t>
            </a:r>
            <a:r>
              <a:rPr lang="en-US" altLang="zh-CN" sz="1800" dirty="0">
                <a:sym typeface="+mn-ea"/>
              </a:rPr>
              <a:t>64s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      BI</a:t>
            </a:r>
            <a:r>
              <a:rPr lang="zh-CN" altLang="en-US" sz="1800" dirty="0">
                <a:sym typeface="+mn-ea"/>
              </a:rPr>
              <a:t>业务包：每次抽取最大耗时</a:t>
            </a:r>
            <a:r>
              <a:rPr lang="en-US" altLang="zh-CN" sz="1800" dirty="0">
                <a:sym typeface="+mn-ea"/>
              </a:rPr>
              <a:t>17s</a:t>
            </a:r>
            <a:r>
              <a:rPr lang="zh-CN" altLang="en-US" sz="1800" dirty="0"/>
              <a:t> </a:t>
            </a:r>
          </a:p>
          <a:p>
            <a:pPr marL="0" algn="l">
              <a:buClrTx/>
              <a:buSzTx/>
              <a:buNone/>
            </a:pPr>
            <a:r>
              <a:rPr lang="en-US" altLang="zh-CN" sz="1800" b="1" dirty="0"/>
              <a:t>      </a:t>
            </a:r>
            <a:r>
              <a:rPr lang="zh-CN" altLang="en-US" sz="1800" dirty="0"/>
              <a:t>最大总计81s</a:t>
            </a:r>
            <a:r>
              <a:rPr lang="zh-CN" altLang="en-US" sz="1800" b="1" dirty="0">
                <a:sym typeface="+mn-ea"/>
              </a:rPr>
              <a:t>   </a:t>
            </a:r>
            <a:endParaRPr lang="en-US" altLang="zh-CN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565" y="1571625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8236" y="3140986"/>
            <a:ext cx="3613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感谢！</a:t>
            </a:r>
            <a:endParaRPr lang="zh-CN" altLang="zh-CN" sz="54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REPORTS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290294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225528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7920" y="4610735"/>
            <a:ext cx="3218180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汇报人：华正云科项目组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0021" y="5050791"/>
            <a:ext cx="289366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2019.10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各模块更新所需时长</vt:lpstr>
      <vt:lpstr>驾驶舱数据更新需求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马</dc:creator>
  <cp:lastModifiedBy>Windows 用户</cp:lastModifiedBy>
  <cp:revision>122</cp:revision>
  <dcterms:created xsi:type="dcterms:W3CDTF">2019-07-02T05:30:00Z</dcterms:created>
  <dcterms:modified xsi:type="dcterms:W3CDTF">2019-10-21T02:37:35Z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