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73" r:id="rId5"/>
    <p:sldId id="256" r:id="rId6"/>
    <p:sldId id="257" r:id="rId7"/>
    <p:sldId id="279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565" y="1549400"/>
            <a:ext cx="4029075" cy="4410075"/>
          </a:xfrm>
          <a:prstGeom prst="rect">
            <a:avLst/>
          </a:prstGeom>
          <a:solidFill>
            <a:schemeClr val="bg1"/>
          </a:solidFill>
          <a:ln>
            <a:solidFill>
              <a:srgbClr val="33AFC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2220" y="4469130"/>
            <a:ext cx="63766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锐安科技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BI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报表系统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--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数据结构和系统集成设计方案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161" y="3568341"/>
            <a:ext cx="361315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财务三表</a:t>
            </a:r>
            <a:endParaRPr lang="zh-CN" altLang="en-US" sz="5400" spc="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8237" y="1954815"/>
            <a:ext cx="342899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FINANCIAL REPORTS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02531" y="3416020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02531" y="4643993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045845" y="4975225"/>
            <a:ext cx="3218180" cy="715645"/>
            <a:chOff x="6971674" y="3977748"/>
            <a:chExt cx="2566861" cy="427290"/>
          </a:xfrm>
        </p:grpSpPr>
        <p:sp>
          <p:nvSpPr>
            <p:cNvPr id="15" name="文本框 14"/>
            <p:cNvSpPr txBox="1"/>
            <p:nvPr/>
          </p:nvSpPr>
          <p:spPr>
            <a:xfrm>
              <a:off x="6971674" y="3977748"/>
              <a:ext cx="2566861" cy="16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汇报人：华正云科项目组</a:t>
              </a:r>
              <a:endPara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45135" y="4240492"/>
              <a:ext cx="2308027" cy="16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日期</a:t>
              </a:r>
              <a:r>
                <a:rPr 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</a:t>
              </a:r>
              <a:endPara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" y="145626"/>
            <a:ext cx="10515600" cy="666750"/>
          </a:xfrm>
        </p:spPr>
        <p:txBody>
          <a:bodyPr>
            <a:normAutofit/>
          </a:bodyPr>
          <a:lstStyle/>
          <a:p>
            <a:r>
              <a:rPr lang="zh-CN" altLang="en-US" sz="3100" b="1" dirty="0"/>
              <a:t>数据仓库系统</a:t>
            </a:r>
            <a:r>
              <a:rPr lang="zh-CN" altLang="en-US" sz="3100" b="1" dirty="0"/>
              <a:t>架构图</a:t>
            </a:r>
            <a:endParaRPr lang="zh-CN" altLang="en-US" sz="3100" b="1" dirty="0"/>
          </a:p>
        </p:txBody>
      </p:sp>
      <p:sp>
        <p:nvSpPr>
          <p:cNvPr id="6" name="矩形 5"/>
          <p:cNvSpPr/>
          <p:nvPr/>
        </p:nvSpPr>
        <p:spPr>
          <a:xfrm>
            <a:off x="1245870" y="1809750"/>
            <a:ext cx="1332230" cy="4133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5235" y="1182370"/>
            <a:ext cx="1332865" cy="62738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业务源数据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3238500" y="1182370"/>
            <a:ext cx="5666740" cy="62640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数据处理层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87865" y="1809750"/>
            <a:ext cx="1332230" cy="4133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87230" y="1182370"/>
            <a:ext cx="1332865" cy="62738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应用域</a:t>
            </a:r>
            <a:endParaRPr lang="zh-CN" altLang="en-US" sz="1600"/>
          </a:p>
        </p:txBody>
      </p:sp>
      <p:sp>
        <p:nvSpPr>
          <p:cNvPr id="11" name="圆角矩形 10"/>
          <p:cNvSpPr/>
          <p:nvPr/>
        </p:nvSpPr>
        <p:spPr>
          <a:xfrm>
            <a:off x="1473835" y="2273935"/>
            <a:ext cx="784860" cy="1165225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+mn-ea"/>
                <a:cs typeface="+mn-ea"/>
              </a:rPr>
              <a:t>SAP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系统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744075" y="2157095"/>
            <a:ext cx="1019810" cy="61214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业务分析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44075" y="3046095"/>
            <a:ext cx="1019810" cy="61214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预测分析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744075" y="3934460"/>
            <a:ext cx="1019810" cy="61214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各类报表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43440" y="4819650"/>
            <a:ext cx="1019810" cy="61214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移动应用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6120" y="1834515"/>
            <a:ext cx="5659120" cy="4107815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470150" y="3046095"/>
            <a:ext cx="1267460" cy="7137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数据流入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3737610" y="2995930"/>
            <a:ext cx="1049020" cy="86995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ods</a:t>
            </a:r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7558405" y="3064510"/>
            <a:ext cx="1049020" cy="86995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dw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8607425" y="3175000"/>
            <a:ext cx="1137285" cy="7137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数据流出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" name="下弧形箭头 22"/>
          <p:cNvSpPr/>
          <p:nvPr/>
        </p:nvSpPr>
        <p:spPr>
          <a:xfrm>
            <a:off x="4352290" y="4546600"/>
            <a:ext cx="3700780" cy="1303020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38750" y="2171065"/>
            <a:ext cx="1753235" cy="3206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数据表处理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31765" y="2866390"/>
            <a:ext cx="1760220" cy="3206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主数据表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17795" y="3568065"/>
            <a:ext cx="1753235" cy="3206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信息描述表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17795" y="4309745"/>
            <a:ext cx="1760220" cy="3206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数据权限表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473200" y="3865880"/>
            <a:ext cx="786130" cy="1165225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老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家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园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2470150" y="4253865"/>
            <a:ext cx="1266825" cy="4089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数据流入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04180" y="5369560"/>
            <a:ext cx="154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ETL/kettle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500245" y="2331720"/>
            <a:ext cx="724535" cy="106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5" idx="1"/>
          </p:cNvCxnSpPr>
          <p:nvPr/>
        </p:nvCxnSpPr>
        <p:spPr>
          <a:xfrm flipV="1">
            <a:off x="4558030" y="3027045"/>
            <a:ext cx="65913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3"/>
            <a:endCxn id="27" idx="1"/>
          </p:cNvCxnSpPr>
          <p:nvPr/>
        </p:nvCxnSpPr>
        <p:spPr>
          <a:xfrm>
            <a:off x="3722370" y="4458335"/>
            <a:ext cx="148082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6" idx="1"/>
          </p:cNvCxnSpPr>
          <p:nvPr/>
        </p:nvCxnSpPr>
        <p:spPr>
          <a:xfrm>
            <a:off x="4558030" y="3553460"/>
            <a:ext cx="645160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3"/>
          </p:cNvCxnSpPr>
          <p:nvPr/>
        </p:nvCxnSpPr>
        <p:spPr>
          <a:xfrm>
            <a:off x="6977380" y="2331720"/>
            <a:ext cx="945515" cy="110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3"/>
          </p:cNvCxnSpPr>
          <p:nvPr/>
        </p:nvCxnSpPr>
        <p:spPr>
          <a:xfrm>
            <a:off x="6977380" y="3027045"/>
            <a:ext cx="974725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3"/>
          </p:cNvCxnSpPr>
          <p:nvPr/>
        </p:nvCxnSpPr>
        <p:spPr>
          <a:xfrm flipV="1">
            <a:off x="6956425" y="3480435"/>
            <a:ext cx="966470" cy="24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3"/>
          </p:cNvCxnSpPr>
          <p:nvPr/>
        </p:nvCxnSpPr>
        <p:spPr>
          <a:xfrm flipV="1">
            <a:off x="6963410" y="3524250"/>
            <a:ext cx="944880" cy="94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8655685" y="3888740"/>
            <a:ext cx="887730" cy="9613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报表</a:t>
            </a:r>
            <a:endParaRPr lang="zh-CN" altLang="en-US" sz="1400"/>
          </a:p>
          <a:p>
            <a:pPr algn="ctr"/>
            <a:r>
              <a:rPr lang="zh-CN" altLang="en-US" sz="1400"/>
              <a:t>计算</a:t>
            </a:r>
            <a:r>
              <a:rPr lang="zh-CN" altLang="en-US" sz="1400">
                <a:sym typeface="+mn-ea"/>
              </a:rPr>
              <a:t>规则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895725" y="4400500"/>
            <a:ext cx="1385877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925121" y="1233170"/>
            <a:ext cx="9923846" cy="1779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90600" y="3414395"/>
            <a:ext cx="4667250" cy="3295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304925" y="1499870"/>
            <a:ext cx="2143125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SAP System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1304924" y="3528695"/>
            <a:ext cx="2143125" cy="828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  ods Tables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2376488" y="2339340"/>
            <a:ext cx="0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33516" y="2502138"/>
            <a:ext cx="28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DB  connection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304924" y="5881370"/>
            <a:ext cx="2143125" cy="828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 dw Tables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  <a:endCxn id="10" idx="0"/>
          </p:cNvCxnSpPr>
          <p:nvPr/>
        </p:nvCxnSpPr>
        <p:spPr>
          <a:xfrm>
            <a:off x="2376805" y="4357370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74495" y="487807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ETL ---Kettle        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27854" y="3447776"/>
            <a:ext cx="172877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Oracle  DB</a:t>
            </a:r>
            <a:endParaRPr lang="zh-CN" altLang="en-US" sz="3200" b="1" dirty="0"/>
          </a:p>
        </p:txBody>
      </p:sp>
      <p:sp>
        <p:nvSpPr>
          <p:cNvPr id="15" name="矩形 14"/>
          <p:cNvSpPr/>
          <p:nvPr/>
        </p:nvSpPr>
        <p:spPr>
          <a:xfrm>
            <a:off x="6219826" y="3414395"/>
            <a:ext cx="4667250" cy="3295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177087" y="3555541"/>
            <a:ext cx="280035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Fine  BI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Fine Report</a:t>
            </a:r>
            <a:endParaRPr lang="zh-CN" altLang="en-US" sz="3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043737" y="5071237"/>
            <a:ext cx="31765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*User Access Control</a:t>
            </a:r>
            <a:endParaRPr lang="en-US" altLang="zh-CN" b="1" dirty="0"/>
          </a:p>
          <a:p>
            <a:r>
              <a:rPr lang="en-US" altLang="zh-CN" b="1" dirty="0"/>
              <a:t>*Roll up </a:t>
            </a:r>
            <a:endParaRPr lang="en-US" altLang="zh-CN" b="1" dirty="0"/>
          </a:p>
          <a:p>
            <a:r>
              <a:rPr lang="en-US" altLang="zh-CN" b="1" dirty="0"/>
              <a:t>*Drill Down</a:t>
            </a:r>
            <a:endParaRPr lang="en-US" altLang="zh-CN" b="1" dirty="0"/>
          </a:p>
          <a:p>
            <a:r>
              <a:rPr lang="en-US" altLang="zh-CN" b="1" dirty="0"/>
              <a:t>*Real Time Computing </a:t>
            </a:r>
            <a:endParaRPr lang="en-US" altLang="zh-CN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4602941" y="1305516"/>
            <a:ext cx="439818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Transaction System</a:t>
            </a:r>
            <a:endParaRPr lang="zh-CN" altLang="en-US" sz="3200" b="1" dirty="0"/>
          </a:p>
        </p:txBody>
      </p:sp>
      <p:cxnSp>
        <p:nvCxnSpPr>
          <p:cNvPr id="24" name="直接箭头连接符 23"/>
          <p:cNvCxnSpPr>
            <a:stCxn id="15" idx="1"/>
            <a:endCxn id="10" idx="3"/>
          </p:cNvCxnSpPr>
          <p:nvPr/>
        </p:nvCxnSpPr>
        <p:spPr>
          <a:xfrm flipH="1">
            <a:off x="3448051" y="5062220"/>
            <a:ext cx="2771775" cy="123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13673" y="4927187"/>
            <a:ext cx="145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DB  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Connection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175" y="204470"/>
            <a:ext cx="6590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瑞安三表系统</a:t>
            </a:r>
            <a:r>
              <a:rPr lang="zh-CN" altLang="en-US" sz="3200" b="1" dirty="0"/>
              <a:t>架构示意图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2395"/>
            <a:ext cx="12039600" cy="654812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BI</a:t>
            </a:r>
            <a:r>
              <a:rPr lang="zh-CN" altLang="en-US" b="1" dirty="0"/>
              <a:t>表设计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1. BI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表设计需要解耦源数据系统和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BI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数据系统，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SAP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端无需知晓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BI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端的数据情况，</a:t>
            </a:r>
            <a:endParaRPr lang="zh-CN" altLang="en-US" sz="1800" dirty="0" err="1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2. 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对于所有的数据进行插入更新操作。 对于插入和更新的数据支持数据回滚，异常重传的系统处理和操作。</a:t>
            </a:r>
            <a:endParaRPr lang="zh-CN" altLang="en-US" sz="1800" dirty="0" err="1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3. SAP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中的多个数据表中一个批次为一个任务，整体一个批次做完原子操作进行处理。 </a:t>
            </a:r>
            <a:endParaRPr lang="zh-CN" altLang="en-US" sz="1800" dirty="0" err="1">
              <a:sym typeface="+mn-ea"/>
            </a:endParaRPr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SAP</a:t>
            </a:r>
            <a:r>
              <a:rPr lang="zh-CN" altLang="en-US" dirty="0"/>
              <a:t>端</a:t>
            </a:r>
            <a:r>
              <a:rPr lang="zh-CN" altLang="en-US" dirty="0" err="1"/>
              <a:t>跑批控制表</a:t>
            </a:r>
            <a:r>
              <a:rPr lang="en-US" altLang="zh-CN" dirty="0"/>
              <a:t> 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b="1" dirty="0" err="1"/>
              <a:t>ods_sap_fi</a:t>
            </a:r>
            <a:r>
              <a:rPr lang="en-US" altLang="zh-CN" sz="1800" b="1" dirty="0" err="1"/>
              <a:t>_batch_cntrl</a:t>
            </a:r>
            <a:r>
              <a:rPr lang="en-US" altLang="zh-CN" sz="1800" dirty="0"/>
              <a:t> 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batch_id</a:t>
            </a:r>
            <a:r>
              <a:rPr lang="en-US" altLang="zh-CN" sz="1800" dirty="0" err="1">
                <a:solidFill>
                  <a:srgbClr val="FF0000"/>
                </a:solidFill>
              </a:rPr>
              <a:t>(auto_seq)</a:t>
            </a:r>
            <a:r>
              <a:rPr lang="en-US" altLang="zh-CN" sz="1800" dirty="0" err="1"/>
              <a:t>,start_time,end_time,finished_flag,checksum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SAP</a:t>
            </a:r>
            <a:r>
              <a:rPr lang="zh-CN" altLang="en-US" sz="1800" dirty="0"/>
              <a:t>端每执行一次数据导入，插入一条记录，跟进程序执行情况完成表中的数据字段的更新。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支持每次</a:t>
            </a:r>
            <a:r>
              <a:rPr lang="en-US" altLang="zh-CN" sz="1800" dirty="0" err="1">
                <a:sym typeface="+mn-ea"/>
              </a:rPr>
              <a:t>finished_flag</a:t>
            </a:r>
            <a:r>
              <a:rPr lang="zh-CN" altLang="en-US" sz="1800" dirty="0" err="1">
                <a:sym typeface="+mn-ea"/>
              </a:rPr>
              <a:t>处于</a:t>
            </a:r>
            <a:r>
              <a:rPr lang="en-US" altLang="zh-CN" sz="1800" dirty="0" err="1">
                <a:sym typeface="+mn-ea"/>
              </a:rPr>
              <a:t>X(</a:t>
            </a:r>
            <a:r>
              <a:rPr lang="zh-CN" altLang="en-US" sz="1800" dirty="0" err="1">
                <a:sym typeface="+mn-ea"/>
              </a:rPr>
              <a:t>即完成的状态</a:t>
            </a:r>
            <a:r>
              <a:rPr lang="en-US" altLang="zh-CN" sz="1800" dirty="0" err="1">
                <a:sym typeface="+mn-ea"/>
              </a:rPr>
              <a:t>)ods</a:t>
            </a:r>
            <a:r>
              <a:rPr lang="zh-CN" altLang="en-US" sz="1800" dirty="0" err="1">
                <a:sym typeface="+mn-ea"/>
              </a:rPr>
              <a:t>到</a:t>
            </a:r>
            <a:r>
              <a:rPr lang="en-US" altLang="zh-CN" sz="1800" dirty="0" err="1">
                <a:sym typeface="+mn-ea"/>
              </a:rPr>
              <a:t>dw</a:t>
            </a:r>
            <a:r>
              <a:rPr lang="zh-CN" altLang="en-US" sz="1800" dirty="0" err="1">
                <a:sym typeface="+mn-ea"/>
              </a:rPr>
              <a:t>的作业才跑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*权限控制表</a:t>
            </a:r>
            <a:r>
              <a:rPr lang="en-US" altLang="zh-CN" dirty="0">
                <a:sym typeface="+mn-ea"/>
              </a:rPr>
              <a:t> 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</a:t>
            </a:r>
            <a:r>
              <a:rPr lang="en-US" altLang="zh-CN" sz="1800" b="1" dirty="0" err="1">
                <a:sym typeface="+mn-ea"/>
              </a:rPr>
              <a:t>dw_fi_authority ：</a:t>
            </a:r>
            <a:r>
              <a:rPr lang="zh-CN" altLang="en-US" sz="1800" b="1" dirty="0" err="1">
                <a:sym typeface="+mn-ea"/>
              </a:rPr>
              <a:t>三表权限控制表</a:t>
            </a:r>
            <a:r>
              <a:rPr lang="zh-CN" altLang="en-US" sz="1800" dirty="0">
                <a:sym typeface="+mn-ea"/>
              </a:rPr>
              <a:t>，跟随老家园bjrun数据库中fico_BW表更新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zh-CN" altLang="en-US" dirty="0" err="1"/>
              <a:t>明细数据流水表</a:t>
            </a:r>
            <a:r>
              <a:rPr lang="en-US" altLang="zh-CN" dirty="0"/>
              <a:t> : </a:t>
            </a:r>
            <a:endParaRPr lang="en-US" altLang="zh-CN" dirty="0"/>
          </a:p>
          <a:p>
            <a:pPr marL="0" algn="l">
              <a:buClrTx/>
              <a:buSzTx/>
              <a:buNone/>
            </a:pPr>
            <a:r>
              <a:rPr lang="en-US" altLang="zh-CN" b="1" dirty="0"/>
              <a:t>   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dw_fi_detail</a:t>
            </a:r>
            <a:r>
              <a:rPr lang="zh-CN" altLang="en-US" sz="1800" b="1" dirty="0"/>
              <a:t>： </a:t>
            </a:r>
            <a:r>
              <a:rPr lang="en-US" altLang="zh-CN" sz="1800" b="1" dirty="0"/>
              <a:t>SAP</a:t>
            </a:r>
            <a:r>
              <a:rPr lang="zh-CN" altLang="en-US" sz="1800" b="1" dirty="0"/>
              <a:t>端的凭证记录</a:t>
            </a:r>
            <a:r>
              <a:rPr lang="en-US" altLang="zh-CN" sz="1800" b="1" dirty="0"/>
              <a:t>,</a:t>
            </a:r>
            <a:r>
              <a:rPr lang="zh-CN" altLang="en-US" sz="1800" dirty="0"/>
              <a:t>删除前一天传输日期的数据，插入今天SAP系统传过来的数据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b="1" dirty="0"/>
              <a:t>       </a:t>
            </a:r>
            <a:r>
              <a:rPr lang="en-US" altLang="zh-CN" sz="1800" b="1" dirty="0"/>
              <a:t>ods</a:t>
            </a:r>
            <a:r>
              <a:rPr lang="zh-CN" altLang="en-US" sz="1800" dirty="0"/>
              <a:t>已经插入的数据不会有更新，只会有新数据插入</a:t>
            </a:r>
            <a:r>
              <a:rPr lang="en-US" altLang="zh-CN" sz="1800" dirty="0"/>
              <a:t>,dw</a:t>
            </a:r>
            <a:r>
              <a:rPr lang="zh-CN" altLang="en-US" sz="1800" dirty="0"/>
              <a:t>需要对重复数据进行更新</a:t>
            </a:r>
            <a:r>
              <a:rPr lang="zh-CN" altLang="en-US" sz="1800" dirty="0"/>
              <a:t>。 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dirty="0"/>
              <a:t>*</a:t>
            </a:r>
            <a:r>
              <a:rPr lang="zh-CN" altLang="en-US" dirty="0"/>
              <a:t>科目余额类汇总数据表</a:t>
            </a:r>
            <a:r>
              <a:rPr lang="en-US" altLang="zh-CN" dirty="0"/>
              <a:t>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 </a:t>
            </a:r>
            <a:r>
              <a:rPr lang="en-US" altLang="zh-CN" sz="1800" b="1" dirty="0" err="1">
                <a:sym typeface="+mn-ea"/>
              </a:rPr>
              <a:t>dw_fi_account_balance</a:t>
            </a:r>
            <a:r>
              <a:rPr lang="en-US" altLang="zh-CN" sz="1800" b="1" dirty="0">
                <a:sym typeface="+mn-ea"/>
              </a:rPr>
              <a:t> :SAP</a:t>
            </a:r>
            <a:r>
              <a:rPr lang="zh-CN" altLang="en-US" sz="1800" b="1" dirty="0">
                <a:sym typeface="+mn-ea"/>
              </a:rPr>
              <a:t>端的科目余额</a:t>
            </a:r>
            <a:r>
              <a:rPr lang="en-US" altLang="zh-CN" sz="1800" b="1" dirty="0">
                <a:sym typeface="+mn-ea"/>
              </a:rPr>
              <a:t>, 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增加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insert_time</a:t>
            </a:r>
            <a:r>
              <a:rPr lang="zh-CN" altLang="en-US" sz="1800" b="1" dirty="0" err="1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last_update_time,</a:t>
            </a:r>
            <a:r>
              <a:rPr lang="en-US" altLang="zh-CN" sz="1800" b="1" dirty="0" err="1" smtClean="0">
                <a:solidFill>
                  <a:srgbClr val="FF0000"/>
                </a:solidFill>
                <a:sym typeface="+mn-ea"/>
              </a:rPr>
              <a:t>batch_num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       dw_fi_begin_balance:  SAP 2016</a:t>
            </a:r>
            <a:r>
              <a:rPr lang="zh-CN" altLang="en-US" sz="1800" b="1" dirty="0">
                <a:sym typeface="+mn-ea"/>
              </a:rPr>
              <a:t>年从其他系统中一次性结转过来的数据， 此表只需要一次导入无需日后更新。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b="1" dirty="0">
                <a:sym typeface="+mn-ea"/>
              </a:rPr>
              <a:t>       </a:t>
            </a:r>
            <a:r>
              <a:rPr lang="en-US" altLang="zh-CN" sz="1800" b="1" dirty="0">
                <a:sym typeface="+mn-ea"/>
              </a:rPr>
              <a:t>dw_fi_exchange_detail : </a:t>
            </a:r>
            <a:r>
              <a:rPr lang="zh-CN" altLang="en-US" sz="1800" b="1" dirty="0" smtClean="0">
                <a:sym typeface="+mn-ea"/>
              </a:rPr>
              <a:t>在资产负债表中</a:t>
            </a:r>
            <a:r>
              <a:rPr lang="en-US" altLang="zh-CN" sz="1800" b="1" dirty="0" smtClean="0">
                <a:sym typeface="+mn-ea"/>
              </a:rPr>
              <a:t>41</a:t>
            </a:r>
            <a:r>
              <a:rPr lang="zh-CN" altLang="en-US" sz="1800" b="1" dirty="0" smtClean="0">
                <a:sym typeface="+mn-ea"/>
              </a:rPr>
              <a:t>和</a:t>
            </a:r>
            <a:r>
              <a:rPr lang="en-US" altLang="zh-CN" sz="1800" b="1" dirty="0" smtClean="0">
                <a:sym typeface="+mn-ea"/>
              </a:rPr>
              <a:t>36</a:t>
            </a:r>
            <a:r>
              <a:rPr lang="zh-CN" altLang="en-US" sz="1800" b="1" dirty="0" smtClean="0">
                <a:sym typeface="+mn-ea"/>
              </a:rPr>
              <a:t>中的部分科目需要与对调科目表中的数据进行对换，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表设计中增加增加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insert_time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,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last_update_time,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batch_num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71450"/>
            <a:ext cx="12039600" cy="648906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*</a:t>
            </a:r>
            <a:r>
              <a:rPr lang="zh-CN" altLang="en-US" dirty="0" err="1">
                <a:sym typeface="+mn-ea"/>
              </a:rPr>
              <a:t>主数据表</a:t>
            </a:r>
            <a:r>
              <a:rPr lang="en-US" altLang="zh-CN" dirty="0"/>
              <a:t>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 1.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主数据属于低频更新的数据。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2.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主数据的更新属于覆盖式，兼容式更新，无多版本更新支持需求。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b="1" dirty="0" smtClean="0"/>
              <a:t>资产负债表表项相关配置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dw_fi_dept_header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提供资产负债表</a:t>
            </a:r>
            <a:r>
              <a:rPr lang="zh-CN" altLang="en-US" sz="1800" dirty="0"/>
              <a:t>项计算</a:t>
            </a:r>
            <a:r>
              <a:rPr lang="zh-CN" altLang="en-US" sz="1800" dirty="0" smtClean="0"/>
              <a:t>方式，</a:t>
            </a:r>
            <a:r>
              <a:rPr lang="zh-CN" altLang="en-US" sz="1800" dirty="0"/>
              <a:t>此</a:t>
            </a:r>
            <a:r>
              <a:rPr lang="zh-CN" altLang="en-US" sz="1800" dirty="0" smtClean="0"/>
              <a:t>表</a:t>
            </a:r>
            <a:r>
              <a:rPr lang="zh-CN" altLang="en-US" sz="1800" dirty="0"/>
              <a:t>只需</a:t>
            </a:r>
            <a:r>
              <a:rPr lang="zh-CN" altLang="en-US" sz="1800" dirty="0" smtClean="0"/>
              <a:t>要在更新表项设置的时候全量同步即可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dw_fi_dept_item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提供资产负债表表项对应的会计科目，</a:t>
            </a:r>
            <a:r>
              <a:rPr lang="zh-CN" altLang="en-US" sz="1800" dirty="0"/>
              <a:t>此表只需要在</a:t>
            </a:r>
            <a:r>
              <a:rPr lang="zh-CN" altLang="en-US" sz="1800" dirty="0" smtClean="0"/>
              <a:t>更新设置</a:t>
            </a:r>
            <a:r>
              <a:rPr lang="zh-CN" altLang="en-US" sz="1800" dirty="0"/>
              <a:t>的时候全量同步即可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dw_fi_exchange_allocate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提供资产负债表对调</a:t>
            </a:r>
            <a:r>
              <a:rPr lang="zh-CN" altLang="en-US" sz="1800" dirty="0"/>
              <a:t>科目，取数时</a:t>
            </a:r>
            <a:r>
              <a:rPr lang="zh-CN" altLang="en-US" sz="1800" dirty="0" smtClean="0"/>
              <a:t>需</a:t>
            </a:r>
            <a:r>
              <a:rPr lang="en-US" altLang="zh-CN" sz="1800" dirty="0" smtClean="0"/>
              <a:t>36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41</a:t>
            </a:r>
            <a:r>
              <a:rPr lang="zh-CN" altLang="en-US" sz="1800" dirty="0" smtClean="0"/>
              <a:t>表需要排除表</a:t>
            </a:r>
            <a:r>
              <a:rPr lang="zh-CN" altLang="en-US" sz="1800" dirty="0"/>
              <a:t>中对应</a:t>
            </a:r>
            <a:r>
              <a:rPr lang="zh-CN" altLang="en-US" sz="1800" dirty="0" smtClean="0"/>
              <a:t>科目范围的数据条目，而</a:t>
            </a:r>
            <a:r>
              <a:rPr lang="en-US" altLang="zh-CN" sz="1800" dirty="0" smtClean="0"/>
              <a:t>45</a:t>
            </a:r>
            <a:r>
              <a:rPr lang="zh-CN" altLang="en-US" sz="1800" dirty="0" smtClean="0"/>
              <a:t>表则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需要按照对调科目中的编号汇总到对应的数据之中。</a:t>
            </a:r>
            <a:r>
              <a:rPr lang="zh-CN" altLang="en-US" sz="1800" dirty="0"/>
              <a:t>此表只需要在</a:t>
            </a:r>
            <a:r>
              <a:rPr lang="zh-CN" altLang="en-US" sz="1800" dirty="0" smtClean="0"/>
              <a:t>更新设置</a:t>
            </a:r>
            <a:r>
              <a:rPr lang="zh-CN" altLang="en-US" sz="1800" dirty="0"/>
              <a:t>的时候全量同步即可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</a:t>
            </a:r>
            <a:r>
              <a:rPr lang="zh-CN" altLang="en-US" sz="1800" b="1" dirty="0" smtClean="0"/>
              <a:t>损益表表项相关配置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dw_fi_list_items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提供了损益表的相关配置表项汇总逻辑，此表只需要在更新的时候全量同步即可。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/>
              <a:t>    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dw_fi_subject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 </a:t>
            </a:r>
            <a:r>
              <a:rPr lang="zh-CN" altLang="en-US" sz="1800" dirty="0" smtClean="0"/>
              <a:t>提供了损益表相关配置表项对应会计科目的汇总逻辑，</a:t>
            </a:r>
            <a:r>
              <a:rPr lang="zh-CN" altLang="en-US" sz="1800" dirty="0"/>
              <a:t>此表只需要在更新的时候全量同步即</a:t>
            </a:r>
            <a:r>
              <a:rPr lang="zh-CN" altLang="en-US" sz="1800" dirty="0" smtClean="0"/>
              <a:t>可。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      </a:t>
            </a:r>
            <a:r>
              <a:rPr lang="zh-CN" altLang="en-US" sz="1800" b="1" dirty="0" smtClean="0"/>
              <a:t>利润中心相关配置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dw_fi_dept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提供了利润中心的层级关系，</a:t>
            </a:r>
            <a:r>
              <a:rPr lang="zh-CN" altLang="en-US" sz="1800" dirty="0"/>
              <a:t>此表只需要在更新的时候全量同步即可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2800" dirty="0" err="1">
                <a:sym typeface="+mn-ea"/>
              </a:rPr>
              <a:t>*</a:t>
            </a:r>
            <a:r>
              <a:rPr lang="zh-CN" altLang="en-US" dirty="0" err="1"/>
              <a:t>信息描述表: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800" dirty="0" smtClean="0"/>
              <a:t>此类表为相关维度的描述表，只需在更新时同步即可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其中客户描述，供应商描述，</a:t>
            </a:r>
            <a:r>
              <a:rPr lang="en-US" altLang="zh-CN" sz="1800" dirty="0" smtClean="0"/>
              <a:t>WBS</a:t>
            </a:r>
            <a:r>
              <a:rPr lang="zh-CN" altLang="en-US" sz="1800" dirty="0" smtClean="0"/>
              <a:t>元素描述，项目描述表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zh-CN" altLang="en-US" sz="1800" dirty="0" smtClean="0"/>
              <a:t>属于非全量同步表，只同步缺失的数据，其余表属于全量同步即可。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b="1" dirty="0" err="1"/>
              <a:t>dw_fi_dept_describe</a:t>
            </a:r>
            <a:r>
              <a:rPr lang="en-US" altLang="zh-CN" sz="1800" b="1" dirty="0"/>
              <a:t>:</a:t>
            </a:r>
            <a:r>
              <a:rPr lang="zh-CN" altLang="en-US" sz="1800" b="1" dirty="0" smtClean="0"/>
              <a:t>利润中心相关描述                                                                  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dw_fi_deptgroup_describe</a:t>
            </a:r>
            <a:r>
              <a:rPr lang="zh-CN" altLang="en-US" sz="1800" b="1" dirty="0" smtClean="0"/>
              <a:t>：利润中心组描述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dw_fi_subject_describe</a:t>
            </a:r>
            <a:r>
              <a:rPr lang="zh-CN" altLang="en-US" sz="1800" b="1" dirty="0" smtClean="0"/>
              <a:t>：科目描述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dw_fi_cost_factor_describe</a:t>
            </a:r>
            <a:r>
              <a:rPr lang="zh-CN" altLang="en-US" sz="1800" b="1" dirty="0" smtClean="0"/>
              <a:t>：成本要素描述</a:t>
            </a:r>
            <a:r>
              <a:rPr lang="en-US" altLang="zh-CN" sz="1800" b="1" dirty="0"/>
              <a:t>    </a:t>
            </a:r>
            <a:endParaRPr lang="en-US" altLang="zh-CN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712765" y="5182718"/>
            <a:ext cx="4817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dw_fi_client_describe</a:t>
            </a:r>
            <a:r>
              <a:rPr lang="zh-CN" altLang="en-US" b="1" dirty="0" smtClean="0"/>
              <a:t>：</a:t>
            </a:r>
            <a:r>
              <a:rPr lang="zh-CN" altLang="en-US" b="1" dirty="0"/>
              <a:t>客户描述                    </a:t>
            </a:r>
            <a:endParaRPr lang="en-US" altLang="zh-CN" b="1" dirty="0" smtClean="0"/>
          </a:p>
          <a:p>
            <a:r>
              <a:rPr lang="en-US" altLang="zh-CN" b="1" dirty="0" err="1"/>
              <a:t>dw_fi_supplier_describe</a:t>
            </a:r>
            <a:r>
              <a:rPr lang="zh-CN" altLang="en-US" b="1" dirty="0" smtClean="0"/>
              <a:t>：</a:t>
            </a:r>
            <a:r>
              <a:rPr lang="zh-CN" altLang="en-US" b="1" dirty="0"/>
              <a:t>供应商描述</a:t>
            </a:r>
            <a:endParaRPr lang="en-US" altLang="zh-CN" b="1" dirty="0"/>
          </a:p>
          <a:p>
            <a:r>
              <a:rPr lang="en-US" altLang="zh-CN" b="1" dirty="0" err="1"/>
              <a:t>dw_fi_reason_describe</a:t>
            </a:r>
            <a:r>
              <a:rPr lang="zh-CN" altLang="en-US" b="1" dirty="0" smtClean="0"/>
              <a:t>：</a:t>
            </a:r>
            <a:r>
              <a:rPr lang="zh-CN" altLang="en-US" b="1" dirty="0"/>
              <a:t>原因代码描述   </a:t>
            </a:r>
            <a:endParaRPr lang="en-US" altLang="zh-CN" b="1" dirty="0" smtClean="0"/>
          </a:p>
          <a:p>
            <a:r>
              <a:rPr lang="en-US" altLang="zh-CN" b="1" dirty="0" err="1"/>
              <a:t>dw_fi_project_describe</a:t>
            </a:r>
            <a:r>
              <a:rPr lang="zh-CN" altLang="en-US" b="1" dirty="0" smtClean="0"/>
              <a:t>： 项目描述</a:t>
            </a:r>
            <a:endParaRPr lang="en-US" altLang="zh-CN" b="1" dirty="0" smtClean="0"/>
          </a:p>
          <a:p>
            <a:r>
              <a:rPr lang="en-US" altLang="zh-CN" b="1" dirty="0" err="1"/>
              <a:t>dw_fi_wbs_describe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wbs</a:t>
            </a:r>
            <a:r>
              <a:rPr lang="zh-CN" altLang="en-US" b="1" dirty="0" smtClean="0"/>
              <a:t>元素描述           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571625"/>
            <a:ext cx="4029075" cy="4410075"/>
          </a:xfrm>
          <a:prstGeom prst="rect">
            <a:avLst/>
          </a:prstGeom>
          <a:solidFill>
            <a:schemeClr val="bg1"/>
          </a:solidFill>
          <a:ln>
            <a:solidFill>
              <a:srgbClr val="33AFC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161" y="3568341"/>
            <a:ext cx="3613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感谢！</a:t>
            </a:r>
            <a:endParaRPr lang="zh-CN" altLang="zh-CN" sz="5400" spc="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8237" y="1954815"/>
            <a:ext cx="342899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FINANCIAL REPORTS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02531" y="3416020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02531" y="4643993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45845" y="4975225"/>
            <a:ext cx="3218180" cy="27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汇报人：华正云科项目组</a:t>
            </a:r>
            <a:endParaRPr lang="zh-CN" altLang="en-US" sz="1200" spc="788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7946" y="5415281"/>
            <a:ext cx="2893669" cy="27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</a:t>
            </a:r>
            <a:r>
              <a:rPr 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2019.07</a:t>
            </a:r>
            <a:endParaRPr lang="en-US" altLang="zh-CN" sz="1200" spc="788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2198</Words>
  <Application>WPS 演示</Application>
  <PresentationFormat>宽屏</PresentationFormat>
  <Paragraphs>137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1_Office 主题​​</vt:lpstr>
      <vt:lpstr>PowerPoint 演示文稿</vt:lpstr>
      <vt:lpstr>数据仓库系统架构图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星光 马</dc:creator>
  <cp:lastModifiedBy>罗加云</cp:lastModifiedBy>
  <cp:revision>117</cp:revision>
  <dcterms:created xsi:type="dcterms:W3CDTF">2019-07-02T05:30:00Z</dcterms:created>
  <dcterms:modified xsi:type="dcterms:W3CDTF">2019-07-22T09:51:56Z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