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21" r:id="rId3"/>
    <p:sldId id="282" r:id="rId4"/>
    <p:sldId id="270" r:id="rId5"/>
    <p:sldId id="322" r:id="rId6"/>
    <p:sldId id="285" r:id="rId7"/>
    <p:sldId id="323" r:id="rId8"/>
    <p:sldId id="290" r:id="rId9"/>
    <p:sldId id="291" r:id="rId10"/>
    <p:sldId id="294" r:id="rId11"/>
    <p:sldId id="295" r:id="rId12"/>
    <p:sldId id="307" r:id="rId13"/>
    <p:sldId id="296" r:id="rId14"/>
    <p:sldId id="297" r:id="rId15"/>
    <p:sldId id="298" r:id="rId16"/>
    <p:sldId id="299" r:id="rId17"/>
    <p:sldId id="301" r:id="rId18"/>
    <p:sldId id="302" r:id="rId19"/>
    <p:sldId id="303" r:id="rId20"/>
    <p:sldId id="304" r:id="rId21"/>
    <p:sldId id="311" r:id="rId22"/>
    <p:sldId id="308" r:id="rId23"/>
    <p:sldId id="309" r:id="rId24"/>
    <p:sldId id="310" r:id="rId25"/>
    <p:sldId id="320" r:id="rId26"/>
    <p:sldId id="312" r:id="rId27"/>
    <p:sldId id="316" r:id="rId28"/>
    <p:sldId id="313" r:id="rId29"/>
    <p:sldId id="314" r:id="rId30"/>
    <p:sldId id="315" r:id="rId31"/>
    <p:sldId id="317" r:id="rId32"/>
    <p:sldId id="305" r:id="rId33"/>
    <p:sldId id="319" r:id="rId34"/>
    <p:sldId id="306" r:id="rId35"/>
    <p:sldId id="261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CCFF"/>
    <a:srgbClr val="FF6600"/>
    <a:srgbClr val="FF9933"/>
    <a:srgbClr val="CC9900"/>
    <a:srgbClr val="FF9900"/>
    <a:srgbClr val="FF33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89909" autoAdjust="0"/>
  </p:normalViewPr>
  <p:slideViewPr>
    <p:cSldViewPr>
      <p:cViewPr>
        <p:scale>
          <a:sx n="100" d="100"/>
          <a:sy n="100" d="100"/>
        </p:scale>
        <p:origin x="-36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50E8-AA36-4402-A64C-B72FC86EE054}" type="datetimeFigureOut">
              <a:rPr lang="zh-CN" altLang="en-US" smtClean="0"/>
              <a:pPr/>
              <a:t>2012/2/29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9FD0-C2EA-4EE5-B199-E5AA384DD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F3BA3-0245-4450-AA8C-0B7388FEA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FFAC9-BD21-4EAD-912A-C8D61CFD1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9ADF-242C-4E15-A4E9-FA35638C8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742F3-7DCB-4E44-B94C-B3567FBF1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857E1-4482-42B2-8225-5D4D43736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697C0-7687-46FE-93AC-5CE8AF6F8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A65B-E58A-4995-BE95-352D53A85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C63E7-4550-4370-A63F-2C0393124F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7DA1C-E079-4E95-9685-78DBB67F3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22B6-D53E-41B1-AE63-DD062C2405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9B1E-D78A-4A66-BF68-9BD871E3A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76CF5F-380A-451E-9C78-A4CDC3460D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hua@taobao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metamorphosis-client/src\/main\/java%3ccom.taobao.metamorphosis.client.consumer%7bConsumerConfig.java%E2%98%83ConsumerConfi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metamorphosis-client/src\/main\/java%3ccom.taobao.metamorphosis.client.consumer%7bConsumerConfig.java%E2%98%83ConsumerConfi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metamorphosis-client/src\/main\/java%3ccom.taobao.metamorphosis.client.consumer%7bConsumerConfig.java%E2%98%83ConsumerConfi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nkedin.com/" TargetMode="External"/><Relationship Id="rId5" Type="http://schemas.openxmlformats.org/officeDocument/2006/relationships/hyperlink" Target="http://sna-projects.com/kafka/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metamorphosis-client/src\/main\/java%3ccom.taobao.metamorphosis.client%7bMessageSessionFactory.java%E2%98%83MessageSessionFactory~createProducer~QPartitionSelector;%E2%98%82PartitionSelector" TargetMode="External"/><Relationship Id="rId2" Type="http://schemas.openxmlformats.org/officeDocument/2006/relationships/hyperlink" Target="eclipse-javadoc:%E2%98%82=metamorphosis-client/src\/main\/java%3ccom.taobao.metamorphosis.client%7bMessageSessionFactory.java%E2%98%83MessageSessionFactor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10.232.37.101:7001/meta1.0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BD63180-C70F-40CE-BBB6-DD8CC36751E9}" type="slidenum">
              <a:rPr lang="en-US" sz="1400"/>
              <a:pPr algn="r"/>
              <a:t>1</a:t>
            </a:fld>
            <a:endParaRPr lang="en-US" sz="1400"/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457200" y="1828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Metamorphosis</a:t>
            </a:r>
            <a:r>
              <a:rPr lang="zh-CN" altLang="en-US" sz="4400" dirty="0" smtClean="0">
                <a:solidFill>
                  <a:schemeClr val="bg1"/>
                </a:solidFill>
              </a:rPr>
              <a:t>介绍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3581400" y="3048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3581400" y="3581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6444208" y="3524815"/>
            <a:ext cx="2619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F2F2F2"/>
              </a:solidFill>
              <a:ea typeface="黑体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通用产品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消息中间件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ea typeface="黑体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无花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(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  <a:hlinkClick r:id="rId3"/>
              </a:rPr>
              <a:t>wuhua@taobao.com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)</a:t>
            </a:r>
          </a:p>
          <a:p>
            <a:pPr algn="ctr"/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2011-11-11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546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Metamorphosis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优缺点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13471" y="1124744"/>
            <a:ext cx="3142505" cy="824954"/>
            <a:chOff x="29402" y="392346"/>
            <a:chExt cx="2062385" cy="824954"/>
          </a:xfrm>
        </p:grpSpPr>
        <p:sp>
          <p:nvSpPr>
            <p:cNvPr id="14" name="矩形 13"/>
            <p:cNvSpPr/>
            <p:nvPr/>
          </p:nvSpPr>
          <p:spPr>
            <a:xfrm>
              <a:off x="29402" y="392346"/>
              <a:ext cx="2062385" cy="82495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矩形 14"/>
            <p:cNvSpPr/>
            <p:nvPr/>
          </p:nvSpPr>
          <p:spPr>
            <a:xfrm>
              <a:off x="29402" y="392346"/>
              <a:ext cx="2062385" cy="8249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服务端</a:t>
              </a:r>
              <a:endParaRPr lang="zh-CN" altLang="en-US" sz="24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3471" y="1949698"/>
            <a:ext cx="3142505" cy="4431630"/>
            <a:chOff x="29402" y="1217300"/>
            <a:chExt cx="2062385" cy="3300862"/>
          </a:xfrm>
        </p:grpSpPr>
        <p:sp>
          <p:nvSpPr>
            <p:cNvPr id="12" name="矩形 11"/>
            <p:cNvSpPr/>
            <p:nvPr/>
          </p:nvSpPr>
          <p:spPr>
            <a:xfrm>
              <a:off x="29402" y="1217300"/>
              <a:ext cx="2062385" cy="330086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矩形 12"/>
            <p:cNvSpPr/>
            <p:nvPr/>
          </p:nvSpPr>
          <p:spPr>
            <a:xfrm>
              <a:off x="29402" y="1217300"/>
              <a:ext cx="2062385" cy="3300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无状态</a:t>
              </a:r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消息存储顺序写，性能极高。</a:t>
              </a:r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客户端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pull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，随机读，利用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zero-copy 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sendfile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提高发送效率。</a:t>
              </a:r>
              <a:endParaRPr lang="en-US" altLang="zh-CN" sz="20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000" b="0" kern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13871" y="1124744"/>
            <a:ext cx="3142505" cy="824954"/>
            <a:chOff x="29402" y="392346"/>
            <a:chExt cx="2062385" cy="824954"/>
          </a:xfrm>
        </p:grpSpPr>
        <p:sp>
          <p:nvSpPr>
            <p:cNvPr id="17" name="矩形 16"/>
            <p:cNvSpPr/>
            <p:nvPr/>
          </p:nvSpPr>
          <p:spPr>
            <a:xfrm>
              <a:off x="29402" y="392346"/>
              <a:ext cx="2062385" cy="82495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29402" y="392346"/>
              <a:ext cx="2062385" cy="8249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客户端</a:t>
              </a:r>
              <a:endParaRPr lang="zh-CN" altLang="en-US" sz="24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3871" y="1949698"/>
            <a:ext cx="3142505" cy="4431630"/>
            <a:chOff x="29402" y="1217300"/>
            <a:chExt cx="2062385" cy="3300862"/>
          </a:xfrm>
        </p:grpSpPr>
        <p:sp>
          <p:nvSpPr>
            <p:cNvPr id="20" name="矩形 19"/>
            <p:cNvSpPr/>
            <p:nvPr/>
          </p:nvSpPr>
          <p:spPr>
            <a:xfrm>
              <a:off x="29402" y="1217300"/>
              <a:ext cx="2062385" cy="330086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矩形 20"/>
            <p:cNvSpPr/>
            <p:nvPr/>
          </p:nvSpPr>
          <p:spPr>
            <a:xfrm>
              <a:off x="29402" y="1217300"/>
              <a:ext cx="2062385" cy="3300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有状态</a:t>
              </a:r>
            </a:p>
            <a:p>
              <a:pPr marL="571500" lvl="2" indent="-114300" defTabSz="6223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保存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pull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的偏移量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</a:p>
            <a:p>
              <a:pPr marL="571500" lvl="2" indent="-114300" defTabSz="6223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异常情况下的消息暂存和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recover</a:t>
              </a:r>
            </a:p>
            <a:p>
              <a:pPr marL="571500" lvl="2" indent="-114300" defTabSz="622300">
                <a:lnSpc>
                  <a:spcPct val="90000"/>
                </a:lnSpc>
                <a:spcAft>
                  <a:spcPct val="15000"/>
                </a:spcAft>
                <a:buChar char="••"/>
              </a:pPr>
              <a:endPara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利用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zookeeper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在同一个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group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consumer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之间做负载均衡</a:t>
              </a:r>
              <a:endPara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l"/>
              </a:pPr>
              <a:endPara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l"/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实时性取决于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pull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间隔，消费者处理能力差异不影响服务端</a:t>
              </a:r>
              <a:endPara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l"/>
              </a:pPr>
              <a:endParaRPr lang="zh-CN" altLang="en-US" sz="1400" dirty="0" smtClean="0">
                <a:solidFill>
                  <a:schemeClr val="tx1"/>
                </a:solidFill>
                <a:latin typeface="+mn-ea"/>
              </a:endParaRPr>
            </a:p>
            <a:p>
              <a:pPr marL="114300" lvl="1" indent="-114300" defTabSz="622300">
                <a:lnSpc>
                  <a:spcPct val="90000"/>
                </a:lnSpc>
                <a:spcAft>
                  <a:spcPct val="15000"/>
                </a:spcAft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太多的无效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pull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请求可能浪费服务器资源</a:t>
              </a:r>
            </a:p>
            <a:p>
              <a:pPr marL="571500" lvl="2" indent="-114300" defTabSz="6223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合理设定间隔</a:t>
              </a:r>
            </a:p>
            <a:p>
              <a:pPr marL="571500" lvl="2" indent="-114300" defTabSz="6223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合理设计协议</a:t>
              </a:r>
              <a:endParaRPr lang="zh-CN" altLang="en-US" sz="14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的部署结构</a:t>
            </a:r>
          </a:p>
        </p:txBody>
      </p:sp>
      <p:sp>
        <p:nvSpPr>
          <p:cNvPr id="16" name="矩形 15"/>
          <p:cNvSpPr/>
          <p:nvPr/>
        </p:nvSpPr>
        <p:spPr>
          <a:xfrm>
            <a:off x="4077064" y="2912974"/>
            <a:ext cx="1143008" cy="7143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24128" y="2903854"/>
            <a:ext cx="1143008" cy="7143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Broker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785786" y="2627222"/>
            <a:ext cx="1643074" cy="128588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ZK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28860" y="1412776"/>
            <a:ext cx="1428760" cy="6429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Producer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2000" y="1412776"/>
            <a:ext cx="1428760" cy="6429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Producer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72264" y="1412776"/>
            <a:ext cx="1428760" cy="6429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Producer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75656" y="4776062"/>
            <a:ext cx="1428760" cy="6429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43240" y="4776062"/>
            <a:ext cx="1428760" cy="6429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44208" y="4776062"/>
            <a:ext cx="1428760" cy="6429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16200000" flipH="1">
            <a:off x="3455876" y="1736812"/>
            <a:ext cx="857256" cy="1505328"/>
          </a:xfrm>
          <a:prstGeom prst="straightConnector1">
            <a:avLst/>
          </a:prstGeom>
          <a:ln w="158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2"/>
            <a:endCxn id="19" idx="0"/>
          </p:cNvCxnSpPr>
          <p:nvPr/>
        </p:nvCxnSpPr>
        <p:spPr>
          <a:xfrm rot="16200000" flipH="1">
            <a:off x="4295368" y="903590"/>
            <a:ext cx="848136" cy="3152392"/>
          </a:xfrm>
          <a:prstGeom prst="straightConnector1">
            <a:avLst/>
          </a:prstGeom>
          <a:ln w="158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  <a:endCxn id="16" idx="0"/>
          </p:cNvCxnSpPr>
          <p:nvPr/>
        </p:nvCxnSpPr>
        <p:spPr>
          <a:xfrm rot="5400000">
            <a:off x="4538846" y="2165440"/>
            <a:ext cx="857256" cy="637812"/>
          </a:xfrm>
          <a:prstGeom prst="straightConnector1">
            <a:avLst/>
          </a:prstGeom>
          <a:ln w="158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16" idx="0"/>
          </p:cNvCxnSpPr>
          <p:nvPr/>
        </p:nvCxnSpPr>
        <p:spPr>
          <a:xfrm rot="5400000">
            <a:off x="5538978" y="1165308"/>
            <a:ext cx="857256" cy="2638076"/>
          </a:xfrm>
          <a:prstGeom prst="straightConnector1">
            <a:avLst/>
          </a:prstGeom>
          <a:ln w="158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2"/>
            <a:endCxn id="19" idx="0"/>
          </p:cNvCxnSpPr>
          <p:nvPr/>
        </p:nvCxnSpPr>
        <p:spPr>
          <a:xfrm rot="16200000" flipH="1">
            <a:off x="5366938" y="1975160"/>
            <a:ext cx="848136" cy="1009252"/>
          </a:xfrm>
          <a:prstGeom prst="straightConnector1">
            <a:avLst/>
          </a:prstGeom>
          <a:ln w="158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2"/>
            <a:endCxn id="19" idx="0"/>
          </p:cNvCxnSpPr>
          <p:nvPr/>
        </p:nvCxnSpPr>
        <p:spPr>
          <a:xfrm rot="5400000">
            <a:off x="6367070" y="1984280"/>
            <a:ext cx="848136" cy="991012"/>
          </a:xfrm>
          <a:prstGeom prst="straightConnector1">
            <a:avLst/>
          </a:prstGeom>
          <a:ln w="158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6" idx="0"/>
            <a:endCxn id="39" idx="2"/>
          </p:cNvCxnSpPr>
          <p:nvPr/>
        </p:nvCxnSpPr>
        <p:spPr>
          <a:xfrm rot="5400000" flipH="1" flipV="1">
            <a:off x="2174884" y="3855110"/>
            <a:ext cx="936104" cy="905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7" idx="0"/>
            <a:endCxn id="16" idx="2"/>
          </p:cNvCxnSpPr>
          <p:nvPr/>
        </p:nvCxnSpPr>
        <p:spPr>
          <a:xfrm rot="5400000" flipH="1" flipV="1">
            <a:off x="3678740" y="3806234"/>
            <a:ext cx="1148708" cy="79094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0"/>
            <a:endCxn id="19" idx="2"/>
          </p:cNvCxnSpPr>
          <p:nvPr/>
        </p:nvCxnSpPr>
        <p:spPr>
          <a:xfrm rot="16200000" flipV="1">
            <a:off x="6148196" y="3765670"/>
            <a:ext cx="1157828" cy="8629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627784" y="2687830"/>
            <a:ext cx="93610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slave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7784" y="3551926"/>
            <a:ext cx="93610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Slaver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64288" y="2687830"/>
            <a:ext cx="93610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Slaver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64288" y="3551926"/>
            <a:ext cx="93610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Slaver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>
            <a:stCxn id="38" idx="2"/>
            <a:endCxn id="16" idx="1"/>
          </p:cNvCxnSpPr>
          <p:nvPr/>
        </p:nvCxnSpPr>
        <p:spPr>
          <a:xfrm rot="16200000" flipH="1">
            <a:off x="3439299" y="2632399"/>
            <a:ext cx="294302" cy="98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9" idx="0"/>
            <a:endCxn id="16" idx="1"/>
          </p:cNvCxnSpPr>
          <p:nvPr/>
        </p:nvCxnSpPr>
        <p:spPr>
          <a:xfrm rot="5400000" flipH="1" flipV="1">
            <a:off x="3445569" y="2920431"/>
            <a:ext cx="281762" cy="98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0" idx="2"/>
            <a:endCxn id="19" idx="3"/>
          </p:cNvCxnSpPr>
          <p:nvPr/>
        </p:nvCxnSpPr>
        <p:spPr>
          <a:xfrm rot="5400000">
            <a:off x="7107147" y="2735851"/>
            <a:ext cx="285182" cy="76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9" idx="3"/>
            <a:endCxn id="41" idx="0"/>
          </p:cNvCxnSpPr>
          <p:nvPr/>
        </p:nvCxnSpPr>
        <p:spPr>
          <a:xfrm>
            <a:off x="6867136" y="3261044"/>
            <a:ext cx="765204" cy="29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788024" y="4776062"/>
            <a:ext cx="1428760" cy="6429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箭头连接符 46"/>
          <p:cNvCxnSpPr>
            <a:stCxn id="46" idx="0"/>
            <a:endCxn id="16" idx="2"/>
          </p:cNvCxnSpPr>
          <p:nvPr/>
        </p:nvCxnSpPr>
        <p:spPr>
          <a:xfrm rot="16200000" flipV="1">
            <a:off x="4501132" y="3774790"/>
            <a:ext cx="1148708" cy="8538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267744" y="2420888"/>
            <a:ext cx="187220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异步复制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67744" y="3861048"/>
            <a:ext cx="187220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异步复制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32240" y="2420888"/>
            <a:ext cx="187220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同步复制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732240" y="3861048"/>
            <a:ext cx="187220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异步复制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1547664" y="1772816"/>
            <a:ext cx="5832648" cy="864096"/>
          </a:xfrm>
          <a:prstGeom prst="rect">
            <a:avLst/>
          </a:prstGeom>
          <a:solidFill>
            <a:srgbClr val="FFE1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2852936"/>
            <a:ext cx="5544616" cy="2160240"/>
          </a:xfrm>
          <a:prstGeom prst="rect">
            <a:avLst/>
          </a:prstGeom>
          <a:solidFill>
            <a:srgbClr val="FFE1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Server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920" y="260648"/>
            <a:ext cx="2525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的系统结构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4077072"/>
            <a:ext cx="4536504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gecko/notify-</a:t>
            </a:r>
            <a:r>
              <a:rPr lang="en-US" altLang="zh-CN" sz="2000" dirty="0" err="1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remoting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3738736"/>
            <a:ext cx="4536504" cy="338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 Store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3356992"/>
            <a:ext cx="4536504" cy="410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Network Processor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8184" y="3356992"/>
            <a:ext cx="79208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stats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4437112"/>
            <a:ext cx="792088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4437112"/>
            <a:ext cx="864096" cy="55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Meta Slave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59632" y="5661248"/>
            <a:ext cx="1296144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Master</a:t>
            </a:r>
          </a:p>
        </p:txBody>
      </p:sp>
      <p:cxnSp>
        <p:nvCxnSpPr>
          <p:cNvPr id="16" name="直接箭头连接符 15"/>
          <p:cNvCxnSpPr>
            <a:stCxn id="14" idx="0"/>
            <a:endCxn id="9" idx="2"/>
          </p:cNvCxnSpPr>
          <p:nvPr/>
        </p:nvCxnSpPr>
        <p:spPr>
          <a:xfrm rot="5400000" flipH="1" flipV="1">
            <a:off x="1680828" y="5218348"/>
            <a:ext cx="669776" cy="21602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644008" y="5661248"/>
            <a:ext cx="1080120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cxnSp>
        <p:nvCxnSpPr>
          <p:cNvPr id="27" name="直接箭头连接符 26"/>
          <p:cNvCxnSpPr>
            <a:stCxn id="26" idx="0"/>
            <a:endCxn id="8" idx="2"/>
          </p:cNvCxnSpPr>
          <p:nvPr/>
        </p:nvCxnSpPr>
        <p:spPr>
          <a:xfrm rot="5400000" flipH="1" flipV="1">
            <a:off x="4921188" y="5254352"/>
            <a:ext cx="669776" cy="1440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835696" y="1916832"/>
            <a:ext cx="129614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Client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83968" y="1916832"/>
            <a:ext cx="208823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Manager Tools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1840" y="1916832"/>
            <a:ext cx="1152128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Client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3203848" y="2708126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4428778" y="2708126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940946" y="2708126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79512" y="2996952"/>
            <a:ext cx="1152128" cy="576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Meta Ops</a:t>
            </a:r>
          </a:p>
        </p:txBody>
      </p:sp>
      <p:cxnSp>
        <p:nvCxnSpPr>
          <p:cNvPr id="55" name="直接箭头连接符 54"/>
          <p:cNvCxnSpPr>
            <a:stCxn id="54" idx="3"/>
          </p:cNvCxnSpPr>
          <p:nvPr/>
        </p:nvCxnSpPr>
        <p:spPr>
          <a:xfrm>
            <a:off x="1331640" y="3284984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179512" y="3789040"/>
            <a:ext cx="1152128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331640" y="4005064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187624" y="908720"/>
            <a:ext cx="1728192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131840" y="908720"/>
            <a:ext cx="1656184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Consemer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箭头连接符 63"/>
          <p:cNvCxnSpPr>
            <a:stCxn id="62" idx="2"/>
          </p:cNvCxnSpPr>
          <p:nvPr/>
        </p:nvCxnSpPr>
        <p:spPr>
          <a:xfrm rot="5400000">
            <a:off x="1907704" y="1700808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3" idx="2"/>
          </p:cNvCxnSpPr>
          <p:nvPr/>
        </p:nvCxnSpPr>
        <p:spPr>
          <a:xfrm rot="16200000" flipH="1">
            <a:off x="3869922" y="1646802"/>
            <a:ext cx="21602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956376" y="2564904"/>
            <a:ext cx="1008112" cy="576064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HDFS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956376" y="3501008"/>
            <a:ext cx="936104" cy="576064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956376" y="4509120"/>
            <a:ext cx="1008112" cy="576064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380312" y="2564904"/>
            <a:ext cx="360040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Agent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7092280" y="3861048"/>
            <a:ext cx="288032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740352" y="2852936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7740352" y="3789040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740352" y="4795564"/>
            <a:ext cx="216024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6064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主要概念的对应关系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539553" y="1124744"/>
            <a:ext cx="3888431" cy="5112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algn="l" defTabSz="914400" rtl="0" eaLnBrk="1" fontAlgn="ctr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Broker-1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683568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5229200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2627784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71800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71800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1800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5229200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4572000" y="1124744"/>
            <a:ext cx="4103687" cy="5112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91440" rtlCol="0" anchor="t">
            <a:normAutofit/>
          </a:bodyPr>
          <a:lstStyle/>
          <a:p>
            <a:pPr marL="265176" marR="0" lvl="0" indent="-265176" algn="l" defTabSz="914400" rtl="0" eaLnBrk="1" fontAlgn="ctr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Broker-2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4818234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62250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62250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62250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6804248" y="1844824"/>
            <a:ext cx="1769990" cy="4176464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Topic-3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8264" y="25649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48264" y="3501008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48264" y="4365104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48264" y="5229200"/>
            <a:ext cx="151216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形标注 23"/>
          <p:cNvSpPr/>
          <p:nvPr/>
        </p:nvSpPr>
        <p:spPr>
          <a:xfrm>
            <a:off x="5436096" y="5805264"/>
            <a:ext cx="1872208" cy="648072"/>
          </a:xfrm>
          <a:prstGeom prst="wedgeEllipseCallout">
            <a:avLst>
              <a:gd name="adj1" fmla="val -31799"/>
              <a:gd name="adj2" fmla="val -191632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messages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6635080" cy="418058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之间的负载均衡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8444" y="1571612"/>
            <a:ext cx="1610944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8444" y="2571744"/>
            <a:ext cx="1610944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18444" y="3571876"/>
            <a:ext cx="1610944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7704" y="2571744"/>
            <a:ext cx="1449850" cy="64294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producer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5" idx="1"/>
          </p:cNvCxnSpPr>
          <p:nvPr/>
        </p:nvCxnSpPr>
        <p:spPr>
          <a:xfrm flipV="1">
            <a:off x="3357554" y="1893083"/>
            <a:ext cx="1460890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6" idx="1"/>
          </p:cNvCxnSpPr>
          <p:nvPr/>
        </p:nvCxnSpPr>
        <p:spPr>
          <a:xfrm>
            <a:off x="3357554" y="2893215"/>
            <a:ext cx="14608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3357554" y="2893215"/>
            <a:ext cx="1460890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5616242" y="2214554"/>
            <a:ext cx="241642" cy="35719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5616242" y="3214686"/>
            <a:ext cx="241642" cy="35719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同一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之间的负载均衡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1538" y="150989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3240" y="150989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150989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00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1802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2066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00892" y="315296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consumer4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4" idx="2"/>
            <a:endCxn id="9" idx="0"/>
          </p:cNvCxnSpPr>
          <p:nvPr/>
        </p:nvCxnSpPr>
        <p:spPr>
          <a:xfrm rot="5400000">
            <a:off x="1214414" y="2545746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13" idx="0"/>
          </p:cNvCxnSpPr>
          <p:nvPr/>
        </p:nvCxnSpPr>
        <p:spPr>
          <a:xfrm rot="5400000">
            <a:off x="3286116" y="2545746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14" idx="0"/>
          </p:cNvCxnSpPr>
          <p:nvPr/>
        </p:nvCxnSpPr>
        <p:spPr>
          <a:xfrm rot="5400000">
            <a:off x="5288660" y="2543466"/>
            <a:ext cx="1214446" cy="4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8662" y="4438853"/>
            <a:ext cx="558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每个分区针对每个消费者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只挂一个消费者；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的多余的消费者不参与消费</a:t>
            </a:r>
            <a:endParaRPr lang="zh-CN" altLang="en-US" sz="2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256" y="260648"/>
            <a:ext cx="7283152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同一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之间的负载均衡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532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7606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118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4598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consumer1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6300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consumer2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6564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05390" y="3031019"/>
            <a:ext cx="1643074" cy="7858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consumer4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4" idx="2"/>
            <a:endCxn id="9" idx="0"/>
          </p:cNvCxnSpPr>
          <p:nvPr/>
        </p:nvCxnSpPr>
        <p:spPr>
          <a:xfrm rot="16200000" flipH="1">
            <a:off x="1033160" y="2138044"/>
            <a:ext cx="1214446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3" idx="0"/>
          </p:cNvCxnSpPr>
          <p:nvPr/>
        </p:nvCxnSpPr>
        <p:spPr>
          <a:xfrm rot="5400000">
            <a:off x="3747804" y="2066606"/>
            <a:ext cx="1214446" cy="714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2"/>
            <a:endCxn id="14" idx="0"/>
          </p:cNvCxnSpPr>
          <p:nvPr/>
        </p:nvCxnSpPr>
        <p:spPr>
          <a:xfrm rot="5400000">
            <a:off x="5569473" y="2245201"/>
            <a:ext cx="1214446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9552" y="4316903"/>
            <a:ext cx="7931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当分区数目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(n)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大于单个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的消费者数目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(m)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的时候， 则有</a:t>
            </a:r>
            <a:r>
              <a:rPr lang="en-US" altLang="zh-CN" sz="20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n%m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个消费者需要额外承担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1/n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的消费任务。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足够大的时候，仍然可以认为负载平均分配</a:t>
            </a:r>
            <a:endParaRPr lang="zh-CN" altLang="en-US" sz="2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5192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partition3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48266" y="1387945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partition4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>
            <a:stCxn id="5" idx="2"/>
            <a:endCxn id="9" idx="0"/>
          </p:cNvCxnSpPr>
          <p:nvPr/>
        </p:nvCxnSpPr>
        <p:spPr>
          <a:xfrm rot="5400000">
            <a:off x="1854697" y="1888011"/>
            <a:ext cx="1214446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H="1">
            <a:off x="7423185" y="2420004"/>
            <a:ext cx="1180379" cy="30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535808" cy="43204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异步发送消息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183880" cy="5052048"/>
          </a:xfrm>
        </p:spPr>
        <p:txBody>
          <a:bodyPr/>
          <a:lstStyle/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发送消息调用所消耗的时间少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(0.01-0.02ms)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使用者不用关心发送成功或失败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降低可靠性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降低</a:t>
            </a: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对业务逻辑的影响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吞吐量更大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不关心发送结果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希望发消息对业务流程不产生影响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耗时上、逻辑上</a:t>
            </a:r>
            <a:r>
              <a:rPr lang="en-US" altLang="zh-CN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收集日志</a:t>
            </a:r>
            <a:endParaRPr lang="en-US" altLang="zh-CN" sz="1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2096" y="980729"/>
            <a:ext cx="8174360" cy="576063"/>
            <a:chOff x="0" y="0"/>
            <a:chExt cx="8534400" cy="816131"/>
          </a:xfrm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0" y="0"/>
              <a:ext cx="8534400" cy="816131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9840" y="39840"/>
              <a:ext cx="8454720" cy="7364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r>
                <a:rPr lang="zh-CN" altLang="en-US" sz="2000" b="1" dirty="0" smtClean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en-US" altLang="zh-CN" sz="2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2" y="3142492"/>
            <a:ext cx="8136904" cy="646548"/>
            <a:chOff x="0" y="2057859"/>
            <a:chExt cx="8534400" cy="718556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0" y="2057859"/>
              <a:ext cx="8534400" cy="718556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4019296"/>
                <a:satOff val="20613"/>
                <a:lumOff val="17647"/>
                <a:alphaOff val="0"/>
              </a:schemeClr>
            </a:fillRef>
            <a:effectRef idx="1">
              <a:schemeClr val="accent5">
                <a:hueOff val="-14019296"/>
                <a:satOff val="20613"/>
                <a:lumOff val="176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5077" y="2092936"/>
              <a:ext cx="8464246" cy="6484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r>
                <a:rPr lang="zh-CN" altLang="en-US" sz="2000" b="1" dirty="0" smtClean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使用场景</a:t>
              </a:r>
              <a:endParaRPr lang="en-US" altLang="zh-CN" sz="2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560840" cy="50405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异步发送消息  流量控制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539552" y="1196752"/>
            <a:ext cx="8183880" cy="4187952"/>
          </a:xfrm>
        </p:spPr>
        <p:txBody>
          <a:bodyPr/>
          <a:lstStyle/>
          <a:p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pic>
        <p:nvPicPr>
          <p:cNvPr id="17" name="Picture 4" descr="C:\Users\wuhua\Desktop\未标题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628800"/>
            <a:ext cx="5807787" cy="360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2656" y="332656"/>
            <a:ext cx="7463800" cy="432048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异步发送消息 流量控制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11560" y="1556792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9" name="流程图: 联系 8"/>
          <p:cNvSpPr/>
          <p:nvPr/>
        </p:nvSpPr>
        <p:spPr>
          <a:xfrm>
            <a:off x="755576" y="170080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187624" y="1700808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66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秒钟发送条数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2060848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6600"/>
                </a:solidFill>
              </a:rPr>
              <a:t>4k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消息，</a:t>
            </a:r>
            <a:r>
              <a:rPr lang="en-US" altLang="zh-CN" sz="2000" b="1" dirty="0" smtClean="0">
                <a:solidFill>
                  <a:srgbClr val="FF6600"/>
                </a:solidFill>
              </a:rPr>
              <a:t>2w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755576" y="278092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187624" y="2780928"/>
            <a:ext cx="33123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6600"/>
                </a:solidFill>
              </a:rPr>
              <a:t>发送</a:t>
            </a:r>
            <a:r>
              <a:rPr lang="en-US" altLang="zh-CN" sz="2000" b="1" dirty="0" smtClean="0">
                <a:solidFill>
                  <a:srgbClr val="FF66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条移动的距离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755576" y="393305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187624" y="3933056"/>
            <a:ext cx="23042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6600"/>
                </a:solidFill>
              </a:rPr>
              <a:t>自定义窗口大小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87624" y="3212976"/>
            <a:ext cx="33123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 smtClean="0">
                <a:solidFill>
                  <a:srgbClr val="FF6600"/>
                </a:solidFill>
              </a:rPr>
              <a:t>Legth</a:t>
            </a:r>
            <a:r>
              <a:rPr lang="en-US" altLang="zh-CN" sz="2000" b="1" dirty="0" smtClean="0">
                <a:solidFill>
                  <a:srgbClr val="FF6600"/>
                </a:solidFill>
              </a:rPr>
              <a:t>=N(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消息大小</a:t>
            </a:r>
            <a:r>
              <a:rPr lang="en-US" altLang="zh-CN" sz="2000" b="1" dirty="0" smtClean="0">
                <a:solidFill>
                  <a:srgbClr val="FF6600"/>
                </a:solidFill>
              </a:rPr>
              <a:t>)/4k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5" y="886044"/>
            <a:ext cx="4824536" cy="520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87624" y="303039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主要内容</a:t>
            </a:r>
            <a:endParaRPr lang="zh-CN" altLang="zh-CN" sz="2400" b="1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Oval 10"/>
          <p:cNvSpPr>
            <a:spLocks noChangeArrowheads="1"/>
          </p:cNvSpPr>
          <p:nvPr/>
        </p:nvSpPr>
        <p:spPr bwMode="auto">
          <a:xfrm>
            <a:off x="899592" y="1124744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5128" y="764704"/>
            <a:ext cx="78488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endParaRPr lang="en-US" altLang="zh-CN" dirty="0" smtClean="0"/>
          </a:p>
          <a:p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特征和适用场景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在公司的应用状况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原理和内部实现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6600"/>
              </a:solidFill>
              <a:latin typeface="Arial" charset="0"/>
              <a:ea typeface="宋体" charset="-122"/>
            </a:endParaRPr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6600"/>
                </a:solidFill>
              </a:rPr>
              <a:t>  </a:t>
            </a:r>
            <a:endParaRPr lang="en-US" altLang="zh-CN" b="1" dirty="0" smtClean="0">
              <a:solidFill>
                <a:srgbClr val="FF6600"/>
              </a:solidFill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899592" y="1700808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99592" y="2636912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99592" y="3212976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899592" y="3861048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88" y="346646"/>
            <a:ext cx="4906888" cy="346050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136" y="1340768"/>
            <a:ext cx="7140272" cy="477085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如何保证高可用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cs typeface="+mn-cs"/>
              </a:rPr>
              <a:t>	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Master/Slave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方案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同步和异步复制两种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);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集群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持久化数据保留多久的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cs typeface="+mn-cs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看业务要求，可以为每个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Topic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配置不同的保留时间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消息发送成功后，已经写入服务器磁盘？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可以说是，也可以说不是，因为存在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和磁盘缓存</a:t>
            </a:r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每条消息在返回应答前都先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write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每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1000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条消息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force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一次，每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force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一次，可为全局或某个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Topic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配置参数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可以配置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Group commit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cs typeface="+mn-cs"/>
            </a:endParaRPr>
          </a:p>
          <a:p>
            <a:pPr marL="342900" lvl="1" indent="-342900"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消息是怎么保存的？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每条消息保存在一个分区，分区内是一系列文件，顺序写，固定大小切换文件</a:t>
            </a:r>
          </a:p>
          <a:p>
            <a:pPr marL="342900" lvl="1" indent="-342900">
              <a:buNone/>
            </a:pPr>
            <a:endParaRPr lang="en-US" altLang="en-US" sz="2400" b="1" kern="1200" dirty="0" smtClean="0">
              <a:solidFill>
                <a:srgbClr val="FF6600"/>
              </a:solidFill>
              <a:cs typeface="+mn-cs"/>
            </a:endParaRPr>
          </a:p>
          <a:p>
            <a:pPr lvl="1"/>
            <a:endParaRPr lang="en-US" altLang="en-US" sz="1400" dirty="0" smtClean="0">
              <a:cs typeface="+mn-cs"/>
            </a:endParaRPr>
          </a:p>
          <a:p>
            <a:pPr>
              <a:buNone/>
            </a:pPr>
            <a:endParaRPr lang="en-US" altLang="zh-CN" sz="2400" b="1" kern="1200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en-US" sz="2400" b="1" kern="1200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sz="1400" dirty="0" smtClean="0"/>
          </a:p>
        </p:txBody>
      </p:sp>
      <p:sp>
        <p:nvSpPr>
          <p:cNvPr id="4" name="流程图: 联系 3"/>
          <p:cNvSpPr/>
          <p:nvPr/>
        </p:nvSpPr>
        <p:spPr>
          <a:xfrm>
            <a:off x="827584" y="14127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827584" y="227687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827584" y="32129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流程图: 联系 6"/>
          <p:cNvSpPr/>
          <p:nvPr/>
        </p:nvSpPr>
        <p:spPr>
          <a:xfrm>
            <a:off x="827584" y="50131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88" y="346646"/>
            <a:ext cx="4906888" cy="346050"/>
          </a:xfrm>
        </p:spPr>
        <p:txBody>
          <a:bodyPr/>
          <a:lstStyle/>
          <a:p>
            <a:pPr algn="l"/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发送端</a:t>
            </a:r>
            <a:r>
              <a:rPr lang="en-US" altLang="zh-CN" sz="20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2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152" y="1322440"/>
            <a:ext cx="7140272" cy="477085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为什么发送消息前需要先</a:t>
            </a:r>
            <a:r>
              <a:rPr lang="en-US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publish topic</a:t>
            </a: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为了根据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topic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从</a:t>
            </a:r>
            <a:r>
              <a:rPr lang="en-US" altLang="zh-CN" sz="29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zk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获取有效的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broker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列表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发送消息怎么保证有序？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只保证单线程发送的消息有序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只保证发送同一个分区的消息有序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实现自定义分区选择器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消息可以带属性吗？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仅允许带一个字符串属性，消费者可依此过滤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怎么产生？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Long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类型，在发送成功后由服务器端返回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默认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-1</a:t>
            </a:r>
            <a:endParaRPr lang="zh-CN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42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位时间 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+ 10 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位 </a:t>
            </a:r>
            <a:r>
              <a:rPr lang="en-US" altLang="en-US" sz="29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brokerId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 + 12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位递增数字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21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36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消息体怎么产生？</a:t>
            </a:r>
            <a:endParaRPr lang="en-US" altLang="en-US" sz="36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消息体仅要求是一个</a:t>
            </a:r>
            <a:r>
              <a:rPr lang="en-US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byte[]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数组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cs typeface="+mn-cs"/>
              </a:rPr>
              <a:t>序列化方式完全由用户决定</a:t>
            </a:r>
            <a:endParaRPr lang="en-US" altLang="en-US" sz="29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endParaRPr lang="en-US" altLang="zh-CN" sz="24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en-US" sz="24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971600" y="132244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971600" y="197051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971600" y="321297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流程图: 联系 6"/>
          <p:cNvSpPr/>
          <p:nvPr/>
        </p:nvSpPr>
        <p:spPr>
          <a:xfrm>
            <a:off x="971600" y="393305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流程图: 联系 7"/>
          <p:cNvSpPr/>
          <p:nvPr/>
        </p:nvSpPr>
        <p:spPr>
          <a:xfrm>
            <a:off x="971600" y="515719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3600400" cy="490066"/>
          </a:xfrm>
        </p:spPr>
        <p:txBody>
          <a:bodyPr/>
          <a:lstStyle/>
          <a:p>
            <a:pPr algn="l"/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消费者的</a:t>
            </a:r>
            <a:r>
              <a:rPr lang="en-US" altLang="zh-CN" sz="20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2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12776"/>
            <a:ext cx="7632848" cy="3845024"/>
          </a:xfrm>
        </p:spPr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实时性问题如何解决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服务端提高刷盘频率，客户端减少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pull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时间间隔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  <a:hlinkClick r:id="rId2"/>
              </a:rPr>
              <a:t>ConsumerConfig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.setMaxDelayFetchTimeInMills</a:t>
            </a: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(long </a:t>
            </a:r>
            <a:r>
              <a:rPr lang="en-US" altLang="en-US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maxDelayFetchTimeInMills</a:t>
            </a: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lvl="1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消费者是单线程还是多线程拉消息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	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多线程（默认为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CPU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的个数），也可以配置只有一个线程拉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  <a:hlinkClick r:id="rId2"/>
              </a:rPr>
              <a:t>ConsumerConfig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.setFetchRunnerCount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fetchRunnerCount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</a:p>
          <a:p>
            <a:pPr lvl="1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处理消息的回调方法是运行在单线程还是多线程中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多线程拉，不同分区消息的回调是运行在多线程环境中的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多线程拉，相同分区消息的回调</a:t>
            </a:r>
            <a:r>
              <a:rPr lang="zh-CN" altLang="en-US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可以认为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是运行在单线程环境中的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单线程拉，运行在单线程中</a:t>
            </a:r>
          </a:p>
          <a:p>
            <a:pPr lvl="1"/>
            <a:endParaRPr lang="zh-CN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8478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683568" y="299695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683568" y="458112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3600400" cy="490066"/>
          </a:xfrm>
        </p:spPr>
        <p:txBody>
          <a:bodyPr/>
          <a:lstStyle/>
          <a:p>
            <a:pPr algn="l"/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消费者的</a:t>
            </a:r>
            <a:r>
              <a:rPr lang="en-US" altLang="zh-CN" sz="20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2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12776"/>
            <a:ext cx="7992888" cy="4680520"/>
          </a:xfrm>
        </p:spPr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为什么在调用</a:t>
            </a: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还要调用一次</a:t>
            </a:r>
            <a:r>
              <a:rPr lang="en-US" altLang="en-US" sz="2000" b="1" kern="12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completeSubscribe</a:t>
            </a: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因为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subscribe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可以调用多次，为了减少跟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zk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交互次数，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subscribe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会将订阅信息保存在内存，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completeSubscribe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的时候一次性处理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Pull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的偏移量保存在哪里？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默认保存在</a:t>
            </a:r>
            <a:r>
              <a:rPr lang="en-US" altLang="en-US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zk</a:t>
            </a:r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我们还提供文件、数据库的存储实现。</a:t>
            </a:r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en-US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OffsetStorage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接口，可自主实现。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偏移量多长时间保存一次？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默认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秒，可设置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sz="1400" b="1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ConsumerConfig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.setCommitOffsetPeriodInMills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(long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commitOffsetPeriodInMills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新加入的消费者不想接收到以前发的消息怎么办？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新增的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group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和广播新增的机器有这个问题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1.3-SNAPSHOT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及其之后的版本支持可设置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en-US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ConsumerConfig.setConsumeFromMaxOffset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8478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683568" y="249289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683568" y="393305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683568" y="530120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3600400" cy="490066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消费者的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4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12776"/>
            <a:ext cx="7992888" cy="4608512"/>
          </a:xfrm>
        </p:spPr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如果我暂时无法处理某个消息，又想继续往下走，怎么办？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消息处理失败如何重试？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可选择跳过，设置最大重试次数，超过即跳过，默认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sz="1400" b="1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ConsumerConfig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.setMaxFetchRetries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err="1" smtClean="0">
                <a:latin typeface="微软雅黑" pitchFamily="34" charset="-122"/>
                <a:ea typeface="微软雅黑" pitchFamily="34" charset="-122"/>
              </a:rPr>
              <a:t>maxFetchRetries</a:t>
            </a:r>
            <a:r>
              <a:rPr lang="en-US" sz="1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跳过的消息将保存在消费者本地磁盘或者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，并自动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Recover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重试。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如果不想往下走就把这个参数设为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的最大值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消息能保证不重复接收吗？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因为每个分区物理隔离消息，理论上每个消费者接收的消息不会重复</a:t>
            </a:r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consumer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重新负载均衡的时候，可能由于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offset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保存延迟，导致重复接收极小部分消息。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可以设置</a:t>
            </a:r>
            <a:r>
              <a:rPr lang="en-US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pull</a:t>
            </a: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请求的时间间隔吗？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可以，你可以设置允许的最大延迟时间，当响应为空的时候，每次递增最大延迟时间的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1/10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做延迟，不会超过设定的最大延迟时间。默认</a:t>
            </a:r>
            <a:r>
              <a:rPr lang="en-US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秒。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endParaRPr lang="en-US" altLang="en-US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8478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683568" y="335699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683568" y="450912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283152" cy="418058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消费者的</a:t>
            </a:r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FAQ</a:t>
            </a:r>
            <a:endParaRPr lang="zh-CN" altLang="en-US" sz="2400" b="1" kern="1200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920" y="1412777"/>
            <a:ext cx="8229600" cy="504056"/>
          </a:xfrm>
        </p:spPr>
        <p:txBody>
          <a:bodyPr/>
          <a:lstStyle/>
          <a:p>
            <a:pPr marL="342900" lvl="1" indent="-342900"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广播消息和非广播消息的区别？</a:t>
            </a:r>
            <a:endParaRPr lang="en-US" altLang="en-US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83568" y="1445643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可选过程 4"/>
          <p:cNvSpPr/>
          <p:nvPr/>
        </p:nvSpPr>
        <p:spPr>
          <a:xfrm>
            <a:off x="1907704" y="3501008"/>
            <a:ext cx="5472608" cy="5760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Topic1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3717032"/>
            <a:ext cx="1728192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6096" y="3717032"/>
            <a:ext cx="1728192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Message2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907704" y="4653136"/>
            <a:ext cx="5472608" cy="648072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4869160"/>
            <a:ext cx="172819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consumer1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6096" y="4869160"/>
            <a:ext cx="172819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consumer2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6" idx="2"/>
            <a:endCxn id="9" idx="0"/>
          </p:cNvCxnSpPr>
          <p:nvPr/>
        </p:nvCxnSpPr>
        <p:spPr>
          <a:xfrm rot="5400000">
            <a:off x="3527884" y="4401108"/>
            <a:ext cx="936104" cy="15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10" idx="0"/>
          </p:cNvCxnSpPr>
          <p:nvPr/>
        </p:nvCxnSpPr>
        <p:spPr>
          <a:xfrm rot="5400000">
            <a:off x="5832140" y="4401108"/>
            <a:ext cx="936104" cy="15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流程图: 可选过程 20"/>
          <p:cNvSpPr/>
          <p:nvPr/>
        </p:nvSpPr>
        <p:spPr>
          <a:xfrm>
            <a:off x="1907704" y="2276872"/>
            <a:ext cx="5472608" cy="57606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Group2</a:t>
            </a:r>
            <a:endParaRPr lang="zh-CN" altLang="en-US" sz="2000" b="1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1840" y="2420888"/>
            <a:ext cx="17281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consumer3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2420888"/>
            <a:ext cx="18002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consumer4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>
            <a:stCxn id="6" idx="0"/>
            <a:endCxn id="24" idx="2"/>
          </p:cNvCxnSpPr>
          <p:nvPr/>
        </p:nvCxnSpPr>
        <p:spPr>
          <a:xfrm rot="5400000" flipH="1" flipV="1">
            <a:off x="3455876" y="3176972"/>
            <a:ext cx="10801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0"/>
            <a:endCxn id="25" idx="2"/>
          </p:cNvCxnSpPr>
          <p:nvPr/>
        </p:nvCxnSpPr>
        <p:spPr>
          <a:xfrm rot="16200000" flipV="1">
            <a:off x="5742130" y="3158970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" idx="0"/>
            <a:endCxn id="25" idx="2"/>
          </p:cNvCxnSpPr>
          <p:nvPr/>
        </p:nvCxnSpPr>
        <p:spPr>
          <a:xfrm rot="5400000" flipH="1" flipV="1">
            <a:off x="4590002" y="2042846"/>
            <a:ext cx="1080120" cy="226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0"/>
            <a:endCxn id="24" idx="2"/>
          </p:cNvCxnSpPr>
          <p:nvPr/>
        </p:nvCxnSpPr>
        <p:spPr>
          <a:xfrm rot="16200000" flipV="1">
            <a:off x="4608004" y="2024844"/>
            <a:ext cx="1080120" cy="2304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椭圆形标注 78"/>
          <p:cNvSpPr/>
          <p:nvPr/>
        </p:nvSpPr>
        <p:spPr>
          <a:xfrm>
            <a:off x="6516216" y="5373216"/>
            <a:ext cx="2016224" cy="936104"/>
          </a:xfrm>
          <a:prstGeom prst="wedgeEllipseCallout">
            <a:avLst>
              <a:gd name="adj1" fmla="val -50922"/>
              <a:gd name="adj2" fmla="val -5845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group1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非广播接收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椭圆形标注 79"/>
          <p:cNvSpPr/>
          <p:nvPr/>
        </p:nvSpPr>
        <p:spPr>
          <a:xfrm>
            <a:off x="0" y="2708920"/>
            <a:ext cx="1691680" cy="900680"/>
          </a:xfrm>
          <a:prstGeom prst="wedgeEllipseCallout">
            <a:avLst>
              <a:gd name="adj1" fmla="val 63497"/>
              <a:gd name="adj2" fmla="val -69945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group2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广播接收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发送消息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424936" cy="4176464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New session factory,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MessageSessionFactory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MetaMessageSessionFactory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MetaClientConfig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producer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sessionFactory.createProducer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publish topic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“meta-test”;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调一次就够了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.publish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=...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send message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SendResult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sendResult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sendMessage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Message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));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异步发送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280920" cy="3528392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New session factory,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AsyncMessageSessionFactory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AsyncMetaMessageSessionFactory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MetaClientConfig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producer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u="sng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u="sng" dirty="0" err="1" smtClean="0">
                <a:latin typeface="微软雅黑" pitchFamily="34" charset="-122"/>
                <a:ea typeface="微软雅黑" pitchFamily="34" charset="-122"/>
              </a:rPr>
              <a:t>createAsyncProducer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publish topic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“meta-test”;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调一次就够了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.publish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=...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send message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SendResult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sendResult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sendMessage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en-US" sz="16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Message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en-US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sz="16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));</a:t>
            </a:r>
            <a:endParaRPr lang="zh-CN" altLang="en-US" sz="16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同步消费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248" y="980728"/>
            <a:ext cx="7859216" cy="5184576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subscribed topic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“meta-test”;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consumer group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“meta-example”;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consumer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sessionFactory.createConsumer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ConsumerConfig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(group));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start offset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0;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MessageIterator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null;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fetch messages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((it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consumer.get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Partition("0-0"),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1024))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null)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it.hasNext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it.next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("Receive message "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String(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msg.getData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move offset forward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it.getOffset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异步消费（推荐）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248" y="980728"/>
            <a:ext cx="7859216" cy="5184576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subscribed topic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"meta-test";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consumer group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group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“meta-example”;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consumer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sessionFactory.createConsumer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ConsumerConfig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(group));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subscribe topic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consumer.subscribe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(topic,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1024,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MessageListener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recieveMessages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(Message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(“Receive message ”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String(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message.getData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getExecutor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Thread pool to process </a:t>
            </a:r>
            <a:r>
              <a:rPr lang="en-US" altLang="en-US" sz="14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messages,maybe</a:t>
            </a: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null.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null;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});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complete subscribe,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调用一次就够了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consumer.completeSubscribe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3D984D6-2D6C-4474-A00A-665DC8BE8E98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7171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87624" y="303039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Metamorphosis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是什么？</a:t>
            </a:r>
            <a:endParaRPr lang="zh-CN" altLang="zh-CN" sz="2400" b="1" dirty="0" smtClean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6680200" y="6372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endParaRPr lang="en-US" sz="1400"/>
          </a:p>
        </p:txBody>
      </p:sp>
      <p:sp>
        <p:nvSpPr>
          <p:cNvPr id="7" name="矩形 6"/>
          <p:cNvSpPr/>
          <p:nvPr/>
        </p:nvSpPr>
        <p:spPr>
          <a:xfrm>
            <a:off x="1115616" y="1449938"/>
            <a:ext cx="784887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4"/>
              </a:buBlip>
            </a:pP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sz="2400" b="1" dirty="0" smtClean="0">
                <a:solidFill>
                  <a:srgbClr val="FF6600"/>
                </a:solidFill>
                <a:latin typeface="Arial" charset="0"/>
                <a:ea typeface="宋体" charset="-122"/>
              </a:rPr>
              <a:t>A distributed publish-subscribe messaging system</a:t>
            </a:r>
          </a:p>
          <a:p>
            <a:pPr>
              <a:buBlip>
                <a:blip r:embed="rId4"/>
              </a:buBlip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6600"/>
                </a:solidFill>
              </a:rPr>
              <a:t>  </a:t>
            </a:r>
            <a:r>
              <a:rPr lang="zh-CN" altLang="en-US" sz="2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2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MQ-</a:t>
            </a:r>
            <a:r>
              <a:rPr lang="en-US" altLang="zh-CN" sz="24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kafka</a:t>
            </a:r>
            <a:r>
              <a:rPr lang="zh-CN" altLang="en-US" sz="2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4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2000" dirty="0" err="1" smtClean="0">
                <a:solidFill>
                  <a:srgbClr val="FF6600"/>
                </a:solidFill>
                <a:hlinkClick r:id="rId6"/>
              </a:rPr>
              <a:t>Linkedin</a:t>
            </a:r>
            <a:r>
              <a:rPr lang="zh-CN" altLang="en-US" sz="2000" dirty="0" smtClean="0">
                <a:solidFill>
                  <a:srgbClr val="FF6600"/>
                </a:solidFill>
              </a:rPr>
              <a:t>开源的</a:t>
            </a:r>
            <a:r>
              <a:rPr lang="en-US" altLang="zh-CN" sz="2000" dirty="0" smtClean="0">
                <a:solidFill>
                  <a:srgbClr val="FF6600"/>
                </a:solidFill>
              </a:rPr>
              <a:t>MQ</a:t>
            </a:r>
          </a:p>
          <a:p>
            <a:pPr lvl="2"/>
            <a:endParaRPr lang="en-US" altLang="zh-CN" dirty="0" smtClean="0"/>
          </a:p>
          <a:p>
            <a:r>
              <a:rPr lang="en-US" altLang="zh-CN" sz="2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《The metamorphosis》——</a:t>
            </a:r>
            <a:r>
              <a:rPr lang="zh-CN" altLang="en-US" sz="2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卡夫卡的代表作</a:t>
            </a:r>
            <a:endParaRPr lang="en-US" altLang="zh-CN" sz="24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FF6600"/>
              </a:solidFill>
            </a:endParaRPr>
          </a:p>
          <a:p>
            <a:r>
              <a:rPr lang="zh-CN" altLang="en-US" b="1" dirty="0" smtClean="0">
                <a:solidFill>
                  <a:srgbClr val="FF6600"/>
                </a:solidFill>
              </a:rPr>
              <a:t>  </a:t>
            </a:r>
            <a:endParaRPr lang="en-US" altLang="zh-CN" b="1" dirty="0" smtClean="0">
              <a:solidFill>
                <a:srgbClr val="FF6600"/>
              </a:solidFill>
            </a:endParaRPr>
          </a:p>
          <a:p>
            <a:r>
              <a:rPr lang="en-US" altLang="zh-CN" b="1" dirty="0" smtClean="0">
                <a:solidFill>
                  <a:srgbClr val="FF6600"/>
                </a:solidFill>
              </a:rPr>
              <a:t>  </a:t>
            </a:r>
            <a:r>
              <a:rPr lang="zh-CN" altLang="en-US" sz="2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设计原则</a:t>
            </a:r>
            <a:endParaRPr lang="en-US" altLang="zh-CN" sz="24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</a:rPr>
              <a:t>	</a:t>
            </a:r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消息都是持久的，保存在磁盘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吞吐量第一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消费状态保存在客户端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分布式，生产者、服务器和消费者都可分布。</a:t>
            </a: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FF6600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28278" y="1772816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828278" y="2709614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28278" y="3573710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27584" y="4509814"/>
            <a:ext cx="287338" cy="287338"/>
          </a:xfrm>
          <a:prstGeom prst="ellipse">
            <a:avLst/>
          </a:prstGeom>
          <a:solidFill>
            <a:srgbClr val="FF6600"/>
          </a:solidFill>
          <a:ln w="9525" algn="ctr">
            <a:noFill/>
            <a:round/>
            <a:headEnd/>
            <a:tailEnd/>
          </a:ln>
          <a:effectLst>
            <a:prstShdw prst="shdw17" dist="17961" dir="2700000">
              <a:srgbClr val="FF66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2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广播方式接收消息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248" y="1412776"/>
            <a:ext cx="7283152" cy="3528392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New session factory,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BroadcastMessageSessionFactory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MetaBroadcastMessageSessionFactory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MetaClientConfig</a:t>
            </a:r>
            <a:r>
              <a:rPr lang="en-US" sz="14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  <a:endParaRPr lang="zh-CN" altLang="en-US" sz="14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create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broadcast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强烈建议使用单例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MessageConsumer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 smtClean="0">
                <a:latin typeface="微软雅黑" pitchFamily="34" charset="-122"/>
                <a:ea typeface="微软雅黑" pitchFamily="34" charset="-122"/>
              </a:rPr>
              <a:t>createBroadcastConsumer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(new</a:t>
            </a:r>
            <a:r>
              <a:rPr lang="zh-CN" alt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400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ConsumerConfig</a:t>
            </a:r>
            <a:r>
              <a:rPr lang="en-US" sz="1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(group));</a:t>
            </a:r>
          </a:p>
          <a:p>
            <a:pPr>
              <a:buNone/>
            </a:pPr>
            <a:endParaRPr 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490066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的使用 高级使用方式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3304" y="1268760"/>
            <a:ext cx="6203032" cy="3528392"/>
          </a:xfrm>
        </p:spPr>
        <p:txBody>
          <a:bodyPr/>
          <a:lstStyle/>
          <a:p>
            <a:pPr>
              <a:buNone/>
            </a:pPr>
            <a:endParaRPr 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发送事务消息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接收端事务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消费端使用</a:t>
            </a:r>
            <a:r>
              <a:rPr lang="en-US" altLang="zh-CN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 recover</a:t>
            </a: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发送顺序消息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发送消息自定义分区选择器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	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MessageSessionFactory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</a:rPr>
              <a:t>.createProducer</a:t>
            </a:r>
            <a:r>
              <a:rPr lang="en-US" sz="11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  <a:hlinkClick r:id="rId3"/>
              </a:rPr>
              <a:t>PartitionSelector</a:t>
            </a:r>
            <a:r>
              <a:rPr lang="en-US" sz="11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100" b="1" dirty="0" err="1" smtClean="0">
                <a:latin typeface="微软雅黑" pitchFamily="34" charset="-122"/>
                <a:ea typeface="微软雅黑" pitchFamily="34" charset="-122"/>
              </a:rPr>
              <a:t>partitionSelector</a:t>
            </a:r>
            <a:r>
              <a:rPr lang="en-US" sz="11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1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1043608" y="170080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流程图: 联系 4"/>
          <p:cNvSpPr/>
          <p:nvPr/>
        </p:nvSpPr>
        <p:spPr>
          <a:xfrm>
            <a:off x="1043608" y="242088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流程图: 联系 5"/>
          <p:cNvSpPr/>
          <p:nvPr/>
        </p:nvSpPr>
        <p:spPr>
          <a:xfrm>
            <a:off x="1043608" y="314096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流程图: 联系 6"/>
          <p:cNvSpPr/>
          <p:nvPr/>
        </p:nvSpPr>
        <p:spPr>
          <a:xfrm>
            <a:off x="1043608" y="386104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流程图: 联系 7"/>
          <p:cNvSpPr/>
          <p:nvPr/>
        </p:nvSpPr>
        <p:spPr>
          <a:xfrm>
            <a:off x="1043608" y="458112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91792" cy="360040"/>
          </a:xfrm>
        </p:spPr>
        <p:txBody>
          <a:bodyPr/>
          <a:lstStyle/>
          <a:p>
            <a:pPr algn="l"/>
            <a:r>
              <a:rPr lang="en-US" altLang="zh-CN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的性能</a:t>
            </a:r>
            <a:endParaRPr lang="zh-CN" altLang="en-US" sz="2400" b="1" kern="1200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908721"/>
          <a:ext cx="8280920" cy="4997736"/>
        </p:xfrm>
        <a:graphic>
          <a:graphicData uri="http://schemas.openxmlformats.org/drawingml/2006/table">
            <a:tbl>
              <a:tblPr/>
              <a:tblGrid>
                <a:gridCol w="1834860"/>
                <a:gridCol w="483126"/>
                <a:gridCol w="675503"/>
                <a:gridCol w="987385"/>
                <a:gridCol w="1114907"/>
                <a:gridCol w="1083574"/>
                <a:gridCol w="964796"/>
                <a:gridCol w="1136769"/>
              </a:tblGrid>
              <a:tr h="6557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测试场景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刷盘阀值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消息大小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平均每次发送消耗时间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每秒钟发送的消息数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CPU Utilization (</a:t>
                      </a: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服务端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IO </a:t>
                      </a:r>
                      <a:r>
                        <a:rPr lang="en-US" sz="1800" b="1" kern="1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wait(</a:t>
                      </a:r>
                      <a:r>
                        <a:rPr lang="zh-CN" altLang="en-US" sz="1800" b="1" kern="1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服务端</a:t>
                      </a:r>
                      <a:r>
                        <a:rPr lang="en-US" sz="1800" b="1" kern="100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Average Load(</a:t>
                      </a:r>
                      <a:r>
                        <a:rPr lang="zh-CN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服务端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63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256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2.3ms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45000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13%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0.15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2k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26000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14%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3.5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一条一刷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20.1ms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4600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5%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0.17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10.8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573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6.4ms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16000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921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Meta,10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个不同组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6.3ms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15800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17%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0.4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12201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本地事务发送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事务日志由操作系统决定刷盘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3.5ms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6750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15%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0.59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7.5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485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异步发送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0.015ms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12483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0.55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2.1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A2"/>
                    </a:solidFill>
                  </a:tcPr>
                </a:tc>
              </a:tr>
              <a:tr h="313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单台</a:t>
                      </a:r>
                      <a:r>
                        <a:rPr lang="en-US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Meta,</a:t>
                      </a:r>
                      <a:r>
                        <a:rPr lang="zh-CN" sz="1400" b="1" kern="1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异步发送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默认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4k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3ms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33000-39000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11%</a:t>
                      </a:r>
                      <a:endParaRPr lang="zh-CN" sz="12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0.7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2.1</a:t>
                      </a:r>
                      <a:endParaRPr lang="zh-CN" sz="12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355160" cy="490066"/>
          </a:xfrm>
        </p:spPr>
        <p:txBody>
          <a:bodyPr/>
          <a:lstStyle/>
          <a:p>
            <a:pPr algn="l"/>
            <a:r>
              <a:rPr lang="zh-CN" altLang="en-US" sz="2400" b="1" kern="1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b="1" kern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更详细的资料请参考：</a:t>
            </a:r>
            <a:endParaRPr lang="en-US" altLang="zh-CN" sz="2000" b="1" kern="1200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hlinkClick r:id="rId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1736" y="207167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/>
              <a:t>Q&amp;A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跟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kafka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有什么不同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?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1092800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用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scala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实现完全重写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存储结构上采用自定义结构，更简洁紧凑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Consumer API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没有采用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方式，  而是同时实现同步获取和异步订阅两种方式，更接近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JMS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跟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kafka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有什么不同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?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624" y="1268760"/>
            <a:ext cx="46085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添加了实时统计功能和协议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客户端的连接复用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实现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HA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实现发送的软负载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实现事务机制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支持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实现消息数据的无痛迁移和水平扩展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8195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有什么特性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?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1196752"/>
            <a:ext cx="64087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生产者、服务器和消费者都可分布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消息存储顺序写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性能极高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吞吐量大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支持消息顺序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支持本地和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XA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客户端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pull，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随机读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sendfile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系统调用，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zero-copy ,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批量拉数据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8195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有什么特性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?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1268760"/>
            <a:ext cx="38164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支持消费端事务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支持消息广播模式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支持异步发送消息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支持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支持消息重试和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recover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数据迁移、扩容对用户透明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消费状态保存在客户端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CBE259A-81EF-4A4F-A6E3-5CE717365DE3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能做什么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997024" y="1052736"/>
            <a:ext cx="7463408" cy="864096"/>
            <a:chOff x="0" y="0"/>
            <a:chExt cx="3984" cy="912"/>
          </a:xfrm>
        </p:grpSpPr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F3F3F3"/>
                </a:gs>
                <a:gs pos="50000">
                  <a:srgbClr val="DDDDDD"/>
                </a:gs>
                <a:gs pos="100000">
                  <a:srgbClr val="F3F3F3"/>
                </a:gs>
              </a:gsLst>
              <a:lin ang="18900000" scaled="1"/>
            </a:gradFill>
            <a:ln w="38100" cap="flat" cmpd="sng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87" y="86"/>
              <a:ext cx="1153" cy="744"/>
              <a:chOff x="0" y="2"/>
              <a:chExt cx="1153" cy="744"/>
            </a:xfrm>
          </p:grpSpPr>
          <p:sp>
            <p:nvSpPr>
              <p:cNvPr id="12" name="AutoShape 14"/>
              <p:cNvSpPr>
                <a:spLocks noChangeArrowheads="1"/>
              </p:cNvSpPr>
              <p:nvPr/>
            </p:nvSpPr>
            <p:spPr bwMode="auto">
              <a:xfrm>
                <a:off x="0" y="2"/>
                <a:ext cx="1153" cy="744"/>
              </a:xfrm>
              <a:prstGeom prst="roundRect">
                <a:avLst>
                  <a:gd name="adj" fmla="val 11921"/>
                </a:avLst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 noChangeArrowheads="1"/>
              </p:cNvSpPr>
              <p:nvPr/>
            </p:nvSpPr>
            <p:spPr bwMode="auto">
              <a:xfrm>
                <a:off x="48" y="48"/>
                <a:ext cx="382" cy="374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6"/>
                  <a:gd name="T19" fmla="*/ 0 h 598"/>
                  <a:gd name="T20" fmla="*/ 596 w 596"/>
                  <a:gd name="T21" fmla="*/ 598 h 5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rgbClr val="DAEEF0"/>
                  </a:gs>
                  <a:gs pos="100000">
                    <a:schemeClr val="accent1">
                      <a:alpha val="0"/>
                    </a:scheme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84" y="68"/>
                <a:ext cx="874" cy="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收发消息</a:t>
                </a:r>
                <a:endPara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345" y="141"/>
              <a:ext cx="2615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eaLnBrk="0" hangingPunct="0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作为普通的消息发布订阅模型使用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/>
              <a:endParaRPr lang="en-US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992832" y="2204864"/>
            <a:ext cx="7467600" cy="1395340"/>
            <a:chOff x="0" y="0"/>
            <a:chExt cx="3984" cy="1507"/>
          </a:xfrm>
        </p:grpSpPr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0" y="0"/>
              <a:ext cx="3984" cy="140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F2F2F2"/>
                </a:gs>
                <a:gs pos="50000">
                  <a:srgbClr val="DDDDDD"/>
                </a:gs>
                <a:gs pos="100000">
                  <a:srgbClr val="F2F2F2"/>
                </a:gs>
              </a:gsLst>
              <a:lin ang="18900000" scaled="1"/>
            </a:gradFill>
            <a:ln w="38100" cap="flat" cmpd="sng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87" y="86"/>
              <a:ext cx="1173" cy="1236"/>
              <a:chOff x="0" y="2"/>
              <a:chExt cx="1173" cy="1236"/>
            </a:xfrm>
          </p:grpSpPr>
          <p:sp>
            <p:nvSpPr>
              <p:cNvPr id="20" name="AutoShape 21"/>
              <p:cNvSpPr>
                <a:spLocks noChangeArrowheads="1"/>
              </p:cNvSpPr>
              <p:nvPr/>
            </p:nvSpPr>
            <p:spPr bwMode="auto">
              <a:xfrm>
                <a:off x="0" y="2"/>
                <a:ext cx="1173" cy="1236"/>
              </a:xfrm>
              <a:prstGeom prst="roundRect">
                <a:avLst>
                  <a:gd name="adj" fmla="val 11921"/>
                </a:avLst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22"/>
              <p:cNvSpPr>
                <a:spLocks noChangeArrowheads="1"/>
              </p:cNvSpPr>
              <p:nvPr/>
            </p:nvSpPr>
            <p:spPr bwMode="auto">
              <a:xfrm>
                <a:off x="49" y="48"/>
                <a:ext cx="383" cy="373"/>
              </a:xfrm>
              <a:custGeom>
                <a:avLst/>
                <a:gdLst>
                  <a:gd name="T0" fmla="*/ 76 w 596"/>
                  <a:gd name="T1" fmla="*/ 0 h 598"/>
                  <a:gd name="T2" fmla="*/ 0 w 596"/>
                  <a:gd name="T3" fmla="*/ 74 h 598"/>
                  <a:gd name="T4" fmla="*/ 0 w 596"/>
                  <a:gd name="T5" fmla="*/ 367 h 598"/>
                  <a:gd name="T6" fmla="*/ 103 w 596"/>
                  <a:gd name="T7" fmla="*/ 109 h 598"/>
                  <a:gd name="T8" fmla="*/ 379 w 596"/>
                  <a:gd name="T9" fmla="*/ 0 h 598"/>
                  <a:gd name="T10" fmla="*/ 76 w 596"/>
                  <a:gd name="T11" fmla="*/ 0 h 5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6"/>
                  <a:gd name="T19" fmla="*/ 0 h 598"/>
                  <a:gd name="T20" fmla="*/ 596 w 596"/>
                  <a:gd name="T21" fmla="*/ 598 h 5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3D4D4"/>
                  </a:gs>
                  <a:gs pos="100000">
                    <a:schemeClr val="hlink">
                      <a:alpha val="0"/>
                    </a:scheme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94" y="305"/>
                <a:ext cx="865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收集数据</a:t>
                </a:r>
                <a:endPara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342" y="78"/>
              <a:ext cx="2546" cy="1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收集和传输日志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/>
              <a:r>
                <a:rPr lang="en-US" altLang="en-US" sz="2000" dirty="0" smtClean="0">
                  <a:latin typeface="微软雅黑" pitchFamily="34" charset="-122"/>
                  <a:ea typeface="微软雅黑" pitchFamily="34" charset="-122"/>
                </a:rPr>
                <a:t>Tail4j  —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日志传输</a:t>
              </a:r>
              <a:r>
                <a:rPr lang="en-US" altLang="en-US" sz="2000" dirty="0" smtClean="0">
                  <a:latin typeface="微软雅黑" pitchFamily="34" charset="-122"/>
                  <a:ea typeface="微软雅黑" pitchFamily="34" charset="-122"/>
                </a:rPr>
                <a:t>Agent</a:t>
              </a:r>
            </a:p>
            <a:p>
              <a:pPr lvl="2">
                <a:buFont typeface="Arial" pitchFamily="34" charset="0"/>
                <a:buChar char="•"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目录扫描</a:t>
              </a:r>
              <a:endParaRPr lang="en-US" sz="1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2">
                <a:buFont typeface="Arial" pitchFamily="34" charset="0"/>
                <a:buChar char="•"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断点续传</a:t>
              </a:r>
              <a:endParaRPr lang="en-US" sz="1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2">
                <a:buFont typeface="Arial" pitchFamily="34" charset="0"/>
                <a:buChar char="•"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文件正则匹配</a:t>
              </a:r>
              <a:endParaRPr lang="en-US" sz="1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2">
                <a:buFont typeface="Arial" pitchFamily="34" charset="0"/>
                <a:buChar char="•"/>
              </a:pP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自动编码探测</a:t>
              </a:r>
              <a:endParaRPr lang="en-US" altLang="zh-CN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971600" y="3775890"/>
            <a:ext cx="7467600" cy="805238"/>
            <a:chOff x="0" y="0"/>
            <a:chExt cx="3984" cy="837"/>
          </a:xfrm>
        </p:grpSpPr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0" y="0"/>
              <a:ext cx="3984" cy="837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50000">
                  <a:srgbClr val="DDDDDD"/>
                </a:gs>
                <a:gs pos="100000">
                  <a:srgbClr val="EEEEEE"/>
                </a:gs>
              </a:gsLst>
              <a:lin ang="18900000" scaled="1"/>
            </a:gradFill>
            <a:ln w="38100" cap="flat" cmpd="sng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87" y="84"/>
              <a:ext cx="1148" cy="746"/>
              <a:chOff x="0" y="0"/>
              <a:chExt cx="1148" cy="746"/>
            </a:xfrm>
          </p:grpSpPr>
          <p:sp>
            <p:nvSpPr>
              <p:cNvPr id="27" name="AutoShap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8" cy="746"/>
              </a:xfrm>
              <a:prstGeom prst="roundRect">
                <a:avLst>
                  <a:gd name="adj" fmla="val 1192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Freeform 29"/>
              <p:cNvSpPr>
                <a:spLocks noChangeArrowheads="1"/>
              </p:cNvSpPr>
              <p:nvPr/>
            </p:nvSpPr>
            <p:spPr bwMode="auto">
              <a:xfrm>
                <a:off x="49" y="48"/>
                <a:ext cx="383" cy="373"/>
              </a:xfrm>
              <a:custGeom>
                <a:avLst/>
                <a:gdLst>
                  <a:gd name="T0" fmla="*/ 76 w 596"/>
                  <a:gd name="T1" fmla="*/ 0 h 598"/>
                  <a:gd name="T2" fmla="*/ 0 w 596"/>
                  <a:gd name="T3" fmla="*/ 74 h 598"/>
                  <a:gd name="T4" fmla="*/ 0 w 596"/>
                  <a:gd name="T5" fmla="*/ 367 h 598"/>
                  <a:gd name="T6" fmla="*/ 103 w 596"/>
                  <a:gd name="T7" fmla="*/ 109 h 598"/>
                  <a:gd name="T8" fmla="*/ 379 w 596"/>
                  <a:gd name="T9" fmla="*/ 0 h 598"/>
                  <a:gd name="T10" fmla="*/ 76 w 596"/>
                  <a:gd name="T11" fmla="*/ 0 h 5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6"/>
                  <a:gd name="T19" fmla="*/ 0 h 598"/>
                  <a:gd name="T20" fmla="*/ 596 w 596"/>
                  <a:gd name="T21" fmla="*/ 598 h 5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DE683"/>
                  </a:gs>
                  <a:gs pos="100000">
                    <a:schemeClr val="folHlink">
                      <a:alpha val="0"/>
                    </a:scheme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84" y="81"/>
                <a:ext cx="865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同步缓存</a:t>
                </a:r>
                <a:endPara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1315" y="125"/>
              <a:ext cx="2628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使用广播模式，同步各台机器的本地缓存</a:t>
              </a:r>
              <a:endParaRPr lang="en-US" altLang="zh-CN" sz="2000" dirty="0"/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971600" y="4869160"/>
            <a:ext cx="7467600" cy="792088"/>
            <a:chOff x="0" y="0"/>
            <a:chExt cx="3984" cy="912"/>
          </a:xfrm>
        </p:grpSpPr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0" y="0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50000">
                  <a:srgbClr val="DDDDDD"/>
                </a:gs>
                <a:gs pos="100000">
                  <a:srgbClr val="EEEEEE"/>
                </a:gs>
              </a:gsLst>
              <a:lin ang="18900000" scaled="1"/>
            </a:gradFill>
            <a:ln w="38100" cap="flat" cmpd="sng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2" name="Group 29"/>
            <p:cNvGrpSpPr>
              <a:grpSpLocks/>
            </p:cNvGrpSpPr>
            <p:nvPr/>
          </p:nvGrpSpPr>
          <p:grpSpPr bwMode="auto">
            <a:xfrm>
              <a:off x="87" y="84"/>
              <a:ext cx="1120" cy="746"/>
              <a:chOff x="0" y="0"/>
              <a:chExt cx="1120" cy="746"/>
            </a:xfrm>
          </p:grpSpPr>
          <p:sp>
            <p:nvSpPr>
              <p:cNvPr id="34" name="AutoShap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20" cy="746"/>
              </a:xfrm>
              <a:prstGeom prst="roundRect">
                <a:avLst>
                  <a:gd name="adj" fmla="val 11921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Freeform 29"/>
              <p:cNvSpPr>
                <a:spLocks noChangeArrowheads="1"/>
              </p:cNvSpPr>
              <p:nvPr/>
            </p:nvSpPr>
            <p:spPr bwMode="auto">
              <a:xfrm>
                <a:off x="49" y="48"/>
                <a:ext cx="383" cy="373"/>
              </a:xfrm>
              <a:custGeom>
                <a:avLst/>
                <a:gdLst>
                  <a:gd name="T0" fmla="*/ 76 w 596"/>
                  <a:gd name="T1" fmla="*/ 0 h 598"/>
                  <a:gd name="T2" fmla="*/ 0 w 596"/>
                  <a:gd name="T3" fmla="*/ 74 h 598"/>
                  <a:gd name="T4" fmla="*/ 0 w 596"/>
                  <a:gd name="T5" fmla="*/ 367 h 598"/>
                  <a:gd name="T6" fmla="*/ 103 w 596"/>
                  <a:gd name="T7" fmla="*/ 109 h 598"/>
                  <a:gd name="T8" fmla="*/ 379 w 596"/>
                  <a:gd name="T9" fmla="*/ 0 h 598"/>
                  <a:gd name="T10" fmla="*/ 76 w 596"/>
                  <a:gd name="T11" fmla="*/ 0 h 5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6"/>
                  <a:gd name="T19" fmla="*/ 0 h 598"/>
                  <a:gd name="T20" fmla="*/ 596 w 596"/>
                  <a:gd name="T21" fmla="*/ 598 h 5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DE683"/>
                  </a:gs>
                  <a:gs pos="100000">
                    <a:schemeClr val="folHlink">
                      <a:alpha val="0"/>
                    </a:scheme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30"/>
              <p:cNvSpPr txBox="1">
                <a:spLocks noChangeArrowheads="1"/>
              </p:cNvSpPr>
              <p:nvPr/>
            </p:nvSpPr>
            <p:spPr bwMode="auto">
              <a:xfrm>
                <a:off x="84" y="46"/>
                <a:ext cx="865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顺序消息</a:t>
                </a:r>
                <a:endPara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302" y="125"/>
              <a:ext cx="256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eaLnBrk="0" hangingPunct="0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需要消息有序的场景，例如数据库同步</a:t>
              </a:r>
              <a:endParaRPr 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971600" y="5877272"/>
            <a:ext cx="7467600" cy="816406"/>
            <a:chOff x="0" y="0"/>
            <a:chExt cx="3984" cy="940"/>
          </a:xfrm>
        </p:grpSpPr>
        <p:sp>
          <p:nvSpPr>
            <p:cNvPr id="38" name="AutoShape 26"/>
            <p:cNvSpPr>
              <a:spLocks noChangeArrowheads="1"/>
            </p:cNvSpPr>
            <p:nvPr/>
          </p:nvSpPr>
          <p:spPr bwMode="auto">
            <a:xfrm>
              <a:off x="0" y="0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50000">
                  <a:srgbClr val="DDDDDD"/>
                </a:gs>
                <a:gs pos="100000">
                  <a:srgbClr val="EEEEEE"/>
                </a:gs>
              </a:gsLst>
              <a:lin ang="18900000" scaled="1"/>
            </a:gradFill>
            <a:ln w="38100" cap="flat" cmpd="sng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9" name="Group 29"/>
            <p:cNvGrpSpPr>
              <a:grpSpLocks/>
            </p:cNvGrpSpPr>
            <p:nvPr/>
          </p:nvGrpSpPr>
          <p:grpSpPr bwMode="auto">
            <a:xfrm>
              <a:off x="87" y="84"/>
              <a:ext cx="1120" cy="746"/>
              <a:chOff x="0" y="0"/>
              <a:chExt cx="1120" cy="746"/>
            </a:xfrm>
          </p:grpSpPr>
          <p:sp>
            <p:nvSpPr>
              <p:cNvPr id="41" name="AutoShap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20" cy="746"/>
              </a:xfrm>
              <a:prstGeom prst="roundRect">
                <a:avLst>
                  <a:gd name="adj" fmla="val 11921"/>
                </a:avLst>
              </a:prstGeom>
              <a:solidFill>
                <a:srgbClr val="CC9900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42" name="Freeform 29"/>
              <p:cNvSpPr>
                <a:spLocks noChangeArrowheads="1"/>
              </p:cNvSpPr>
              <p:nvPr/>
            </p:nvSpPr>
            <p:spPr bwMode="auto">
              <a:xfrm>
                <a:off x="49" y="48"/>
                <a:ext cx="383" cy="373"/>
              </a:xfrm>
              <a:custGeom>
                <a:avLst/>
                <a:gdLst>
                  <a:gd name="T0" fmla="*/ 76 w 596"/>
                  <a:gd name="T1" fmla="*/ 0 h 598"/>
                  <a:gd name="T2" fmla="*/ 0 w 596"/>
                  <a:gd name="T3" fmla="*/ 74 h 598"/>
                  <a:gd name="T4" fmla="*/ 0 w 596"/>
                  <a:gd name="T5" fmla="*/ 367 h 598"/>
                  <a:gd name="T6" fmla="*/ 103 w 596"/>
                  <a:gd name="T7" fmla="*/ 109 h 598"/>
                  <a:gd name="T8" fmla="*/ 379 w 596"/>
                  <a:gd name="T9" fmla="*/ 0 h 598"/>
                  <a:gd name="T10" fmla="*/ 76 w 596"/>
                  <a:gd name="T11" fmla="*/ 0 h 5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6"/>
                  <a:gd name="T19" fmla="*/ 0 h 598"/>
                  <a:gd name="T20" fmla="*/ 596 w 596"/>
                  <a:gd name="T21" fmla="*/ 598 h 5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DE683"/>
                  </a:gs>
                  <a:gs pos="100000">
                    <a:schemeClr val="folHlink">
                      <a:alpha val="0"/>
                    </a:scheme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30"/>
              <p:cNvSpPr txBox="1">
                <a:spLocks noChangeArrowheads="1"/>
              </p:cNvSpPr>
              <p:nvPr/>
            </p:nvSpPr>
            <p:spPr bwMode="auto">
              <a:xfrm>
                <a:off x="84" y="46"/>
                <a:ext cx="865" cy="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其他</a:t>
                </a:r>
                <a:r>
                  <a:rPr lang="en-US" altLang="zh-CN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……</a:t>
                </a:r>
                <a:endPara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1302" y="125"/>
              <a:ext cx="2560" cy="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eaLnBrk="0" hangingPunct="0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更多其他场景，例如</a:t>
              </a:r>
              <a:r>
                <a:rPr lang="en-US" altLang="zh-CN" sz="2000" dirty="0" err="1" smtClean="0">
                  <a:latin typeface="微软雅黑" pitchFamily="34" charset="-122"/>
                  <a:ea typeface="微软雅黑" pitchFamily="34" charset="-122"/>
                </a:rPr>
                <a:t>acookie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等大吞吐量场景</a:t>
              </a:r>
              <a:endParaRPr lang="en-US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的应用</a:t>
            </a:r>
          </a:p>
        </p:txBody>
      </p:sp>
      <p:sp>
        <p:nvSpPr>
          <p:cNvPr id="3" name="流程图: 联系 2"/>
          <p:cNvSpPr/>
          <p:nvPr/>
        </p:nvSpPr>
        <p:spPr>
          <a:xfrm>
            <a:off x="1115616" y="134076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547664" y="1340768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ctu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acookie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1115616" y="184482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547664" y="1844824"/>
            <a:ext cx="208823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商城的会员营销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15616" y="234888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547664" y="2348880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一淘</a:t>
            </a:r>
            <a:r>
              <a:rPr 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Gene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115616" y="285293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547664" y="2852936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SNS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1115616" y="342900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547664" y="3429000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卖家中心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1115616" y="3933056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547664" y="3933056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新业务充值平台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3995936" y="1916832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4427984" y="1916832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湖畔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27984" y="2420888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聚划算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3995936" y="242088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427984" y="2924944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交易安全系统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3995936" y="292494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427984" y="1340768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TDDL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数据同步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流程图: 联系 21"/>
          <p:cNvSpPr/>
          <p:nvPr/>
        </p:nvSpPr>
        <p:spPr>
          <a:xfrm>
            <a:off x="3995936" y="134076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4427984" y="3429000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支付宝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3995936" y="3429000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755576" y="4932457"/>
            <a:ext cx="6631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淘宝每天消息</a:t>
            </a:r>
            <a:r>
              <a:rPr lang="en-US" altLang="zh-CN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3T</a:t>
            </a:r>
            <a:r>
              <a:rPr lang="zh-CN" altLang="en-US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左右，</a:t>
            </a:r>
            <a:r>
              <a:rPr lang="en-US" altLang="zh-CN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6000</a:t>
            </a:r>
            <a:r>
              <a:rPr lang="zh-CN" altLang="en-US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万条</a:t>
            </a:r>
            <a:endParaRPr lang="en-US" altLang="zh-CN" sz="3200" b="1" dirty="0" smtClean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3995936" y="4005064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427984" y="4005064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5733256"/>
            <a:ext cx="6811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支付宝每天消息</a:t>
            </a:r>
            <a:r>
              <a:rPr lang="en-US" altLang="zh-CN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6-9T</a:t>
            </a:r>
            <a:r>
              <a:rPr lang="zh-CN" altLang="en-US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，大约</a:t>
            </a:r>
            <a:r>
              <a:rPr lang="en-US" altLang="zh-CN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250</a:t>
            </a:r>
            <a:r>
              <a:rPr lang="zh-CN" altLang="en-US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亿条</a:t>
            </a:r>
            <a:endParaRPr lang="en-US" altLang="zh-CN" sz="3200" b="1" dirty="0" smtClean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48264" y="1340768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endParaRPr lang="zh-CN" altLang="en-US" sz="20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6588224" y="1340768"/>
            <a:ext cx="288032" cy="288032"/>
          </a:xfrm>
          <a:prstGeom prst="flowChartConnector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obao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taobao模板</Template>
  <TotalTime>768</TotalTime>
  <Pages>0</Pages>
  <Words>1724</Words>
  <Characters>0</Characters>
  <Application>Microsoft Office PowerPoint</Application>
  <DocSecurity>0</DocSecurity>
  <PresentationFormat>全屏显示(4:3)</PresentationFormat>
  <Lines>0</Lines>
  <Paragraphs>527</Paragraphs>
  <Slides>35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taobao模板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Producer和Broker之间的负载均衡</vt:lpstr>
      <vt:lpstr>同一Group的Consumer和Broker之间的负载均衡</vt:lpstr>
      <vt:lpstr>同一Group的Consumer和Broker之间的负载均衡</vt:lpstr>
      <vt:lpstr>异步发送消息</vt:lpstr>
      <vt:lpstr>异步发送消息  流量控制</vt:lpstr>
      <vt:lpstr>异步发送消息 流量控制</vt:lpstr>
      <vt:lpstr>服务端FAQ</vt:lpstr>
      <vt:lpstr>发送端FAQ</vt:lpstr>
      <vt:lpstr>消费者的FAQ</vt:lpstr>
      <vt:lpstr>消费者的FAQ</vt:lpstr>
      <vt:lpstr>消费者的FAQ</vt:lpstr>
      <vt:lpstr>消费者的FAQ</vt:lpstr>
      <vt:lpstr>Meta的使用 发送消息</vt:lpstr>
      <vt:lpstr>Meta的使用 异步发送</vt:lpstr>
      <vt:lpstr>Meta的使用 同步消费</vt:lpstr>
      <vt:lpstr>Meta的使用 异步消费（推荐）</vt:lpstr>
      <vt:lpstr>Meta的使用 广播方式接收消息</vt:lpstr>
      <vt:lpstr>Meta的使用 高级使用方式</vt:lpstr>
      <vt:lpstr>Meta的性能</vt:lpstr>
      <vt:lpstr>参考资料</vt:lpstr>
      <vt:lpstr>幻灯片 34</vt:lpstr>
      <vt:lpstr>幻灯片 35</vt:lpstr>
    </vt:vector>
  </TitlesOfParts>
  <Company>Alibaba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wuhua</dc:creator>
  <cp:lastModifiedBy>wuhua</cp:lastModifiedBy>
  <cp:revision>382</cp:revision>
  <cp:lastPrinted>1601-01-01T00:00:00Z</cp:lastPrinted>
  <dcterms:created xsi:type="dcterms:W3CDTF">2011-11-17T05:49:48Z</dcterms:created>
  <dcterms:modified xsi:type="dcterms:W3CDTF">2012-02-29T02:48:53Z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