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9" r:id="rId3"/>
    <p:sldId id="312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28" r:id="rId14"/>
    <p:sldId id="329" r:id="rId15"/>
    <p:sldId id="307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Garcia" initials="S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F738D"/>
    <a:srgbClr val="870078"/>
    <a:srgbClr val="DB6B9E"/>
    <a:srgbClr val="2894B6"/>
    <a:srgbClr val="6A005F"/>
    <a:srgbClr val="BFBFBF"/>
    <a:srgbClr val="46B864"/>
    <a:srgbClr val="DA00C5"/>
    <a:srgbClr val="FFD1FB"/>
    <a:srgbClr val="FFE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wholeTbl>
      <a:tcTxStyle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Style>
        <a:tcBdr/>
        <a:fill>
          <a:solidFill>
            <a:srgbClr val="FFFFFF"/>
          </a:solidFill>
        </a:fill>
      </a:tcStyle>
    </a:band2H>
    <a:firstCol>
      <a:tcTxStyle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1224" autoAdjust="0"/>
  </p:normalViewPr>
  <p:slideViewPr>
    <p:cSldViewPr snapToGrid="0" showGuides="1">
      <p:cViewPr varScale="1">
        <p:scale>
          <a:sx n="86" d="100"/>
          <a:sy n="86" d="100"/>
        </p:scale>
        <p:origin x="466" y="53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notesViewPr>
    <p:cSldViewPr snapToGrid="0">
      <p:cViewPr varScale="1">
        <p:scale>
          <a:sx n="72" d="100"/>
          <a:sy n="72" d="100"/>
        </p:scale>
        <p:origin x="30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7D45F-9B06-4FD6-B80D-63AF92FC02D4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3F7F3-BE4C-4D86-9918-24458AE0A2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>
            <a:off x="476250" y="1812727"/>
            <a:ext cx="11247461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35718" tIns="35718" rIns="35718" bIns="35718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52" name="线条"/>
          <p:cNvSpPr/>
          <p:nvPr/>
        </p:nvSpPr>
        <p:spPr>
          <a:xfrm flipV="1">
            <a:off x="476250" y="6500810"/>
            <a:ext cx="11239500" cy="2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35718" tIns="35718" rIns="35718" bIns="35718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53" name="线条"/>
          <p:cNvSpPr/>
          <p:nvPr/>
        </p:nvSpPr>
        <p:spPr>
          <a:xfrm flipV="1">
            <a:off x="476250" y="357188"/>
            <a:ext cx="112395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35718" tIns="35718" rIns="35718" bIns="35718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5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线条"/>
          <p:cNvSpPr/>
          <p:nvPr/>
        </p:nvSpPr>
        <p:spPr>
          <a:xfrm>
            <a:off x="476250" y="1812727"/>
            <a:ext cx="112395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35718" tIns="35718" rIns="35718" bIns="35718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63" name="线条"/>
          <p:cNvSpPr/>
          <p:nvPr/>
        </p:nvSpPr>
        <p:spPr>
          <a:xfrm flipV="1">
            <a:off x="476250" y="6500810"/>
            <a:ext cx="11239500" cy="2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35718" tIns="35718" rIns="35718" bIns="35718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64" name="线条"/>
          <p:cNvSpPr/>
          <p:nvPr/>
        </p:nvSpPr>
        <p:spPr>
          <a:xfrm flipV="1">
            <a:off x="476250" y="357188"/>
            <a:ext cx="112395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35718" tIns="35718" rIns="35718" bIns="35718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476250" y="2134195"/>
            <a:ext cx="11239500" cy="402728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灯片编号占位符 15"/>
          <p:cNvSpPr txBox="1"/>
          <p:nvPr userDrawn="1"/>
        </p:nvSpPr>
        <p:spPr>
          <a:xfrm>
            <a:off x="10801349" y="6405444"/>
            <a:ext cx="1390651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1" name="图片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40"/>
            <a:ext cx="12192000" cy="518887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1" y="2704131"/>
            <a:ext cx="12192000" cy="972457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464019" y="2908887"/>
            <a:ext cx="9446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</a:rPr>
              <a:t>司法数据可视化平台系统</a:t>
            </a:r>
            <a:endParaRPr lang="en-US" altLang="zh-CN" sz="3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910985" y="1963404"/>
            <a:ext cx="576000" cy="576000"/>
            <a:chOff x="10920675" y="2008140"/>
            <a:chExt cx="576000" cy="576000"/>
          </a:xfrm>
        </p:grpSpPr>
        <p:sp>
          <p:nvSpPr>
            <p:cNvPr id="15" name="矩形 14"/>
            <p:cNvSpPr/>
            <p:nvPr/>
          </p:nvSpPr>
          <p:spPr>
            <a:xfrm>
              <a:off x="11172675" y="2260140"/>
              <a:ext cx="324000" cy="324000"/>
            </a:xfrm>
            <a:prstGeom prst="rect">
              <a:avLst/>
            </a:prstGeom>
            <a:solidFill>
              <a:srgbClr val="8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20675" y="2008140"/>
              <a:ext cx="252000" cy="252000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486985" y="2931147"/>
            <a:ext cx="555624" cy="489479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2" y="2305903"/>
            <a:ext cx="1754367" cy="2198865"/>
          </a:xfrm>
          <a:prstGeom prst="rect">
            <a:avLst/>
          </a:prstGeom>
        </p:spPr>
      </p:pic>
      <p:sp>
        <p:nvSpPr>
          <p:cNvPr id="12" name="文本框 1"/>
          <p:cNvSpPr txBox="1"/>
          <p:nvPr/>
        </p:nvSpPr>
        <p:spPr>
          <a:xfrm>
            <a:off x="2931380" y="4504768"/>
            <a:ext cx="6329237" cy="9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Reporter: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Wang Hui</a:t>
            </a:r>
          </a:p>
          <a:p>
            <a:pPr algn="ctr" defTabSz="91440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+mj-ea"/>
              </a:rPr>
              <a:t>2022.12.28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B79E0C-D67D-4155-8731-5C2ED03C5325}"/>
              </a:ext>
            </a:extLst>
          </p:cNvPr>
          <p:cNvSpPr txBox="1"/>
          <p:nvPr/>
        </p:nvSpPr>
        <p:spPr>
          <a:xfrm>
            <a:off x="830605" y="1479314"/>
            <a:ext cx="10573305" cy="4128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/>
              <a:t>子模块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案件审理情况统计模块</a:t>
            </a:r>
            <a:r>
              <a:rPr lang="en-US" altLang="zh-CN" dirty="0"/>
              <a:t>——</a:t>
            </a:r>
            <a:r>
              <a:rPr lang="zh-CN" altLang="en-US" dirty="0"/>
              <a:t>统计立案数、结案数、审理天数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部门维度统计模块</a:t>
            </a:r>
            <a:r>
              <a:rPr lang="en-US" altLang="zh-CN" dirty="0"/>
              <a:t>——</a:t>
            </a:r>
            <a:r>
              <a:rPr lang="zh-CN" altLang="en-US" dirty="0"/>
              <a:t>统计各法院立案数、结案数、审理天数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当事人特征统计模块</a:t>
            </a:r>
            <a:r>
              <a:rPr lang="en-US" altLang="zh-CN" dirty="0"/>
              <a:t>——</a:t>
            </a:r>
            <a:r>
              <a:rPr lang="zh-CN" altLang="en-US" dirty="0"/>
              <a:t>对当事人一些特征进行统计（年龄，性别，文化程度，身份等）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案件特征统计模块</a:t>
            </a:r>
            <a:r>
              <a:rPr lang="en-US" altLang="zh-CN" dirty="0"/>
              <a:t>——</a:t>
            </a:r>
            <a:r>
              <a:rPr lang="zh-CN" altLang="en-US" dirty="0"/>
              <a:t>对该类型案件特征进行统计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分析报告模块</a:t>
            </a:r>
            <a:r>
              <a:rPr lang="en-US" altLang="zh-CN" dirty="0"/>
              <a:t>——</a:t>
            </a:r>
            <a:r>
              <a:rPr lang="zh-CN" altLang="en-US" dirty="0"/>
              <a:t>根据统计数据生成专题报告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C2A2D8-0D8C-4971-BEF4-49F18DE26224}"/>
              </a:ext>
            </a:extLst>
          </p:cNvPr>
          <p:cNvSpPr/>
          <p:nvPr/>
        </p:nvSpPr>
        <p:spPr>
          <a:xfrm>
            <a:off x="830605" y="225927"/>
            <a:ext cx="4416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8.</a:t>
            </a:r>
            <a:r>
              <a:rPr lang="zh-CN" altLang="en-US" sz="2400" dirty="0"/>
              <a:t>信用卡诈骗案件专题分析模块</a:t>
            </a:r>
          </a:p>
        </p:txBody>
      </p:sp>
    </p:spTree>
    <p:extLst>
      <p:ext uri="{BB962C8B-B14F-4D97-AF65-F5344CB8AC3E}">
        <p14:creationId xmlns:p14="http://schemas.microsoft.com/office/powerpoint/2010/main" val="80487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B79E0C-D67D-4155-8731-5C2ED03C5325}"/>
              </a:ext>
            </a:extLst>
          </p:cNvPr>
          <p:cNvSpPr txBox="1"/>
          <p:nvPr/>
        </p:nvSpPr>
        <p:spPr>
          <a:xfrm>
            <a:off x="830605" y="1479314"/>
            <a:ext cx="10573305" cy="4128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/>
              <a:t>子模块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案件审理情况统计模块</a:t>
            </a:r>
            <a:r>
              <a:rPr lang="en-US" altLang="zh-CN" dirty="0"/>
              <a:t>——</a:t>
            </a:r>
            <a:r>
              <a:rPr lang="zh-CN" altLang="en-US" dirty="0"/>
              <a:t>统计立案数、结案数、审理天数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部门维度统计模块</a:t>
            </a:r>
            <a:r>
              <a:rPr lang="en-US" altLang="zh-CN" dirty="0"/>
              <a:t>——</a:t>
            </a:r>
            <a:r>
              <a:rPr lang="zh-CN" altLang="en-US" dirty="0"/>
              <a:t>统计各法院立案数、结案数、审理天数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当事人特征统计模块</a:t>
            </a:r>
            <a:r>
              <a:rPr lang="en-US" altLang="zh-CN" dirty="0"/>
              <a:t>——</a:t>
            </a:r>
            <a:r>
              <a:rPr lang="zh-CN" altLang="en-US" dirty="0"/>
              <a:t>对当事人一些特征进行统计（年龄，性别，文化程度，身份等）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案件特征统计模块</a:t>
            </a:r>
            <a:r>
              <a:rPr lang="en-US" altLang="zh-CN" dirty="0"/>
              <a:t>——</a:t>
            </a:r>
            <a:r>
              <a:rPr lang="zh-CN" altLang="en-US" dirty="0"/>
              <a:t>对该类型案件特征进行统计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分析报告模块</a:t>
            </a:r>
            <a:r>
              <a:rPr lang="en-US" altLang="zh-CN" dirty="0"/>
              <a:t>——</a:t>
            </a:r>
            <a:r>
              <a:rPr lang="zh-CN" altLang="en-US" dirty="0"/>
              <a:t>根据统计数据生成专题报告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C2A2D8-0D8C-4971-BEF4-49F18DE26224}"/>
              </a:ext>
            </a:extLst>
          </p:cNvPr>
          <p:cNvSpPr/>
          <p:nvPr/>
        </p:nvSpPr>
        <p:spPr>
          <a:xfrm>
            <a:off x="830605" y="225927"/>
            <a:ext cx="4724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9.</a:t>
            </a:r>
            <a:r>
              <a:rPr lang="zh-CN" altLang="en-US" sz="2400" dirty="0"/>
              <a:t>电信网络诈骗案件专题分析模块</a:t>
            </a:r>
          </a:p>
        </p:txBody>
      </p:sp>
    </p:spTree>
    <p:extLst>
      <p:ext uri="{BB962C8B-B14F-4D97-AF65-F5344CB8AC3E}">
        <p14:creationId xmlns:p14="http://schemas.microsoft.com/office/powerpoint/2010/main" val="364500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B79E0C-D67D-4155-8731-5C2ED03C5325}"/>
              </a:ext>
            </a:extLst>
          </p:cNvPr>
          <p:cNvSpPr txBox="1"/>
          <p:nvPr/>
        </p:nvSpPr>
        <p:spPr>
          <a:xfrm>
            <a:off x="830605" y="1479314"/>
            <a:ext cx="10573305" cy="4128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/>
              <a:t>子模块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部案件审理情况统计模块</a:t>
            </a:r>
            <a:r>
              <a:rPr lang="en-US" altLang="zh-CN" dirty="0"/>
              <a:t>——</a:t>
            </a:r>
            <a:r>
              <a:rPr lang="zh-CN" altLang="en-US" dirty="0"/>
              <a:t>统计立案数、结案数、审理天数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门维度统计模块</a:t>
            </a:r>
            <a:r>
              <a:rPr lang="en-US" altLang="zh-CN" dirty="0"/>
              <a:t>——</a:t>
            </a:r>
            <a:r>
              <a:rPr lang="zh-CN" altLang="en-US" dirty="0"/>
              <a:t>统计各法院立案数、结案数、审理天数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当事人特征统计模块</a:t>
            </a:r>
            <a:r>
              <a:rPr lang="en-US" altLang="zh-CN" dirty="0"/>
              <a:t>——</a:t>
            </a:r>
            <a:r>
              <a:rPr lang="zh-CN" altLang="en-US" dirty="0"/>
              <a:t>对当事人一些特征进行统计（年龄，性别，文化程度，身份等）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案件特征统计模块</a:t>
            </a:r>
            <a:r>
              <a:rPr lang="en-US" altLang="zh-CN" dirty="0"/>
              <a:t>——</a:t>
            </a:r>
            <a:r>
              <a:rPr lang="zh-CN" altLang="en-US" dirty="0"/>
              <a:t>对该类型案件特征进行统计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分析报告模块</a:t>
            </a:r>
            <a:r>
              <a:rPr lang="en-US" altLang="zh-CN" dirty="0"/>
              <a:t>——</a:t>
            </a:r>
            <a:r>
              <a:rPr lang="zh-CN" altLang="en-US" dirty="0"/>
              <a:t>根据统计数据生成专题报告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C2A2D8-0D8C-4971-BEF4-49F18DE26224}"/>
              </a:ext>
            </a:extLst>
          </p:cNvPr>
          <p:cNvSpPr/>
          <p:nvPr/>
        </p:nvSpPr>
        <p:spPr>
          <a:xfrm>
            <a:off x="830605" y="225927"/>
            <a:ext cx="4262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10.</a:t>
            </a:r>
            <a:r>
              <a:rPr lang="zh-CN" altLang="en-US" sz="2400" dirty="0"/>
              <a:t>赡养纠纷案件专题分析模块</a:t>
            </a:r>
          </a:p>
        </p:txBody>
      </p:sp>
    </p:spTree>
    <p:extLst>
      <p:ext uri="{BB962C8B-B14F-4D97-AF65-F5344CB8AC3E}">
        <p14:creationId xmlns:p14="http://schemas.microsoft.com/office/powerpoint/2010/main" val="85147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CCE9BC1-1F5F-4C1A-8B87-6AAACD01761E}"/>
              </a:ext>
            </a:extLst>
          </p:cNvPr>
          <p:cNvGrpSpPr/>
          <p:nvPr/>
        </p:nvGrpSpPr>
        <p:grpSpPr>
          <a:xfrm>
            <a:off x="0" y="2601474"/>
            <a:ext cx="12192000" cy="1031844"/>
            <a:chOff x="0" y="2695184"/>
            <a:chExt cx="12192000" cy="149134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DE7D924-2E80-4B0A-B5E2-9D18E573FD00}"/>
                </a:ext>
              </a:extLst>
            </p:cNvPr>
            <p:cNvSpPr/>
            <p:nvPr/>
          </p:nvSpPr>
          <p:spPr>
            <a:xfrm>
              <a:off x="0" y="3667640"/>
              <a:ext cx="12192000" cy="518887"/>
            </a:xfrm>
            <a:prstGeom prst="rect">
              <a:avLst/>
            </a:prstGeom>
            <a:solidFill>
              <a:srgbClr val="453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9D8C31-9352-44EB-AAEF-424088D76AFC}"/>
                </a:ext>
              </a:extLst>
            </p:cNvPr>
            <p:cNvSpPr/>
            <p:nvPr/>
          </p:nvSpPr>
          <p:spPr>
            <a:xfrm>
              <a:off x="0" y="2695184"/>
              <a:ext cx="12192000" cy="972457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5C168A-CCD7-470E-87FC-7BD9238C8432}"/>
              </a:ext>
            </a:extLst>
          </p:cNvPr>
          <p:cNvSpPr txBox="1"/>
          <p:nvPr/>
        </p:nvSpPr>
        <p:spPr>
          <a:xfrm>
            <a:off x="4253883" y="2622815"/>
            <a:ext cx="36842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</a:rPr>
              <a:t>二、技术研发方案</a:t>
            </a:r>
          </a:p>
        </p:txBody>
      </p:sp>
    </p:spTree>
    <p:extLst>
      <p:ext uri="{BB962C8B-B14F-4D97-AF65-F5344CB8AC3E}">
        <p14:creationId xmlns:p14="http://schemas.microsoft.com/office/powerpoint/2010/main" val="6184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D6927E-9BE6-40B3-AFE8-E03DDFAE29A3}"/>
              </a:ext>
            </a:extLst>
          </p:cNvPr>
          <p:cNvSpPr txBox="1"/>
          <p:nvPr/>
        </p:nvSpPr>
        <p:spPr>
          <a:xfrm>
            <a:off x="1287261" y="1802167"/>
            <a:ext cx="8513686" cy="205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前端：</a:t>
            </a:r>
            <a:r>
              <a:rPr lang="en-US" altLang="zh-CN" dirty="0" err="1"/>
              <a:t>Vue+Echart</a:t>
            </a:r>
            <a:endParaRPr lang="en-US" altLang="zh-CN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后端：</a:t>
            </a:r>
            <a:r>
              <a:rPr lang="en-US" altLang="zh-CN" dirty="0" err="1"/>
              <a:t>SpringBoot+Mybatis</a:t>
            </a:r>
            <a:endParaRPr lang="en-US" altLang="zh-CN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数据库：</a:t>
            </a:r>
            <a:r>
              <a:rPr lang="en-US" altLang="zh-CN" dirty="0" err="1"/>
              <a:t>SyBase</a:t>
            </a:r>
            <a:r>
              <a:rPr lang="zh-CN" altLang="en-US" dirty="0"/>
              <a:t>、</a:t>
            </a:r>
            <a:r>
              <a:rPr lang="en-US" altLang="zh-CN" dirty="0" err="1"/>
              <a:t>PgSQL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03998"/>
            <a:ext cx="12192000" cy="1031844"/>
            <a:chOff x="0" y="2695184"/>
            <a:chExt cx="12192000" cy="1491343"/>
          </a:xfrm>
        </p:grpSpPr>
        <p:sp>
          <p:nvSpPr>
            <p:cNvPr id="8" name="矩形 7"/>
            <p:cNvSpPr/>
            <p:nvPr/>
          </p:nvSpPr>
          <p:spPr>
            <a:xfrm>
              <a:off x="0" y="3667640"/>
              <a:ext cx="12192000" cy="518887"/>
            </a:xfrm>
            <a:prstGeom prst="rect">
              <a:avLst/>
            </a:prstGeom>
            <a:solidFill>
              <a:srgbClr val="453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695184"/>
              <a:ext cx="12192000" cy="972457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19" y="394700"/>
            <a:ext cx="1188100" cy="148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37208" y="2767280"/>
            <a:ext cx="45175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6A005F"/>
                </a:solidFill>
              </a:rPr>
              <a:t>THANKS</a:t>
            </a:r>
            <a:endParaRPr lang="zh-CN" altLang="en-US" sz="8000" b="1" dirty="0">
              <a:solidFill>
                <a:srgbClr val="6A005F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79" y="5314527"/>
            <a:ext cx="1447442" cy="14848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CCE9BC1-1F5F-4C1A-8B87-6AAACD01761E}"/>
              </a:ext>
            </a:extLst>
          </p:cNvPr>
          <p:cNvGrpSpPr/>
          <p:nvPr/>
        </p:nvGrpSpPr>
        <p:grpSpPr>
          <a:xfrm>
            <a:off x="0" y="2601474"/>
            <a:ext cx="12192000" cy="1031844"/>
            <a:chOff x="0" y="2695184"/>
            <a:chExt cx="12192000" cy="149134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DE7D924-2E80-4B0A-B5E2-9D18E573FD00}"/>
                </a:ext>
              </a:extLst>
            </p:cNvPr>
            <p:cNvSpPr/>
            <p:nvPr/>
          </p:nvSpPr>
          <p:spPr>
            <a:xfrm>
              <a:off x="0" y="3667640"/>
              <a:ext cx="12192000" cy="518887"/>
            </a:xfrm>
            <a:prstGeom prst="rect">
              <a:avLst/>
            </a:prstGeom>
            <a:solidFill>
              <a:srgbClr val="453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9D8C31-9352-44EB-AAEF-424088D76AFC}"/>
                </a:ext>
              </a:extLst>
            </p:cNvPr>
            <p:cNvSpPr/>
            <p:nvPr/>
          </p:nvSpPr>
          <p:spPr>
            <a:xfrm>
              <a:off x="0" y="2695184"/>
              <a:ext cx="12192000" cy="972457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95C168A-CCD7-470E-87FC-7BD9238C8432}"/>
              </a:ext>
            </a:extLst>
          </p:cNvPr>
          <p:cNvSpPr txBox="1"/>
          <p:nvPr/>
        </p:nvSpPr>
        <p:spPr>
          <a:xfrm>
            <a:off x="4253883" y="2622815"/>
            <a:ext cx="36842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</a:rPr>
              <a:t>一、功能模块组成</a:t>
            </a:r>
          </a:p>
        </p:txBody>
      </p:sp>
    </p:spTree>
    <p:extLst>
      <p:ext uri="{BB962C8B-B14F-4D97-AF65-F5344CB8AC3E}">
        <p14:creationId xmlns:p14="http://schemas.microsoft.com/office/powerpoint/2010/main" val="403735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C2A2D8-0D8C-4971-BEF4-49F18DE26224}"/>
              </a:ext>
            </a:extLst>
          </p:cNvPr>
          <p:cNvSpPr/>
          <p:nvPr/>
        </p:nvSpPr>
        <p:spPr>
          <a:xfrm>
            <a:off x="830605" y="225927"/>
            <a:ext cx="3493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立案</a:t>
            </a:r>
            <a:r>
              <a:rPr lang="zh-CN" altLang="en-US" sz="2400"/>
              <a:t>数据可视化子系统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B79E0C-D67D-4155-8731-5C2ED03C5325}"/>
              </a:ext>
            </a:extLst>
          </p:cNvPr>
          <p:cNvSpPr txBox="1"/>
          <p:nvPr/>
        </p:nvSpPr>
        <p:spPr>
          <a:xfrm>
            <a:off x="830605" y="1479314"/>
            <a:ext cx="10573305" cy="4821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/>
              <a:t>功能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统计当日移送审判庭的案件数、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分案案件数、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开庭案件数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各个案件类型流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制定案件流程节点，在案件流程的业务基础上分为不同的流程节点，可以在每个节点进行监控、统计；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C2A2D8-0D8C-4971-BEF4-49F18DE26224}"/>
              </a:ext>
            </a:extLst>
          </p:cNvPr>
          <p:cNvSpPr/>
          <p:nvPr/>
        </p:nvSpPr>
        <p:spPr>
          <a:xfrm>
            <a:off x="830605" y="225927"/>
            <a:ext cx="3493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审判流程可视化子系统</a:t>
            </a:r>
          </a:p>
        </p:txBody>
      </p:sp>
    </p:spTree>
    <p:extLst>
      <p:ext uri="{BB962C8B-B14F-4D97-AF65-F5344CB8AC3E}">
        <p14:creationId xmlns:p14="http://schemas.microsoft.com/office/powerpoint/2010/main" val="220601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B79E0C-D67D-4155-8731-5C2ED03C5325}"/>
              </a:ext>
            </a:extLst>
          </p:cNvPr>
          <p:cNvSpPr txBox="1"/>
          <p:nvPr/>
        </p:nvSpPr>
        <p:spPr>
          <a:xfrm>
            <a:off x="830605" y="1479314"/>
            <a:ext cx="10573305" cy="4128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/>
              <a:t>子模块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案件审理情况统计模块</a:t>
            </a:r>
            <a:r>
              <a:rPr lang="en-US" altLang="zh-CN" dirty="0"/>
              <a:t>——</a:t>
            </a:r>
            <a:r>
              <a:rPr lang="zh-CN" altLang="en-US" dirty="0"/>
              <a:t>统计立案数、结案数、审理天数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部门维度统计模块</a:t>
            </a:r>
            <a:r>
              <a:rPr lang="en-US" altLang="zh-CN" dirty="0"/>
              <a:t>——</a:t>
            </a:r>
            <a:r>
              <a:rPr lang="zh-CN" altLang="en-US" dirty="0"/>
              <a:t>统计各法院立案数、结案数、审理天数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当事人特征统计模块</a:t>
            </a:r>
            <a:r>
              <a:rPr lang="en-US" altLang="zh-CN" dirty="0"/>
              <a:t>——</a:t>
            </a:r>
            <a:r>
              <a:rPr lang="zh-CN" altLang="en-US" dirty="0"/>
              <a:t>对当事人一些特征进行统计（年龄，性别，文化程度，身份等）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案件特征统计模块</a:t>
            </a:r>
            <a:r>
              <a:rPr lang="en-US" altLang="zh-CN" dirty="0"/>
              <a:t>——</a:t>
            </a:r>
            <a:r>
              <a:rPr lang="zh-CN" altLang="en-US" dirty="0"/>
              <a:t>对该类型案件特征进行统计（罪名、家庭因素等）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分析报告模块</a:t>
            </a:r>
            <a:r>
              <a:rPr lang="en-US" altLang="zh-CN" dirty="0"/>
              <a:t>——</a:t>
            </a:r>
            <a:r>
              <a:rPr lang="zh-CN" altLang="en-US" dirty="0"/>
              <a:t>根据统计数据生成专题报告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C2A2D8-0D8C-4971-BEF4-49F18DE26224}"/>
              </a:ext>
            </a:extLst>
          </p:cNvPr>
          <p:cNvSpPr/>
          <p:nvPr/>
        </p:nvSpPr>
        <p:spPr>
          <a:xfrm>
            <a:off x="830605" y="225927"/>
            <a:ext cx="3493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涉黑案件专题分析模块</a:t>
            </a:r>
          </a:p>
        </p:txBody>
      </p:sp>
    </p:spTree>
    <p:extLst>
      <p:ext uri="{BB962C8B-B14F-4D97-AF65-F5344CB8AC3E}">
        <p14:creationId xmlns:p14="http://schemas.microsoft.com/office/powerpoint/2010/main" val="216161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B79E0C-D67D-4155-8731-5C2ED03C5325}"/>
              </a:ext>
            </a:extLst>
          </p:cNvPr>
          <p:cNvSpPr txBox="1"/>
          <p:nvPr/>
        </p:nvSpPr>
        <p:spPr>
          <a:xfrm>
            <a:off x="830605" y="1479314"/>
            <a:ext cx="10573305" cy="4128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/>
              <a:t>功能列表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案件审理情况统计</a:t>
            </a:r>
            <a:r>
              <a:rPr lang="en-US" altLang="zh-CN" dirty="0"/>
              <a:t>——</a:t>
            </a:r>
            <a:r>
              <a:rPr lang="zh-CN" altLang="en-US" dirty="0"/>
              <a:t>统计立案数、结案数、审理天数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部门维度统计模块</a:t>
            </a:r>
            <a:r>
              <a:rPr lang="en-US" altLang="zh-CN" dirty="0"/>
              <a:t>——</a:t>
            </a:r>
            <a:r>
              <a:rPr lang="zh-CN" altLang="en-US" dirty="0"/>
              <a:t>统计各法院立案数、结案数、审理天数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当事人特征统计模块</a:t>
            </a:r>
            <a:r>
              <a:rPr lang="en-US" altLang="zh-CN" dirty="0"/>
              <a:t>——</a:t>
            </a:r>
            <a:r>
              <a:rPr lang="zh-CN" altLang="en-US" dirty="0"/>
              <a:t>对当事人一些特征进行统计（年龄，性别，文化程度，身份等）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案件特征统计模块</a:t>
            </a:r>
            <a:r>
              <a:rPr lang="en-US" altLang="zh-CN" dirty="0"/>
              <a:t>——</a:t>
            </a:r>
            <a:r>
              <a:rPr lang="zh-CN" altLang="en-US" dirty="0"/>
              <a:t>对该类型案件特征进行统计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分析报告</a:t>
            </a:r>
            <a:r>
              <a:rPr lang="en-US" altLang="zh-CN" dirty="0"/>
              <a:t>——</a:t>
            </a:r>
            <a:r>
              <a:rPr lang="zh-CN" altLang="en-US" dirty="0"/>
              <a:t>根据统计数据生成专题报告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C2A2D8-0D8C-4971-BEF4-49F18DE26224}"/>
              </a:ext>
            </a:extLst>
          </p:cNvPr>
          <p:cNvSpPr/>
          <p:nvPr/>
        </p:nvSpPr>
        <p:spPr>
          <a:xfrm>
            <a:off x="830605" y="225927"/>
            <a:ext cx="4108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4.</a:t>
            </a:r>
            <a:r>
              <a:rPr lang="zh-CN" altLang="en-US" sz="2400" dirty="0"/>
              <a:t>未成年人案件专题分析模块</a:t>
            </a:r>
          </a:p>
        </p:txBody>
      </p:sp>
    </p:spTree>
    <p:extLst>
      <p:ext uri="{BB962C8B-B14F-4D97-AF65-F5344CB8AC3E}">
        <p14:creationId xmlns:p14="http://schemas.microsoft.com/office/powerpoint/2010/main" val="207680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B79E0C-D67D-4155-8731-5C2ED03C5325}"/>
              </a:ext>
            </a:extLst>
          </p:cNvPr>
          <p:cNvSpPr txBox="1"/>
          <p:nvPr/>
        </p:nvSpPr>
        <p:spPr>
          <a:xfrm>
            <a:off x="830605" y="1479314"/>
            <a:ext cx="10573305" cy="4128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/>
              <a:t>子模块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案件审理情况统计模块</a:t>
            </a:r>
            <a:r>
              <a:rPr lang="en-US" altLang="zh-CN" dirty="0"/>
              <a:t>——</a:t>
            </a:r>
            <a:r>
              <a:rPr lang="zh-CN" altLang="en-US" dirty="0"/>
              <a:t>统计立案数、结案数、审理天数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部门维度统计模块</a:t>
            </a:r>
            <a:r>
              <a:rPr lang="en-US" altLang="zh-CN" dirty="0"/>
              <a:t>——</a:t>
            </a:r>
            <a:r>
              <a:rPr lang="zh-CN" altLang="en-US" dirty="0"/>
              <a:t>统计各法院立案数、结案数、审理天数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当事人特征统计模块</a:t>
            </a:r>
            <a:r>
              <a:rPr lang="en-US" altLang="zh-CN" dirty="0"/>
              <a:t>——</a:t>
            </a:r>
            <a:r>
              <a:rPr lang="zh-CN" altLang="en-US" dirty="0"/>
              <a:t>对当事人一些特征进行统计（年龄，性别，文化程度，身份等）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案件特征统计模块</a:t>
            </a:r>
            <a:r>
              <a:rPr lang="en-US" altLang="zh-CN" dirty="0"/>
              <a:t>——</a:t>
            </a:r>
            <a:r>
              <a:rPr lang="zh-CN" altLang="en-US" dirty="0"/>
              <a:t>对该类型案件特征进行统计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分析报告模块</a:t>
            </a:r>
            <a:r>
              <a:rPr lang="en-US" altLang="zh-CN" dirty="0"/>
              <a:t>——</a:t>
            </a:r>
            <a:r>
              <a:rPr lang="zh-CN" altLang="en-US" dirty="0"/>
              <a:t>根据统计数据生成专题报告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C2A2D8-0D8C-4971-BEF4-49F18DE26224}"/>
              </a:ext>
            </a:extLst>
          </p:cNvPr>
          <p:cNvSpPr/>
          <p:nvPr/>
        </p:nvSpPr>
        <p:spPr>
          <a:xfrm>
            <a:off x="830605" y="225927"/>
            <a:ext cx="3493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5.</a:t>
            </a:r>
            <a:r>
              <a:rPr lang="zh-CN" altLang="en-US" sz="2400" dirty="0"/>
              <a:t>离婚案件专题分析模块</a:t>
            </a:r>
          </a:p>
        </p:txBody>
      </p:sp>
    </p:spTree>
    <p:extLst>
      <p:ext uri="{BB962C8B-B14F-4D97-AF65-F5344CB8AC3E}">
        <p14:creationId xmlns:p14="http://schemas.microsoft.com/office/powerpoint/2010/main" val="3421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B79E0C-D67D-4155-8731-5C2ED03C5325}"/>
              </a:ext>
            </a:extLst>
          </p:cNvPr>
          <p:cNvSpPr txBox="1"/>
          <p:nvPr/>
        </p:nvSpPr>
        <p:spPr>
          <a:xfrm>
            <a:off x="830605" y="1479314"/>
            <a:ext cx="10573305" cy="4128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/>
              <a:t>子模块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案件审理情况统计模块</a:t>
            </a:r>
            <a:r>
              <a:rPr lang="en-US" altLang="zh-CN" dirty="0"/>
              <a:t>——</a:t>
            </a:r>
            <a:r>
              <a:rPr lang="zh-CN" altLang="en-US" dirty="0"/>
              <a:t>统计立案数、结案数、审理天数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部门维度统计模块</a:t>
            </a:r>
            <a:r>
              <a:rPr lang="en-US" altLang="zh-CN" dirty="0"/>
              <a:t>——</a:t>
            </a:r>
            <a:r>
              <a:rPr lang="zh-CN" altLang="en-US" dirty="0"/>
              <a:t>统计各法院立案数、结案数、审理天数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当事人特征统计模块</a:t>
            </a:r>
            <a:r>
              <a:rPr lang="en-US" altLang="zh-CN" dirty="0"/>
              <a:t>——</a:t>
            </a:r>
            <a:r>
              <a:rPr lang="zh-CN" altLang="en-US" dirty="0"/>
              <a:t>对当事人一些特征进行统计（年龄，性别，文化程度，身份等）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案件特征统计模块</a:t>
            </a:r>
            <a:r>
              <a:rPr lang="en-US" altLang="zh-CN" dirty="0"/>
              <a:t>——</a:t>
            </a:r>
            <a:r>
              <a:rPr lang="zh-CN" altLang="en-US" dirty="0"/>
              <a:t>对该类型案件特征进行统计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分析报告模块</a:t>
            </a:r>
            <a:r>
              <a:rPr lang="en-US" altLang="zh-CN" dirty="0"/>
              <a:t>——</a:t>
            </a:r>
            <a:r>
              <a:rPr lang="zh-CN" altLang="en-US" dirty="0"/>
              <a:t>根据统计数据生成专题报告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C2A2D8-0D8C-4971-BEF4-49F18DE26224}"/>
              </a:ext>
            </a:extLst>
          </p:cNvPr>
          <p:cNvSpPr/>
          <p:nvPr/>
        </p:nvSpPr>
        <p:spPr>
          <a:xfrm>
            <a:off x="830605" y="225927"/>
            <a:ext cx="4108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6.</a:t>
            </a:r>
            <a:r>
              <a:rPr lang="zh-CN" altLang="en-US" sz="2400" dirty="0"/>
              <a:t>道路交通案件专题分析模块</a:t>
            </a:r>
          </a:p>
        </p:txBody>
      </p:sp>
    </p:spTree>
    <p:extLst>
      <p:ext uri="{BB962C8B-B14F-4D97-AF65-F5344CB8AC3E}">
        <p14:creationId xmlns:p14="http://schemas.microsoft.com/office/powerpoint/2010/main" val="33475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B79E0C-D67D-4155-8731-5C2ED03C5325}"/>
              </a:ext>
            </a:extLst>
          </p:cNvPr>
          <p:cNvSpPr txBox="1"/>
          <p:nvPr/>
        </p:nvSpPr>
        <p:spPr>
          <a:xfrm>
            <a:off x="830605" y="1479314"/>
            <a:ext cx="10573305" cy="4128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/>
              <a:t>子模块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案件审理情况统计模块</a:t>
            </a:r>
            <a:r>
              <a:rPr lang="en-US" altLang="zh-CN" dirty="0"/>
              <a:t>——</a:t>
            </a:r>
            <a:r>
              <a:rPr lang="zh-CN" altLang="en-US" dirty="0"/>
              <a:t>统计立案数、结案数、审理天数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部门维度统计模块</a:t>
            </a:r>
            <a:r>
              <a:rPr lang="en-US" altLang="zh-CN" dirty="0"/>
              <a:t>——</a:t>
            </a:r>
            <a:r>
              <a:rPr lang="zh-CN" altLang="en-US" dirty="0"/>
              <a:t>统计各法院立案数、结案数、审理天数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当事人特征统计模块</a:t>
            </a:r>
            <a:r>
              <a:rPr lang="en-US" altLang="zh-CN" dirty="0"/>
              <a:t>——</a:t>
            </a:r>
            <a:r>
              <a:rPr lang="zh-CN" altLang="en-US" dirty="0"/>
              <a:t>对当事人一些特征进行统计（年龄，性别，文化程度，身份等）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案件特征统计模块</a:t>
            </a:r>
            <a:r>
              <a:rPr lang="en-US" altLang="zh-CN" dirty="0"/>
              <a:t>——</a:t>
            </a:r>
            <a:r>
              <a:rPr lang="zh-CN" altLang="en-US" dirty="0"/>
              <a:t>对该类型案件特征进行统计</a:t>
            </a:r>
            <a:endParaRPr lang="en-US" altLang="zh-CN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分析报告模块</a:t>
            </a:r>
            <a:r>
              <a:rPr lang="en-US" altLang="zh-CN" dirty="0"/>
              <a:t>——</a:t>
            </a:r>
            <a:r>
              <a:rPr lang="zh-CN" altLang="en-US" dirty="0"/>
              <a:t>根据统计数据生成专题报告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C2A2D8-0D8C-4971-BEF4-49F18DE26224}"/>
              </a:ext>
            </a:extLst>
          </p:cNvPr>
          <p:cNvSpPr/>
          <p:nvPr/>
        </p:nvSpPr>
        <p:spPr>
          <a:xfrm>
            <a:off x="830605" y="225927"/>
            <a:ext cx="4724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7.</a:t>
            </a:r>
            <a:r>
              <a:rPr lang="zh-CN" altLang="en-US" sz="2400" dirty="0"/>
              <a:t>知识产权侵权案件专题分析模块</a:t>
            </a:r>
          </a:p>
        </p:txBody>
      </p:sp>
    </p:spTree>
    <p:extLst>
      <p:ext uri="{BB962C8B-B14F-4D97-AF65-F5344CB8AC3E}">
        <p14:creationId xmlns:p14="http://schemas.microsoft.com/office/powerpoint/2010/main" val="170010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943aade-0f25-427d-8188-9a6d57433813}"/>
</p:tagLst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</TotalTime>
  <Words>772</Words>
  <Application>Microsoft Office PowerPoint</Application>
  <PresentationFormat>宽屏</PresentationFormat>
  <Paragraphs>74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宋体</vt:lpstr>
      <vt:lpstr>微软雅黑</vt:lpstr>
      <vt:lpstr>Arial</vt:lpstr>
      <vt:lpstr>Calibri</vt:lpstr>
      <vt:lpstr>Helvetica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wanghui</cp:lastModifiedBy>
  <cp:revision>920</cp:revision>
  <cp:lastPrinted>2018-10-24T01:30:00Z</cp:lastPrinted>
  <dcterms:created xsi:type="dcterms:W3CDTF">2015-10-24T01:57:00Z</dcterms:created>
  <dcterms:modified xsi:type="dcterms:W3CDTF">2021-12-30T08:27:11Z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