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68" r:id="rId3"/>
    <p:sldId id="257" r:id="rId4"/>
    <p:sldId id="311" r:id="rId5"/>
    <p:sldId id="307" r:id="rId6"/>
    <p:sldId id="308" r:id="rId7"/>
    <p:sldId id="310" r:id="rId8"/>
    <p:sldId id="312" r:id="rId9"/>
    <p:sldId id="288" r:id="rId10"/>
    <p:sldId id="318" r:id="rId11"/>
    <p:sldId id="319" r:id="rId12"/>
    <p:sldId id="313" r:id="rId13"/>
    <p:sldId id="315" r:id="rId14"/>
    <p:sldId id="321" r:id="rId15"/>
    <p:sldId id="322" r:id="rId16"/>
    <p:sldId id="314" r:id="rId17"/>
    <p:sldId id="320" r:id="rId18"/>
    <p:sldId id="324" r:id="rId19"/>
    <p:sldId id="325" r:id="rId20"/>
    <p:sldId id="326" r:id="rId21"/>
    <p:sldId id="327" r:id="rId22"/>
    <p:sldId id="328" r:id="rId23"/>
    <p:sldId id="329" r:id="rId24"/>
    <p:sldId id="306"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微软雅黑" pitchFamily="34" charset="-122"/>
        <a:ea typeface="微软雅黑" pitchFamily="34" charset="-122"/>
        <a:cs typeface="+mn-cs"/>
      </a:defRPr>
    </a:lvl1pPr>
    <a:lvl2pPr marL="457200" algn="l" rtl="0" fontAlgn="base">
      <a:spcBef>
        <a:spcPct val="0"/>
      </a:spcBef>
      <a:spcAft>
        <a:spcPct val="0"/>
      </a:spcAft>
      <a:defRPr kern="1200">
        <a:solidFill>
          <a:schemeClr val="tx1"/>
        </a:solidFill>
        <a:latin typeface="微软雅黑" pitchFamily="34" charset="-122"/>
        <a:ea typeface="微软雅黑" pitchFamily="34" charset="-122"/>
        <a:cs typeface="+mn-cs"/>
      </a:defRPr>
    </a:lvl2pPr>
    <a:lvl3pPr marL="914400" algn="l" rtl="0" fontAlgn="base">
      <a:spcBef>
        <a:spcPct val="0"/>
      </a:spcBef>
      <a:spcAft>
        <a:spcPct val="0"/>
      </a:spcAft>
      <a:defRPr kern="1200">
        <a:solidFill>
          <a:schemeClr val="tx1"/>
        </a:solidFill>
        <a:latin typeface="微软雅黑" pitchFamily="34" charset="-122"/>
        <a:ea typeface="微软雅黑" pitchFamily="34" charset="-122"/>
        <a:cs typeface="+mn-cs"/>
      </a:defRPr>
    </a:lvl3pPr>
    <a:lvl4pPr marL="1371600" algn="l" rtl="0" fontAlgn="base">
      <a:spcBef>
        <a:spcPct val="0"/>
      </a:spcBef>
      <a:spcAft>
        <a:spcPct val="0"/>
      </a:spcAft>
      <a:defRPr kern="1200">
        <a:solidFill>
          <a:schemeClr val="tx1"/>
        </a:solidFill>
        <a:latin typeface="微软雅黑" pitchFamily="34" charset="-122"/>
        <a:ea typeface="微软雅黑" pitchFamily="34" charset="-122"/>
        <a:cs typeface="+mn-cs"/>
      </a:defRPr>
    </a:lvl4pPr>
    <a:lvl5pPr marL="1828800" algn="l" rtl="0" fontAlgn="base">
      <a:spcBef>
        <a:spcPct val="0"/>
      </a:spcBef>
      <a:spcAft>
        <a:spcPct val="0"/>
      </a:spcAft>
      <a:defRPr kern="1200">
        <a:solidFill>
          <a:schemeClr val="tx1"/>
        </a:solidFill>
        <a:latin typeface="微软雅黑" pitchFamily="34" charset="-122"/>
        <a:ea typeface="微软雅黑" pitchFamily="34" charset="-122"/>
        <a:cs typeface="+mn-cs"/>
      </a:defRPr>
    </a:lvl5pPr>
    <a:lvl6pPr marL="2286000" algn="l" defTabSz="914400" rtl="0" eaLnBrk="1" latinLnBrk="0" hangingPunct="1">
      <a:defRPr kern="1200">
        <a:solidFill>
          <a:schemeClr val="tx1"/>
        </a:solidFill>
        <a:latin typeface="微软雅黑" pitchFamily="34" charset="-122"/>
        <a:ea typeface="微软雅黑" pitchFamily="34" charset="-122"/>
        <a:cs typeface="+mn-cs"/>
      </a:defRPr>
    </a:lvl6pPr>
    <a:lvl7pPr marL="2743200" algn="l" defTabSz="914400" rtl="0" eaLnBrk="1" latinLnBrk="0" hangingPunct="1">
      <a:defRPr kern="1200">
        <a:solidFill>
          <a:schemeClr val="tx1"/>
        </a:solidFill>
        <a:latin typeface="微软雅黑" pitchFamily="34" charset="-122"/>
        <a:ea typeface="微软雅黑" pitchFamily="34" charset="-122"/>
        <a:cs typeface="+mn-cs"/>
      </a:defRPr>
    </a:lvl7pPr>
    <a:lvl8pPr marL="3200400" algn="l" defTabSz="914400" rtl="0" eaLnBrk="1" latinLnBrk="0" hangingPunct="1">
      <a:defRPr kern="1200">
        <a:solidFill>
          <a:schemeClr val="tx1"/>
        </a:solidFill>
        <a:latin typeface="微软雅黑" pitchFamily="34" charset="-122"/>
        <a:ea typeface="微软雅黑" pitchFamily="34" charset="-122"/>
        <a:cs typeface="+mn-cs"/>
      </a:defRPr>
    </a:lvl8pPr>
    <a:lvl9pPr marL="3657600" algn="l" defTabSz="914400" rtl="0" eaLnBrk="1" latinLnBrk="0" hangingPunct="1">
      <a:defRPr kern="1200">
        <a:solidFill>
          <a:schemeClr val="tx1"/>
        </a:solidFill>
        <a:latin typeface="微软雅黑" pitchFamily="34" charset="-122"/>
        <a:ea typeface="微软雅黑" pitchFamily="34" charset="-122"/>
        <a:cs typeface="+mn-cs"/>
      </a:defRPr>
    </a:lvl9pPr>
  </p:defaultTextStyle>
  <p:extLst>
    <p:ext uri="{EFAFB233-063F-42B5-8137-9DF3F51BA10A}">
      <p15:sldGuideLst xmlns:p15="http://schemas.microsoft.com/office/powerpoint/2012/main" xmlns="">
        <p15:guide id="1" orient="horz" pos="2251">
          <p15:clr>
            <a:srgbClr val="A4A3A4"/>
          </p15:clr>
        </p15:guide>
        <p15:guide id="2" orient="horz" pos="3203">
          <p15:clr>
            <a:srgbClr val="A4A3A4"/>
          </p15:clr>
        </p15:guide>
        <p15:guide id="3" orient="horz" pos="1185">
          <p15:clr>
            <a:srgbClr val="A4A3A4"/>
          </p15:clr>
        </p15:guide>
        <p15:guide id="4" orient="horz" pos="1661">
          <p15:clr>
            <a:srgbClr val="A4A3A4"/>
          </p15:clr>
        </p15:guide>
        <p15:guide id="5" orient="horz" pos="2069">
          <p15:clr>
            <a:srgbClr val="A4A3A4"/>
          </p15:clr>
        </p15:guide>
        <p15:guide id="6" orient="horz" pos="2931">
          <p15:clr>
            <a:srgbClr val="A4A3A4"/>
          </p15:clr>
        </p15:guide>
        <p15:guide id="7" orient="horz" pos="1502">
          <p15:clr>
            <a:srgbClr val="A4A3A4"/>
          </p15:clr>
        </p15:guide>
        <p15:guide id="8" pos="3795">
          <p15:clr>
            <a:srgbClr val="A4A3A4"/>
          </p15:clr>
        </p15:guide>
        <p15:guide id="9" pos="3386">
          <p15:clr>
            <a:srgbClr val="A4A3A4"/>
          </p15:clr>
        </p15:guide>
        <p15:guide id="10" pos="3228">
          <p15:clr>
            <a:srgbClr val="A4A3A4"/>
          </p15:clr>
        </p15:guide>
        <p15:guide id="11" pos="5586">
          <p15:clr>
            <a:srgbClr val="A4A3A4"/>
          </p15:clr>
        </p15:guide>
        <p15:guide id="12" pos="5450">
          <p15:clr>
            <a:srgbClr val="A4A3A4"/>
          </p15:clr>
        </p15:guide>
        <p15:guide id="13" pos="982">
          <p15:clr>
            <a:srgbClr val="A4A3A4"/>
          </p15:clr>
        </p15:guide>
        <p15:guide id="14" pos="10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EA"/>
    <a:srgbClr val="4F867D"/>
    <a:srgbClr val="98BF37"/>
    <a:srgbClr val="2B4F3F"/>
    <a:srgbClr val="AED99B"/>
    <a:srgbClr val="B6D46A"/>
    <a:srgbClr val="197519"/>
    <a:srgbClr val="5AAB1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79" autoAdjust="0"/>
    <p:restoredTop sz="94140" autoAdjust="0"/>
  </p:normalViewPr>
  <p:slideViewPr>
    <p:cSldViewPr snapToGrid="0">
      <p:cViewPr varScale="1">
        <p:scale>
          <a:sx n="70" d="100"/>
          <a:sy n="70" d="100"/>
        </p:scale>
        <p:origin x="-750" y="-108"/>
      </p:cViewPr>
      <p:guideLst>
        <p:guide orient="horz" pos="2251"/>
        <p:guide orient="horz" pos="3203"/>
        <p:guide orient="horz" pos="1185"/>
        <p:guide orient="horz" pos="1661"/>
        <p:guide orient="horz" pos="2069"/>
        <p:guide orient="horz" pos="2931"/>
        <p:guide orient="horz" pos="1502"/>
        <p:guide pos="3795"/>
        <p:guide pos="3386"/>
        <p:guide pos="3228"/>
        <p:guide pos="5586"/>
        <p:guide pos="5450"/>
        <p:guide pos="982"/>
        <p:guide pos="105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EF55CAEE-9351-405D-B604-5A2BE040498C}" type="datetimeFigureOut">
              <a:rPr lang="zh-CN" altLang="en-US"/>
              <a:pPr/>
              <a:t>2017-12-6</a:t>
            </a:fld>
            <a:endParaRPr lang="zh-CN" altLang="en-US">
              <a:latin typeface="微软雅黑" pitchFamily="34" charset="-122"/>
              <a:ea typeface="微软雅黑" pitchFamily="34" charset="-122"/>
            </a:endParaRPr>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4026F42-6C18-436D-9B0C-AEFDE08ED310}" type="slidenum">
              <a:rPr lang="zh-CN" altLang="en-US"/>
              <a:pPr/>
              <a:t>‹#›</a:t>
            </a:fld>
            <a:endParaRPr lang="zh-CN" altLang="en-US"/>
          </a:p>
        </p:txBody>
      </p:sp>
    </p:spTree>
    <p:extLst>
      <p:ext uri="{BB962C8B-B14F-4D97-AF65-F5344CB8AC3E}">
        <p14:creationId xmlns:p14="http://schemas.microsoft.com/office/powerpoint/2010/main" xmlns="" val="3911003008"/>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微软雅黑" pitchFamily="34" charset="-122"/>
        <a:ea typeface="微软雅黑" pitchFamily="34" charset="-122"/>
        <a:cs typeface="+mn-cs"/>
      </a:defRPr>
    </a:lvl1pPr>
    <a:lvl2pPr marL="4572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2pPr>
    <a:lvl3pPr marL="9144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3pPr>
    <a:lvl4pPr marL="13716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4pPr>
    <a:lvl5pPr marL="1828800" algn="l" rtl="0" fontAlgn="base">
      <a:spcBef>
        <a:spcPct val="0"/>
      </a:spcBef>
      <a:spcAft>
        <a:spcPct val="0"/>
      </a:spcAft>
      <a:defRPr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smtClean="0"/>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fld id="{0494473A-8CFA-4753-A279-55231BB8101D}" type="slidenum">
              <a:rPr lang="zh-CN" altLang="en-US"/>
              <a:pPr/>
              <a:t>2</a:t>
            </a:fld>
            <a:endParaRPr lang="zh-CN" altLang="en-US"/>
          </a:p>
        </p:txBody>
      </p:sp>
    </p:spTree>
    <p:extLst>
      <p:ext uri="{BB962C8B-B14F-4D97-AF65-F5344CB8AC3E}">
        <p14:creationId xmlns:p14="http://schemas.microsoft.com/office/powerpoint/2010/main" xmlns="" val="187920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73F1CDE-4FB8-4F7D-8D86-26D5D6572090}" type="slidenum">
              <a:rPr lang="zh-CN" altLang="en-US"/>
              <a:pPr/>
              <a:t>‹#›</a:t>
            </a:fld>
            <a:endParaRPr lang="zh-CN" altLang="en-US"/>
          </a:p>
        </p:txBody>
      </p:sp>
    </p:spTree>
    <p:extLst>
      <p:ext uri="{BB962C8B-B14F-4D97-AF65-F5344CB8AC3E}">
        <p14:creationId xmlns:p14="http://schemas.microsoft.com/office/powerpoint/2010/main" xmlns="" val="159452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A52BEEF-3F49-4E9C-B14E-D1724661BDDE}" type="slidenum">
              <a:rPr lang="zh-CN" altLang="en-US"/>
              <a:pPr/>
              <a:t>‹#›</a:t>
            </a:fld>
            <a:endParaRPr lang="zh-CN" altLang="en-US"/>
          </a:p>
        </p:txBody>
      </p:sp>
    </p:spTree>
    <p:extLst>
      <p:ext uri="{BB962C8B-B14F-4D97-AF65-F5344CB8AC3E}">
        <p14:creationId xmlns:p14="http://schemas.microsoft.com/office/powerpoint/2010/main" xmlns="" val="11169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9E52F6-DC1F-41FF-8E62-B25756EC5CAC}" type="slidenum">
              <a:rPr lang="zh-CN" altLang="en-US"/>
              <a:pPr/>
              <a:t>‹#›</a:t>
            </a:fld>
            <a:endParaRPr lang="zh-CN" altLang="en-US"/>
          </a:p>
        </p:txBody>
      </p:sp>
    </p:spTree>
    <p:extLst>
      <p:ext uri="{BB962C8B-B14F-4D97-AF65-F5344CB8AC3E}">
        <p14:creationId xmlns:p14="http://schemas.microsoft.com/office/powerpoint/2010/main" xmlns="" val="10140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17E17FA-FCC5-4EE0-A28A-D833B4026341}" type="slidenum">
              <a:rPr lang="zh-CN" altLang="en-US"/>
              <a:pPr/>
              <a:t>‹#›</a:t>
            </a:fld>
            <a:endParaRPr lang="zh-CN" altLang="en-US"/>
          </a:p>
        </p:txBody>
      </p:sp>
    </p:spTree>
    <p:extLst>
      <p:ext uri="{BB962C8B-B14F-4D97-AF65-F5344CB8AC3E}">
        <p14:creationId xmlns:p14="http://schemas.microsoft.com/office/powerpoint/2010/main" xmlns="" val="180251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CB419A4-C857-4B04-9E70-453420B4E211}" type="slidenum">
              <a:rPr lang="zh-CN" altLang="en-US"/>
              <a:pPr/>
              <a:t>‹#›</a:t>
            </a:fld>
            <a:endParaRPr lang="zh-CN" altLang="en-US"/>
          </a:p>
        </p:txBody>
      </p:sp>
    </p:spTree>
    <p:extLst>
      <p:ext uri="{BB962C8B-B14F-4D97-AF65-F5344CB8AC3E}">
        <p14:creationId xmlns:p14="http://schemas.microsoft.com/office/powerpoint/2010/main" xmlns="" val="395203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3776765-1DFD-4515-87EE-5ED40E720194}" type="slidenum">
              <a:rPr lang="zh-CN" altLang="en-US"/>
              <a:pPr/>
              <a:t>‹#›</a:t>
            </a:fld>
            <a:endParaRPr lang="zh-CN" altLang="en-US"/>
          </a:p>
        </p:txBody>
      </p:sp>
    </p:spTree>
    <p:extLst>
      <p:ext uri="{BB962C8B-B14F-4D97-AF65-F5344CB8AC3E}">
        <p14:creationId xmlns:p14="http://schemas.microsoft.com/office/powerpoint/2010/main" xmlns="" val="33008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E64B888-605F-42D5-9B85-FE32AD1C9849}" type="slidenum">
              <a:rPr lang="zh-CN" altLang="en-US"/>
              <a:pPr/>
              <a:t>‹#›</a:t>
            </a:fld>
            <a:endParaRPr lang="zh-CN" altLang="en-US"/>
          </a:p>
        </p:txBody>
      </p:sp>
    </p:spTree>
    <p:extLst>
      <p:ext uri="{BB962C8B-B14F-4D97-AF65-F5344CB8AC3E}">
        <p14:creationId xmlns:p14="http://schemas.microsoft.com/office/powerpoint/2010/main" xmlns="" val="64949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8F7BEF89-29F2-4702-85D0-0FA1D72D6BDC}" type="slidenum">
              <a:rPr lang="zh-CN" altLang="en-US"/>
              <a:pPr/>
              <a:t>‹#›</a:t>
            </a:fld>
            <a:endParaRPr lang="zh-CN" altLang="en-US"/>
          </a:p>
        </p:txBody>
      </p:sp>
    </p:spTree>
    <p:extLst>
      <p:ext uri="{BB962C8B-B14F-4D97-AF65-F5344CB8AC3E}">
        <p14:creationId xmlns:p14="http://schemas.microsoft.com/office/powerpoint/2010/main" xmlns="" val="35536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A3F78E8-AF35-44E5-8540-08F45E5BF9EC}" type="slidenum">
              <a:rPr lang="zh-CN" altLang="en-US"/>
              <a:pPr/>
              <a:t>‹#›</a:t>
            </a:fld>
            <a:endParaRPr lang="zh-CN" altLang="en-US"/>
          </a:p>
        </p:txBody>
      </p:sp>
    </p:spTree>
    <p:extLst>
      <p:ext uri="{BB962C8B-B14F-4D97-AF65-F5344CB8AC3E}">
        <p14:creationId xmlns:p14="http://schemas.microsoft.com/office/powerpoint/2010/main" xmlns="" val="349907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pPr/>
              <a:t>2017-12-6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61A111-6C44-4ADA-8907-E6E0E321EDD5}" type="slidenum">
              <a:rPr lang="zh-CN" altLang="en-US"/>
              <a:pPr/>
              <a:t>‹#›</a:t>
            </a:fld>
            <a:endParaRPr lang="zh-CN" altLang="en-US"/>
          </a:p>
        </p:txBody>
      </p:sp>
    </p:spTree>
    <p:extLst>
      <p:ext uri="{BB962C8B-B14F-4D97-AF65-F5344CB8AC3E}">
        <p14:creationId xmlns:p14="http://schemas.microsoft.com/office/powerpoint/2010/main" xmlns="" val="64533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97519">
            <a:alpha val="4999"/>
          </a:srgb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463C627-6A63-442D-9051-38C884ED0C10}" type="datetimeFigureOut">
              <a:rPr lang="zh-CN" altLang="en-US"/>
              <a:pPr/>
              <a:t>2017-12-6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BB62685-5D3F-46CE-A885-364600ECF8E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2pPr>
      <a:lvl3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3pPr>
      <a:lvl4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4pPr>
      <a:lvl5pPr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5pPr>
      <a:lvl6pPr marL="4572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6pPr>
      <a:lvl7pPr marL="9144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7pPr>
      <a:lvl8pPr marL="13716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8pPr>
      <a:lvl9pPr marL="1828800" algn="l" rtl="0" fontAlgn="base">
        <a:lnSpc>
          <a:spcPct val="90000"/>
        </a:lnSpc>
        <a:spcBef>
          <a:spcPct val="0"/>
        </a:spcBef>
        <a:spcAft>
          <a:spcPct val="0"/>
        </a:spcAft>
        <a:defRPr sz="4400">
          <a:solidFill>
            <a:schemeClr val="tx1"/>
          </a:solidFill>
          <a:latin typeface="微软雅黑" pitchFamily="34" charset="-122"/>
          <a:ea typeface="微软雅黑" pitchFamily="34"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271010" y="2429193"/>
            <a:ext cx="37719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8000" dirty="0" smtClean="0">
                <a:solidFill>
                  <a:schemeClr val="bg1"/>
                </a:solidFill>
              </a:rPr>
              <a:t>微服务</a:t>
            </a:r>
            <a:endParaRPr lang="zh-CN" altLang="en-US" sz="8000" dirty="0">
              <a:solidFill>
                <a:schemeClr val="bg1"/>
              </a:solidFill>
            </a:endParaRPr>
          </a:p>
        </p:txBody>
      </p:sp>
      <p:cxnSp>
        <p:nvCxnSpPr>
          <p:cNvPr id="47" name="直接连接符 46"/>
          <p:cNvCxnSpPr/>
          <p:nvPr/>
        </p:nvCxnSpPr>
        <p:spPr>
          <a:xfrm>
            <a:off x="4210050" y="4110038"/>
            <a:ext cx="3771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5127625" y="4651375"/>
            <a:ext cx="1936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dirty="0" smtClean="0">
                <a:solidFill>
                  <a:schemeClr val="bg1"/>
                </a:solidFill>
              </a:rPr>
              <a:t>作者：岳静</a:t>
            </a:r>
            <a:endParaRPr lang="zh-CN" alt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16" presetClass="entr" presetSubtype="37" fill="hold"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barn(outVertical)">
                                      <p:cBhvr>
                                        <p:cTn id="14" dur="500"/>
                                        <p:tgtEl>
                                          <p:spTgt spid="47"/>
                                        </p:tgtEl>
                                      </p:cBhvr>
                                    </p:animEffect>
                                  </p:childTnLst>
                                </p:cTn>
                              </p:par>
                              <p:par>
                                <p:cTn id="15" presetID="42" presetClass="entr" presetSubtype="0" fill="hold" grpId="0" nodeType="withEffect">
                                  <p:stCondLst>
                                    <p:cond delay="14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12" presetClass="entr" presetSubtype="4" fill="hold" grpId="0" nodeType="withEffect">
                                  <p:stCondLst>
                                    <p:cond delay="8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p:tgtEl>
                                          <p:spTgt spid="15"/>
                                        </p:tgtEl>
                                        <p:attrNameLst>
                                          <p:attrName>ppt_y</p:attrName>
                                        </p:attrNameLst>
                                      </p:cBhvr>
                                      <p:tavLst>
                                        <p:tav tm="0">
                                          <p:val>
                                            <p:strVal val="#ppt_y+#ppt_h*1.125000"/>
                                          </p:val>
                                        </p:tav>
                                        <p:tav tm="100000">
                                          <p:val>
                                            <p:strVal val="#ppt_y"/>
                                          </p:val>
                                        </p:tav>
                                      </p:tavLst>
                                    </p:anim>
                                    <p:animEffect transition="in" filter="wipe(up)">
                                      <p:cBhvr>
                                        <p:cTn id="23" dur="1000"/>
                                        <p:tgtEl>
                                          <p:spTgt spid="15"/>
                                        </p:tgtEl>
                                      </p:cBhvr>
                                    </p:animEffect>
                                  </p:childTnLst>
                                </p:cTn>
                              </p:par>
                              <p:par>
                                <p:cTn id="24" presetID="12" presetClass="entr" presetSubtype="4" fill="hold" grpId="0" nodeType="withEffect">
                                  <p:stCondLst>
                                    <p:cond delay="600"/>
                                  </p:stCondLst>
                                  <p:childTnLst>
                                    <p:set>
                                      <p:cBhvr>
                                        <p:cTn id="25" dur="1" fill="hold">
                                          <p:stCondLst>
                                            <p:cond delay="0"/>
                                          </p:stCondLst>
                                        </p:cTn>
                                        <p:tgtEl>
                                          <p:spTgt spid="37"/>
                                        </p:tgtEl>
                                        <p:attrNameLst>
                                          <p:attrName>style.visibility</p:attrName>
                                        </p:attrNameLst>
                                      </p:cBhvr>
                                      <p:to>
                                        <p:strVal val="visible"/>
                                      </p:to>
                                    </p:set>
                                    <p:anim calcmode="lin" valueType="num">
                                      <p:cBhvr>
                                        <p:cTn id="26" dur="1000"/>
                                        <p:tgtEl>
                                          <p:spTgt spid="37"/>
                                        </p:tgtEl>
                                        <p:attrNameLst>
                                          <p:attrName>ppt_y</p:attrName>
                                        </p:attrNameLst>
                                      </p:cBhvr>
                                      <p:tavLst>
                                        <p:tav tm="0">
                                          <p:val>
                                            <p:strVal val="#ppt_y+#ppt_h*1.125000"/>
                                          </p:val>
                                        </p:tav>
                                        <p:tav tm="100000">
                                          <p:val>
                                            <p:strVal val="#ppt_y"/>
                                          </p:val>
                                        </p:tav>
                                      </p:tavLst>
                                    </p:anim>
                                    <p:animEffect transition="in" filter="wipe(up)">
                                      <p:cBhvr>
                                        <p:cTn id="27" dur="1000"/>
                                        <p:tgtEl>
                                          <p:spTgt spid="37"/>
                                        </p:tgtEl>
                                      </p:cBhvr>
                                    </p:animEffect>
                                  </p:childTnLst>
                                </p:cTn>
                              </p:par>
                              <p:par>
                                <p:cTn id="28" presetID="12" presetClass="entr" presetSubtype="4" fill="hold" grpId="0" nodeType="withEffect">
                                  <p:stCondLst>
                                    <p:cond delay="13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p:tgtEl>
                                          <p:spTgt spid="41"/>
                                        </p:tgtEl>
                                        <p:attrNameLst>
                                          <p:attrName>ppt_y</p:attrName>
                                        </p:attrNameLst>
                                      </p:cBhvr>
                                      <p:tavLst>
                                        <p:tav tm="0">
                                          <p:val>
                                            <p:strVal val="#ppt_y+#ppt_h*1.125000"/>
                                          </p:val>
                                        </p:tav>
                                        <p:tav tm="100000">
                                          <p:val>
                                            <p:strVal val="#ppt_y"/>
                                          </p:val>
                                        </p:tav>
                                      </p:tavLst>
                                    </p:anim>
                                    <p:animEffect transition="in" filter="wipe(up)">
                                      <p:cBhvr>
                                        <p:cTn id="31" dur="1000"/>
                                        <p:tgtEl>
                                          <p:spTgt spid="41"/>
                                        </p:tgtEl>
                                      </p:cBhvr>
                                    </p:animEffect>
                                  </p:childTnLst>
                                </p:cTn>
                              </p:par>
                              <p:par>
                                <p:cTn id="32" presetID="12" presetClass="entr" presetSubtype="4" fill="hold" grpId="0" nodeType="withEffect">
                                  <p:stCondLst>
                                    <p:cond delay="3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p:tgtEl>
                                          <p:spTgt spid="27"/>
                                        </p:tgtEl>
                                        <p:attrNameLst>
                                          <p:attrName>ppt_y</p:attrName>
                                        </p:attrNameLst>
                                      </p:cBhvr>
                                      <p:tavLst>
                                        <p:tav tm="0">
                                          <p:val>
                                            <p:strVal val="#ppt_y+#ppt_h*1.125000"/>
                                          </p:val>
                                        </p:tav>
                                        <p:tav tm="100000">
                                          <p:val>
                                            <p:strVal val="#ppt_y"/>
                                          </p:val>
                                        </p:tav>
                                      </p:tavLst>
                                    </p:anim>
                                    <p:animEffect transition="in" filter="wipe(up)">
                                      <p:cBhvr>
                                        <p:cTn id="35" dur="1000"/>
                                        <p:tgtEl>
                                          <p:spTgt spid="27"/>
                                        </p:tgtEl>
                                      </p:cBhvr>
                                    </p:animEffect>
                                  </p:childTnLst>
                                </p:cTn>
                              </p:par>
                              <p:par>
                                <p:cTn id="36" presetID="12" presetClass="entr" presetSubtype="4" fill="hold" grpId="0" nodeType="withEffect">
                                  <p:stCondLst>
                                    <p:cond delay="100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p:tgtEl>
                                          <p:spTgt spid="38"/>
                                        </p:tgtEl>
                                        <p:attrNameLst>
                                          <p:attrName>ppt_y</p:attrName>
                                        </p:attrNameLst>
                                      </p:cBhvr>
                                      <p:tavLst>
                                        <p:tav tm="0">
                                          <p:val>
                                            <p:strVal val="#ppt_y+#ppt_h*1.125000"/>
                                          </p:val>
                                        </p:tav>
                                        <p:tav tm="100000">
                                          <p:val>
                                            <p:strVal val="#ppt_y"/>
                                          </p:val>
                                        </p:tav>
                                      </p:tavLst>
                                    </p:anim>
                                    <p:animEffect transition="in" filter="wipe(up)">
                                      <p:cBhvr>
                                        <p:cTn id="39" dur="1000"/>
                                        <p:tgtEl>
                                          <p:spTgt spid="38"/>
                                        </p:tgtEl>
                                      </p:cBhvr>
                                    </p:animEffect>
                                  </p:childTnLst>
                                </p:cTn>
                              </p:par>
                              <p:par>
                                <p:cTn id="40" presetID="12" presetClass="entr" presetSubtype="4" fill="hold" grpId="0" nodeType="withEffect">
                                  <p:stCondLst>
                                    <p:cond delay="700"/>
                                  </p:stCondLst>
                                  <p:childTnLst>
                                    <p:set>
                                      <p:cBhvr>
                                        <p:cTn id="41" dur="1" fill="hold">
                                          <p:stCondLst>
                                            <p:cond delay="0"/>
                                          </p:stCondLst>
                                        </p:cTn>
                                        <p:tgtEl>
                                          <p:spTgt spid="3"/>
                                        </p:tgtEl>
                                        <p:attrNameLst>
                                          <p:attrName>style.visibility</p:attrName>
                                        </p:attrNameLst>
                                      </p:cBhvr>
                                      <p:to>
                                        <p:strVal val="visible"/>
                                      </p:to>
                                    </p:set>
                                    <p:anim calcmode="lin" valueType="num">
                                      <p:cBhvr>
                                        <p:cTn id="42" dur="1000"/>
                                        <p:tgtEl>
                                          <p:spTgt spid="3"/>
                                        </p:tgtEl>
                                        <p:attrNameLst>
                                          <p:attrName>ppt_y</p:attrName>
                                        </p:attrNameLst>
                                      </p:cBhvr>
                                      <p:tavLst>
                                        <p:tav tm="0">
                                          <p:val>
                                            <p:strVal val="#ppt_y+#ppt_h*1.125000"/>
                                          </p:val>
                                        </p:tav>
                                        <p:tav tm="100000">
                                          <p:val>
                                            <p:strVal val="#ppt_y"/>
                                          </p:val>
                                        </p:tav>
                                      </p:tavLst>
                                    </p:anim>
                                    <p:animEffect transition="in" filter="wipe(up)">
                                      <p:cBhvr>
                                        <p:cTn id="43" dur="1000"/>
                                        <p:tgtEl>
                                          <p:spTgt spid="3"/>
                                        </p:tgtEl>
                                      </p:cBhvr>
                                    </p:animEffect>
                                  </p:childTnLst>
                                </p:cTn>
                              </p:par>
                              <p:par>
                                <p:cTn id="44" presetID="12" presetClass="entr" presetSubtype="4" fill="hold" grpId="0" nodeType="withEffect">
                                  <p:stCondLst>
                                    <p:cond delay="100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p:tgtEl>
                                          <p:spTgt spid="23"/>
                                        </p:tgtEl>
                                        <p:attrNameLst>
                                          <p:attrName>ppt_y</p:attrName>
                                        </p:attrNameLst>
                                      </p:cBhvr>
                                      <p:tavLst>
                                        <p:tav tm="0">
                                          <p:val>
                                            <p:strVal val="#ppt_y+#ppt_h*1.125000"/>
                                          </p:val>
                                        </p:tav>
                                        <p:tav tm="100000">
                                          <p:val>
                                            <p:strVal val="#ppt_y"/>
                                          </p:val>
                                        </p:tav>
                                      </p:tavLst>
                                    </p:anim>
                                    <p:animEffect transition="in" filter="wipe(up)">
                                      <p:cBhvr>
                                        <p:cTn id="47" dur="1000"/>
                                        <p:tgtEl>
                                          <p:spTgt spid="23"/>
                                        </p:tgtEl>
                                      </p:cBhvr>
                                    </p:animEffect>
                                  </p:childTnLst>
                                </p:cTn>
                              </p:par>
                              <p:par>
                                <p:cTn id="48" presetID="12" presetClass="entr" presetSubtype="4" fill="hold" grpId="0" nodeType="withEffect">
                                  <p:stCondLst>
                                    <p:cond delay="400"/>
                                  </p:stCondLst>
                                  <p:childTnLst>
                                    <p:set>
                                      <p:cBhvr>
                                        <p:cTn id="49" dur="1" fill="hold">
                                          <p:stCondLst>
                                            <p:cond delay="0"/>
                                          </p:stCondLst>
                                        </p:cTn>
                                        <p:tgtEl>
                                          <p:spTgt spid="24"/>
                                        </p:tgtEl>
                                        <p:attrNameLst>
                                          <p:attrName>style.visibility</p:attrName>
                                        </p:attrNameLst>
                                      </p:cBhvr>
                                      <p:to>
                                        <p:strVal val="visible"/>
                                      </p:to>
                                    </p:set>
                                    <p:anim calcmode="lin" valueType="num">
                                      <p:cBhvr>
                                        <p:cTn id="50" dur="1000"/>
                                        <p:tgtEl>
                                          <p:spTgt spid="24"/>
                                        </p:tgtEl>
                                        <p:attrNameLst>
                                          <p:attrName>ppt_y</p:attrName>
                                        </p:attrNameLst>
                                      </p:cBhvr>
                                      <p:tavLst>
                                        <p:tav tm="0">
                                          <p:val>
                                            <p:strVal val="#ppt_y+#ppt_h*1.125000"/>
                                          </p:val>
                                        </p:tav>
                                        <p:tav tm="100000">
                                          <p:val>
                                            <p:strVal val="#ppt_y"/>
                                          </p:val>
                                        </p:tav>
                                      </p:tavLst>
                                    </p:anim>
                                    <p:animEffect transition="in" filter="wipe(up)">
                                      <p:cBhvr>
                                        <p:cTn id="51" dur="1000"/>
                                        <p:tgtEl>
                                          <p:spTgt spid="24"/>
                                        </p:tgtEl>
                                      </p:cBhvr>
                                    </p:animEffect>
                                  </p:childTnLst>
                                </p:cTn>
                              </p:par>
                              <p:par>
                                <p:cTn id="52" presetID="12" presetClass="entr" presetSubtype="4" fill="hold" grpId="0" nodeType="withEffect">
                                  <p:stCondLst>
                                    <p:cond delay="10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p:tgtEl>
                                          <p:spTgt spid="25"/>
                                        </p:tgtEl>
                                        <p:attrNameLst>
                                          <p:attrName>ppt_y</p:attrName>
                                        </p:attrNameLst>
                                      </p:cBhvr>
                                      <p:tavLst>
                                        <p:tav tm="0">
                                          <p:val>
                                            <p:strVal val="#ppt_y+#ppt_h*1.125000"/>
                                          </p:val>
                                        </p:tav>
                                        <p:tav tm="100000">
                                          <p:val>
                                            <p:strVal val="#ppt_y"/>
                                          </p:val>
                                        </p:tav>
                                      </p:tavLst>
                                    </p:anim>
                                    <p:animEffect transition="in" filter="wipe(up)">
                                      <p:cBhvr>
                                        <p:cTn id="55" dur="1000"/>
                                        <p:tgtEl>
                                          <p:spTgt spid="25"/>
                                        </p:tgtEl>
                                      </p:cBhvr>
                                    </p:animEffect>
                                  </p:childTnLst>
                                </p:cTn>
                              </p:par>
                              <p:par>
                                <p:cTn id="56" presetID="12" presetClass="entr" presetSubtype="4" fill="hold" grpId="0" nodeType="withEffect">
                                  <p:stCondLst>
                                    <p:cond delay="700"/>
                                  </p:stCondLst>
                                  <p:childTnLst>
                                    <p:set>
                                      <p:cBhvr>
                                        <p:cTn id="57" dur="1" fill="hold">
                                          <p:stCondLst>
                                            <p:cond delay="0"/>
                                          </p:stCondLst>
                                        </p:cTn>
                                        <p:tgtEl>
                                          <p:spTgt spid="26"/>
                                        </p:tgtEl>
                                        <p:attrNameLst>
                                          <p:attrName>style.visibility</p:attrName>
                                        </p:attrNameLst>
                                      </p:cBhvr>
                                      <p:to>
                                        <p:strVal val="visible"/>
                                      </p:to>
                                    </p:set>
                                    <p:anim calcmode="lin" valueType="num">
                                      <p:cBhvr>
                                        <p:cTn id="58" dur="1000"/>
                                        <p:tgtEl>
                                          <p:spTgt spid="26"/>
                                        </p:tgtEl>
                                        <p:attrNameLst>
                                          <p:attrName>ppt_y</p:attrName>
                                        </p:attrNameLst>
                                      </p:cBhvr>
                                      <p:tavLst>
                                        <p:tav tm="0">
                                          <p:val>
                                            <p:strVal val="#ppt_y+#ppt_h*1.125000"/>
                                          </p:val>
                                        </p:tav>
                                        <p:tav tm="100000">
                                          <p:val>
                                            <p:strVal val="#ppt_y"/>
                                          </p:val>
                                        </p:tav>
                                      </p:tavLst>
                                    </p:anim>
                                    <p:animEffect transition="in" filter="wipe(up)">
                                      <p:cBhvr>
                                        <p:cTn id="59" dur="1000"/>
                                        <p:tgtEl>
                                          <p:spTgt spid="26"/>
                                        </p:tgtEl>
                                      </p:cBhvr>
                                    </p:animEffect>
                                  </p:childTnLst>
                                </p:cTn>
                              </p:par>
                              <p:par>
                                <p:cTn id="60" presetID="12" presetClass="entr" presetSubtype="4" fill="hold" grpId="0" nodeType="withEffect">
                                  <p:stCondLst>
                                    <p:cond delay="200"/>
                                  </p:stCondLst>
                                  <p:childTnLst>
                                    <p:set>
                                      <p:cBhvr>
                                        <p:cTn id="61" dur="1" fill="hold">
                                          <p:stCondLst>
                                            <p:cond delay="0"/>
                                          </p:stCondLst>
                                        </p:cTn>
                                        <p:tgtEl>
                                          <p:spTgt spid="36"/>
                                        </p:tgtEl>
                                        <p:attrNameLst>
                                          <p:attrName>style.visibility</p:attrName>
                                        </p:attrNameLst>
                                      </p:cBhvr>
                                      <p:to>
                                        <p:strVal val="visible"/>
                                      </p:to>
                                    </p:set>
                                    <p:anim calcmode="lin" valueType="num">
                                      <p:cBhvr>
                                        <p:cTn id="62" dur="1000"/>
                                        <p:tgtEl>
                                          <p:spTgt spid="36"/>
                                        </p:tgtEl>
                                        <p:attrNameLst>
                                          <p:attrName>ppt_y</p:attrName>
                                        </p:attrNameLst>
                                      </p:cBhvr>
                                      <p:tavLst>
                                        <p:tav tm="0">
                                          <p:val>
                                            <p:strVal val="#ppt_y+#ppt_h*1.125000"/>
                                          </p:val>
                                        </p:tav>
                                        <p:tav tm="100000">
                                          <p:val>
                                            <p:strVal val="#ppt_y"/>
                                          </p:val>
                                        </p:tav>
                                      </p:tavLst>
                                    </p:anim>
                                    <p:animEffect transition="in" filter="wipe(up)">
                                      <p:cBhvr>
                                        <p:cTn id="63" dur="1000"/>
                                        <p:tgtEl>
                                          <p:spTgt spid="36"/>
                                        </p:tgtEl>
                                      </p:cBhvr>
                                    </p:animEffect>
                                  </p:childTnLst>
                                </p:cTn>
                              </p:par>
                              <p:par>
                                <p:cTn id="64" presetID="22" presetClass="entr" presetSubtype="4" fill="hold" nodeType="withEffect">
                                  <p:stCondLst>
                                    <p:cond delay="80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1250"/>
                                        <p:tgtEl>
                                          <p:spTgt spid="30"/>
                                        </p:tgtEl>
                                      </p:cBhvr>
                                    </p:animEffect>
                                  </p:childTnLst>
                                </p:cTn>
                              </p:par>
                              <p:par>
                                <p:cTn id="67" presetID="22" presetClass="entr" presetSubtype="4" fill="hold" nodeType="withEffect">
                                  <p:stCondLst>
                                    <p:cond delay="75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1250"/>
                                        <p:tgtEl>
                                          <p:spTgt spid="29"/>
                                        </p:tgtEl>
                                      </p:cBhvr>
                                    </p:animEffect>
                                  </p:childTnLst>
                                </p:cTn>
                              </p:par>
                              <p:par>
                                <p:cTn id="70" presetID="22" presetClass="entr" presetSubtype="1" fill="hold" nodeType="withEffect">
                                  <p:stCondLst>
                                    <p:cond delay="750"/>
                                  </p:stCondLst>
                                  <p:childTnLst>
                                    <p:set>
                                      <p:cBhvr>
                                        <p:cTn id="71" dur="1" fill="hold">
                                          <p:stCondLst>
                                            <p:cond delay="0"/>
                                          </p:stCondLst>
                                        </p:cTn>
                                        <p:tgtEl>
                                          <p:spTgt spid="33"/>
                                        </p:tgtEl>
                                        <p:attrNameLst>
                                          <p:attrName>style.visibility</p:attrName>
                                        </p:attrNameLst>
                                      </p:cBhvr>
                                      <p:to>
                                        <p:strVal val="visible"/>
                                      </p:to>
                                    </p:set>
                                    <p:animEffect transition="in" filter="wipe(up)">
                                      <p:cBhvr>
                                        <p:cTn id="72" dur="1250"/>
                                        <p:tgtEl>
                                          <p:spTgt spid="33"/>
                                        </p:tgtEl>
                                      </p:cBhvr>
                                    </p:animEffect>
                                  </p:childTnLst>
                                </p:cTn>
                              </p:par>
                              <p:par>
                                <p:cTn id="73" presetID="22" presetClass="entr" presetSubtype="1" fill="hold" nodeType="withEffect">
                                  <p:stCondLst>
                                    <p:cond delay="750"/>
                                  </p:stCondLst>
                                  <p:childTnLst>
                                    <p:set>
                                      <p:cBhvr>
                                        <p:cTn id="74" dur="1" fill="hold">
                                          <p:stCondLst>
                                            <p:cond delay="0"/>
                                          </p:stCondLst>
                                        </p:cTn>
                                        <p:tgtEl>
                                          <p:spTgt spid="32"/>
                                        </p:tgtEl>
                                        <p:attrNameLst>
                                          <p:attrName>style.visibility</p:attrName>
                                        </p:attrNameLst>
                                      </p:cBhvr>
                                      <p:to>
                                        <p:strVal val="visible"/>
                                      </p:to>
                                    </p:set>
                                    <p:animEffect transition="in" filter="wipe(up)">
                                      <p:cBhvr>
                                        <p:cTn id="75"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5" name="矩形 54"/>
          <p:cNvSpPr>
            <a:spLocks noChangeArrowheads="1"/>
          </p:cNvSpPr>
          <p:nvPr/>
        </p:nvSpPr>
        <p:spPr bwMode="auto">
          <a:xfrm>
            <a:off x="1678824" y="2549410"/>
            <a:ext cx="2247900" cy="25160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提供监控服务</a:t>
            </a:r>
            <a:endParaRPr lang="en-US" altLang="zh-CN" dirty="0" smtClean="0">
              <a:solidFill>
                <a:schemeClr val="bg1"/>
              </a:solidFill>
            </a:endParaRPr>
          </a:p>
          <a:p>
            <a:pPr>
              <a:lnSpc>
                <a:spcPct val="125000"/>
              </a:lnSpc>
            </a:pPr>
            <a:r>
              <a:rPr lang="zh-CN" altLang="en-US" dirty="0" smtClean="0">
                <a:solidFill>
                  <a:schemeClr val="bg1"/>
                </a:solidFill>
              </a:rPr>
              <a:t>部署项目</a:t>
            </a:r>
            <a:endParaRPr lang="en-US" altLang="zh-CN" dirty="0" smtClean="0">
              <a:solidFill>
                <a:schemeClr val="bg1"/>
              </a:solidFill>
            </a:endParaRPr>
          </a:p>
          <a:p>
            <a:pPr>
              <a:lnSpc>
                <a:spcPct val="125000"/>
              </a:lnSpc>
            </a:pPr>
            <a:r>
              <a:rPr lang="zh-CN" altLang="en-US" dirty="0" smtClean="0">
                <a:solidFill>
                  <a:schemeClr val="bg1"/>
                </a:solidFill>
              </a:rPr>
              <a:t>配置中心文件管理</a:t>
            </a:r>
            <a:endParaRPr lang="en-US" altLang="zh-CN" dirty="0" smtClean="0">
              <a:solidFill>
                <a:schemeClr val="bg1"/>
              </a:solidFill>
            </a:endParaRPr>
          </a:p>
          <a:p>
            <a:pPr>
              <a:lnSpc>
                <a:spcPct val="125000"/>
              </a:lnSpc>
            </a:pPr>
            <a:r>
              <a:rPr lang="zh-CN" altLang="en-US" dirty="0" smtClean="0">
                <a:solidFill>
                  <a:schemeClr val="bg1"/>
                </a:solidFill>
              </a:rPr>
              <a:t>定时任务调度配置</a:t>
            </a:r>
            <a:endParaRPr lang="en-US" altLang="zh-CN" dirty="0" smtClean="0">
              <a:solidFill>
                <a:schemeClr val="bg1"/>
              </a:solidFill>
            </a:endParaRPr>
          </a:p>
          <a:p>
            <a:pPr>
              <a:lnSpc>
                <a:spcPct val="125000"/>
              </a:lnSpc>
            </a:pPr>
            <a:r>
              <a:rPr lang="zh-CN" altLang="en-US" dirty="0" smtClean="0">
                <a:solidFill>
                  <a:schemeClr val="bg1"/>
                </a:solidFill>
              </a:rPr>
              <a:t>系统的密钥鉴权管理</a:t>
            </a:r>
            <a:endParaRPr lang="en-US" altLang="zh-CN" dirty="0" smtClean="0">
              <a:solidFill>
                <a:schemeClr val="bg1"/>
              </a:solidFill>
            </a:endParaRPr>
          </a:p>
          <a:p>
            <a:pPr>
              <a:lnSpc>
                <a:spcPct val="125000"/>
              </a:lnSpc>
            </a:pPr>
            <a:r>
              <a:rPr lang="zh-CN" altLang="en-US" dirty="0" smtClean="0">
                <a:solidFill>
                  <a:schemeClr val="bg1"/>
                </a:solidFill>
              </a:rPr>
              <a:t>日志、调用链管理</a:t>
            </a:r>
            <a:endParaRPr lang="en-US" altLang="zh-CN" dirty="0" smtClean="0">
              <a:solidFill>
                <a:schemeClr val="bg1"/>
              </a:solidFill>
            </a:endParaRPr>
          </a:p>
          <a:p>
            <a:pPr>
              <a:lnSpc>
                <a:spcPct val="125000"/>
              </a:lnSpc>
            </a:pPr>
            <a:r>
              <a:rPr lang="zh-CN" altLang="en-US" dirty="0" smtClean="0">
                <a:solidFill>
                  <a:schemeClr val="bg1"/>
                </a:solidFill>
              </a:rPr>
              <a:t>客户端管理</a:t>
            </a:r>
            <a:endParaRPr lang="zh-CN" altLang="en-US" dirty="0">
              <a:solidFill>
                <a:schemeClr val="bg1"/>
              </a:solidFill>
            </a:endParaRPr>
          </a:p>
        </p:txBody>
      </p:sp>
      <p:sp>
        <p:nvSpPr>
          <p:cNvPr id="2" name="矩形 1"/>
          <p:cNvSpPr>
            <a:spLocks noChangeArrowheads="1"/>
          </p:cNvSpPr>
          <p:nvPr/>
        </p:nvSpPr>
        <p:spPr bwMode="auto">
          <a:xfrm>
            <a:off x="1913861" y="2039245"/>
            <a:ext cx="1711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2000" b="1" dirty="0" smtClean="0">
                <a:solidFill>
                  <a:schemeClr val="bg1"/>
                </a:solidFill>
              </a:rPr>
              <a:t>Monitor</a:t>
            </a:r>
            <a:endParaRPr lang="zh-CN" altLang="en-US" sz="2000" b="1" dirty="0">
              <a:solidFill>
                <a:schemeClr val="bg1"/>
              </a:solidFill>
            </a:endParaRPr>
          </a:p>
        </p:txBody>
      </p:sp>
      <p:sp>
        <p:nvSpPr>
          <p:cNvPr id="21" name="矩形 20"/>
          <p:cNvSpPr>
            <a:spLocks noChangeArrowheads="1"/>
          </p:cNvSpPr>
          <p:nvPr/>
        </p:nvSpPr>
        <p:spPr bwMode="auto">
          <a:xfrm>
            <a:off x="4987089" y="2566035"/>
            <a:ext cx="2247900"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提供定时调度系统服务的功能，采用了</a:t>
            </a:r>
            <a:r>
              <a:rPr lang="en-US" altLang="zh-CN" dirty="0" smtClean="0">
                <a:solidFill>
                  <a:schemeClr val="bg1"/>
                </a:solidFill>
              </a:rPr>
              <a:t>quartz</a:t>
            </a:r>
            <a:r>
              <a:rPr lang="zh-CN" altLang="en-US" dirty="0" smtClean="0">
                <a:solidFill>
                  <a:schemeClr val="bg1"/>
                </a:solidFill>
              </a:rPr>
              <a:t>来实现，可以配置各种调度规则。</a:t>
            </a:r>
            <a:endParaRPr lang="en-US" altLang="zh-CN" dirty="0" smtClean="0">
              <a:solidFill>
                <a:schemeClr val="bg1"/>
              </a:solidFill>
            </a:endParaRPr>
          </a:p>
          <a:p>
            <a:pPr>
              <a:lnSpc>
                <a:spcPct val="125000"/>
              </a:lnSpc>
            </a:pPr>
            <a:r>
              <a:rPr lang="zh-CN" altLang="en-US" dirty="0" smtClean="0">
                <a:solidFill>
                  <a:schemeClr val="bg1"/>
                </a:solidFill>
              </a:rPr>
              <a:t>同时支持集群（采用领导者的模式）。</a:t>
            </a:r>
            <a:endParaRPr lang="zh-CN" altLang="en-US" dirty="0">
              <a:solidFill>
                <a:schemeClr val="bg1"/>
              </a:solidFill>
            </a:endParaRPr>
          </a:p>
        </p:txBody>
      </p:sp>
      <p:sp>
        <p:nvSpPr>
          <p:cNvPr id="22" name="矩形 21"/>
          <p:cNvSpPr>
            <a:spLocks noChangeArrowheads="1"/>
          </p:cNvSpPr>
          <p:nvPr/>
        </p:nvSpPr>
        <p:spPr bwMode="auto">
          <a:xfrm>
            <a:off x="5255375" y="2022620"/>
            <a:ext cx="1711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2000" b="1" dirty="0" smtClean="0">
                <a:solidFill>
                  <a:schemeClr val="bg1"/>
                </a:solidFill>
              </a:rPr>
              <a:t>Task</a:t>
            </a:r>
            <a:endParaRPr lang="zh-CN" altLang="en-US" sz="2000" b="1" dirty="0">
              <a:solidFill>
                <a:schemeClr val="bg1"/>
              </a:solidFill>
            </a:endParaRPr>
          </a:p>
        </p:txBody>
      </p:sp>
      <p:sp>
        <p:nvSpPr>
          <p:cNvPr id="24" name="矩形 23"/>
          <p:cNvSpPr>
            <a:spLocks noChangeArrowheads="1"/>
          </p:cNvSpPr>
          <p:nvPr/>
        </p:nvSpPr>
        <p:spPr bwMode="auto">
          <a:xfrm>
            <a:off x="8265275" y="2549410"/>
            <a:ext cx="2247900"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给</a:t>
            </a:r>
            <a:r>
              <a:rPr lang="en-US" altLang="zh-CN" dirty="0" smtClean="0">
                <a:solidFill>
                  <a:schemeClr val="bg1"/>
                </a:solidFill>
              </a:rPr>
              <a:t>Monitor</a:t>
            </a:r>
            <a:r>
              <a:rPr lang="zh-CN" altLang="en-US" dirty="0" smtClean="0">
                <a:solidFill>
                  <a:schemeClr val="bg1"/>
                </a:solidFill>
              </a:rPr>
              <a:t>提供部署系统的接口，从而实现在</a:t>
            </a:r>
            <a:r>
              <a:rPr lang="en-US" altLang="zh-CN" dirty="0" smtClean="0">
                <a:solidFill>
                  <a:schemeClr val="bg1"/>
                </a:solidFill>
              </a:rPr>
              <a:t>UI</a:t>
            </a:r>
            <a:r>
              <a:rPr lang="zh-CN" altLang="en-US" dirty="0" smtClean="0">
                <a:solidFill>
                  <a:schemeClr val="bg1"/>
                </a:solidFill>
              </a:rPr>
              <a:t>上操作部署系统。</a:t>
            </a:r>
            <a:endParaRPr lang="en-US" altLang="zh-CN" dirty="0" smtClean="0">
              <a:solidFill>
                <a:schemeClr val="bg1"/>
              </a:solidFill>
            </a:endParaRPr>
          </a:p>
          <a:p>
            <a:pPr>
              <a:lnSpc>
                <a:spcPct val="125000"/>
              </a:lnSpc>
            </a:pPr>
            <a:r>
              <a:rPr lang="zh-CN" altLang="en-US" dirty="0" smtClean="0">
                <a:solidFill>
                  <a:schemeClr val="bg1"/>
                </a:solidFill>
              </a:rPr>
              <a:t>一般每台虚拟机都需要部署一个</a:t>
            </a:r>
            <a:r>
              <a:rPr lang="en-US" altLang="zh-CN" dirty="0" smtClean="0">
                <a:solidFill>
                  <a:schemeClr val="bg1"/>
                </a:solidFill>
              </a:rPr>
              <a:t>Client</a:t>
            </a:r>
            <a:r>
              <a:rPr lang="zh-CN" altLang="en-US" dirty="0" smtClean="0">
                <a:solidFill>
                  <a:schemeClr val="bg1"/>
                </a:solidFill>
              </a:rPr>
              <a:t>。</a:t>
            </a:r>
            <a:endParaRPr lang="en-US" altLang="zh-CN" dirty="0" smtClean="0">
              <a:solidFill>
                <a:schemeClr val="bg1"/>
              </a:solidFill>
            </a:endParaRPr>
          </a:p>
        </p:txBody>
      </p:sp>
      <p:sp>
        <p:nvSpPr>
          <p:cNvPr id="27" name="矩形 26"/>
          <p:cNvSpPr>
            <a:spLocks noChangeArrowheads="1"/>
          </p:cNvSpPr>
          <p:nvPr/>
        </p:nvSpPr>
        <p:spPr bwMode="auto">
          <a:xfrm>
            <a:off x="8550188" y="1972743"/>
            <a:ext cx="1711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2000" b="1" dirty="0" smtClean="0">
                <a:solidFill>
                  <a:schemeClr val="bg1"/>
                </a:solidFill>
              </a:rPr>
              <a:t>Client</a:t>
            </a:r>
            <a:endParaRPr lang="zh-CN" altLang="en-US" sz="2000" b="1" dirty="0">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模块说明</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2" presetClass="entr" presetSubtype="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ppt_x</p:attrName>
                                        </p:attrNameLst>
                                      </p:cBhvr>
                                      <p:tavLst>
                                        <p:tav tm="0">
                                          <p:val>
                                            <p:strVal val="#ppt_x"/>
                                          </p:val>
                                        </p:tav>
                                        <p:tav tm="100000">
                                          <p:val>
                                            <p:strVal val="#ppt_x"/>
                                          </p:val>
                                        </p:tav>
                                      </p:tavLst>
                                    </p:anim>
                                    <p:anim calcmode="lin" valueType="num">
                                      <p:cBhvr>
                                        <p:cTn id="53" dur="500" fill="hold"/>
                                        <p:tgtEl>
                                          <p:spTgt spid="36"/>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22" presetClass="entr" presetSubtype="1" fill="hold" grpId="0" nodeType="withEffect">
                                  <p:stCondLst>
                                    <p:cond delay="160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 presetClass="entr" presetSubtype="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ppt_x</p:attrName>
                                        </p:attrNameLst>
                                      </p:cBhvr>
                                      <p:tavLst>
                                        <p:tav tm="0">
                                          <p:val>
                                            <p:strVal val="#ppt_x"/>
                                          </p:val>
                                        </p:tav>
                                        <p:tav tm="100000">
                                          <p:val>
                                            <p:strVal val="#ppt_x"/>
                                          </p:val>
                                        </p:tav>
                                      </p:tavLst>
                                    </p:anim>
                                    <p:anim calcmode="lin" valueType="num">
                                      <p:cBhvr>
                                        <p:cTn id="63" dur="500" fill="hold"/>
                                        <p:tgtEl>
                                          <p:spTgt spid="43"/>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par>
                                <p:cTn id="70" presetID="2" presetClass="entr" presetSubtype="8"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ppt_x</p:attrName>
                                        </p:attrNameLst>
                                      </p:cBhvr>
                                      <p:tavLst>
                                        <p:tav tm="0">
                                          <p:val>
                                            <p:strVal val="0-#ppt_w/2"/>
                                          </p:val>
                                        </p:tav>
                                        <p:tav tm="100000">
                                          <p:val>
                                            <p:strVal val="#ppt_x"/>
                                          </p:val>
                                        </p:tav>
                                      </p:tavLst>
                                    </p:anim>
                                    <p:anim calcmode="lin" valueType="num">
                                      <p:cBhvr>
                                        <p:cTn id="73" dur="500" fill="hold"/>
                                        <p:tgtEl>
                                          <p:spTgt spid="42"/>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ppt_x</p:attrName>
                                        </p:attrNameLst>
                                      </p:cBhvr>
                                      <p:tavLst>
                                        <p:tav tm="0">
                                          <p:val>
                                            <p:strVal val="0-#ppt_w/2"/>
                                          </p:val>
                                        </p:tav>
                                        <p:tav tm="100000">
                                          <p:val>
                                            <p:strVal val="#ppt_x"/>
                                          </p:val>
                                        </p:tav>
                                      </p:tavLst>
                                    </p:anim>
                                    <p:anim calcmode="lin" valueType="num">
                                      <p:cBhvr>
                                        <p:cTn id="77" dur="500" fill="hold"/>
                                        <p:tgtEl>
                                          <p:spTgt spid="4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500" fill="hold"/>
                                        <p:tgtEl>
                                          <p:spTgt spid="46"/>
                                        </p:tgtEl>
                                        <p:attrNameLst>
                                          <p:attrName>ppt_x</p:attrName>
                                        </p:attrNameLst>
                                      </p:cBhvr>
                                      <p:tavLst>
                                        <p:tav tm="0">
                                          <p:val>
                                            <p:strVal val="0-#ppt_w/2"/>
                                          </p:val>
                                        </p:tav>
                                        <p:tav tm="100000">
                                          <p:val>
                                            <p:strVal val="#ppt_x"/>
                                          </p:val>
                                        </p:tav>
                                      </p:tavLst>
                                    </p:anim>
                                    <p:anim calcmode="lin" valueType="num">
                                      <p:cBhvr>
                                        <p:cTn id="81" dur="500" fill="hold"/>
                                        <p:tgtEl>
                                          <p:spTgt spid="46"/>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ppt_x</p:attrName>
                                        </p:attrNameLst>
                                      </p:cBhvr>
                                      <p:tavLst>
                                        <p:tav tm="0">
                                          <p:val>
                                            <p:strVal val="0-#ppt_w/2"/>
                                          </p:val>
                                        </p:tav>
                                        <p:tav tm="100000">
                                          <p:val>
                                            <p:strVal val="#ppt_x"/>
                                          </p:val>
                                        </p:tav>
                                      </p:tavLst>
                                    </p:anim>
                                    <p:anim calcmode="lin" valueType="num">
                                      <p:cBhvr>
                                        <p:cTn id="85" dur="500" fill="hold"/>
                                        <p:tgtEl>
                                          <p:spTgt spid="47"/>
                                        </p:tgtEl>
                                        <p:attrNameLst>
                                          <p:attrName>ppt_y</p:attrName>
                                        </p:attrNameLst>
                                      </p:cBhvr>
                                      <p:tavLst>
                                        <p:tav tm="0">
                                          <p:val>
                                            <p:strVal val="#ppt_y"/>
                                          </p:val>
                                        </p:tav>
                                        <p:tav tm="100000">
                                          <p:val>
                                            <p:strVal val="#ppt_y"/>
                                          </p:val>
                                        </p:tav>
                                      </p:tavLst>
                                    </p:anim>
                                  </p:childTnLst>
                                </p:cTn>
                              </p:par>
                              <p:par>
                                <p:cTn id="86" presetID="8" presetClass="emph" presetSubtype="0" fill="hold" grpId="1" nodeType="withEffect">
                                  <p:stCondLst>
                                    <p:cond delay="0"/>
                                  </p:stCondLst>
                                  <p:childTnLst>
                                    <p:animRot by="21600000">
                                      <p:cBhvr>
                                        <p:cTn id="87" dur="500" fill="hold"/>
                                        <p:tgtEl>
                                          <p:spTgt spid="42"/>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45"/>
                                        </p:tgtEl>
                                        <p:attrNameLst>
                                          <p:attrName>r</p:attrName>
                                        </p:attrNameLst>
                                      </p:cBhvr>
                                    </p:animRot>
                                  </p:childTnLst>
                                </p:cTn>
                              </p:par>
                              <p:par>
                                <p:cTn id="90" presetID="8" presetClass="emph" presetSubtype="0" fill="hold" grpId="1" nodeType="withEffect">
                                  <p:stCondLst>
                                    <p:cond delay="0"/>
                                  </p:stCondLst>
                                  <p:childTnLst>
                                    <p:animRot by="21600000">
                                      <p:cBhvr>
                                        <p:cTn id="91" dur="500" fill="hold"/>
                                        <p:tgtEl>
                                          <p:spTgt spid="46"/>
                                        </p:tgtEl>
                                        <p:attrNameLst>
                                          <p:attrName>r</p:attrName>
                                        </p:attrNameLst>
                                      </p:cBhvr>
                                    </p:animRot>
                                  </p:childTnLst>
                                </p:cTn>
                              </p:par>
                              <p:par>
                                <p:cTn id="92" presetID="8" presetClass="emph" presetSubtype="0" fill="hold" grpId="1" nodeType="withEffect">
                                  <p:stCondLst>
                                    <p:cond delay="0"/>
                                  </p:stCondLst>
                                  <p:childTnLst>
                                    <p:animRot by="21600000">
                                      <p:cBhvr>
                                        <p:cTn id="93" dur="500" fill="hold"/>
                                        <p:tgtEl>
                                          <p:spTgt spid="47"/>
                                        </p:tgtEl>
                                        <p:attrNameLst>
                                          <p:attrName>r</p:attrName>
                                        </p:attrNameLst>
                                      </p:cBhvr>
                                    </p:animRot>
                                  </p:childTnLst>
                                </p:cTn>
                              </p:par>
                              <p:par>
                                <p:cTn id="94" presetID="10" presetClass="entr" presetSubtype="0" fill="hold" grpId="0" nodeType="withEffect">
                                  <p:stCondLst>
                                    <p:cond delay="30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43" grpId="0" animBg="1"/>
      <p:bldP spid="55" grpId="0"/>
      <p:bldP spid="2" grpId="0"/>
      <p:bldP spid="21" grpId="0"/>
      <p:bldP spid="22" grpId="0"/>
      <p:bldP spid="24" grpId="0"/>
      <p:bldP spid="27"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ln/>
        </p:spPr>
        <p:style>
          <a:lnRef idx="1">
            <a:schemeClr val="dk1"/>
          </a:lnRef>
          <a:fillRef idx="2">
            <a:schemeClr val="dk1"/>
          </a:fillRef>
          <a:effectRef idx="1">
            <a:schemeClr val="dk1"/>
          </a:effectRef>
          <a:fontRef idx="minor">
            <a:schemeClr val="dk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ln/>
        </p:spPr>
        <p:style>
          <a:lnRef idx="1">
            <a:schemeClr val="dk1"/>
          </a:lnRef>
          <a:fillRef idx="2">
            <a:schemeClr val="dk1"/>
          </a:fillRef>
          <a:effectRef idx="1">
            <a:schemeClr val="dk1"/>
          </a:effectRef>
          <a:fontRef idx="minor">
            <a:schemeClr val="dk1"/>
          </a:fontRef>
        </p:style>
        <p:txBody>
          <a:bodyPr anchor="ctr"/>
          <a:lstStyle/>
          <a:p>
            <a:pPr algn="ctr" fontAlgn="auto"/>
            <a:endParaRPr lang="zh-CN" altLang="en-US" noProof="1"/>
          </a:p>
        </p:txBody>
      </p:sp>
      <p:sp>
        <p:nvSpPr>
          <p:cNvPr id="55" name="矩形 54"/>
          <p:cNvSpPr>
            <a:spLocks noChangeArrowheads="1"/>
          </p:cNvSpPr>
          <p:nvPr/>
        </p:nvSpPr>
        <p:spPr bwMode="auto">
          <a:xfrm>
            <a:off x="1678824" y="2549410"/>
            <a:ext cx="2247900"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调用链的查看，查看</a:t>
            </a:r>
            <a:r>
              <a:rPr lang="en-US" altLang="zh-CN" dirty="0" err="1" smtClean="0">
                <a:solidFill>
                  <a:schemeClr val="bg1"/>
                </a:solidFill>
              </a:rPr>
              <a:t>api</a:t>
            </a:r>
            <a:r>
              <a:rPr lang="zh-CN" altLang="en-US" dirty="0" smtClean="0">
                <a:solidFill>
                  <a:schemeClr val="bg1"/>
                </a:solidFill>
              </a:rPr>
              <a:t>接口请求的过程和服务之间的依赖关系。</a:t>
            </a:r>
            <a:endParaRPr lang="en-US" altLang="zh-CN" dirty="0" smtClean="0">
              <a:solidFill>
                <a:schemeClr val="bg1"/>
              </a:solidFill>
            </a:endParaRPr>
          </a:p>
          <a:p>
            <a:pPr>
              <a:lnSpc>
                <a:spcPct val="125000"/>
              </a:lnSpc>
            </a:pPr>
            <a:r>
              <a:rPr lang="zh-CN" altLang="en-US" dirty="0" smtClean="0">
                <a:solidFill>
                  <a:schemeClr val="bg1"/>
                </a:solidFill>
              </a:rPr>
              <a:t>可以考虑将系统日志也写入调用链中。</a:t>
            </a:r>
            <a:endParaRPr lang="zh-CN" altLang="en-US" dirty="0">
              <a:solidFill>
                <a:schemeClr val="bg1"/>
              </a:solidFill>
            </a:endParaRPr>
          </a:p>
        </p:txBody>
      </p:sp>
      <p:sp>
        <p:nvSpPr>
          <p:cNvPr id="2" name="矩形 1"/>
          <p:cNvSpPr>
            <a:spLocks noChangeArrowheads="1"/>
          </p:cNvSpPr>
          <p:nvPr/>
        </p:nvSpPr>
        <p:spPr bwMode="auto">
          <a:xfrm>
            <a:off x="1913861" y="2039245"/>
            <a:ext cx="1711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2000" b="1" dirty="0" err="1" smtClean="0">
                <a:solidFill>
                  <a:schemeClr val="bg1"/>
                </a:solidFill>
              </a:rPr>
              <a:t>Zipkin</a:t>
            </a:r>
            <a:endParaRPr lang="zh-CN" altLang="en-US" sz="2000" b="1" dirty="0">
              <a:solidFill>
                <a:schemeClr val="bg1"/>
              </a:solidFill>
            </a:endParaRPr>
          </a:p>
        </p:txBody>
      </p:sp>
      <p:sp>
        <p:nvSpPr>
          <p:cNvPr id="21" name="矩形 20"/>
          <p:cNvSpPr>
            <a:spLocks noChangeArrowheads="1"/>
          </p:cNvSpPr>
          <p:nvPr/>
        </p:nvSpPr>
        <p:spPr bwMode="auto">
          <a:xfrm>
            <a:off x="4987089" y="2566035"/>
            <a:ext cx="2247900"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由于网络等原因并不能保证服务可以</a:t>
            </a:r>
            <a:r>
              <a:rPr lang="en-US" altLang="zh-CN" dirty="0" smtClean="0">
                <a:solidFill>
                  <a:schemeClr val="bg1"/>
                </a:solidFill>
              </a:rPr>
              <a:t>100%</a:t>
            </a:r>
            <a:r>
              <a:rPr lang="zh-CN" altLang="en-US" dirty="0" smtClean="0">
                <a:solidFill>
                  <a:schemeClr val="bg1"/>
                </a:solidFill>
              </a:rPr>
              <a:t>可用，断路器可以避免出现线程阻塞导致服务瘫痪等情况。</a:t>
            </a:r>
            <a:endParaRPr lang="zh-CN" altLang="en-US" dirty="0">
              <a:solidFill>
                <a:schemeClr val="bg1"/>
              </a:solidFill>
            </a:endParaRPr>
          </a:p>
        </p:txBody>
      </p:sp>
      <p:sp>
        <p:nvSpPr>
          <p:cNvPr id="22" name="矩形 21"/>
          <p:cNvSpPr>
            <a:spLocks noChangeArrowheads="1"/>
          </p:cNvSpPr>
          <p:nvPr/>
        </p:nvSpPr>
        <p:spPr bwMode="auto">
          <a:xfrm>
            <a:off x="5255375" y="2022620"/>
            <a:ext cx="1711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2000" b="1" dirty="0" err="1" smtClean="0">
                <a:solidFill>
                  <a:schemeClr val="bg1"/>
                </a:solidFill>
              </a:rPr>
              <a:t>Hystrix</a:t>
            </a:r>
            <a:endParaRPr lang="zh-CN" altLang="en-US" sz="2000" b="1" dirty="0">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2492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模块说明（待集成）</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2" presetClass="entr" presetSubtype="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ppt_x</p:attrName>
                                        </p:attrNameLst>
                                      </p:cBhvr>
                                      <p:tavLst>
                                        <p:tav tm="0">
                                          <p:val>
                                            <p:strVal val="#ppt_x"/>
                                          </p:val>
                                        </p:tav>
                                        <p:tav tm="100000">
                                          <p:val>
                                            <p:strVal val="#ppt_x"/>
                                          </p:val>
                                        </p:tav>
                                      </p:tavLst>
                                    </p:anim>
                                    <p:anim calcmode="lin" valueType="num">
                                      <p:cBhvr>
                                        <p:cTn id="53" dur="500" fill="hold"/>
                                        <p:tgtEl>
                                          <p:spTgt spid="36"/>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22" presetClass="entr" presetSubtype="1" fill="hold" grpId="0" nodeType="withEffect">
                                  <p:stCondLst>
                                    <p:cond delay="160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 presetClass="entr" presetSubtype="8"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ppt_x</p:attrName>
                                        </p:attrNameLst>
                                      </p:cBhvr>
                                      <p:tavLst>
                                        <p:tav tm="0">
                                          <p:val>
                                            <p:strVal val="0-#ppt_w/2"/>
                                          </p:val>
                                        </p:tav>
                                        <p:tav tm="100000">
                                          <p:val>
                                            <p:strVal val="#ppt_x"/>
                                          </p:val>
                                        </p:tav>
                                      </p:tavLst>
                                    </p:anim>
                                    <p:anim calcmode="lin" valueType="num">
                                      <p:cBhvr>
                                        <p:cTn id="63" dur="500" fill="hold"/>
                                        <p:tgtEl>
                                          <p:spTgt spid="42"/>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ppt_x</p:attrName>
                                        </p:attrNameLst>
                                      </p:cBhvr>
                                      <p:tavLst>
                                        <p:tav tm="0">
                                          <p:val>
                                            <p:strVal val="0-#ppt_w/2"/>
                                          </p:val>
                                        </p:tav>
                                        <p:tav tm="100000">
                                          <p:val>
                                            <p:strVal val="#ppt_x"/>
                                          </p:val>
                                        </p:tav>
                                      </p:tavLst>
                                    </p:anim>
                                    <p:anim calcmode="lin" valueType="num">
                                      <p:cBhvr>
                                        <p:cTn id="67" dur="500" fill="hold"/>
                                        <p:tgtEl>
                                          <p:spTgt spid="45"/>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500" fill="hold"/>
                                        <p:tgtEl>
                                          <p:spTgt spid="46"/>
                                        </p:tgtEl>
                                        <p:attrNameLst>
                                          <p:attrName>ppt_x</p:attrName>
                                        </p:attrNameLst>
                                      </p:cBhvr>
                                      <p:tavLst>
                                        <p:tav tm="0">
                                          <p:val>
                                            <p:strVal val="0-#ppt_w/2"/>
                                          </p:val>
                                        </p:tav>
                                        <p:tav tm="100000">
                                          <p:val>
                                            <p:strVal val="#ppt_x"/>
                                          </p:val>
                                        </p:tav>
                                      </p:tavLst>
                                    </p:anim>
                                    <p:anim calcmode="lin" valueType="num">
                                      <p:cBhvr>
                                        <p:cTn id="71" dur="500" fill="hold"/>
                                        <p:tgtEl>
                                          <p:spTgt spid="46"/>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p:cTn id="74" dur="500" fill="hold"/>
                                        <p:tgtEl>
                                          <p:spTgt spid="47"/>
                                        </p:tgtEl>
                                        <p:attrNameLst>
                                          <p:attrName>ppt_x</p:attrName>
                                        </p:attrNameLst>
                                      </p:cBhvr>
                                      <p:tavLst>
                                        <p:tav tm="0">
                                          <p:val>
                                            <p:strVal val="0-#ppt_w/2"/>
                                          </p:val>
                                        </p:tav>
                                        <p:tav tm="100000">
                                          <p:val>
                                            <p:strVal val="#ppt_x"/>
                                          </p:val>
                                        </p:tav>
                                      </p:tavLst>
                                    </p:anim>
                                    <p:anim calcmode="lin" valueType="num">
                                      <p:cBhvr>
                                        <p:cTn id="75" dur="500" fill="hold"/>
                                        <p:tgtEl>
                                          <p:spTgt spid="47"/>
                                        </p:tgtEl>
                                        <p:attrNameLst>
                                          <p:attrName>ppt_y</p:attrName>
                                        </p:attrNameLst>
                                      </p:cBhvr>
                                      <p:tavLst>
                                        <p:tav tm="0">
                                          <p:val>
                                            <p:strVal val="#ppt_y"/>
                                          </p:val>
                                        </p:tav>
                                        <p:tav tm="100000">
                                          <p:val>
                                            <p:strVal val="#ppt_y"/>
                                          </p:val>
                                        </p:tav>
                                      </p:tavLst>
                                    </p:anim>
                                  </p:childTnLst>
                                </p:cTn>
                              </p:par>
                              <p:par>
                                <p:cTn id="76" presetID="8" presetClass="emph" presetSubtype="0" fill="hold" grpId="1" nodeType="withEffect">
                                  <p:stCondLst>
                                    <p:cond delay="0"/>
                                  </p:stCondLst>
                                  <p:childTnLst>
                                    <p:animRot by="21600000">
                                      <p:cBhvr>
                                        <p:cTn id="77" dur="500" fill="hold"/>
                                        <p:tgtEl>
                                          <p:spTgt spid="42"/>
                                        </p:tgtEl>
                                        <p:attrNameLst>
                                          <p:attrName>r</p:attrName>
                                        </p:attrNameLst>
                                      </p:cBhvr>
                                    </p:animRot>
                                  </p:childTnLst>
                                </p:cTn>
                              </p:par>
                              <p:par>
                                <p:cTn id="78" presetID="8" presetClass="emph" presetSubtype="0" fill="hold" grpId="1" nodeType="withEffect">
                                  <p:stCondLst>
                                    <p:cond delay="0"/>
                                  </p:stCondLst>
                                  <p:childTnLst>
                                    <p:animRot by="21600000">
                                      <p:cBhvr>
                                        <p:cTn id="79" dur="500" fill="hold"/>
                                        <p:tgtEl>
                                          <p:spTgt spid="45"/>
                                        </p:tgtEl>
                                        <p:attrNameLst>
                                          <p:attrName>r</p:attrName>
                                        </p:attrNameLst>
                                      </p:cBhvr>
                                    </p:animRot>
                                  </p:childTnLst>
                                </p:cTn>
                              </p:par>
                              <p:par>
                                <p:cTn id="80" presetID="8" presetClass="emph" presetSubtype="0" fill="hold" grpId="1" nodeType="withEffect">
                                  <p:stCondLst>
                                    <p:cond delay="0"/>
                                  </p:stCondLst>
                                  <p:childTnLst>
                                    <p:animRot by="21600000">
                                      <p:cBhvr>
                                        <p:cTn id="81" dur="500" fill="hold"/>
                                        <p:tgtEl>
                                          <p:spTgt spid="46"/>
                                        </p:tgtEl>
                                        <p:attrNameLst>
                                          <p:attrName>r</p:attrName>
                                        </p:attrNameLst>
                                      </p:cBhvr>
                                    </p:animRot>
                                  </p:childTnLst>
                                </p:cTn>
                              </p:par>
                              <p:par>
                                <p:cTn id="82" presetID="8" presetClass="emph" presetSubtype="0" fill="hold" grpId="1" nodeType="withEffect">
                                  <p:stCondLst>
                                    <p:cond delay="0"/>
                                  </p:stCondLst>
                                  <p:childTnLst>
                                    <p:animRot by="21600000">
                                      <p:cBhvr>
                                        <p:cTn id="83" dur="500" fill="hold"/>
                                        <p:tgtEl>
                                          <p:spTgt spid="47"/>
                                        </p:tgtEl>
                                        <p:attrNameLst>
                                          <p:attrName>r</p:attrName>
                                        </p:attrNameLst>
                                      </p:cBhvr>
                                    </p:animRot>
                                  </p:childTnLst>
                                </p:cTn>
                              </p:par>
                              <p:par>
                                <p:cTn id="84" presetID="10" presetClass="entr" presetSubtype="0" fill="hold" grpId="0" nodeType="withEffect">
                                  <p:stCondLst>
                                    <p:cond delay="30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55" grpId="0"/>
      <p:bldP spid="2" grpId="0"/>
      <p:bldP spid="21" grpId="0"/>
      <p:bldP spid="22"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dirty="0" smtClean="0">
                <a:solidFill>
                  <a:srgbClr val="197519"/>
                </a:solidFill>
              </a:rPr>
              <a:t>03</a:t>
            </a:r>
            <a:endParaRPr lang="en-US" altLang="en-US" sz="11500" b="1" i="1" dirty="0">
              <a:solidFill>
                <a:srgbClr val="197519"/>
              </a:solidFill>
            </a:endParaRP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smtClean="0">
                <a:solidFill>
                  <a:srgbClr val="197519"/>
                </a:solidFill>
              </a:rPr>
              <a:t>微服务架构的关系</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387798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微服务各模块的关系</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3"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xmlns="">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2"/>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428835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微服务使用模块架构图</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18433" name="Picture 1"/>
          <p:cNvPicPr>
            <a:picLocks noChangeAspect="1" noChangeArrowheads="1"/>
          </p:cNvPicPr>
          <p:nvPr/>
        </p:nvPicPr>
        <p:blipFill>
          <a:blip r:embed="rId2"/>
          <a:srcRect/>
          <a:stretch>
            <a:fillRect/>
          </a:stretch>
        </p:blipFill>
        <p:spPr bwMode="auto">
          <a:xfrm>
            <a:off x="1372118" y="1101695"/>
            <a:ext cx="8520027" cy="5464257"/>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510909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注册中心与其它应用的关系</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45058" name="Picture 2"/>
          <p:cNvPicPr>
            <a:picLocks noChangeAspect="1" noChangeArrowheads="1"/>
          </p:cNvPicPr>
          <p:nvPr/>
        </p:nvPicPr>
        <p:blipFill>
          <a:blip r:embed="rId2"/>
          <a:srcRect/>
          <a:stretch>
            <a:fillRect/>
          </a:stretch>
        </p:blipFill>
        <p:spPr bwMode="auto">
          <a:xfrm>
            <a:off x="1042554" y="1193916"/>
            <a:ext cx="9049096" cy="5034102"/>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551946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监控、运维与其它应用的关系</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46082" name="Picture 2"/>
          <p:cNvPicPr>
            <a:picLocks noChangeAspect="1" noChangeArrowheads="1"/>
          </p:cNvPicPr>
          <p:nvPr/>
        </p:nvPicPr>
        <p:blipFill>
          <a:blip r:embed="rId2"/>
          <a:srcRect/>
          <a:stretch>
            <a:fillRect/>
          </a:stretch>
        </p:blipFill>
        <p:spPr bwMode="auto">
          <a:xfrm>
            <a:off x="1181618" y="1346749"/>
            <a:ext cx="8982075" cy="4876407"/>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dirty="0" smtClean="0">
                <a:solidFill>
                  <a:srgbClr val="197519"/>
                </a:solidFill>
              </a:rPr>
              <a:t>04</a:t>
            </a:r>
            <a:endParaRPr lang="en-US" altLang="en-US" sz="11500" b="1" i="1" dirty="0">
              <a:solidFill>
                <a:srgbClr val="197519"/>
              </a:solidFill>
            </a:endParaRP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smtClean="0">
                <a:solidFill>
                  <a:srgbClr val="197519"/>
                </a:solidFill>
              </a:rPr>
              <a:t>项目实际使用的情况</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428835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微服务在项目中的使用</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3"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xmlns="">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2"/>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428835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业务系统微服务架构图</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2" name="Picture 1"/>
          <p:cNvPicPr>
            <a:picLocks noChangeAspect="1" noChangeArrowheads="1"/>
          </p:cNvPicPr>
          <p:nvPr/>
        </p:nvPicPr>
        <p:blipFill>
          <a:blip r:embed="rId2"/>
          <a:srcRect/>
          <a:stretch>
            <a:fillRect/>
          </a:stretch>
        </p:blipFill>
        <p:spPr bwMode="auto">
          <a:xfrm>
            <a:off x="1271673" y="1087149"/>
            <a:ext cx="8887659" cy="5529782"/>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197519"/>
                </a:solidFill>
              </a:rPr>
              <a:t>编辑源码模板</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4F867D"/>
                </a:solidFill>
              </a:rPr>
              <a:t>选择生成源码的数据表</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5AAB1E"/>
                </a:solidFill>
              </a:rPr>
              <a:t>生成并下载源码</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新建</a:t>
            </a:r>
            <a:r>
              <a:rPr lang="en-US" altLang="zh-CN" sz="2100" dirty="0" err="1" smtClean="0">
                <a:solidFill>
                  <a:srgbClr val="404040"/>
                </a:solidFill>
              </a:rPr>
              <a:t>freemarker</a:t>
            </a:r>
            <a:r>
              <a:rPr lang="zh-CN" altLang="en-US" sz="2100" dirty="0" smtClean="0">
                <a:solidFill>
                  <a:srgbClr val="404040"/>
                </a:solidFill>
              </a:rPr>
              <a:t>模版，内容为源码格式</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配置数据源，并选择表</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生成源码，然后点击下载，解决放入系统对应的目录即可</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490390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快速研发</a:t>
            </a:r>
            <a:r>
              <a:rPr lang="zh-CN" altLang="en-US" sz="2400" smtClean="0">
                <a:solidFill>
                  <a:srgbClr val="197519"/>
                </a:solidFill>
              </a:rPr>
              <a:t>（</a:t>
            </a:r>
            <a:r>
              <a:rPr lang="zh-CN" altLang="en-US" sz="2400" smtClean="0">
                <a:solidFill>
                  <a:srgbClr val="197519"/>
                </a:solidFill>
              </a:rPr>
              <a:t>系统生成部分</a:t>
            </a:r>
            <a:r>
              <a:rPr lang="zh-CN" altLang="en-US" sz="2400" dirty="0" smtClean="0">
                <a:solidFill>
                  <a:srgbClr val="197519"/>
                </a:solidFill>
              </a:rPr>
              <a:t>源码）</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28" name="Picture 1"/>
          <p:cNvPicPr>
            <a:picLocks noChangeAspect="1" noChangeArrowheads="1"/>
          </p:cNvPicPr>
          <p:nvPr/>
        </p:nvPicPr>
        <p:blipFill>
          <a:blip r:embed="rId2"/>
          <a:srcRect/>
          <a:stretch>
            <a:fillRect/>
          </a:stretch>
        </p:blipFill>
        <p:spPr bwMode="auto">
          <a:xfrm>
            <a:off x="615142" y="1639292"/>
            <a:ext cx="6035040" cy="4096490"/>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197519"/>
                </a:solidFill>
              </a:rPr>
              <a:t>查看系统对外提供的接口列表</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4F867D"/>
                </a:solidFill>
              </a:rPr>
              <a:t>查看接口详情</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5AAB1E"/>
                </a:solidFill>
              </a:rPr>
              <a:t>测试接口</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可以看到所有的对外提供的接口列表</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可以看到接口对应的请求和响应内容</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点击测试可以调用接口</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12939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altLang="zh-CN" sz="2400" dirty="0" smtClean="0">
                <a:solidFill>
                  <a:srgbClr val="197519"/>
                </a:solidFill>
              </a:rPr>
              <a:t>API</a:t>
            </a:r>
            <a:r>
              <a:rPr lang="zh-CN" altLang="en-US" sz="2400" dirty="0" smtClean="0">
                <a:solidFill>
                  <a:srgbClr val="197519"/>
                </a:solidFill>
              </a:rPr>
              <a:t>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49154" name="Picture 2"/>
          <p:cNvPicPr>
            <a:picLocks noChangeAspect="1" noChangeArrowheads="1"/>
          </p:cNvPicPr>
          <p:nvPr/>
        </p:nvPicPr>
        <p:blipFill>
          <a:blip r:embed="rId2"/>
          <a:srcRect/>
          <a:stretch>
            <a:fillRect/>
          </a:stretch>
        </p:blipFill>
        <p:spPr bwMode="auto">
          <a:xfrm flipH="1">
            <a:off x="556421" y="1502075"/>
            <a:ext cx="5827754" cy="4250332"/>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等腰三角形 18"/>
          <p:cNvSpPr>
            <a:spLocks noChangeArrowheads="1"/>
          </p:cNvSpPr>
          <p:nvPr/>
        </p:nvSpPr>
        <p:spPr bwMode="auto">
          <a:xfrm rot="9233090">
            <a:off x="11380788" y="984250"/>
            <a:ext cx="266700" cy="230188"/>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7" name="等腰三角形 26"/>
          <p:cNvSpPr>
            <a:spLocks noChangeArrowheads="1"/>
          </p:cNvSpPr>
          <p:nvPr/>
        </p:nvSpPr>
        <p:spPr bwMode="auto">
          <a:xfrm rot="-6030424">
            <a:off x="11028362" y="1658938"/>
            <a:ext cx="396875" cy="342900"/>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228606">
            <a:off x="10896600" y="334963"/>
            <a:ext cx="266700" cy="230187"/>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4" name="等腰三角形 33"/>
          <p:cNvSpPr>
            <a:spLocks noChangeArrowheads="1"/>
          </p:cNvSpPr>
          <p:nvPr/>
        </p:nvSpPr>
        <p:spPr bwMode="auto">
          <a:xfrm rot="-3389783">
            <a:off x="10487819" y="692944"/>
            <a:ext cx="127000" cy="109538"/>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5" name="等腰三角形 34"/>
          <p:cNvSpPr>
            <a:spLocks noChangeArrowheads="1"/>
          </p:cNvSpPr>
          <p:nvPr/>
        </p:nvSpPr>
        <p:spPr bwMode="auto">
          <a:xfrm rot="8748521">
            <a:off x="10845800" y="844550"/>
            <a:ext cx="128588" cy="109538"/>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2" name="文本框 11"/>
          <p:cNvSpPr txBox="1">
            <a:spLocks noChangeArrowheads="1"/>
          </p:cNvSpPr>
          <p:nvPr/>
        </p:nvSpPr>
        <p:spPr bwMode="auto">
          <a:xfrm>
            <a:off x="6908800" y="1635125"/>
            <a:ext cx="4567238"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dirty="0" smtClean="0">
                <a:solidFill>
                  <a:srgbClr val="197519"/>
                </a:solidFill>
              </a:rPr>
              <a:t>微服务简单介绍</a:t>
            </a:r>
            <a:endParaRPr lang="zh-CN" altLang="en-US" sz="2800" dirty="0">
              <a:solidFill>
                <a:srgbClr val="197519"/>
              </a:solidFill>
            </a:endParaRPr>
          </a:p>
        </p:txBody>
      </p:sp>
      <p:grpSp>
        <p:nvGrpSpPr>
          <p:cNvPr id="43" name="组合 42"/>
          <p:cNvGrpSpPr>
            <a:grpSpLocks/>
          </p:cNvGrpSpPr>
          <p:nvPr/>
        </p:nvGrpSpPr>
        <p:grpSpPr bwMode="auto">
          <a:xfrm>
            <a:off x="5724525" y="1444625"/>
            <a:ext cx="855663" cy="781050"/>
            <a:chOff x="5338742" y="1329558"/>
            <a:chExt cx="855357" cy="780606"/>
          </a:xfrm>
        </p:grpSpPr>
        <p:grpSp>
          <p:nvGrpSpPr>
            <p:cNvPr id="5128" name="组合 7"/>
            <p:cNvGrpSpPr>
              <a:grpSpLocks/>
            </p:cNvGrpSpPr>
            <p:nvPr/>
          </p:nvGrpSpPr>
          <p:grpSpPr bwMode="auto">
            <a:xfrm rot="789266">
              <a:off x="5338742" y="1329558"/>
              <a:ext cx="855357" cy="780606"/>
              <a:chOff x="13707721" y="2401221"/>
              <a:chExt cx="1435101" cy="1309686"/>
            </a:xfrm>
          </p:grpSpPr>
          <p:sp>
            <p:nvSpPr>
              <p:cNvPr id="5129" name="等腰三角形 29"/>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30" name="组合 4"/>
              <p:cNvGrpSpPr>
                <a:grpSpLocks/>
              </p:cNvGrpSpPr>
              <p:nvPr/>
            </p:nvGrpSpPr>
            <p:grpSpPr bwMode="auto">
              <a:xfrm>
                <a:off x="13839485" y="2401221"/>
                <a:ext cx="1303337" cy="1279525"/>
                <a:chOff x="13839374" y="2401220"/>
                <a:chExt cx="1303336" cy="1279536"/>
              </a:xfrm>
            </p:grpSpPr>
            <p:sp>
              <p:nvSpPr>
                <p:cNvPr id="5131" name="等腰三角形 2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32" name="椭圆 30"/>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33" name="椭圆 31"/>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34" name="椭圆 32"/>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35" name="文本框 41"/>
            <p:cNvSpPr txBox="1">
              <a:spLocks noChangeArrowheads="1"/>
            </p:cNvSpPr>
            <p:nvPr/>
          </p:nvSpPr>
          <p:spPr bwMode="auto">
            <a:xfrm>
              <a:off x="5625036" y="1503537"/>
              <a:ext cx="230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a:solidFill>
                    <a:schemeClr val="bg1"/>
                  </a:solidFill>
                </a:rPr>
                <a:t>1</a:t>
              </a:r>
            </a:p>
          </p:txBody>
        </p:sp>
      </p:grpSp>
      <p:sp>
        <p:nvSpPr>
          <p:cNvPr id="16" name="文本框 15"/>
          <p:cNvSpPr txBox="1">
            <a:spLocks noChangeArrowheads="1"/>
          </p:cNvSpPr>
          <p:nvPr/>
        </p:nvSpPr>
        <p:spPr bwMode="auto">
          <a:xfrm>
            <a:off x="6154738" y="2744788"/>
            <a:ext cx="4567237"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dirty="0" smtClean="0">
                <a:solidFill>
                  <a:srgbClr val="197519"/>
                </a:solidFill>
              </a:rPr>
              <a:t>目前微服务使用模块</a:t>
            </a:r>
            <a:endParaRPr lang="zh-CN" altLang="en-US" sz="2800" dirty="0">
              <a:solidFill>
                <a:srgbClr val="197519"/>
              </a:solidFill>
            </a:endParaRPr>
          </a:p>
        </p:txBody>
      </p:sp>
      <p:grpSp>
        <p:nvGrpSpPr>
          <p:cNvPr id="44" name="组合 43"/>
          <p:cNvGrpSpPr>
            <a:grpSpLocks/>
          </p:cNvGrpSpPr>
          <p:nvPr/>
        </p:nvGrpSpPr>
        <p:grpSpPr bwMode="auto">
          <a:xfrm rot="655813">
            <a:off x="5106988" y="2554288"/>
            <a:ext cx="855662" cy="781050"/>
            <a:chOff x="5338742" y="1329558"/>
            <a:chExt cx="855357" cy="780606"/>
          </a:xfrm>
        </p:grpSpPr>
        <p:grpSp>
          <p:nvGrpSpPr>
            <p:cNvPr id="5138" name="组合 44"/>
            <p:cNvGrpSpPr>
              <a:grpSpLocks/>
            </p:cNvGrpSpPr>
            <p:nvPr/>
          </p:nvGrpSpPr>
          <p:grpSpPr bwMode="auto">
            <a:xfrm rot="789266">
              <a:off x="5338742" y="1329558"/>
              <a:ext cx="855357" cy="780606"/>
              <a:chOff x="13707721" y="2401221"/>
              <a:chExt cx="1435101" cy="1309686"/>
            </a:xfrm>
          </p:grpSpPr>
          <p:sp>
            <p:nvSpPr>
              <p:cNvPr id="5139" name="等腰三角形 46"/>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40" name="组合 47"/>
              <p:cNvGrpSpPr>
                <a:grpSpLocks/>
              </p:cNvGrpSpPr>
              <p:nvPr/>
            </p:nvGrpSpPr>
            <p:grpSpPr bwMode="auto">
              <a:xfrm>
                <a:off x="13839485" y="2401221"/>
                <a:ext cx="1303337" cy="1279525"/>
                <a:chOff x="13839374" y="2401220"/>
                <a:chExt cx="1303336" cy="1279536"/>
              </a:xfrm>
            </p:grpSpPr>
            <p:sp>
              <p:nvSpPr>
                <p:cNvPr id="5141" name="等腰三角形 4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42" name="椭圆 49"/>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43" name="椭圆 50"/>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44" name="椭圆 51"/>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45" name="文本框 45"/>
            <p:cNvSpPr txBox="1">
              <a:spLocks noChangeArrowheads="1"/>
            </p:cNvSpPr>
            <p:nvPr/>
          </p:nvSpPr>
          <p:spPr bwMode="auto">
            <a:xfrm rot="-655813">
              <a:off x="5614772" y="1502452"/>
              <a:ext cx="230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a:solidFill>
                    <a:schemeClr val="bg1"/>
                  </a:solidFill>
                </a:rPr>
                <a:t>2</a:t>
              </a:r>
            </a:p>
          </p:txBody>
        </p:sp>
      </p:grpSp>
      <p:sp>
        <p:nvSpPr>
          <p:cNvPr id="20" name="文本框 19"/>
          <p:cNvSpPr txBox="1">
            <a:spLocks noChangeArrowheads="1"/>
          </p:cNvSpPr>
          <p:nvPr/>
        </p:nvSpPr>
        <p:spPr bwMode="auto">
          <a:xfrm>
            <a:off x="5221288" y="3854450"/>
            <a:ext cx="4567237" cy="522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dirty="0" smtClean="0">
                <a:solidFill>
                  <a:srgbClr val="197519"/>
                </a:solidFill>
              </a:rPr>
              <a:t>微服务各模块关系</a:t>
            </a:r>
            <a:endParaRPr lang="zh-CN" altLang="en-US" sz="2800" dirty="0">
              <a:solidFill>
                <a:srgbClr val="197519"/>
              </a:solidFill>
            </a:endParaRPr>
          </a:p>
        </p:txBody>
      </p:sp>
      <p:grpSp>
        <p:nvGrpSpPr>
          <p:cNvPr id="53" name="组合 52"/>
          <p:cNvGrpSpPr>
            <a:grpSpLocks/>
          </p:cNvGrpSpPr>
          <p:nvPr/>
        </p:nvGrpSpPr>
        <p:grpSpPr bwMode="auto">
          <a:xfrm rot="1311626">
            <a:off x="4237038" y="3663950"/>
            <a:ext cx="855662" cy="779463"/>
            <a:chOff x="5338742" y="1329558"/>
            <a:chExt cx="855357" cy="780606"/>
          </a:xfrm>
        </p:grpSpPr>
        <p:grpSp>
          <p:nvGrpSpPr>
            <p:cNvPr id="5148" name="组合 53"/>
            <p:cNvGrpSpPr>
              <a:grpSpLocks/>
            </p:cNvGrpSpPr>
            <p:nvPr/>
          </p:nvGrpSpPr>
          <p:grpSpPr bwMode="auto">
            <a:xfrm rot="789266">
              <a:off x="5338742" y="1329558"/>
              <a:ext cx="855357" cy="780606"/>
              <a:chOff x="13707721" y="2401221"/>
              <a:chExt cx="1435101" cy="1309686"/>
            </a:xfrm>
          </p:grpSpPr>
          <p:sp>
            <p:nvSpPr>
              <p:cNvPr id="5149" name="等腰三角形 55"/>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50" name="组合 56"/>
              <p:cNvGrpSpPr>
                <a:grpSpLocks/>
              </p:cNvGrpSpPr>
              <p:nvPr/>
            </p:nvGrpSpPr>
            <p:grpSpPr bwMode="auto">
              <a:xfrm>
                <a:off x="13839485" y="2401221"/>
                <a:ext cx="1303337" cy="1279525"/>
                <a:chOff x="13839374" y="2401220"/>
                <a:chExt cx="1303336" cy="1279536"/>
              </a:xfrm>
            </p:grpSpPr>
            <p:sp>
              <p:nvSpPr>
                <p:cNvPr id="5151" name="等腰三角形 57"/>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52" name="椭圆 58"/>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53" name="椭圆 59"/>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54" name="椭圆 60"/>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55" name="文本框 54"/>
            <p:cNvSpPr txBox="1">
              <a:spLocks noChangeArrowheads="1"/>
            </p:cNvSpPr>
            <p:nvPr/>
          </p:nvSpPr>
          <p:spPr bwMode="auto">
            <a:xfrm rot="-1530250">
              <a:off x="5620692" y="1522805"/>
              <a:ext cx="230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a:solidFill>
                    <a:schemeClr val="bg1"/>
                  </a:solidFill>
                </a:rPr>
                <a:t>3</a:t>
              </a:r>
            </a:p>
          </p:txBody>
        </p:sp>
      </p:grpSp>
      <p:sp>
        <p:nvSpPr>
          <p:cNvPr id="24" name="文本框 23"/>
          <p:cNvSpPr txBox="1">
            <a:spLocks noChangeArrowheads="1"/>
          </p:cNvSpPr>
          <p:nvPr/>
        </p:nvSpPr>
        <p:spPr bwMode="auto">
          <a:xfrm>
            <a:off x="4157663" y="4983163"/>
            <a:ext cx="4567237"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800" dirty="0" smtClean="0">
                <a:solidFill>
                  <a:srgbClr val="197519"/>
                </a:solidFill>
              </a:rPr>
              <a:t>微服务在项目中的使用</a:t>
            </a:r>
            <a:endParaRPr lang="zh-CN" altLang="en-US" sz="2800" dirty="0">
              <a:solidFill>
                <a:srgbClr val="197519"/>
              </a:solidFill>
            </a:endParaRPr>
          </a:p>
        </p:txBody>
      </p:sp>
      <p:grpSp>
        <p:nvGrpSpPr>
          <p:cNvPr id="62" name="组合 61"/>
          <p:cNvGrpSpPr>
            <a:grpSpLocks/>
          </p:cNvGrpSpPr>
          <p:nvPr/>
        </p:nvGrpSpPr>
        <p:grpSpPr bwMode="auto">
          <a:xfrm rot="2091577">
            <a:off x="3130550" y="4773613"/>
            <a:ext cx="854075" cy="779462"/>
            <a:chOff x="5338742" y="1329558"/>
            <a:chExt cx="855357" cy="780606"/>
          </a:xfrm>
        </p:grpSpPr>
        <p:grpSp>
          <p:nvGrpSpPr>
            <p:cNvPr id="5158" name="组合 62"/>
            <p:cNvGrpSpPr>
              <a:grpSpLocks/>
            </p:cNvGrpSpPr>
            <p:nvPr/>
          </p:nvGrpSpPr>
          <p:grpSpPr bwMode="auto">
            <a:xfrm rot="789266">
              <a:off x="5338742" y="1329558"/>
              <a:ext cx="855357" cy="780606"/>
              <a:chOff x="13707721" y="2401221"/>
              <a:chExt cx="1435101" cy="1309686"/>
            </a:xfrm>
          </p:grpSpPr>
          <p:sp>
            <p:nvSpPr>
              <p:cNvPr id="5159" name="等腰三角形 64"/>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160" name="组合 65"/>
              <p:cNvGrpSpPr>
                <a:grpSpLocks/>
              </p:cNvGrpSpPr>
              <p:nvPr/>
            </p:nvGrpSpPr>
            <p:grpSpPr bwMode="auto">
              <a:xfrm>
                <a:off x="13839485" y="2401221"/>
                <a:ext cx="1303337" cy="1279525"/>
                <a:chOff x="13839374" y="2401220"/>
                <a:chExt cx="1303336" cy="1279536"/>
              </a:xfrm>
            </p:grpSpPr>
            <p:sp>
              <p:nvSpPr>
                <p:cNvPr id="5161" name="等腰三角形 66"/>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162" name="椭圆 67"/>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63" name="椭圆 68"/>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5164" name="椭圆 69"/>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sp>
          <p:nvSpPr>
            <p:cNvPr id="5165" name="文本框 63"/>
            <p:cNvSpPr txBox="1">
              <a:spLocks noChangeArrowheads="1"/>
            </p:cNvSpPr>
            <p:nvPr/>
          </p:nvSpPr>
          <p:spPr bwMode="auto">
            <a:xfrm rot="-1967439">
              <a:off x="5618386" y="1533712"/>
              <a:ext cx="2304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a:solidFill>
                    <a:schemeClr val="bg1"/>
                  </a:solidFill>
                </a:rPr>
                <a:t>4</a:t>
              </a:r>
            </a:p>
          </p:txBody>
        </p:sp>
      </p:grpSp>
      <p:grpSp>
        <p:nvGrpSpPr>
          <p:cNvPr id="7" name="组合 6"/>
          <p:cNvGrpSpPr>
            <a:grpSpLocks/>
          </p:cNvGrpSpPr>
          <p:nvPr/>
        </p:nvGrpSpPr>
        <p:grpSpPr bwMode="auto">
          <a:xfrm>
            <a:off x="0" y="0"/>
            <a:ext cx="5453063" cy="5597525"/>
            <a:chOff x="1" y="0"/>
            <a:chExt cx="5453336" cy="5596974"/>
          </a:xfrm>
        </p:grpSpPr>
        <p:sp>
          <p:nvSpPr>
            <p:cNvPr id="41" name="任意多边形 40"/>
            <p:cNvSpPr/>
            <p:nvPr/>
          </p:nvSpPr>
          <p:spPr>
            <a:xfrm>
              <a:off x="1" y="0"/>
              <a:ext cx="5453336" cy="5596974"/>
            </a:xfrm>
            <a:custGeom>
              <a:avLst/>
              <a:gdLst>
                <a:gd name="connsiteX0" fmla="*/ 0 w 5453336"/>
                <a:gd name="connsiteY0" fmla="*/ 0 h 5596974"/>
                <a:gd name="connsiteX1" fmla="*/ 5453336 w 5453336"/>
                <a:gd name="connsiteY1" fmla="*/ 0 h 5596974"/>
                <a:gd name="connsiteX2" fmla="*/ 140848 w 5453336"/>
                <a:gd name="connsiteY2" fmla="*/ 5593412 h 5596974"/>
                <a:gd name="connsiteX3" fmla="*/ 0 w 5453336"/>
                <a:gd name="connsiteY3" fmla="*/ 5596974 h 5596974"/>
              </a:gdLst>
              <a:ahLst/>
              <a:cxnLst>
                <a:cxn ang="0">
                  <a:pos x="connsiteX0" y="connsiteY0"/>
                </a:cxn>
                <a:cxn ang="0">
                  <a:pos x="connsiteX1" y="connsiteY1"/>
                </a:cxn>
                <a:cxn ang="0">
                  <a:pos x="connsiteX2" y="connsiteY2"/>
                </a:cxn>
                <a:cxn ang="0">
                  <a:pos x="connsiteX3" y="connsiteY3"/>
                </a:cxn>
              </a:cxnLst>
              <a:rect l="l" t="t" r="r" b="b"/>
              <a:pathLst>
                <a:path w="5453336" h="5596974">
                  <a:moveTo>
                    <a:pt x="0" y="0"/>
                  </a:moveTo>
                  <a:lnTo>
                    <a:pt x="5453336" y="0"/>
                  </a:lnTo>
                  <a:cubicBezTo>
                    <a:pt x="5453336" y="2996519"/>
                    <a:pt x="3100088" y="5443408"/>
                    <a:pt x="140848" y="5593412"/>
                  </a:cubicBezTo>
                  <a:lnTo>
                    <a:pt x="0" y="5596974"/>
                  </a:ln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168" name="组合 78"/>
            <p:cNvGrpSpPr>
              <a:grpSpLocks/>
            </p:cNvGrpSpPr>
            <p:nvPr/>
          </p:nvGrpSpPr>
          <p:grpSpPr bwMode="auto">
            <a:xfrm>
              <a:off x="654256" y="1461442"/>
              <a:ext cx="3084134" cy="1759691"/>
              <a:chOff x="654256" y="1618167"/>
              <a:chExt cx="3084134" cy="1759691"/>
            </a:xfrm>
          </p:grpSpPr>
          <p:sp>
            <p:nvSpPr>
              <p:cNvPr id="5169" name="文本框 75"/>
              <p:cNvSpPr txBox="1">
                <a:spLocks noChangeArrowheads="1"/>
              </p:cNvSpPr>
              <p:nvPr/>
            </p:nvSpPr>
            <p:spPr bwMode="auto">
              <a:xfrm>
                <a:off x="1139021" y="1618167"/>
                <a:ext cx="189928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dist"/>
                <a:r>
                  <a:rPr lang="zh-CN" altLang="en-US" sz="5400" dirty="0">
                    <a:solidFill>
                      <a:schemeClr val="bg1"/>
                    </a:solidFill>
                  </a:rPr>
                  <a:t>目录</a:t>
                </a:r>
              </a:p>
            </p:txBody>
          </p:sp>
          <p:sp>
            <p:nvSpPr>
              <p:cNvPr id="5170" name="文本框 77"/>
              <p:cNvSpPr txBox="1">
                <a:spLocks noChangeArrowheads="1"/>
              </p:cNvSpPr>
              <p:nvPr/>
            </p:nvSpPr>
            <p:spPr bwMode="auto">
              <a:xfrm>
                <a:off x="654256" y="2669972"/>
                <a:ext cx="30841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dist"/>
                <a:r>
                  <a:rPr lang="en-US" altLang="zh-CN" sz="4000" dirty="0">
                    <a:solidFill>
                      <a:schemeClr val="bg1"/>
                    </a:solidFill>
                  </a:rPr>
                  <a:t>CONTENTS</a:t>
                </a:r>
                <a:endParaRPr lang="zh-CN" altLang="en-US" sz="4000" dirty="0">
                  <a:solidFill>
                    <a:schemeClr val="bg1"/>
                  </a:solidFill>
                </a:endParaRPr>
              </a:p>
            </p:txBody>
          </p:sp>
        </p:grpSp>
      </p:grpSp>
      <p:grpSp>
        <p:nvGrpSpPr>
          <p:cNvPr id="9" name="组合 8"/>
          <p:cNvGrpSpPr>
            <a:grpSpLocks/>
          </p:cNvGrpSpPr>
          <p:nvPr/>
        </p:nvGrpSpPr>
        <p:grpSpPr bwMode="auto">
          <a:xfrm>
            <a:off x="8461375" y="3087688"/>
            <a:ext cx="3730625" cy="3770312"/>
            <a:chOff x="8461714" y="3087044"/>
            <a:chExt cx="3730286" cy="3770956"/>
          </a:xfrm>
        </p:grpSpPr>
        <p:sp>
          <p:nvSpPr>
            <p:cNvPr id="75" name="任意多边形 74"/>
            <p:cNvSpPr/>
            <p:nvPr/>
          </p:nvSpPr>
          <p:spPr>
            <a:xfrm>
              <a:off x="8461714" y="3087044"/>
              <a:ext cx="3730286" cy="3770956"/>
            </a:xfrm>
            <a:custGeom>
              <a:avLst/>
              <a:gdLst>
                <a:gd name="connsiteX0" fmla="*/ 3598693 w 3730286"/>
                <a:gd name="connsiteY0" fmla="*/ 0 h 3770956"/>
                <a:gd name="connsiteX1" fmla="*/ 3730286 w 3730286"/>
                <a:gd name="connsiteY1" fmla="*/ 3091 h 3770956"/>
                <a:gd name="connsiteX2" fmla="*/ 3730286 w 3730286"/>
                <a:gd name="connsiteY2" fmla="*/ 3770956 h 3770956"/>
                <a:gd name="connsiteX3" fmla="*/ 32770 w 3730286"/>
                <a:gd name="connsiteY3" fmla="*/ 3770956 h 3770956"/>
                <a:gd name="connsiteX4" fmla="*/ 18580 w 3730286"/>
                <a:gd name="connsiteY4" fmla="*/ 3684585 h 3770956"/>
                <a:gd name="connsiteX5" fmla="*/ 0 w 3730286"/>
                <a:gd name="connsiteY5" fmla="*/ 3342803 h 3770956"/>
                <a:gd name="connsiteX6" fmla="*/ 3598693 w 3730286"/>
                <a:gd name="connsiteY6" fmla="*/ 0 h 37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0286" h="3770956">
                  <a:moveTo>
                    <a:pt x="3598693" y="0"/>
                  </a:moveTo>
                  <a:lnTo>
                    <a:pt x="3730286" y="3091"/>
                  </a:lnTo>
                  <a:lnTo>
                    <a:pt x="3730286" y="3770956"/>
                  </a:lnTo>
                  <a:lnTo>
                    <a:pt x="32770" y="3770956"/>
                  </a:lnTo>
                  <a:lnTo>
                    <a:pt x="18580" y="3684585"/>
                  </a:lnTo>
                  <a:cubicBezTo>
                    <a:pt x="6294" y="3572210"/>
                    <a:pt x="0" y="3458189"/>
                    <a:pt x="0" y="3342803"/>
                  </a:cubicBezTo>
                  <a:cubicBezTo>
                    <a:pt x="0" y="1496624"/>
                    <a:pt x="1611190" y="0"/>
                    <a:pt x="3598693" y="0"/>
                  </a:cubicBez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73" name="Freeform 5"/>
            <p:cNvSpPr>
              <a:spLocks noEditPoints="1" noChangeArrowheads="1"/>
            </p:cNvSpPr>
            <p:nvPr/>
          </p:nvSpPr>
          <p:spPr bwMode="auto">
            <a:xfrm>
              <a:off x="9784709" y="4787634"/>
              <a:ext cx="1758950" cy="163745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250" fill="hold"/>
                                        <p:tgtEl>
                                          <p:spTgt spid="19"/>
                                        </p:tgtEl>
                                        <p:attrNameLst>
                                          <p:attrName>ppt_x</p:attrName>
                                        </p:attrNameLst>
                                      </p:cBhvr>
                                      <p:tavLst>
                                        <p:tav tm="0">
                                          <p:val>
                                            <p:strVal val="#ppt_x"/>
                                          </p:val>
                                        </p:tav>
                                        <p:tav tm="100000">
                                          <p:val>
                                            <p:strVal val="#ppt_x"/>
                                          </p:val>
                                        </p:tav>
                                      </p:tavLst>
                                    </p:anim>
                                    <p:anim calcmode="lin" valueType="num">
                                      <p:cBhvr>
                                        <p:cTn id="8" dur="12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250" fill="hold"/>
                                        <p:tgtEl>
                                          <p:spTgt spid="27"/>
                                        </p:tgtEl>
                                        <p:attrNameLst>
                                          <p:attrName>ppt_x</p:attrName>
                                        </p:attrNameLst>
                                      </p:cBhvr>
                                      <p:tavLst>
                                        <p:tav tm="0">
                                          <p:val>
                                            <p:strVal val="#ppt_x"/>
                                          </p:val>
                                        </p:tav>
                                        <p:tav tm="100000">
                                          <p:val>
                                            <p:strVal val="#ppt_x"/>
                                          </p:val>
                                        </p:tav>
                                      </p:tavLst>
                                    </p:anim>
                                    <p:anim calcmode="lin" valueType="num">
                                      <p:cBhvr>
                                        <p:cTn id="12" dur="12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1"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1250" fill="hold"/>
                                        <p:tgtEl>
                                          <p:spTgt spid="28"/>
                                        </p:tgtEl>
                                        <p:attrNameLst>
                                          <p:attrName>ppt_x</p:attrName>
                                        </p:attrNameLst>
                                      </p:cBhvr>
                                      <p:tavLst>
                                        <p:tav tm="0">
                                          <p:val>
                                            <p:strVal val="#ppt_x"/>
                                          </p:val>
                                        </p:tav>
                                        <p:tav tm="100000">
                                          <p:val>
                                            <p:strVal val="#ppt_x"/>
                                          </p:val>
                                        </p:tav>
                                      </p:tavLst>
                                    </p:anim>
                                    <p:anim calcmode="lin" valueType="num">
                                      <p:cBhvr>
                                        <p:cTn id="16" dur="1250" fill="hold"/>
                                        <p:tgtEl>
                                          <p:spTgt spid="28"/>
                                        </p:tgtEl>
                                        <p:attrNameLst>
                                          <p:attrName>ppt_y</p:attrName>
                                        </p:attrNameLst>
                                      </p:cBhvr>
                                      <p:tavLst>
                                        <p:tav tm="0">
                                          <p:val>
                                            <p:strVal val="0-#ppt_h/2"/>
                                          </p:val>
                                        </p:tav>
                                        <p:tav tm="100000">
                                          <p:val>
                                            <p:strVal val="#ppt_y"/>
                                          </p:val>
                                        </p:tav>
                                      </p:tavLst>
                                    </p:anim>
                                  </p:childTnLst>
                                </p:cTn>
                              </p:par>
                              <p:par>
                                <p:cTn id="17" presetID="2" presetClass="entr" presetSubtype="1" fill="hold" grpId="1"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1250" fill="hold"/>
                                        <p:tgtEl>
                                          <p:spTgt spid="34"/>
                                        </p:tgtEl>
                                        <p:attrNameLst>
                                          <p:attrName>ppt_x</p:attrName>
                                        </p:attrNameLst>
                                      </p:cBhvr>
                                      <p:tavLst>
                                        <p:tav tm="0">
                                          <p:val>
                                            <p:strVal val="#ppt_x"/>
                                          </p:val>
                                        </p:tav>
                                        <p:tav tm="100000">
                                          <p:val>
                                            <p:strVal val="#ppt_x"/>
                                          </p:val>
                                        </p:tav>
                                      </p:tavLst>
                                    </p:anim>
                                    <p:anim calcmode="lin" valueType="num">
                                      <p:cBhvr>
                                        <p:cTn id="20" dur="1250" fill="hold"/>
                                        <p:tgtEl>
                                          <p:spTgt spid="34"/>
                                        </p:tgtEl>
                                        <p:attrNameLst>
                                          <p:attrName>ppt_y</p:attrName>
                                        </p:attrNameLst>
                                      </p:cBhvr>
                                      <p:tavLst>
                                        <p:tav tm="0">
                                          <p:val>
                                            <p:strVal val="0-#ppt_h/2"/>
                                          </p:val>
                                        </p:tav>
                                        <p:tav tm="100000">
                                          <p:val>
                                            <p:strVal val="#ppt_y"/>
                                          </p:val>
                                        </p:tav>
                                      </p:tavLst>
                                    </p:anim>
                                  </p:childTnLst>
                                </p:cTn>
                              </p:par>
                              <p:par>
                                <p:cTn id="21" presetID="2" presetClass="entr" presetSubtype="1"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250" fill="hold"/>
                                        <p:tgtEl>
                                          <p:spTgt spid="35"/>
                                        </p:tgtEl>
                                        <p:attrNameLst>
                                          <p:attrName>ppt_x</p:attrName>
                                        </p:attrNameLst>
                                      </p:cBhvr>
                                      <p:tavLst>
                                        <p:tav tm="0">
                                          <p:val>
                                            <p:strVal val="#ppt_x"/>
                                          </p:val>
                                        </p:tav>
                                        <p:tav tm="100000">
                                          <p:val>
                                            <p:strVal val="#ppt_x"/>
                                          </p:val>
                                        </p:tav>
                                      </p:tavLst>
                                    </p:anim>
                                    <p:anim calcmode="lin" valueType="num">
                                      <p:cBhvr>
                                        <p:cTn id="24" dur="1250" fill="hold"/>
                                        <p:tgtEl>
                                          <p:spTgt spid="35"/>
                                        </p:tgtEl>
                                        <p:attrNameLst>
                                          <p:attrName>ppt_y</p:attrName>
                                        </p:attrNameLst>
                                      </p:cBhvr>
                                      <p:tavLst>
                                        <p:tav tm="0">
                                          <p:val>
                                            <p:strVal val="0-#ppt_h/2"/>
                                          </p:val>
                                        </p:tav>
                                        <p:tav tm="100000">
                                          <p:val>
                                            <p:strVal val="#ppt_y"/>
                                          </p:val>
                                        </p:tav>
                                      </p:tavLst>
                                    </p:anim>
                                  </p:childTnLst>
                                </p:cTn>
                              </p:par>
                              <p:par>
                                <p:cTn id="25" presetID="8" presetClass="emph" presetSubtype="0" fill="hold" grpId="0" nodeType="withEffect">
                                  <p:stCondLst>
                                    <p:cond delay="0"/>
                                  </p:stCondLst>
                                  <p:childTnLst>
                                    <p:animRot by="21600000">
                                      <p:cBhvr>
                                        <p:cTn id="26" dur="1250" fill="hold"/>
                                        <p:tgtEl>
                                          <p:spTgt spid="19"/>
                                        </p:tgtEl>
                                        <p:attrNameLst>
                                          <p:attrName>r</p:attrName>
                                        </p:attrNameLst>
                                      </p:cBhvr>
                                    </p:animRot>
                                  </p:childTnLst>
                                </p:cTn>
                              </p:par>
                              <p:par>
                                <p:cTn id="27" presetID="8" presetClass="emph" presetSubtype="0" fill="hold" grpId="0" nodeType="withEffect">
                                  <p:stCondLst>
                                    <p:cond delay="0"/>
                                  </p:stCondLst>
                                  <p:childTnLst>
                                    <p:animRot by="21600000">
                                      <p:cBhvr>
                                        <p:cTn id="28" dur="1250" fill="hold"/>
                                        <p:tgtEl>
                                          <p:spTgt spid="27"/>
                                        </p:tgtEl>
                                        <p:attrNameLst>
                                          <p:attrName>r</p:attrName>
                                        </p:attrNameLst>
                                      </p:cBhvr>
                                    </p:animRot>
                                  </p:childTnLst>
                                </p:cTn>
                              </p:par>
                              <p:par>
                                <p:cTn id="29" presetID="8" presetClass="emph" presetSubtype="0" fill="hold" grpId="0" nodeType="withEffect">
                                  <p:stCondLst>
                                    <p:cond delay="0"/>
                                  </p:stCondLst>
                                  <p:childTnLst>
                                    <p:animRot by="21600000">
                                      <p:cBhvr>
                                        <p:cTn id="30" dur="1250" fill="hold"/>
                                        <p:tgtEl>
                                          <p:spTgt spid="28"/>
                                        </p:tgtEl>
                                        <p:attrNameLst>
                                          <p:attrName>r</p:attrName>
                                        </p:attrNameLst>
                                      </p:cBhvr>
                                    </p:animRot>
                                  </p:childTnLst>
                                </p:cTn>
                              </p:par>
                              <p:par>
                                <p:cTn id="31" presetID="8" presetClass="emph" presetSubtype="0" fill="hold" grpId="0" nodeType="withEffect">
                                  <p:stCondLst>
                                    <p:cond delay="0"/>
                                  </p:stCondLst>
                                  <p:childTnLst>
                                    <p:animRot by="21600000">
                                      <p:cBhvr>
                                        <p:cTn id="32" dur="1250" fill="hold"/>
                                        <p:tgtEl>
                                          <p:spTgt spid="34"/>
                                        </p:tgtEl>
                                        <p:attrNameLst>
                                          <p:attrName>r</p:attrName>
                                        </p:attrNameLst>
                                      </p:cBhvr>
                                    </p:animRot>
                                  </p:childTnLst>
                                </p:cTn>
                              </p:par>
                              <p:par>
                                <p:cTn id="33" presetID="8" presetClass="emph" presetSubtype="0" fill="hold" grpId="0" nodeType="withEffect">
                                  <p:stCondLst>
                                    <p:cond delay="0"/>
                                  </p:stCondLst>
                                  <p:childTnLst>
                                    <p:animRot by="21600000">
                                      <p:cBhvr>
                                        <p:cTn id="34" dur="1250" fill="hold"/>
                                        <p:tgtEl>
                                          <p:spTgt spid="35"/>
                                        </p:tgtEl>
                                        <p:attrNameLst>
                                          <p:attrName>r</p:attrName>
                                        </p:attrNameLst>
                                      </p:cBhvr>
                                    </p:animRo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1" presetClass="entr" presetSubtype="0" fill="hold" nodeType="withEffect">
                                  <p:stCondLst>
                                    <p:cond delay="80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80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800"/>
                                  </p:stCondLst>
                                  <p:childTnLst>
                                    <p:set>
                                      <p:cBhvr>
                                        <p:cTn id="48" dur="1" fill="hold">
                                          <p:stCondLst>
                                            <p:cond delay="0"/>
                                          </p:stCondLst>
                                        </p:cTn>
                                        <p:tgtEl>
                                          <p:spTgt spid="62"/>
                                        </p:tgtEl>
                                        <p:attrNameLst>
                                          <p:attrName>style.visibility</p:attrName>
                                        </p:attrNameLst>
                                      </p:cBhvr>
                                      <p:to>
                                        <p:strVal val="visible"/>
                                      </p:to>
                                    </p:set>
                                  </p:childTnLst>
                                </p:cTn>
                              </p:par>
                              <p:par>
                                <p:cTn id="49" presetID="8" presetClass="emph" presetSubtype="0" fill="hold" nodeType="withEffect">
                                  <p:stCondLst>
                                    <p:cond delay="750"/>
                                  </p:stCondLst>
                                  <p:childTnLst>
                                    <p:animRot by="21600000">
                                      <p:cBhvr>
                                        <p:cTn id="50" dur="600" fill="hold"/>
                                        <p:tgtEl>
                                          <p:spTgt spid="43"/>
                                        </p:tgtEl>
                                        <p:attrNameLst>
                                          <p:attrName>r</p:attrName>
                                        </p:attrNameLst>
                                      </p:cBhvr>
                                    </p:animRot>
                                  </p:childTnLst>
                                </p:cTn>
                              </p:par>
                              <p:par>
                                <p:cTn id="51" presetID="8" presetClass="emph" presetSubtype="0" fill="hold" nodeType="withEffect">
                                  <p:stCondLst>
                                    <p:cond delay="750"/>
                                  </p:stCondLst>
                                  <p:childTnLst>
                                    <p:animRot by="21600000">
                                      <p:cBhvr>
                                        <p:cTn id="52" dur="600" fill="hold"/>
                                        <p:tgtEl>
                                          <p:spTgt spid="44"/>
                                        </p:tgtEl>
                                        <p:attrNameLst>
                                          <p:attrName>r</p:attrName>
                                        </p:attrNameLst>
                                      </p:cBhvr>
                                    </p:animRot>
                                  </p:childTnLst>
                                </p:cTn>
                              </p:par>
                              <p:par>
                                <p:cTn id="53" presetID="8" presetClass="emph" presetSubtype="0" fill="hold" nodeType="withEffect">
                                  <p:stCondLst>
                                    <p:cond delay="750"/>
                                  </p:stCondLst>
                                  <p:childTnLst>
                                    <p:animRot by="21600000">
                                      <p:cBhvr>
                                        <p:cTn id="54" dur="600" fill="hold"/>
                                        <p:tgtEl>
                                          <p:spTgt spid="53"/>
                                        </p:tgtEl>
                                        <p:attrNameLst>
                                          <p:attrName>r</p:attrName>
                                        </p:attrNameLst>
                                      </p:cBhvr>
                                    </p:animRot>
                                  </p:childTnLst>
                                </p:cTn>
                              </p:par>
                              <p:par>
                                <p:cTn id="55" presetID="8" presetClass="emph" presetSubtype="0" fill="hold" nodeType="withEffect">
                                  <p:stCondLst>
                                    <p:cond delay="750"/>
                                  </p:stCondLst>
                                  <p:childTnLst>
                                    <p:animRot by="21600000">
                                      <p:cBhvr>
                                        <p:cTn id="56" dur="600" fill="hold"/>
                                        <p:tgtEl>
                                          <p:spTgt spid="62"/>
                                        </p:tgtEl>
                                        <p:attrNameLst>
                                          <p:attrName>r</p:attrName>
                                        </p:attrNameLst>
                                      </p:cBhvr>
                                    </p:animRot>
                                  </p:childTnLst>
                                </p:cTn>
                              </p:par>
                              <p:par>
                                <p:cTn id="57" presetID="12" presetClass="entr" presetSubtype="8" fill="hold" grpId="0" nodeType="withEffect">
                                  <p:stCondLst>
                                    <p:cond delay="10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p:tgtEl>
                                          <p:spTgt spid="12"/>
                                        </p:tgtEl>
                                        <p:attrNameLst>
                                          <p:attrName>ppt_x</p:attrName>
                                        </p:attrNameLst>
                                      </p:cBhvr>
                                      <p:tavLst>
                                        <p:tav tm="0">
                                          <p:val>
                                            <p:strVal val="#ppt_x-#ppt_w*1.125000"/>
                                          </p:val>
                                        </p:tav>
                                        <p:tav tm="100000">
                                          <p:val>
                                            <p:strVal val="#ppt_x"/>
                                          </p:val>
                                        </p:tav>
                                      </p:tavLst>
                                    </p:anim>
                                    <p:animEffect transition="in" filter="wipe(right)">
                                      <p:cBhvr>
                                        <p:cTn id="60" dur="750"/>
                                        <p:tgtEl>
                                          <p:spTgt spid="12"/>
                                        </p:tgtEl>
                                      </p:cBhvr>
                                    </p:animEffect>
                                  </p:childTnLst>
                                </p:cTn>
                              </p:par>
                              <p:par>
                                <p:cTn id="61" presetID="12" presetClass="entr" presetSubtype="8" fill="hold" grpId="0" nodeType="withEffect">
                                  <p:stCondLst>
                                    <p:cond delay="1050"/>
                                  </p:stCondLst>
                                  <p:childTnLst>
                                    <p:set>
                                      <p:cBhvr>
                                        <p:cTn id="62" dur="1" fill="hold">
                                          <p:stCondLst>
                                            <p:cond delay="0"/>
                                          </p:stCondLst>
                                        </p:cTn>
                                        <p:tgtEl>
                                          <p:spTgt spid="16"/>
                                        </p:tgtEl>
                                        <p:attrNameLst>
                                          <p:attrName>style.visibility</p:attrName>
                                        </p:attrNameLst>
                                      </p:cBhvr>
                                      <p:to>
                                        <p:strVal val="visible"/>
                                      </p:to>
                                    </p:set>
                                    <p:anim calcmode="lin" valueType="num">
                                      <p:cBhvr>
                                        <p:cTn id="63" dur="750"/>
                                        <p:tgtEl>
                                          <p:spTgt spid="16"/>
                                        </p:tgtEl>
                                        <p:attrNameLst>
                                          <p:attrName>ppt_x</p:attrName>
                                        </p:attrNameLst>
                                      </p:cBhvr>
                                      <p:tavLst>
                                        <p:tav tm="0">
                                          <p:val>
                                            <p:strVal val="#ppt_x-#ppt_w*1.125000"/>
                                          </p:val>
                                        </p:tav>
                                        <p:tav tm="100000">
                                          <p:val>
                                            <p:strVal val="#ppt_x"/>
                                          </p:val>
                                        </p:tav>
                                      </p:tavLst>
                                    </p:anim>
                                    <p:animEffect transition="in" filter="wipe(right)">
                                      <p:cBhvr>
                                        <p:cTn id="64" dur="750"/>
                                        <p:tgtEl>
                                          <p:spTgt spid="16"/>
                                        </p:tgtEl>
                                      </p:cBhvr>
                                    </p:animEffect>
                                  </p:childTnLst>
                                </p:cTn>
                              </p:par>
                              <p:par>
                                <p:cTn id="65" presetID="12" presetClass="entr" presetSubtype="8" fill="hold" grpId="0" nodeType="withEffect">
                                  <p:stCondLst>
                                    <p:cond delay="1050"/>
                                  </p:stCondLst>
                                  <p:childTnLst>
                                    <p:set>
                                      <p:cBhvr>
                                        <p:cTn id="66" dur="1" fill="hold">
                                          <p:stCondLst>
                                            <p:cond delay="0"/>
                                          </p:stCondLst>
                                        </p:cTn>
                                        <p:tgtEl>
                                          <p:spTgt spid="20"/>
                                        </p:tgtEl>
                                        <p:attrNameLst>
                                          <p:attrName>style.visibility</p:attrName>
                                        </p:attrNameLst>
                                      </p:cBhvr>
                                      <p:to>
                                        <p:strVal val="visible"/>
                                      </p:to>
                                    </p:set>
                                    <p:anim calcmode="lin" valueType="num">
                                      <p:cBhvr>
                                        <p:cTn id="67" dur="750"/>
                                        <p:tgtEl>
                                          <p:spTgt spid="20"/>
                                        </p:tgtEl>
                                        <p:attrNameLst>
                                          <p:attrName>ppt_x</p:attrName>
                                        </p:attrNameLst>
                                      </p:cBhvr>
                                      <p:tavLst>
                                        <p:tav tm="0">
                                          <p:val>
                                            <p:strVal val="#ppt_x-#ppt_w*1.125000"/>
                                          </p:val>
                                        </p:tav>
                                        <p:tav tm="100000">
                                          <p:val>
                                            <p:strVal val="#ppt_x"/>
                                          </p:val>
                                        </p:tav>
                                      </p:tavLst>
                                    </p:anim>
                                    <p:animEffect transition="in" filter="wipe(right)">
                                      <p:cBhvr>
                                        <p:cTn id="68" dur="750"/>
                                        <p:tgtEl>
                                          <p:spTgt spid="20"/>
                                        </p:tgtEl>
                                      </p:cBhvr>
                                    </p:animEffect>
                                  </p:childTnLst>
                                </p:cTn>
                              </p:par>
                              <p:par>
                                <p:cTn id="69" presetID="12" presetClass="entr" presetSubtype="8" fill="hold" grpId="0" nodeType="withEffect">
                                  <p:stCondLst>
                                    <p:cond delay="1050"/>
                                  </p:stCondLst>
                                  <p:childTnLst>
                                    <p:set>
                                      <p:cBhvr>
                                        <p:cTn id="70" dur="1" fill="hold">
                                          <p:stCondLst>
                                            <p:cond delay="0"/>
                                          </p:stCondLst>
                                        </p:cTn>
                                        <p:tgtEl>
                                          <p:spTgt spid="24"/>
                                        </p:tgtEl>
                                        <p:attrNameLst>
                                          <p:attrName>style.visibility</p:attrName>
                                        </p:attrNameLst>
                                      </p:cBhvr>
                                      <p:to>
                                        <p:strVal val="visible"/>
                                      </p:to>
                                    </p:set>
                                    <p:anim calcmode="lin" valueType="num">
                                      <p:cBhvr>
                                        <p:cTn id="71" dur="750"/>
                                        <p:tgtEl>
                                          <p:spTgt spid="24"/>
                                        </p:tgtEl>
                                        <p:attrNameLst>
                                          <p:attrName>ppt_x</p:attrName>
                                        </p:attrNameLst>
                                      </p:cBhvr>
                                      <p:tavLst>
                                        <p:tav tm="0">
                                          <p:val>
                                            <p:strVal val="#ppt_x-#ppt_w*1.125000"/>
                                          </p:val>
                                        </p:tav>
                                        <p:tav tm="100000">
                                          <p:val>
                                            <p:strVal val="#ppt_x"/>
                                          </p:val>
                                        </p:tav>
                                      </p:tavLst>
                                    </p:anim>
                                    <p:animEffect transition="in" filter="wipe(right)">
                                      <p:cBhvr>
                                        <p:cTn id="72"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7" grpId="0" animBg="1"/>
      <p:bldP spid="27" grpId="1" animBg="1"/>
      <p:bldP spid="28" grpId="0" animBg="1"/>
      <p:bldP spid="28" grpId="1" animBg="1"/>
      <p:bldP spid="34" grpId="0" animBg="1"/>
      <p:bldP spid="34" grpId="1" animBg="1"/>
      <p:bldP spid="35" grpId="0" animBg="1"/>
      <p:bldP spid="35" grpId="1" animBg="1"/>
      <p:bldP spid="12" grpId="0"/>
      <p:bldP spid="16" grpId="0"/>
      <p:bldP spid="2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197519"/>
                </a:solidFill>
              </a:rPr>
              <a:t>可以看到所有发布的版本</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4F867D"/>
                </a:solidFill>
              </a:rPr>
              <a:t>设置要发布到的服务器</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5AAB1E"/>
                </a:solidFill>
              </a:rPr>
              <a:t>查看日志</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可以查看到所有发布的版本，支持回滚到之前版本</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右边可以添加要发布到的机器</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点击查看服务器的日志，可以看到服务的运行日志内容</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版本管理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2" name="Picture 2"/>
          <p:cNvPicPr>
            <a:picLocks noChangeAspect="1" noChangeArrowheads="1"/>
          </p:cNvPicPr>
          <p:nvPr/>
        </p:nvPicPr>
        <p:blipFill>
          <a:blip r:embed="rId2"/>
          <a:srcRect/>
          <a:stretch>
            <a:fillRect/>
          </a:stretch>
        </p:blipFill>
        <p:spPr bwMode="auto">
          <a:xfrm>
            <a:off x="540935" y="1446413"/>
            <a:ext cx="6159124" cy="4405746"/>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197519"/>
                </a:solidFill>
              </a:rPr>
              <a:t>可以看到所有项目的配置文件</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4F867D"/>
                </a:solidFill>
              </a:rPr>
              <a:t>维护配置文件</a:t>
            </a:r>
            <a:endParaRPr lang="zh-CN" altLang="en-US" sz="2400" dirty="0">
              <a:solidFill>
                <a:srgbClr val="4F867D"/>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能看到与注册中心有关的系统的所有配置文件</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能够新增、修改、删除配置文件</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配置文件管理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50178" name="Picture 2"/>
          <p:cNvPicPr>
            <a:picLocks noChangeAspect="1" noChangeArrowheads="1"/>
          </p:cNvPicPr>
          <p:nvPr/>
        </p:nvPicPr>
        <p:blipFill>
          <a:blip r:embed="rId2"/>
          <a:srcRect/>
          <a:stretch>
            <a:fillRect/>
          </a:stretch>
        </p:blipFill>
        <p:spPr bwMode="auto">
          <a:xfrm>
            <a:off x="569597" y="1579417"/>
            <a:ext cx="5864456" cy="4440035"/>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ppt_x</p:attrName>
                                        </p:attrNameLst>
                                      </p:cBhvr>
                                      <p:tavLst>
                                        <p:tav tm="0">
                                          <p:val>
                                            <p:strVal val="0-#ppt_w/2"/>
                                          </p:val>
                                        </p:tav>
                                        <p:tav tm="100000">
                                          <p:val>
                                            <p:strVal val="#ppt_x"/>
                                          </p:val>
                                        </p:tav>
                                      </p:tavLst>
                                    </p:anim>
                                    <p:anim calcmode="lin" valueType="num">
                                      <p:cBhvr>
                                        <p:cTn id="69" dur="500" fill="hold"/>
                                        <p:tgtEl>
                                          <p:spTgt spid="3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0-#ppt_w/2"/>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ppt_x</p:attrName>
                                        </p:attrNameLst>
                                      </p:cBhvr>
                                      <p:tavLst>
                                        <p:tav tm="0">
                                          <p:val>
                                            <p:strVal val="0-#ppt_w/2"/>
                                          </p:val>
                                        </p:tav>
                                        <p:tav tm="100000">
                                          <p:val>
                                            <p:strVal val="#ppt_x"/>
                                          </p:val>
                                        </p:tav>
                                      </p:tavLst>
                                    </p:anim>
                                    <p:anim calcmode="lin" valueType="num">
                                      <p:cBhvr>
                                        <p:cTn id="77" dur="500" fill="hold"/>
                                        <p:tgtEl>
                                          <p:spTgt spid="36"/>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ppt_x</p:attrName>
                                        </p:attrNameLst>
                                      </p:cBhvr>
                                      <p:tavLst>
                                        <p:tav tm="0">
                                          <p:val>
                                            <p:strVal val="0-#ppt_w/2"/>
                                          </p:val>
                                        </p:tav>
                                        <p:tav tm="100000">
                                          <p:val>
                                            <p:strVal val="#ppt_x"/>
                                          </p:val>
                                        </p:tav>
                                      </p:tavLst>
                                    </p:anim>
                                    <p:anim calcmode="lin" valueType="num">
                                      <p:cBhvr>
                                        <p:cTn id="81" dur="500" fill="hold"/>
                                        <p:tgtEl>
                                          <p:spTgt spid="37"/>
                                        </p:tgtEl>
                                        <p:attrNameLst>
                                          <p:attrName>ppt_y</p:attrName>
                                        </p:attrNameLst>
                                      </p:cBhvr>
                                      <p:tavLst>
                                        <p:tav tm="0">
                                          <p:val>
                                            <p:strVal val="#ppt_y"/>
                                          </p:val>
                                        </p:tav>
                                        <p:tav tm="100000">
                                          <p:val>
                                            <p:strVal val="#ppt_y"/>
                                          </p:val>
                                        </p:tav>
                                      </p:tavLst>
                                    </p:anim>
                                  </p:childTnLst>
                                </p:cTn>
                              </p:par>
                              <p:par>
                                <p:cTn id="82" presetID="8" presetClass="emph" presetSubtype="0" fill="hold" grpId="1" nodeType="withEffect">
                                  <p:stCondLst>
                                    <p:cond delay="0"/>
                                  </p:stCondLst>
                                  <p:childTnLst>
                                    <p:animRot by="21600000">
                                      <p:cBhvr>
                                        <p:cTn id="83" dur="500" fill="hold"/>
                                        <p:tgtEl>
                                          <p:spTgt spid="34"/>
                                        </p:tgtEl>
                                        <p:attrNameLst>
                                          <p:attrName>r</p:attrName>
                                        </p:attrNameLst>
                                      </p:cBhvr>
                                    </p:animRot>
                                  </p:childTnLst>
                                </p:cTn>
                              </p:par>
                              <p:par>
                                <p:cTn id="84" presetID="8" presetClass="emph" presetSubtype="0" fill="hold" grpId="1" nodeType="withEffect">
                                  <p:stCondLst>
                                    <p:cond delay="0"/>
                                  </p:stCondLst>
                                  <p:childTnLst>
                                    <p:animRot by="21600000">
                                      <p:cBhvr>
                                        <p:cTn id="85" dur="500" fill="hold"/>
                                        <p:tgtEl>
                                          <p:spTgt spid="35"/>
                                        </p:tgtEl>
                                        <p:attrNameLst>
                                          <p:attrName>r</p:attrName>
                                        </p:attrNameLst>
                                      </p:cBhvr>
                                    </p:animRot>
                                  </p:childTnLst>
                                </p:cTn>
                              </p:par>
                              <p:par>
                                <p:cTn id="86" presetID="8" presetClass="emph" presetSubtype="0" fill="hold" grpId="1" nodeType="withEffect">
                                  <p:stCondLst>
                                    <p:cond delay="0"/>
                                  </p:stCondLst>
                                  <p:childTnLst>
                                    <p:animRot by="21600000">
                                      <p:cBhvr>
                                        <p:cTn id="87" dur="500" fill="hold"/>
                                        <p:tgtEl>
                                          <p:spTgt spid="36"/>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37"/>
                                        </p:tgtEl>
                                        <p:attrNameLst>
                                          <p:attrName>r</p:attrName>
                                        </p:attrNameLst>
                                      </p:cBhvr>
                                    </p:animRot>
                                  </p:childTnLst>
                                </p:cTn>
                              </p:par>
                              <p:par>
                                <p:cTn id="90" presetID="10" presetClass="entr" presetSubtype="0" fill="hold" grpId="0" nodeType="withEffect">
                                  <p:stCondLst>
                                    <p:cond delay="3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4" grpId="0"/>
      <p:bldP spid="25"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197519"/>
                </a:solidFill>
              </a:rPr>
              <a:t>管理微服务内鉴权的密钥</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4F867D"/>
                </a:solidFill>
              </a:rPr>
              <a:t>维护密钥</a:t>
            </a:r>
            <a:endParaRPr lang="zh-CN" altLang="en-US" sz="2400" dirty="0">
              <a:solidFill>
                <a:srgbClr val="4F867D"/>
              </a:solidFill>
            </a:endParaRPr>
          </a:p>
        </p:txBody>
      </p:sp>
      <p:sp>
        <p:nvSpPr>
          <p:cNvPr id="24" name="文本框 23"/>
          <p:cNvSpPr txBox="1">
            <a:spLocks noChangeArrowheads="1"/>
          </p:cNvSpPr>
          <p:nvPr/>
        </p:nvSpPr>
        <p:spPr bwMode="auto">
          <a:xfrm>
            <a:off x="7372350" y="2054225"/>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可以服务调度间各个项目的密钥</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能新增、修改、删除密钥</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密钥鉴权管理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51202" name="Picture 2"/>
          <p:cNvPicPr>
            <a:picLocks noChangeAspect="1" noChangeArrowheads="1"/>
          </p:cNvPicPr>
          <p:nvPr/>
        </p:nvPicPr>
        <p:blipFill>
          <a:blip r:embed="rId2"/>
          <a:srcRect/>
          <a:stretch>
            <a:fillRect/>
          </a:stretch>
        </p:blipFill>
        <p:spPr bwMode="auto">
          <a:xfrm>
            <a:off x="673939" y="1330034"/>
            <a:ext cx="5776738" cy="4661015"/>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p:cTn id="68" dur="500" fill="hold"/>
                                        <p:tgtEl>
                                          <p:spTgt spid="34"/>
                                        </p:tgtEl>
                                        <p:attrNameLst>
                                          <p:attrName>ppt_x</p:attrName>
                                        </p:attrNameLst>
                                      </p:cBhvr>
                                      <p:tavLst>
                                        <p:tav tm="0">
                                          <p:val>
                                            <p:strVal val="0-#ppt_w/2"/>
                                          </p:val>
                                        </p:tav>
                                        <p:tav tm="100000">
                                          <p:val>
                                            <p:strVal val="#ppt_x"/>
                                          </p:val>
                                        </p:tav>
                                      </p:tavLst>
                                    </p:anim>
                                    <p:anim calcmode="lin" valueType="num">
                                      <p:cBhvr>
                                        <p:cTn id="69" dur="500" fill="hold"/>
                                        <p:tgtEl>
                                          <p:spTgt spid="3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0-#ppt_w/2"/>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ppt_x</p:attrName>
                                        </p:attrNameLst>
                                      </p:cBhvr>
                                      <p:tavLst>
                                        <p:tav tm="0">
                                          <p:val>
                                            <p:strVal val="0-#ppt_w/2"/>
                                          </p:val>
                                        </p:tav>
                                        <p:tav tm="100000">
                                          <p:val>
                                            <p:strVal val="#ppt_x"/>
                                          </p:val>
                                        </p:tav>
                                      </p:tavLst>
                                    </p:anim>
                                    <p:anim calcmode="lin" valueType="num">
                                      <p:cBhvr>
                                        <p:cTn id="77" dur="500" fill="hold"/>
                                        <p:tgtEl>
                                          <p:spTgt spid="36"/>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p:cTn id="80" dur="500" fill="hold"/>
                                        <p:tgtEl>
                                          <p:spTgt spid="37"/>
                                        </p:tgtEl>
                                        <p:attrNameLst>
                                          <p:attrName>ppt_x</p:attrName>
                                        </p:attrNameLst>
                                      </p:cBhvr>
                                      <p:tavLst>
                                        <p:tav tm="0">
                                          <p:val>
                                            <p:strVal val="0-#ppt_w/2"/>
                                          </p:val>
                                        </p:tav>
                                        <p:tav tm="100000">
                                          <p:val>
                                            <p:strVal val="#ppt_x"/>
                                          </p:val>
                                        </p:tav>
                                      </p:tavLst>
                                    </p:anim>
                                    <p:anim calcmode="lin" valueType="num">
                                      <p:cBhvr>
                                        <p:cTn id="81" dur="500" fill="hold"/>
                                        <p:tgtEl>
                                          <p:spTgt spid="37"/>
                                        </p:tgtEl>
                                        <p:attrNameLst>
                                          <p:attrName>ppt_y</p:attrName>
                                        </p:attrNameLst>
                                      </p:cBhvr>
                                      <p:tavLst>
                                        <p:tav tm="0">
                                          <p:val>
                                            <p:strVal val="#ppt_y"/>
                                          </p:val>
                                        </p:tav>
                                        <p:tav tm="100000">
                                          <p:val>
                                            <p:strVal val="#ppt_y"/>
                                          </p:val>
                                        </p:tav>
                                      </p:tavLst>
                                    </p:anim>
                                  </p:childTnLst>
                                </p:cTn>
                              </p:par>
                              <p:par>
                                <p:cTn id="82" presetID="8" presetClass="emph" presetSubtype="0" fill="hold" grpId="1" nodeType="withEffect">
                                  <p:stCondLst>
                                    <p:cond delay="0"/>
                                  </p:stCondLst>
                                  <p:childTnLst>
                                    <p:animRot by="21600000">
                                      <p:cBhvr>
                                        <p:cTn id="83" dur="500" fill="hold"/>
                                        <p:tgtEl>
                                          <p:spTgt spid="34"/>
                                        </p:tgtEl>
                                        <p:attrNameLst>
                                          <p:attrName>r</p:attrName>
                                        </p:attrNameLst>
                                      </p:cBhvr>
                                    </p:animRot>
                                  </p:childTnLst>
                                </p:cTn>
                              </p:par>
                              <p:par>
                                <p:cTn id="84" presetID="8" presetClass="emph" presetSubtype="0" fill="hold" grpId="1" nodeType="withEffect">
                                  <p:stCondLst>
                                    <p:cond delay="0"/>
                                  </p:stCondLst>
                                  <p:childTnLst>
                                    <p:animRot by="21600000">
                                      <p:cBhvr>
                                        <p:cTn id="85" dur="500" fill="hold"/>
                                        <p:tgtEl>
                                          <p:spTgt spid="35"/>
                                        </p:tgtEl>
                                        <p:attrNameLst>
                                          <p:attrName>r</p:attrName>
                                        </p:attrNameLst>
                                      </p:cBhvr>
                                    </p:animRot>
                                  </p:childTnLst>
                                </p:cTn>
                              </p:par>
                              <p:par>
                                <p:cTn id="86" presetID="8" presetClass="emph" presetSubtype="0" fill="hold" grpId="1" nodeType="withEffect">
                                  <p:stCondLst>
                                    <p:cond delay="0"/>
                                  </p:stCondLst>
                                  <p:childTnLst>
                                    <p:animRot by="21600000">
                                      <p:cBhvr>
                                        <p:cTn id="87" dur="500" fill="hold"/>
                                        <p:tgtEl>
                                          <p:spTgt spid="36"/>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37"/>
                                        </p:tgtEl>
                                        <p:attrNameLst>
                                          <p:attrName>r</p:attrName>
                                        </p:attrNameLst>
                                      </p:cBhvr>
                                    </p:animRot>
                                  </p:childTnLst>
                                </p:cTn>
                              </p:par>
                              <p:par>
                                <p:cTn id="90" presetID="10" presetClass="entr" presetSubtype="0" fill="hold" grpId="0" nodeType="withEffect">
                                  <p:stCondLst>
                                    <p:cond delay="3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4" grpId="0"/>
      <p:bldP spid="25"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7296150" y="1724025"/>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96150" y="3211513"/>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96150" y="470058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7391400" y="16383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197519"/>
                </a:solidFill>
              </a:rPr>
              <a:t>添加项目</a:t>
            </a:r>
            <a:endParaRPr lang="zh-CN" altLang="en-US" sz="2400" dirty="0">
              <a:solidFill>
                <a:srgbClr val="197519"/>
              </a:solidFill>
            </a:endParaRPr>
          </a:p>
        </p:txBody>
      </p:sp>
      <p:sp>
        <p:nvSpPr>
          <p:cNvPr id="22" name="文本框 21"/>
          <p:cNvSpPr txBox="1">
            <a:spLocks noChangeArrowheads="1"/>
          </p:cNvSpPr>
          <p:nvPr/>
        </p:nvSpPr>
        <p:spPr bwMode="auto">
          <a:xfrm>
            <a:off x="7391400" y="31242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4F867D"/>
                </a:solidFill>
              </a:rPr>
              <a:t>设置调度任务</a:t>
            </a:r>
            <a:endParaRPr lang="zh-CN" altLang="en-US" sz="2400" dirty="0">
              <a:solidFill>
                <a:srgbClr val="4F867D"/>
              </a:solidFill>
            </a:endParaRPr>
          </a:p>
        </p:txBody>
      </p:sp>
      <p:sp>
        <p:nvSpPr>
          <p:cNvPr id="23" name="文本框 22"/>
          <p:cNvSpPr txBox="1">
            <a:spLocks noChangeArrowheads="1"/>
          </p:cNvSpPr>
          <p:nvPr/>
        </p:nvSpPr>
        <p:spPr bwMode="auto">
          <a:xfrm>
            <a:off x="7391400" y="4610100"/>
            <a:ext cx="4629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400" dirty="0" smtClean="0">
                <a:solidFill>
                  <a:srgbClr val="5AAB1E"/>
                </a:solidFill>
              </a:rPr>
              <a:t>查看调度记录和结果</a:t>
            </a:r>
            <a:endParaRPr lang="zh-CN" altLang="en-US" sz="2400" dirty="0">
              <a:solidFill>
                <a:srgbClr val="5AAB1E"/>
              </a:solidFill>
            </a:endParaRPr>
          </a:p>
        </p:txBody>
      </p:sp>
      <p:sp>
        <p:nvSpPr>
          <p:cNvPr id="24" name="文本框 23"/>
          <p:cNvSpPr txBox="1">
            <a:spLocks noChangeArrowheads="1"/>
          </p:cNvSpPr>
          <p:nvPr/>
        </p:nvSpPr>
        <p:spPr bwMode="auto">
          <a:xfrm>
            <a:off x="7372350" y="2054225"/>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可以新增需要任务调度的项目，支持多个项目的调度管理</a:t>
            </a:r>
            <a:endParaRPr lang="zh-CN" altLang="en-US" sz="2100" dirty="0">
              <a:solidFill>
                <a:srgbClr val="404040"/>
              </a:solidFill>
            </a:endParaRPr>
          </a:p>
        </p:txBody>
      </p:sp>
      <p:sp>
        <p:nvSpPr>
          <p:cNvPr id="25" name="文本框 24"/>
          <p:cNvSpPr txBox="1">
            <a:spLocks noChangeArrowheads="1"/>
          </p:cNvSpPr>
          <p:nvPr/>
        </p:nvSpPr>
        <p:spPr bwMode="auto">
          <a:xfrm>
            <a:off x="7372350" y="3543300"/>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进入项目后，可以添加调度任务，然后设置调度规则</a:t>
            </a:r>
            <a:endParaRPr lang="zh-CN" altLang="en-US" sz="2100" dirty="0">
              <a:solidFill>
                <a:srgbClr val="404040"/>
              </a:solidFill>
            </a:endParaRPr>
          </a:p>
        </p:txBody>
      </p:sp>
      <p:sp>
        <p:nvSpPr>
          <p:cNvPr id="26" name="文本框 25"/>
          <p:cNvSpPr txBox="1">
            <a:spLocks noChangeArrowheads="1"/>
          </p:cNvSpPr>
          <p:nvPr/>
        </p:nvSpPr>
        <p:spPr bwMode="auto">
          <a:xfrm>
            <a:off x="7372350" y="5029200"/>
            <a:ext cx="46291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100" dirty="0" smtClean="0">
                <a:solidFill>
                  <a:srgbClr val="404040"/>
                </a:solidFill>
              </a:rPr>
              <a:t>点击查看调度日志，可以看到所有的调度结果</a:t>
            </a:r>
            <a:endParaRPr lang="zh-CN" altLang="en-US" sz="2100" dirty="0">
              <a:solidFill>
                <a:srgbClr val="404040"/>
              </a:solidFill>
            </a:endParaRPr>
          </a:p>
        </p:txBody>
      </p:sp>
      <p:sp>
        <p:nvSpPr>
          <p:cNvPr id="27" name="文本框 2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06</a:t>
            </a:r>
            <a:endParaRPr lang="zh-CN" altLang="en-US" sz="1500">
              <a:solidFill>
                <a:srgbClr val="197519"/>
              </a:solidFill>
              <a:ea typeface="方正粗倩简体" pitchFamily="65" charset="-122"/>
            </a:endParaRPr>
          </a:p>
        </p:txBody>
      </p:sp>
      <p:sp>
        <p:nvSpPr>
          <p:cNvPr id="33" name="矩形 32"/>
          <p:cNvSpPr>
            <a:spLocks noChangeArrowheads="1"/>
          </p:cNvSpPr>
          <p:nvPr/>
        </p:nvSpPr>
        <p:spPr bwMode="auto">
          <a:xfrm>
            <a:off x="1293870" y="479685"/>
            <a:ext cx="20313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400" dirty="0" smtClean="0">
                <a:solidFill>
                  <a:srgbClr val="197519"/>
                </a:solidFill>
              </a:rPr>
              <a:t>定时任务管理</a:t>
            </a:r>
            <a:endParaRPr lang="zh-CN" altLang="en-US" sz="24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pic>
        <p:nvPicPr>
          <p:cNvPr id="52226" name="Picture 2"/>
          <p:cNvPicPr>
            <a:picLocks noChangeAspect="1" noChangeArrowheads="1"/>
          </p:cNvPicPr>
          <p:nvPr/>
        </p:nvPicPr>
        <p:blipFill>
          <a:blip r:embed="rId2"/>
          <a:srcRect/>
          <a:stretch>
            <a:fillRect/>
          </a:stretch>
        </p:blipFill>
        <p:spPr bwMode="auto">
          <a:xfrm>
            <a:off x="552090" y="1326133"/>
            <a:ext cx="6262778" cy="4505324"/>
          </a:xfrm>
          <a:prstGeom prst="rect">
            <a:avLst/>
          </a:prstGeom>
          <a:noFill/>
          <a:ln w="9525">
            <a:noFill/>
            <a:miter lim="800000"/>
            <a:headEnd/>
            <a:tailEnd/>
          </a:ln>
          <a:effec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180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41" presetClass="entr" presetSubtype="0" fill="hold" grpId="0" nodeType="withEffect">
                                  <p:stCondLst>
                                    <p:cond delay="2000"/>
                                  </p:stCondLst>
                                  <p:iterate type="lt">
                                    <p:tmPct val="10000"/>
                                  </p:iterate>
                                  <p:childTnLst>
                                    <p:set>
                                      <p:cBhvr>
                                        <p:cTn id="44" dur="1" fill="hold">
                                          <p:stCondLst>
                                            <p:cond delay="0"/>
                                          </p:stCondLst>
                                        </p:cTn>
                                        <p:tgtEl>
                                          <p:spTgt spid="21"/>
                                        </p:tgtEl>
                                        <p:attrNameLst>
                                          <p:attrName>style.visibility</p:attrName>
                                        </p:attrNameLst>
                                      </p:cBhvr>
                                      <p:to>
                                        <p:strVal val="visible"/>
                                      </p:to>
                                    </p:set>
                                    <p:anim calcmode="lin" valueType="num">
                                      <p:cBhvr>
                                        <p:cTn id="45"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21"/>
                                        </p:tgtEl>
                                        <p:attrNameLst>
                                          <p:attrName>ppt_y</p:attrName>
                                        </p:attrNameLst>
                                      </p:cBhvr>
                                      <p:tavLst>
                                        <p:tav tm="0">
                                          <p:val>
                                            <p:strVal val="#ppt_y"/>
                                          </p:val>
                                        </p:tav>
                                        <p:tav tm="100000">
                                          <p:val>
                                            <p:strVal val="#ppt_y"/>
                                          </p:val>
                                        </p:tav>
                                      </p:tavLst>
                                    </p:anim>
                                    <p:anim calcmode="lin" valueType="num">
                                      <p:cBhvr>
                                        <p:cTn id="47"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21"/>
                                        </p:tgtEl>
                                      </p:cBhvr>
                                    </p:animEffect>
                                  </p:childTnLst>
                                </p:cTn>
                              </p:par>
                              <p:par>
                                <p:cTn id="50" presetID="22" presetClass="entr" presetSubtype="8" fill="hold" grpId="0" nodeType="withEffect">
                                  <p:stCondLst>
                                    <p:cond delay="250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nodeType="withEffect">
                                  <p:stCondLst>
                                    <p:cond delay="27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41" presetClass="entr" presetSubtype="0" fill="hold" grpId="0" nodeType="withEffect">
                                  <p:stCondLst>
                                    <p:cond delay="3000"/>
                                  </p:stCondLst>
                                  <p:iterate type="lt">
                                    <p:tmPct val="1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22"/>
                                        </p:tgtEl>
                                      </p:cBhvr>
                                    </p:animEffect>
                                  </p:childTnLst>
                                </p:cTn>
                              </p:par>
                              <p:par>
                                <p:cTn id="63" presetID="22" presetClass="entr" presetSubtype="8" fill="hold" grpId="0" nodeType="withEffect">
                                  <p:stCondLst>
                                    <p:cond delay="340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cTn>
                              </p:par>
                              <p:par>
                                <p:cTn id="66" presetID="22" presetClass="entr" presetSubtype="8" fill="hold" nodeType="withEffect">
                                  <p:stCondLst>
                                    <p:cond delay="370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par>
                                <p:cTn id="69" presetID="41" presetClass="entr" presetSubtype="0" fill="hold" grpId="0" nodeType="withEffect">
                                  <p:stCondLst>
                                    <p:cond delay="4000"/>
                                  </p:stCondLst>
                                  <p:iterate type="lt">
                                    <p:tmPct val="10000"/>
                                  </p:iterate>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23"/>
                                        </p:tgtEl>
                                        <p:attrNameLst>
                                          <p:attrName>ppt_y</p:attrName>
                                        </p:attrNameLst>
                                      </p:cBhvr>
                                      <p:tavLst>
                                        <p:tav tm="0">
                                          <p:val>
                                            <p:strVal val="#ppt_y"/>
                                          </p:val>
                                        </p:tav>
                                        <p:tav tm="100000">
                                          <p:val>
                                            <p:strVal val="#ppt_y"/>
                                          </p:val>
                                        </p:tav>
                                      </p:tavLst>
                                    </p:anim>
                                    <p:anim calcmode="lin" valueType="num">
                                      <p:cBhvr>
                                        <p:cTn id="7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23"/>
                                        </p:tgtEl>
                                      </p:cBhvr>
                                    </p:animEffect>
                                  </p:childTnLst>
                                </p:cTn>
                              </p:par>
                              <p:par>
                                <p:cTn id="76" presetID="22" presetClass="entr" presetSubtype="8" fill="hold" grpId="0" nodeType="withEffect">
                                  <p:stCondLst>
                                    <p:cond delay="440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par>
                                <p:cTn id="79" presetID="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ppt_x</p:attrName>
                                        </p:attrNameLst>
                                      </p:cBhvr>
                                      <p:tavLst>
                                        <p:tav tm="0">
                                          <p:val>
                                            <p:strVal val="0-#ppt_w/2"/>
                                          </p:val>
                                        </p:tav>
                                        <p:tav tm="100000">
                                          <p:val>
                                            <p:strVal val="#ppt_x"/>
                                          </p:val>
                                        </p:tav>
                                      </p:tavLst>
                                    </p:anim>
                                    <p:anim calcmode="lin" valueType="num">
                                      <p:cBhvr>
                                        <p:cTn id="82" dur="500" fill="hold"/>
                                        <p:tgtEl>
                                          <p:spTgt spid="34"/>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ppt_x</p:attrName>
                                        </p:attrNameLst>
                                      </p:cBhvr>
                                      <p:tavLst>
                                        <p:tav tm="0">
                                          <p:val>
                                            <p:strVal val="0-#ppt_w/2"/>
                                          </p:val>
                                        </p:tav>
                                        <p:tav tm="100000">
                                          <p:val>
                                            <p:strVal val="#ppt_x"/>
                                          </p:val>
                                        </p:tav>
                                      </p:tavLst>
                                    </p:anim>
                                    <p:anim calcmode="lin" valueType="num">
                                      <p:cBhvr>
                                        <p:cTn id="86" dur="500" fill="hold"/>
                                        <p:tgtEl>
                                          <p:spTgt spid="3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ppt_x</p:attrName>
                                        </p:attrNameLst>
                                      </p:cBhvr>
                                      <p:tavLst>
                                        <p:tav tm="0">
                                          <p:val>
                                            <p:strVal val="0-#ppt_w/2"/>
                                          </p:val>
                                        </p:tav>
                                        <p:tav tm="100000">
                                          <p:val>
                                            <p:strVal val="#ppt_x"/>
                                          </p:val>
                                        </p:tav>
                                      </p:tavLst>
                                    </p:anim>
                                    <p:anim calcmode="lin" valueType="num">
                                      <p:cBhvr>
                                        <p:cTn id="90" dur="500" fill="hold"/>
                                        <p:tgtEl>
                                          <p:spTgt spid="3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ppt_x</p:attrName>
                                        </p:attrNameLst>
                                      </p:cBhvr>
                                      <p:tavLst>
                                        <p:tav tm="0">
                                          <p:val>
                                            <p:strVal val="0-#ppt_w/2"/>
                                          </p:val>
                                        </p:tav>
                                        <p:tav tm="100000">
                                          <p:val>
                                            <p:strVal val="#ppt_x"/>
                                          </p:val>
                                        </p:tav>
                                      </p:tavLst>
                                    </p:anim>
                                    <p:anim calcmode="lin" valueType="num">
                                      <p:cBhvr>
                                        <p:cTn id="94" dur="500" fill="hold"/>
                                        <p:tgtEl>
                                          <p:spTgt spid="37"/>
                                        </p:tgtEl>
                                        <p:attrNameLst>
                                          <p:attrName>ppt_y</p:attrName>
                                        </p:attrNameLst>
                                      </p:cBhvr>
                                      <p:tavLst>
                                        <p:tav tm="0">
                                          <p:val>
                                            <p:strVal val="#ppt_y"/>
                                          </p:val>
                                        </p:tav>
                                        <p:tav tm="100000">
                                          <p:val>
                                            <p:strVal val="#ppt_y"/>
                                          </p:val>
                                        </p:tav>
                                      </p:tavLst>
                                    </p:anim>
                                  </p:childTnLst>
                                </p:cTn>
                              </p:par>
                              <p:par>
                                <p:cTn id="95" presetID="8" presetClass="emph" presetSubtype="0" fill="hold" grpId="1" nodeType="withEffect">
                                  <p:stCondLst>
                                    <p:cond delay="0"/>
                                  </p:stCondLst>
                                  <p:childTnLst>
                                    <p:animRot by="21600000">
                                      <p:cBhvr>
                                        <p:cTn id="96" dur="500" fill="hold"/>
                                        <p:tgtEl>
                                          <p:spTgt spid="34"/>
                                        </p:tgtEl>
                                        <p:attrNameLst>
                                          <p:attrName>r</p:attrName>
                                        </p:attrNameLst>
                                      </p:cBhvr>
                                    </p:animRot>
                                  </p:childTnLst>
                                </p:cTn>
                              </p:par>
                              <p:par>
                                <p:cTn id="97" presetID="8" presetClass="emph" presetSubtype="0" fill="hold" grpId="1" nodeType="withEffect">
                                  <p:stCondLst>
                                    <p:cond delay="0"/>
                                  </p:stCondLst>
                                  <p:childTnLst>
                                    <p:animRot by="21600000">
                                      <p:cBhvr>
                                        <p:cTn id="98" dur="500" fill="hold"/>
                                        <p:tgtEl>
                                          <p:spTgt spid="35"/>
                                        </p:tgtEl>
                                        <p:attrNameLst>
                                          <p:attrName>r</p:attrName>
                                        </p:attrNameLst>
                                      </p:cBhvr>
                                    </p:animRot>
                                  </p:childTnLst>
                                </p:cTn>
                              </p:par>
                              <p:par>
                                <p:cTn id="99" presetID="8" presetClass="emph" presetSubtype="0" fill="hold" grpId="1" nodeType="withEffect">
                                  <p:stCondLst>
                                    <p:cond delay="0"/>
                                  </p:stCondLst>
                                  <p:childTnLst>
                                    <p:animRot by="21600000">
                                      <p:cBhvr>
                                        <p:cTn id="100" dur="500" fill="hold"/>
                                        <p:tgtEl>
                                          <p:spTgt spid="36"/>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37"/>
                                        </p:tgtEl>
                                        <p:attrNameLst>
                                          <p:attrName>r</p:attrName>
                                        </p:attrNameLst>
                                      </p:cBhvr>
                                    </p:animRot>
                                  </p:childTnLst>
                                </p:cTn>
                              </p:par>
                              <p:par>
                                <p:cTn id="103" presetID="10" presetClass="entr" presetSubtype="0" fill="hold" grpId="0" nodeType="withEffect">
                                  <p:stCondLst>
                                    <p:cond delay="30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24" grpId="0"/>
      <p:bldP spid="25" grpId="0"/>
      <p:bldP spid="26" grpId="0"/>
      <p:bldP spid="27" grpId="0"/>
      <p:bldP spid="33" grpId="0"/>
      <p:bldP spid="34" grpId="0" animBg="1"/>
      <p:bldP spid="34" grpId="1" animBg="1"/>
      <p:bldP spid="35" grpId="0" animBg="1"/>
      <p:bldP spid="35" grpId="1" animBg="1"/>
      <p:bldP spid="36" grpId="0" animBg="1"/>
      <p:bldP spid="36" grpId="1" animBg="1"/>
      <p:bldP spid="37" grpId="0" animBg="1"/>
      <p:bldP spid="37"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331653" y="2612073"/>
            <a:ext cx="37719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7200" dirty="0" smtClean="0">
                <a:solidFill>
                  <a:schemeClr val="bg1"/>
                </a:solidFill>
              </a:rPr>
              <a:t>微服务</a:t>
            </a:r>
            <a:endParaRPr lang="zh-CN" altLang="en-US" sz="7200" dirty="0">
              <a:solidFill>
                <a:schemeClr val="bg1"/>
              </a:solidFill>
            </a:endParaRPr>
          </a:p>
        </p:txBody>
      </p:sp>
      <p:sp>
        <p:nvSpPr>
          <p:cNvPr id="44" name="文本框 43"/>
          <p:cNvSpPr txBox="1">
            <a:spLocks noChangeArrowheads="1"/>
          </p:cNvSpPr>
          <p:nvPr/>
        </p:nvSpPr>
        <p:spPr bwMode="auto">
          <a:xfrm>
            <a:off x="4220845" y="4283393"/>
            <a:ext cx="384175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3600" dirty="0">
                <a:solidFill>
                  <a:schemeClr val="bg1"/>
                </a:solidFill>
              </a:rPr>
              <a:t>谢谢聆听</a:t>
            </a:r>
          </a:p>
        </p:txBody>
      </p:sp>
      <p:cxnSp>
        <p:nvCxnSpPr>
          <p:cNvPr id="47" name="直接连接符 46"/>
          <p:cNvCxnSpPr/>
          <p:nvPr/>
        </p:nvCxnSpPr>
        <p:spPr>
          <a:xfrm>
            <a:off x="4662170" y="489299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600" fill="hold"/>
                                        <p:tgtEl>
                                          <p:spTgt spid="5"/>
                                        </p:tgtEl>
                                        <p:attrNameLst>
                                          <p:attrName>ppt_w</p:attrName>
                                        </p:attrNameLst>
                                      </p:cBhvr>
                                      <p:tavLst>
                                        <p:tav tm="0">
                                          <p:val>
                                            <p:fltVal val="0"/>
                                          </p:val>
                                        </p:tav>
                                        <p:tav tm="100000">
                                          <p:val>
                                            <p:strVal val="#ppt_w"/>
                                          </p:val>
                                        </p:tav>
                                      </p:tavLst>
                                    </p:anim>
                                    <p:anim calcmode="lin" valueType="num">
                                      <p:cBhvr>
                                        <p:cTn id="8" dur="600" fill="hold"/>
                                        <p:tgtEl>
                                          <p:spTgt spid="5"/>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40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22" presetClass="entr" presetSubtype="8" fill="hold" grpId="0" nodeType="withEffect">
                                  <p:stCondLst>
                                    <p:cond delay="80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par>
                                <p:cTn id="15" presetID="16" presetClass="entr" presetSubtype="37" fill="hold" nodeType="withEffect">
                                  <p:stCondLst>
                                    <p:cond delay="1000"/>
                                  </p:stCondLst>
                                  <p:childTnLst>
                                    <p:set>
                                      <p:cBhvr>
                                        <p:cTn id="16" dur="1" fill="hold">
                                          <p:stCondLst>
                                            <p:cond delay="0"/>
                                          </p:stCondLst>
                                        </p:cTn>
                                        <p:tgtEl>
                                          <p:spTgt spid="47"/>
                                        </p:tgtEl>
                                        <p:attrNameLst>
                                          <p:attrName>style.visibility</p:attrName>
                                        </p:attrNameLst>
                                      </p:cBhvr>
                                      <p:to>
                                        <p:strVal val="visible"/>
                                      </p:to>
                                    </p:set>
                                    <p:animEffect transition="in" filter="barn(outVertical)">
                                      <p:cBhvr>
                                        <p:cTn id="17" dur="500"/>
                                        <p:tgtEl>
                                          <p:spTgt spid="47"/>
                                        </p:tgtEl>
                                      </p:cBhvr>
                                    </p:animEffect>
                                  </p:childTnLst>
                                </p:cTn>
                              </p:par>
                              <p:par>
                                <p:cTn id="18" presetID="12" presetClass="entr" presetSubtype="4" fill="hold" grpId="0" nodeType="withEffect">
                                  <p:stCondLst>
                                    <p:cond delay="80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p:tgtEl>
                                          <p:spTgt spid="15"/>
                                        </p:tgtEl>
                                        <p:attrNameLst>
                                          <p:attrName>ppt_y</p:attrName>
                                        </p:attrNameLst>
                                      </p:cBhvr>
                                      <p:tavLst>
                                        <p:tav tm="0">
                                          <p:val>
                                            <p:strVal val="#ppt_y+#ppt_h*1.125000"/>
                                          </p:val>
                                        </p:tav>
                                        <p:tav tm="100000">
                                          <p:val>
                                            <p:strVal val="#ppt_y"/>
                                          </p:val>
                                        </p:tav>
                                      </p:tavLst>
                                    </p:anim>
                                    <p:animEffect transition="in" filter="wipe(up)">
                                      <p:cBhvr>
                                        <p:cTn id="21" dur="1000"/>
                                        <p:tgtEl>
                                          <p:spTgt spid="15"/>
                                        </p:tgtEl>
                                      </p:cBhvr>
                                    </p:animEffect>
                                  </p:childTnLst>
                                </p:cTn>
                              </p:par>
                              <p:par>
                                <p:cTn id="22" presetID="12" presetClass="entr" presetSubtype="4" fill="hold" grpId="0" nodeType="withEffect">
                                  <p:stCondLst>
                                    <p:cond delay="60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p:tgtEl>
                                          <p:spTgt spid="37"/>
                                        </p:tgtEl>
                                        <p:attrNameLst>
                                          <p:attrName>ppt_y</p:attrName>
                                        </p:attrNameLst>
                                      </p:cBhvr>
                                      <p:tavLst>
                                        <p:tav tm="0">
                                          <p:val>
                                            <p:strVal val="#ppt_y+#ppt_h*1.125000"/>
                                          </p:val>
                                        </p:tav>
                                        <p:tav tm="100000">
                                          <p:val>
                                            <p:strVal val="#ppt_y"/>
                                          </p:val>
                                        </p:tav>
                                      </p:tavLst>
                                    </p:anim>
                                    <p:animEffect transition="in" filter="wipe(up)">
                                      <p:cBhvr>
                                        <p:cTn id="25" dur="1000"/>
                                        <p:tgtEl>
                                          <p:spTgt spid="37"/>
                                        </p:tgtEl>
                                      </p:cBhvr>
                                    </p:animEffect>
                                  </p:childTnLst>
                                </p:cTn>
                              </p:par>
                              <p:par>
                                <p:cTn id="26" presetID="12" presetClass="entr" presetSubtype="4" fill="hold" grpId="0" nodeType="withEffect">
                                  <p:stCondLst>
                                    <p:cond delay="130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p:tgtEl>
                                          <p:spTgt spid="41"/>
                                        </p:tgtEl>
                                        <p:attrNameLst>
                                          <p:attrName>ppt_y</p:attrName>
                                        </p:attrNameLst>
                                      </p:cBhvr>
                                      <p:tavLst>
                                        <p:tav tm="0">
                                          <p:val>
                                            <p:strVal val="#ppt_y+#ppt_h*1.125000"/>
                                          </p:val>
                                        </p:tav>
                                        <p:tav tm="100000">
                                          <p:val>
                                            <p:strVal val="#ppt_y"/>
                                          </p:val>
                                        </p:tav>
                                      </p:tavLst>
                                    </p:anim>
                                    <p:animEffect transition="in" filter="wipe(up)">
                                      <p:cBhvr>
                                        <p:cTn id="29" dur="1000"/>
                                        <p:tgtEl>
                                          <p:spTgt spid="41"/>
                                        </p:tgtEl>
                                      </p:cBhvr>
                                    </p:animEffect>
                                  </p:childTnLst>
                                </p:cTn>
                              </p:par>
                              <p:par>
                                <p:cTn id="30" presetID="12" presetClass="entr" presetSubtype="4" fill="hold" grpId="0" nodeType="withEffect">
                                  <p:stCondLst>
                                    <p:cond delay="3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1000"/>
                                        <p:tgtEl>
                                          <p:spTgt spid="27"/>
                                        </p:tgtEl>
                                        <p:attrNameLst>
                                          <p:attrName>ppt_y</p:attrName>
                                        </p:attrNameLst>
                                      </p:cBhvr>
                                      <p:tavLst>
                                        <p:tav tm="0">
                                          <p:val>
                                            <p:strVal val="#ppt_y+#ppt_h*1.125000"/>
                                          </p:val>
                                        </p:tav>
                                        <p:tav tm="100000">
                                          <p:val>
                                            <p:strVal val="#ppt_y"/>
                                          </p:val>
                                        </p:tav>
                                      </p:tavLst>
                                    </p:anim>
                                    <p:animEffect transition="in" filter="wipe(up)">
                                      <p:cBhvr>
                                        <p:cTn id="33" dur="1000"/>
                                        <p:tgtEl>
                                          <p:spTgt spid="27"/>
                                        </p:tgtEl>
                                      </p:cBhvr>
                                    </p:animEffect>
                                  </p:childTnLst>
                                </p:cTn>
                              </p:par>
                              <p:par>
                                <p:cTn id="34" presetID="12" presetClass="entr" presetSubtype="4" fill="hold" grpId="0" nodeType="withEffect">
                                  <p:stCondLst>
                                    <p:cond delay="10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p:tgtEl>
                                          <p:spTgt spid="38"/>
                                        </p:tgtEl>
                                        <p:attrNameLst>
                                          <p:attrName>ppt_y</p:attrName>
                                        </p:attrNameLst>
                                      </p:cBhvr>
                                      <p:tavLst>
                                        <p:tav tm="0">
                                          <p:val>
                                            <p:strVal val="#ppt_y+#ppt_h*1.125000"/>
                                          </p:val>
                                        </p:tav>
                                        <p:tav tm="100000">
                                          <p:val>
                                            <p:strVal val="#ppt_y"/>
                                          </p:val>
                                        </p:tav>
                                      </p:tavLst>
                                    </p:anim>
                                    <p:animEffect transition="in" filter="wipe(up)">
                                      <p:cBhvr>
                                        <p:cTn id="37" dur="1000"/>
                                        <p:tgtEl>
                                          <p:spTgt spid="38"/>
                                        </p:tgtEl>
                                      </p:cBhvr>
                                    </p:animEffect>
                                  </p:childTnLst>
                                </p:cTn>
                              </p:par>
                              <p:par>
                                <p:cTn id="38" presetID="12" presetClass="entr" presetSubtype="4" fill="hold" grpId="0" nodeType="withEffect">
                                  <p:stCondLst>
                                    <p:cond delay="70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p:tgtEl>
                                          <p:spTgt spid="3"/>
                                        </p:tgtEl>
                                        <p:attrNameLst>
                                          <p:attrName>ppt_y</p:attrName>
                                        </p:attrNameLst>
                                      </p:cBhvr>
                                      <p:tavLst>
                                        <p:tav tm="0">
                                          <p:val>
                                            <p:strVal val="#ppt_y+#ppt_h*1.125000"/>
                                          </p:val>
                                        </p:tav>
                                        <p:tav tm="100000">
                                          <p:val>
                                            <p:strVal val="#ppt_y"/>
                                          </p:val>
                                        </p:tav>
                                      </p:tavLst>
                                    </p:anim>
                                    <p:animEffect transition="in" filter="wipe(up)">
                                      <p:cBhvr>
                                        <p:cTn id="41" dur="1000"/>
                                        <p:tgtEl>
                                          <p:spTgt spid="3"/>
                                        </p:tgtEl>
                                      </p:cBhvr>
                                    </p:animEffect>
                                  </p:childTnLst>
                                </p:cTn>
                              </p:par>
                              <p:par>
                                <p:cTn id="42" presetID="12" presetClass="entr" presetSubtype="4" fill="hold" grpId="0" nodeType="withEffect">
                                  <p:stCondLst>
                                    <p:cond delay="100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000"/>
                                        <p:tgtEl>
                                          <p:spTgt spid="23"/>
                                        </p:tgtEl>
                                        <p:attrNameLst>
                                          <p:attrName>ppt_y</p:attrName>
                                        </p:attrNameLst>
                                      </p:cBhvr>
                                      <p:tavLst>
                                        <p:tav tm="0">
                                          <p:val>
                                            <p:strVal val="#ppt_y+#ppt_h*1.125000"/>
                                          </p:val>
                                        </p:tav>
                                        <p:tav tm="100000">
                                          <p:val>
                                            <p:strVal val="#ppt_y"/>
                                          </p:val>
                                        </p:tav>
                                      </p:tavLst>
                                    </p:anim>
                                    <p:animEffect transition="in" filter="wipe(up)">
                                      <p:cBhvr>
                                        <p:cTn id="45" dur="1000"/>
                                        <p:tgtEl>
                                          <p:spTgt spid="23"/>
                                        </p:tgtEl>
                                      </p:cBhvr>
                                    </p:animEffect>
                                  </p:childTnLst>
                                </p:cTn>
                              </p:par>
                              <p:par>
                                <p:cTn id="46" presetID="12" presetClass="entr" presetSubtype="4" fill="hold" grpId="0" nodeType="withEffect">
                                  <p:stCondLst>
                                    <p:cond delay="4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1000"/>
                                        <p:tgtEl>
                                          <p:spTgt spid="24"/>
                                        </p:tgtEl>
                                        <p:attrNameLst>
                                          <p:attrName>ppt_y</p:attrName>
                                        </p:attrNameLst>
                                      </p:cBhvr>
                                      <p:tavLst>
                                        <p:tav tm="0">
                                          <p:val>
                                            <p:strVal val="#ppt_y+#ppt_h*1.125000"/>
                                          </p:val>
                                        </p:tav>
                                        <p:tav tm="100000">
                                          <p:val>
                                            <p:strVal val="#ppt_y"/>
                                          </p:val>
                                        </p:tav>
                                      </p:tavLst>
                                    </p:anim>
                                    <p:animEffect transition="in" filter="wipe(up)">
                                      <p:cBhvr>
                                        <p:cTn id="49" dur="1000"/>
                                        <p:tgtEl>
                                          <p:spTgt spid="24"/>
                                        </p:tgtEl>
                                      </p:cBhvr>
                                    </p:animEffect>
                                  </p:childTnLst>
                                </p:cTn>
                              </p:par>
                              <p:par>
                                <p:cTn id="50" presetID="12" presetClass="entr" presetSubtype="4" fill="hold" grpId="0" nodeType="withEffect">
                                  <p:stCondLst>
                                    <p:cond delay="1000"/>
                                  </p:stCondLst>
                                  <p:childTnLst>
                                    <p:set>
                                      <p:cBhvr>
                                        <p:cTn id="51" dur="1" fill="hold">
                                          <p:stCondLst>
                                            <p:cond delay="0"/>
                                          </p:stCondLst>
                                        </p:cTn>
                                        <p:tgtEl>
                                          <p:spTgt spid="25"/>
                                        </p:tgtEl>
                                        <p:attrNameLst>
                                          <p:attrName>style.visibility</p:attrName>
                                        </p:attrNameLst>
                                      </p:cBhvr>
                                      <p:to>
                                        <p:strVal val="visible"/>
                                      </p:to>
                                    </p:set>
                                    <p:anim calcmode="lin" valueType="num">
                                      <p:cBhvr>
                                        <p:cTn id="52" dur="1000"/>
                                        <p:tgtEl>
                                          <p:spTgt spid="25"/>
                                        </p:tgtEl>
                                        <p:attrNameLst>
                                          <p:attrName>ppt_y</p:attrName>
                                        </p:attrNameLst>
                                      </p:cBhvr>
                                      <p:tavLst>
                                        <p:tav tm="0">
                                          <p:val>
                                            <p:strVal val="#ppt_y+#ppt_h*1.125000"/>
                                          </p:val>
                                        </p:tav>
                                        <p:tav tm="100000">
                                          <p:val>
                                            <p:strVal val="#ppt_y"/>
                                          </p:val>
                                        </p:tav>
                                      </p:tavLst>
                                    </p:anim>
                                    <p:animEffect transition="in" filter="wipe(up)">
                                      <p:cBhvr>
                                        <p:cTn id="53" dur="1000"/>
                                        <p:tgtEl>
                                          <p:spTgt spid="25"/>
                                        </p:tgtEl>
                                      </p:cBhvr>
                                    </p:animEffect>
                                  </p:childTnLst>
                                </p:cTn>
                              </p:par>
                              <p:par>
                                <p:cTn id="54" presetID="12" presetClass="entr" presetSubtype="4" fill="hold" grpId="0" nodeType="withEffect">
                                  <p:stCondLst>
                                    <p:cond delay="70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p:tgtEl>
                                          <p:spTgt spid="26"/>
                                        </p:tgtEl>
                                        <p:attrNameLst>
                                          <p:attrName>ppt_y</p:attrName>
                                        </p:attrNameLst>
                                      </p:cBhvr>
                                      <p:tavLst>
                                        <p:tav tm="0">
                                          <p:val>
                                            <p:strVal val="#ppt_y+#ppt_h*1.125000"/>
                                          </p:val>
                                        </p:tav>
                                        <p:tav tm="100000">
                                          <p:val>
                                            <p:strVal val="#ppt_y"/>
                                          </p:val>
                                        </p:tav>
                                      </p:tavLst>
                                    </p:anim>
                                    <p:animEffect transition="in" filter="wipe(up)">
                                      <p:cBhvr>
                                        <p:cTn id="57" dur="1000"/>
                                        <p:tgtEl>
                                          <p:spTgt spid="26"/>
                                        </p:tgtEl>
                                      </p:cBhvr>
                                    </p:animEffect>
                                  </p:childTnLst>
                                </p:cTn>
                              </p:par>
                              <p:par>
                                <p:cTn id="58" presetID="12" presetClass="entr" presetSubtype="4" fill="hold" grpId="0" nodeType="withEffect">
                                  <p:stCondLst>
                                    <p:cond delay="200"/>
                                  </p:stCondLst>
                                  <p:childTnLst>
                                    <p:set>
                                      <p:cBhvr>
                                        <p:cTn id="59" dur="1" fill="hold">
                                          <p:stCondLst>
                                            <p:cond delay="0"/>
                                          </p:stCondLst>
                                        </p:cTn>
                                        <p:tgtEl>
                                          <p:spTgt spid="36"/>
                                        </p:tgtEl>
                                        <p:attrNameLst>
                                          <p:attrName>style.visibility</p:attrName>
                                        </p:attrNameLst>
                                      </p:cBhvr>
                                      <p:to>
                                        <p:strVal val="visible"/>
                                      </p:to>
                                    </p:set>
                                    <p:anim calcmode="lin" valueType="num">
                                      <p:cBhvr>
                                        <p:cTn id="60" dur="1000"/>
                                        <p:tgtEl>
                                          <p:spTgt spid="36"/>
                                        </p:tgtEl>
                                        <p:attrNameLst>
                                          <p:attrName>ppt_y</p:attrName>
                                        </p:attrNameLst>
                                      </p:cBhvr>
                                      <p:tavLst>
                                        <p:tav tm="0">
                                          <p:val>
                                            <p:strVal val="#ppt_y+#ppt_h*1.125000"/>
                                          </p:val>
                                        </p:tav>
                                        <p:tav tm="100000">
                                          <p:val>
                                            <p:strVal val="#ppt_y"/>
                                          </p:val>
                                        </p:tav>
                                      </p:tavLst>
                                    </p:anim>
                                    <p:animEffect transition="in" filter="wipe(up)">
                                      <p:cBhvr>
                                        <p:cTn id="61" dur="1000"/>
                                        <p:tgtEl>
                                          <p:spTgt spid="36"/>
                                        </p:tgtEl>
                                      </p:cBhvr>
                                    </p:animEffect>
                                  </p:childTnLst>
                                </p:cTn>
                              </p:par>
                              <p:par>
                                <p:cTn id="62" presetID="22" presetClass="entr" presetSubtype="4" fill="hold" nodeType="withEffect">
                                  <p:stCondLst>
                                    <p:cond delay="800"/>
                                  </p:stCondLst>
                                  <p:childTnLst>
                                    <p:set>
                                      <p:cBhvr>
                                        <p:cTn id="63" dur="1" fill="hold">
                                          <p:stCondLst>
                                            <p:cond delay="0"/>
                                          </p:stCondLst>
                                        </p:cTn>
                                        <p:tgtEl>
                                          <p:spTgt spid="30"/>
                                        </p:tgtEl>
                                        <p:attrNameLst>
                                          <p:attrName>style.visibility</p:attrName>
                                        </p:attrNameLst>
                                      </p:cBhvr>
                                      <p:to>
                                        <p:strVal val="visible"/>
                                      </p:to>
                                    </p:set>
                                    <p:animEffect transition="in" filter="wipe(down)">
                                      <p:cBhvr>
                                        <p:cTn id="64" dur="1250"/>
                                        <p:tgtEl>
                                          <p:spTgt spid="30"/>
                                        </p:tgtEl>
                                      </p:cBhvr>
                                    </p:animEffect>
                                  </p:childTnLst>
                                </p:cTn>
                              </p:par>
                              <p:par>
                                <p:cTn id="65" presetID="22" presetClass="entr" presetSubtype="4" fill="hold" nodeType="withEffect">
                                  <p:stCondLst>
                                    <p:cond delay="750"/>
                                  </p:stCondLst>
                                  <p:childTnLst>
                                    <p:set>
                                      <p:cBhvr>
                                        <p:cTn id="66" dur="1" fill="hold">
                                          <p:stCondLst>
                                            <p:cond delay="0"/>
                                          </p:stCondLst>
                                        </p:cTn>
                                        <p:tgtEl>
                                          <p:spTgt spid="29"/>
                                        </p:tgtEl>
                                        <p:attrNameLst>
                                          <p:attrName>style.visibility</p:attrName>
                                        </p:attrNameLst>
                                      </p:cBhvr>
                                      <p:to>
                                        <p:strVal val="visible"/>
                                      </p:to>
                                    </p:set>
                                    <p:animEffect transition="in" filter="wipe(down)">
                                      <p:cBhvr>
                                        <p:cTn id="67" dur="1250"/>
                                        <p:tgtEl>
                                          <p:spTgt spid="29"/>
                                        </p:tgtEl>
                                      </p:cBhvr>
                                    </p:animEffect>
                                  </p:childTnLst>
                                </p:cTn>
                              </p:par>
                              <p:par>
                                <p:cTn id="68" presetID="22" presetClass="entr" presetSubtype="1" fill="hold" nodeType="withEffect">
                                  <p:stCondLst>
                                    <p:cond delay="750"/>
                                  </p:stCondLst>
                                  <p:childTnLst>
                                    <p:set>
                                      <p:cBhvr>
                                        <p:cTn id="69" dur="1" fill="hold">
                                          <p:stCondLst>
                                            <p:cond delay="0"/>
                                          </p:stCondLst>
                                        </p:cTn>
                                        <p:tgtEl>
                                          <p:spTgt spid="33"/>
                                        </p:tgtEl>
                                        <p:attrNameLst>
                                          <p:attrName>style.visibility</p:attrName>
                                        </p:attrNameLst>
                                      </p:cBhvr>
                                      <p:to>
                                        <p:strVal val="visible"/>
                                      </p:to>
                                    </p:set>
                                    <p:animEffect transition="in" filter="wipe(up)">
                                      <p:cBhvr>
                                        <p:cTn id="70" dur="1250"/>
                                        <p:tgtEl>
                                          <p:spTgt spid="33"/>
                                        </p:tgtEl>
                                      </p:cBhvr>
                                    </p:animEffect>
                                  </p:childTnLst>
                                </p:cTn>
                              </p:par>
                              <p:par>
                                <p:cTn id="71" presetID="22" presetClass="entr" presetSubtype="1" fill="hold" nodeType="withEffect">
                                  <p:stCondLst>
                                    <p:cond delay="750"/>
                                  </p:stCondLst>
                                  <p:childTnLst>
                                    <p:set>
                                      <p:cBhvr>
                                        <p:cTn id="72" dur="1" fill="hold">
                                          <p:stCondLst>
                                            <p:cond delay="0"/>
                                          </p:stCondLst>
                                        </p:cTn>
                                        <p:tgtEl>
                                          <p:spTgt spid="32"/>
                                        </p:tgtEl>
                                        <p:attrNameLst>
                                          <p:attrName>style.visibility</p:attrName>
                                        </p:attrNameLst>
                                      </p:cBhvr>
                                      <p:to>
                                        <p:strVal val="visible"/>
                                      </p:to>
                                    </p:set>
                                    <p:animEffect transition="in" filter="wipe(up)">
                                      <p:cBhvr>
                                        <p:cTn id="73"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5" grpId="0" animBg="1"/>
      <p:bldP spid="26" grpId="0" animBg="1"/>
      <p:bldP spid="27" grpId="0" animBg="1"/>
      <p:bldP spid="36" grpId="0" animBg="1"/>
      <p:bldP spid="37" grpId="0" animBg="1"/>
      <p:bldP spid="38" grpId="0" animBg="1"/>
      <p:bldP spid="41" grpId="0" animBg="1"/>
      <p:bldP spid="42"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a:solidFill>
                  <a:srgbClr val="197519"/>
                </a:solidFill>
              </a:rPr>
              <a:t>01</a:t>
            </a: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smtClean="0">
                <a:solidFill>
                  <a:srgbClr val="197519"/>
                </a:solidFill>
              </a:rPr>
              <a:t>介绍、架构模式、单体与微服务优缺点</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223651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微服务简介</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5"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7177"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7179"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xmlns="">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5"/>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矩形 32"/>
          <p:cNvSpPr>
            <a:spLocks noChangeArrowheads="1"/>
          </p:cNvSpPr>
          <p:nvPr/>
        </p:nvSpPr>
        <p:spPr bwMode="auto">
          <a:xfrm>
            <a:off x="1177492" y="396558"/>
            <a:ext cx="223651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微服务架构</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cxnSp>
        <p:nvCxnSpPr>
          <p:cNvPr id="28" name="直接连接符 27"/>
          <p:cNvCxnSpPr/>
          <p:nvPr/>
        </p:nvCxnSpPr>
        <p:spPr>
          <a:xfrm>
            <a:off x="898120" y="1784480"/>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9" name="文本框 21"/>
          <p:cNvSpPr txBox="1">
            <a:spLocks noChangeArrowheads="1"/>
          </p:cNvSpPr>
          <p:nvPr/>
        </p:nvSpPr>
        <p:spPr bwMode="auto">
          <a:xfrm>
            <a:off x="993369" y="1680542"/>
            <a:ext cx="1031194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dirty="0" smtClean="0">
                <a:solidFill>
                  <a:srgbClr val="4F867D"/>
                </a:solidFill>
              </a:rPr>
              <a:t>微服务架构是一种架构模式，它提供将单一应用程序划分成一组小的服务，服务之间互相协调、互相配合，为用户提供最终价值。</a:t>
            </a:r>
            <a:endParaRPr lang="en-US" altLang="zh-CN" sz="2000" dirty="0" smtClean="0">
              <a:solidFill>
                <a:srgbClr val="4F867D"/>
              </a:solidFill>
            </a:endParaRPr>
          </a:p>
          <a:p>
            <a:endParaRPr lang="en-US" altLang="zh-CN" sz="2000" dirty="0" smtClean="0">
              <a:solidFill>
                <a:srgbClr val="4F867D"/>
              </a:solidFill>
            </a:endParaRPr>
          </a:p>
          <a:p>
            <a:r>
              <a:rPr lang="zh-CN" altLang="en-US" sz="2000" dirty="0" smtClean="0">
                <a:solidFill>
                  <a:srgbClr val="4F867D"/>
                </a:solidFill>
              </a:rPr>
              <a:t>每个服务运行在其独立的进程中，服务与服务间采用轻量级的通信机制互相沟通（通常是基于</a:t>
            </a:r>
            <a:r>
              <a:rPr lang="en-US" altLang="zh-CN" sz="2000" dirty="0" smtClean="0">
                <a:solidFill>
                  <a:srgbClr val="4F867D"/>
                </a:solidFill>
              </a:rPr>
              <a:t>HTTP</a:t>
            </a:r>
            <a:r>
              <a:rPr lang="zh-CN" altLang="en-US" sz="2000" dirty="0" smtClean="0">
                <a:solidFill>
                  <a:srgbClr val="4F867D"/>
                </a:solidFill>
              </a:rPr>
              <a:t>协议的</a:t>
            </a:r>
            <a:r>
              <a:rPr lang="en-US" altLang="zh-CN" sz="2000" dirty="0" err="1" smtClean="0">
                <a:solidFill>
                  <a:srgbClr val="4F867D"/>
                </a:solidFill>
              </a:rPr>
              <a:t>RESTful</a:t>
            </a:r>
            <a:r>
              <a:rPr lang="en-US" altLang="zh-CN" sz="2000" dirty="0" smtClean="0">
                <a:solidFill>
                  <a:srgbClr val="4F867D"/>
                </a:solidFill>
              </a:rPr>
              <a:t> API</a:t>
            </a:r>
            <a:r>
              <a:rPr lang="zh-CN" altLang="en-US" sz="2000" dirty="0" smtClean="0">
                <a:solidFill>
                  <a:srgbClr val="4F867D"/>
                </a:solidFill>
              </a:rPr>
              <a:t>）。</a:t>
            </a:r>
            <a:endParaRPr lang="en-US" altLang="zh-CN" sz="2000" dirty="0" smtClean="0">
              <a:solidFill>
                <a:srgbClr val="4F867D"/>
              </a:solidFill>
            </a:endParaRPr>
          </a:p>
          <a:p>
            <a:r>
              <a:rPr lang="zh-CN" altLang="en-US" sz="2000" dirty="0" smtClean="0">
                <a:solidFill>
                  <a:srgbClr val="4F867D"/>
                </a:solidFill>
              </a:rPr>
              <a:t>每个服务都围绕着具体业务进行构建，并且能够被独立的部署到生产环境、类生产环境等。</a:t>
            </a:r>
            <a:endParaRPr lang="en-US" altLang="zh-CN" sz="2000" dirty="0" smtClean="0">
              <a:solidFill>
                <a:srgbClr val="4F867D"/>
              </a:solidFill>
            </a:endParaRPr>
          </a:p>
          <a:p>
            <a:endParaRPr lang="en-US" altLang="zh-CN" sz="2000" dirty="0" smtClean="0">
              <a:solidFill>
                <a:srgbClr val="4F867D"/>
              </a:solidFill>
            </a:endParaRPr>
          </a:p>
          <a:p>
            <a:r>
              <a:rPr lang="zh-CN" altLang="en-US" sz="2000" dirty="0" smtClean="0">
                <a:solidFill>
                  <a:srgbClr val="4F867D"/>
                </a:solidFill>
              </a:rPr>
              <a:t>另外，应当尽量避免统一的、集中式的服务管理机制，对具体的一个服务而言，应根据业务上下文，选择合适的语言、工具对其构建。</a:t>
            </a:r>
            <a:endParaRPr lang="zh-CN" altLang="en-US" sz="2000" dirty="0">
              <a:solidFill>
                <a:srgbClr val="4F867D"/>
              </a:solidFill>
            </a:endParaRPr>
          </a:p>
        </p:txBody>
      </p:sp>
      <p:cxnSp>
        <p:nvCxnSpPr>
          <p:cNvPr id="24" name="直接连接符 23"/>
          <p:cNvCxnSpPr/>
          <p:nvPr/>
        </p:nvCxnSpPr>
        <p:spPr>
          <a:xfrm>
            <a:off x="900892" y="2668404"/>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20285" y="3851582"/>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ppt_x</p:attrName>
                                        </p:attrNameLst>
                                      </p:cBhvr>
                                      <p:tavLst>
                                        <p:tav tm="0">
                                          <p:val>
                                            <p:strVal val="0-#ppt_w/2"/>
                                          </p:val>
                                        </p:tav>
                                        <p:tav tm="100000">
                                          <p:val>
                                            <p:strVal val="#ppt_x"/>
                                          </p:val>
                                        </p:tav>
                                      </p:tavLst>
                                    </p:anim>
                                    <p:anim calcmode="lin" valueType="num">
                                      <p:cBhvr>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ppt_x</p:attrName>
                                        </p:attrNameLst>
                                      </p:cBhvr>
                                      <p:tavLst>
                                        <p:tav tm="0">
                                          <p:val>
                                            <p:strVal val="0-#ppt_w/2"/>
                                          </p:val>
                                        </p:tav>
                                        <p:tav tm="100000">
                                          <p:val>
                                            <p:strVal val="#ppt_x"/>
                                          </p:val>
                                        </p:tav>
                                      </p:tavLst>
                                    </p:anim>
                                    <p:anim calcmode="lin" valueType="num">
                                      <p:cBhvr>
                                        <p:cTn id="46" dur="500" fill="hold"/>
                                        <p:tgtEl>
                                          <p:spTgt spid="3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ppt_x</p:attrName>
                                        </p:attrNameLst>
                                      </p:cBhvr>
                                      <p:tavLst>
                                        <p:tav tm="0">
                                          <p:val>
                                            <p:strVal val="0-#ppt_w/2"/>
                                          </p:val>
                                        </p:tav>
                                        <p:tav tm="100000">
                                          <p:val>
                                            <p:strVal val="#ppt_x"/>
                                          </p:val>
                                        </p:tav>
                                      </p:tavLst>
                                    </p:anim>
                                    <p:anim calcmode="lin" valueType="num">
                                      <p:cBhvr>
                                        <p:cTn id="50" dur="500" fill="hold"/>
                                        <p:tgtEl>
                                          <p:spTgt spid="37"/>
                                        </p:tgtEl>
                                        <p:attrNameLst>
                                          <p:attrName>ppt_y</p:attrName>
                                        </p:attrNameLst>
                                      </p:cBhvr>
                                      <p:tavLst>
                                        <p:tav tm="0">
                                          <p:val>
                                            <p:strVal val="#ppt_y"/>
                                          </p:val>
                                        </p:tav>
                                        <p:tav tm="100000">
                                          <p:val>
                                            <p:strVal val="#ppt_y"/>
                                          </p:val>
                                        </p:tav>
                                      </p:tavLst>
                                    </p:anim>
                                  </p:childTnLst>
                                </p:cTn>
                              </p:par>
                              <p:par>
                                <p:cTn id="51" presetID="8" presetClass="emph" presetSubtype="0" fill="hold" grpId="1" nodeType="withEffect">
                                  <p:stCondLst>
                                    <p:cond delay="0"/>
                                  </p:stCondLst>
                                  <p:childTnLst>
                                    <p:animRot by="21600000">
                                      <p:cBhvr>
                                        <p:cTn id="52" dur="500" fill="hold"/>
                                        <p:tgtEl>
                                          <p:spTgt spid="34"/>
                                        </p:tgtEl>
                                        <p:attrNameLst>
                                          <p:attrName>r</p:attrName>
                                        </p:attrNameLst>
                                      </p:cBhvr>
                                    </p:animRot>
                                  </p:childTnLst>
                                </p:cTn>
                              </p:par>
                              <p:par>
                                <p:cTn id="53" presetID="8" presetClass="emph" presetSubtype="0" fill="hold" grpId="1" nodeType="withEffect">
                                  <p:stCondLst>
                                    <p:cond delay="0"/>
                                  </p:stCondLst>
                                  <p:childTnLst>
                                    <p:animRot by="21600000">
                                      <p:cBhvr>
                                        <p:cTn id="54" dur="500" fill="hold"/>
                                        <p:tgtEl>
                                          <p:spTgt spid="35"/>
                                        </p:tgtEl>
                                        <p:attrNameLst>
                                          <p:attrName>r</p:attrName>
                                        </p:attrNameLst>
                                      </p:cBhvr>
                                    </p:animRot>
                                  </p:childTnLst>
                                </p:cTn>
                              </p:par>
                              <p:par>
                                <p:cTn id="55" presetID="8" presetClass="emph" presetSubtype="0" fill="hold" grpId="1" nodeType="withEffect">
                                  <p:stCondLst>
                                    <p:cond delay="0"/>
                                  </p:stCondLst>
                                  <p:childTnLst>
                                    <p:animRot by="21600000">
                                      <p:cBhvr>
                                        <p:cTn id="56" dur="500" fill="hold"/>
                                        <p:tgtEl>
                                          <p:spTgt spid="36"/>
                                        </p:tgtEl>
                                        <p:attrNameLst>
                                          <p:attrName>r</p:attrName>
                                        </p:attrNameLst>
                                      </p:cBhvr>
                                    </p:animRot>
                                  </p:childTnLst>
                                </p:cTn>
                              </p:par>
                              <p:par>
                                <p:cTn id="57" presetID="8" presetClass="emph" presetSubtype="0" fill="hold" grpId="1" nodeType="withEffect">
                                  <p:stCondLst>
                                    <p:cond delay="0"/>
                                  </p:stCondLst>
                                  <p:childTnLst>
                                    <p:animRot by="21600000">
                                      <p:cBhvr>
                                        <p:cTn id="58" dur="500" fill="hold"/>
                                        <p:tgtEl>
                                          <p:spTgt spid="37"/>
                                        </p:tgtEl>
                                        <p:attrNameLst>
                                          <p:attrName>r</p:attrName>
                                        </p:attrNameLst>
                                      </p:cBhvr>
                                    </p:animRot>
                                  </p:childTnLst>
                                </p:cTn>
                              </p:par>
                              <p:par>
                                <p:cTn id="59" presetID="10" presetClass="entr" presetSubtype="0" fill="hold" grpId="0" nodeType="withEffect">
                                  <p:stCondLst>
                                    <p:cond delay="3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22" presetClass="entr" presetSubtype="8" fill="hold" nodeType="withEffect">
                                  <p:stCondLst>
                                    <p:cond delay="270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par>
                                <p:cTn id="65" presetID="41" presetClass="entr" presetSubtype="0" fill="hold" grpId="0" nodeType="withEffect">
                                  <p:stCondLst>
                                    <p:cond delay="3000"/>
                                  </p:stCondLst>
                                  <p:iterate type="lt">
                                    <p:tmPct val="10000"/>
                                  </p:iterate>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29"/>
                                        </p:tgtEl>
                                        <p:attrNameLst>
                                          <p:attrName>ppt_y</p:attrName>
                                        </p:attrNameLst>
                                      </p:cBhvr>
                                      <p:tavLst>
                                        <p:tav tm="0">
                                          <p:val>
                                            <p:strVal val="#ppt_y"/>
                                          </p:val>
                                        </p:tav>
                                        <p:tav tm="100000">
                                          <p:val>
                                            <p:strVal val="#ppt_y"/>
                                          </p:val>
                                        </p:tav>
                                      </p:tavLst>
                                    </p:anim>
                                    <p:anim calcmode="lin" valueType="num">
                                      <p:cBhvr>
                                        <p:cTn id="6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29"/>
                                        </p:tgtEl>
                                      </p:cBhvr>
                                    </p:animEffect>
                                  </p:childTnLst>
                                </p:cTn>
                              </p:par>
                              <p:par>
                                <p:cTn id="72" presetID="22" presetClass="entr" presetSubtype="8" fill="hold" nodeType="withEffect">
                                  <p:stCondLst>
                                    <p:cond delay="270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par>
                                <p:cTn id="75" presetID="22" presetClass="entr" presetSubtype="8" fill="hold" nodeType="withEffect">
                                  <p:stCondLst>
                                    <p:cond delay="270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33" grpId="0"/>
      <p:bldP spid="34" grpId="0" animBg="1"/>
      <p:bldP spid="34" grpId="1" animBg="1"/>
      <p:bldP spid="35" grpId="0" animBg="1"/>
      <p:bldP spid="35" grpId="1" animBg="1"/>
      <p:bldP spid="36" grpId="0" animBg="1"/>
      <p:bldP spid="36" grpId="1" animBg="1"/>
      <p:bldP spid="37" grpId="0" animBg="1"/>
      <p:bldP spid="37" grpId="1"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552450" y="1533525"/>
            <a:ext cx="11087100" cy="0"/>
            <a:chOff x="552561" y="1533525"/>
            <a:chExt cx="11086878" cy="0"/>
          </a:xfrm>
        </p:grpSpPr>
        <p:cxnSp>
          <p:nvCxnSpPr>
            <p:cNvPr id="5" name="直接连接符 4"/>
            <p:cNvCxnSpPr/>
            <p:nvPr/>
          </p:nvCxnSpPr>
          <p:spPr>
            <a:xfrm>
              <a:off x="552561" y="1533525"/>
              <a:ext cx="2803469"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349680" y="1533525"/>
              <a:ext cx="2800294" cy="0"/>
            </a:xfrm>
            <a:prstGeom prst="line">
              <a:avLst/>
            </a:prstGeom>
            <a:ln w="85725">
              <a:solidFill>
                <a:srgbClr val="219E2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46799" y="1533525"/>
              <a:ext cx="2787594" cy="0"/>
            </a:xfrm>
            <a:prstGeom prst="line">
              <a:avLst/>
            </a:prstGeom>
            <a:ln w="85725">
              <a:solidFill>
                <a:srgbClr val="2AC72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931218" y="1533525"/>
              <a:ext cx="2708221" cy="0"/>
            </a:xfrm>
            <a:prstGeom prst="line">
              <a:avLst/>
            </a:prstGeom>
            <a:ln w="85725">
              <a:solidFill>
                <a:srgbClr val="4BD94B"/>
              </a:solidFill>
            </a:ln>
          </p:spPr>
          <p:style>
            <a:lnRef idx="1">
              <a:schemeClr val="accent1"/>
            </a:lnRef>
            <a:fillRef idx="0">
              <a:schemeClr val="accent1"/>
            </a:fillRef>
            <a:effectRef idx="0">
              <a:schemeClr val="accent1"/>
            </a:effectRef>
            <a:fontRef idx="minor">
              <a:schemeClr val="tx1"/>
            </a:fontRef>
          </p:style>
        </p:cxnSp>
      </p:gr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38" name="任意多边形 37"/>
          <p:cNvSpPr>
            <a:spLocks noChangeArrowheads="1"/>
          </p:cNvSpPr>
          <p:nvPr/>
        </p:nvSpPr>
        <p:spPr bwMode="auto">
          <a:xfrm>
            <a:off x="552450" y="1752600"/>
            <a:ext cx="5497830" cy="397764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7" name="矩形 16"/>
          <p:cNvSpPr>
            <a:spLocks noChangeArrowheads="1"/>
          </p:cNvSpPr>
          <p:nvPr/>
        </p:nvSpPr>
        <p:spPr bwMode="auto">
          <a:xfrm>
            <a:off x="765174" y="2530475"/>
            <a:ext cx="5056505" cy="2400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5000"/>
              </a:lnSpc>
            </a:pPr>
            <a:r>
              <a:rPr lang="zh-CN" altLang="en-US" sz="2000" dirty="0" smtClean="0">
                <a:solidFill>
                  <a:schemeClr val="bg1"/>
                </a:solidFill>
              </a:rPr>
              <a:t>简单地说，微服务架构模式就是将整个</a:t>
            </a:r>
            <a:r>
              <a:rPr lang="en-US" altLang="zh-CN" sz="2000" dirty="0" smtClean="0">
                <a:solidFill>
                  <a:schemeClr val="bg1"/>
                </a:solidFill>
              </a:rPr>
              <a:t>Web</a:t>
            </a:r>
            <a:r>
              <a:rPr lang="zh-CN" altLang="en-US" sz="2000" dirty="0" smtClean="0">
                <a:solidFill>
                  <a:schemeClr val="bg1"/>
                </a:solidFill>
              </a:rPr>
              <a:t>应用组织为一系列小的</a:t>
            </a:r>
            <a:r>
              <a:rPr lang="en-US" altLang="zh-CN" sz="2000" dirty="0" smtClean="0">
                <a:solidFill>
                  <a:schemeClr val="bg1"/>
                </a:solidFill>
              </a:rPr>
              <a:t>Web</a:t>
            </a:r>
            <a:r>
              <a:rPr lang="zh-CN" altLang="en-US" sz="2000" dirty="0" smtClean="0">
                <a:solidFill>
                  <a:schemeClr val="bg1"/>
                </a:solidFill>
              </a:rPr>
              <a:t>服务。这些小的</a:t>
            </a:r>
            <a:r>
              <a:rPr lang="en-US" altLang="zh-CN" sz="2000" dirty="0" smtClean="0">
                <a:solidFill>
                  <a:schemeClr val="bg1"/>
                </a:solidFill>
              </a:rPr>
              <a:t>Web</a:t>
            </a:r>
            <a:r>
              <a:rPr lang="zh-CN" altLang="en-US" sz="2000" dirty="0" smtClean="0">
                <a:solidFill>
                  <a:schemeClr val="bg1"/>
                </a:solidFill>
              </a:rPr>
              <a:t>服务可以独立地编译及部署，并通过各自暴露的</a:t>
            </a:r>
            <a:r>
              <a:rPr lang="en-US" altLang="zh-CN" sz="2000" dirty="0" smtClean="0">
                <a:solidFill>
                  <a:schemeClr val="bg1"/>
                </a:solidFill>
              </a:rPr>
              <a:t>API</a:t>
            </a:r>
            <a:r>
              <a:rPr lang="zh-CN" altLang="en-US" sz="2000" dirty="0" smtClean="0">
                <a:solidFill>
                  <a:schemeClr val="bg1"/>
                </a:solidFill>
              </a:rPr>
              <a:t>接口相互通讯。它们彼此相互协作，作为一个整体为用户提供功能，却可以独立地进行扩容。</a:t>
            </a:r>
            <a:endParaRPr lang="zh-CN" altLang="en-US" sz="2000" dirty="0">
              <a:solidFill>
                <a:schemeClr val="bg1"/>
              </a:solidFill>
            </a:endParaRPr>
          </a:p>
        </p:txBody>
      </p:sp>
      <p:sp>
        <p:nvSpPr>
          <p:cNvPr id="37" name="任意多边形 36"/>
          <p:cNvSpPr>
            <a:spLocks noChangeArrowheads="1"/>
          </p:cNvSpPr>
          <p:nvPr/>
        </p:nvSpPr>
        <p:spPr bwMode="auto">
          <a:xfrm>
            <a:off x="6149975" y="1752600"/>
            <a:ext cx="5478145" cy="3977640"/>
          </a:xfrm>
          <a:custGeom>
            <a:avLst/>
            <a:gdLst>
              <a:gd name="T0" fmla="*/ 550127 w 2345823"/>
              <a:gd name="T1" fmla="*/ 0 h 2376962"/>
              <a:gd name="T2" fmla="*/ 2345823 w 2345823"/>
              <a:gd name="T3" fmla="*/ 0 h 2376962"/>
              <a:gd name="T4" fmla="*/ 2345823 w 2345823"/>
              <a:gd name="T5" fmla="*/ 2376962 h 2376962"/>
              <a:gd name="T6" fmla="*/ 0 w 2345823"/>
              <a:gd name="T7" fmla="*/ 2376962 h 2376962"/>
              <a:gd name="T8" fmla="*/ 0 w 2345823"/>
              <a:gd name="T9" fmla="*/ 560506 h 2376962"/>
              <a:gd name="T10" fmla="*/ 0 w 2345823"/>
              <a:gd name="T11" fmla="*/ 0 h 2376962"/>
              <a:gd name="T12" fmla="*/ 487848 w 2345823"/>
              <a:gd name="T13" fmla="*/ 0 h 2376962"/>
              <a:gd name="T14" fmla="*/ 0 w 234582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5823" h="2376962">
                <a:moveTo>
                  <a:pt x="550127" y="0"/>
                </a:moveTo>
                <a:lnTo>
                  <a:pt x="2345823" y="0"/>
                </a:lnTo>
                <a:lnTo>
                  <a:pt x="2345823" y="2376962"/>
                </a:lnTo>
                <a:lnTo>
                  <a:pt x="0" y="2376962"/>
                </a:lnTo>
                <a:lnTo>
                  <a:pt x="0" y="560506"/>
                </a:lnTo>
                <a:close/>
                <a:moveTo>
                  <a:pt x="0" y="0"/>
                </a:moveTo>
                <a:lnTo>
                  <a:pt x="487848" y="0"/>
                </a:lnTo>
                <a:lnTo>
                  <a:pt x="0" y="498227"/>
                </a:lnTo>
                <a:close/>
              </a:path>
            </a:pathLst>
          </a:custGeom>
          <a:solidFill>
            <a:srgbClr val="2AC72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7" name="Freeform 13"/>
          <p:cNvSpPr>
            <a:spLocks noEditPoints="1" noChangeArrowheads="1"/>
          </p:cNvSpPr>
          <p:nvPr/>
        </p:nvSpPr>
        <p:spPr bwMode="auto">
          <a:xfrm>
            <a:off x="6181725" y="1792288"/>
            <a:ext cx="344488" cy="346075"/>
          </a:xfrm>
          <a:custGeom>
            <a:avLst/>
            <a:gdLst>
              <a:gd name="T0" fmla="*/ 123 w 135"/>
              <a:gd name="T1" fmla="*/ 0 h 135"/>
              <a:gd name="T2" fmla="*/ 135 w 135"/>
              <a:gd name="T3" fmla="*/ 34 h 135"/>
              <a:gd name="T4" fmla="*/ 89 w 135"/>
              <a:gd name="T5" fmla="*/ 45 h 135"/>
              <a:gd name="T6" fmla="*/ 80 w 135"/>
              <a:gd name="T7" fmla="*/ 45 h 135"/>
              <a:gd name="T8" fmla="*/ 66 w 135"/>
              <a:gd name="T9" fmla="*/ 34 h 135"/>
              <a:gd name="T10" fmla="*/ 78 w 135"/>
              <a:gd name="T11" fmla="*/ 0 h 135"/>
              <a:gd name="T12" fmla="*/ 79 w 135"/>
              <a:gd name="T13" fmla="*/ 84 h 135"/>
              <a:gd name="T14" fmla="*/ 88 w 135"/>
              <a:gd name="T15" fmla="*/ 61 h 135"/>
              <a:gd name="T16" fmla="*/ 61 w 135"/>
              <a:gd name="T17" fmla="*/ 47 h 135"/>
              <a:gd name="T18" fmla="*/ 53 w 135"/>
              <a:gd name="T19" fmla="*/ 47 h 135"/>
              <a:gd name="T20" fmla="*/ 54 w 135"/>
              <a:gd name="T21" fmla="*/ 38 h 135"/>
              <a:gd name="T22" fmla="*/ 56 w 135"/>
              <a:gd name="T23" fmla="*/ 32 h 135"/>
              <a:gd name="T24" fmla="*/ 56 w 135"/>
              <a:gd name="T25" fmla="*/ 31 h 135"/>
              <a:gd name="T26" fmla="*/ 52 w 135"/>
              <a:gd name="T27" fmla="*/ 19 h 135"/>
              <a:gd name="T28" fmla="*/ 33 w 135"/>
              <a:gd name="T29" fmla="*/ 31 h 135"/>
              <a:gd name="T30" fmla="*/ 32 w 135"/>
              <a:gd name="T31" fmla="*/ 31 h 135"/>
              <a:gd name="T32" fmla="*/ 33 w 135"/>
              <a:gd name="T33" fmla="*/ 36 h 135"/>
              <a:gd name="T34" fmla="*/ 37 w 135"/>
              <a:gd name="T35" fmla="*/ 43 h 135"/>
              <a:gd name="T36" fmla="*/ 32 w 135"/>
              <a:gd name="T37" fmla="*/ 48 h 135"/>
              <a:gd name="T38" fmla="*/ 21 w 135"/>
              <a:gd name="T39" fmla="*/ 61 h 135"/>
              <a:gd name="T40" fmla="*/ 0 w 135"/>
              <a:gd name="T41" fmla="*/ 69 h 135"/>
              <a:gd name="T42" fmla="*/ 18 w 135"/>
              <a:gd name="T43" fmla="*/ 84 h 135"/>
              <a:gd name="T44" fmla="*/ 71 w 135"/>
              <a:gd name="T45" fmla="*/ 135 h 135"/>
              <a:gd name="T46" fmla="*/ 41 w 135"/>
              <a:gd name="T47" fmla="*/ 61 h 135"/>
              <a:gd name="T48" fmla="*/ 42 w 135"/>
              <a:gd name="T49" fmla="*/ 51 h 135"/>
              <a:gd name="T50" fmla="*/ 45 w 135"/>
              <a:gd name="T51" fmla="*/ 48 h 135"/>
              <a:gd name="T52" fmla="*/ 48 w 135"/>
              <a:gd name="T53" fmla="*/ 51 h 135"/>
              <a:gd name="T54" fmla="*/ 49 w 135"/>
              <a:gd name="T55" fmla="*/ 61 h 135"/>
              <a:gd name="T56" fmla="*/ 81 w 135"/>
              <a:gd name="T57" fmla="*/ 10 h 135"/>
              <a:gd name="T58" fmla="*/ 123 w 135"/>
              <a:gd name="T59" fmla="*/ 13 h 135"/>
              <a:gd name="T60" fmla="*/ 81 w 135"/>
              <a:gd name="T61" fmla="*/ 10 h 135"/>
              <a:gd name="T62" fmla="*/ 81 w 135"/>
              <a:gd name="T63" fmla="*/ 33 h 135"/>
              <a:gd name="T64" fmla="*/ 123 w 135"/>
              <a:gd name="T65" fmla="*/ 30 h 135"/>
              <a:gd name="T66" fmla="*/ 81 w 135"/>
              <a:gd name="T67" fmla="*/ 20 h 135"/>
              <a:gd name="T68" fmla="*/ 123 w 135"/>
              <a:gd name="T69" fmla="*/ 23 h 135"/>
              <a:gd name="T70" fmla="*/ 81 w 135"/>
              <a:gd name="T71" fmla="*/ 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5" h="135">
                <a:moveTo>
                  <a:pt x="78" y="0"/>
                </a:moveTo>
                <a:cubicBezTo>
                  <a:pt x="123" y="0"/>
                  <a:pt x="123" y="0"/>
                  <a:pt x="123" y="0"/>
                </a:cubicBezTo>
                <a:cubicBezTo>
                  <a:pt x="130" y="0"/>
                  <a:pt x="135" y="5"/>
                  <a:pt x="135" y="12"/>
                </a:cubicBezTo>
                <a:cubicBezTo>
                  <a:pt x="135" y="34"/>
                  <a:pt x="135" y="34"/>
                  <a:pt x="135" y="34"/>
                </a:cubicBezTo>
                <a:cubicBezTo>
                  <a:pt x="135" y="40"/>
                  <a:pt x="130" y="45"/>
                  <a:pt x="123" y="45"/>
                </a:cubicBezTo>
                <a:cubicBezTo>
                  <a:pt x="89" y="45"/>
                  <a:pt x="89" y="45"/>
                  <a:pt x="89" y="45"/>
                </a:cubicBezTo>
                <a:cubicBezTo>
                  <a:pt x="80" y="55"/>
                  <a:pt x="80" y="55"/>
                  <a:pt x="80" y="55"/>
                </a:cubicBezTo>
                <a:cubicBezTo>
                  <a:pt x="80" y="45"/>
                  <a:pt x="80" y="45"/>
                  <a:pt x="80" y="45"/>
                </a:cubicBezTo>
                <a:cubicBezTo>
                  <a:pt x="78" y="45"/>
                  <a:pt x="78" y="45"/>
                  <a:pt x="78" y="45"/>
                </a:cubicBezTo>
                <a:cubicBezTo>
                  <a:pt x="71" y="45"/>
                  <a:pt x="66" y="40"/>
                  <a:pt x="66" y="34"/>
                </a:cubicBezTo>
                <a:cubicBezTo>
                  <a:pt x="66" y="12"/>
                  <a:pt x="66" y="12"/>
                  <a:pt x="66" y="12"/>
                </a:cubicBezTo>
                <a:cubicBezTo>
                  <a:pt x="66" y="5"/>
                  <a:pt x="71" y="0"/>
                  <a:pt x="78" y="0"/>
                </a:cubicBezTo>
                <a:close/>
                <a:moveTo>
                  <a:pt x="71" y="84"/>
                </a:moveTo>
                <a:cubicBezTo>
                  <a:pt x="79" y="84"/>
                  <a:pt x="79" y="84"/>
                  <a:pt x="79" y="84"/>
                </a:cubicBezTo>
                <a:cubicBezTo>
                  <a:pt x="88" y="68"/>
                  <a:pt x="88" y="68"/>
                  <a:pt x="88" y="68"/>
                </a:cubicBezTo>
                <a:cubicBezTo>
                  <a:pt x="88" y="61"/>
                  <a:pt x="88" y="61"/>
                  <a:pt x="88" y="61"/>
                </a:cubicBezTo>
                <a:cubicBezTo>
                  <a:pt x="68" y="61"/>
                  <a:pt x="68" y="61"/>
                  <a:pt x="68" y="61"/>
                </a:cubicBezTo>
                <a:cubicBezTo>
                  <a:pt x="67" y="56"/>
                  <a:pt x="64" y="50"/>
                  <a:pt x="61" y="47"/>
                </a:cubicBezTo>
                <a:cubicBezTo>
                  <a:pt x="60" y="47"/>
                  <a:pt x="58" y="47"/>
                  <a:pt x="57" y="47"/>
                </a:cubicBezTo>
                <a:cubicBezTo>
                  <a:pt x="55" y="48"/>
                  <a:pt x="54" y="47"/>
                  <a:pt x="53" y="47"/>
                </a:cubicBezTo>
                <a:cubicBezTo>
                  <a:pt x="52" y="46"/>
                  <a:pt x="52" y="44"/>
                  <a:pt x="51" y="42"/>
                </a:cubicBezTo>
                <a:cubicBezTo>
                  <a:pt x="53" y="41"/>
                  <a:pt x="54" y="39"/>
                  <a:pt x="54" y="38"/>
                </a:cubicBezTo>
                <a:cubicBezTo>
                  <a:pt x="55" y="37"/>
                  <a:pt x="55" y="37"/>
                  <a:pt x="56" y="36"/>
                </a:cubicBezTo>
                <a:cubicBezTo>
                  <a:pt x="56" y="35"/>
                  <a:pt x="56" y="33"/>
                  <a:pt x="56" y="32"/>
                </a:cubicBezTo>
                <a:cubicBezTo>
                  <a:pt x="56" y="31"/>
                  <a:pt x="56" y="31"/>
                  <a:pt x="56" y="31"/>
                </a:cubicBezTo>
                <a:cubicBezTo>
                  <a:pt x="56" y="31"/>
                  <a:pt x="56" y="31"/>
                  <a:pt x="56" y="31"/>
                </a:cubicBezTo>
                <a:cubicBezTo>
                  <a:pt x="56" y="31"/>
                  <a:pt x="56" y="31"/>
                  <a:pt x="55" y="31"/>
                </a:cubicBezTo>
                <a:cubicBezTo>
                  <a:pt x="56" y="25"/>
                  <a:pt x="55" y="21"/>
                  <a:pt x="52" y="19"/>
                </a:cubicBezTo>
                <a:cubicBezTo>
                  <a:pt x="48" y="16"/>
                  <a:pt x="40" y="16"/>
                  <a:pt x="35" y="19"/>
                </a:cubicBezTo>
                <a:cubicBezTo>
                  <a:pt x="33" y="22"/>
                  <a:pt x="32" y="25"/>
                  <a:pt x="33" y="31"/>
                </a:cubicBezTo>
                <a:cubicBezTo>
                  <a:pt x="33" y="31"/>
                  <a:pt x="33" y="31"/>
                  <a:pt x="32" y="31"/>
                </a:cubicBezTo>
                <a:cubicBezTo>
                  <a:pt x="32" y="31"/>
                  <a:pt x="32" y="31"/>
                  <a:pt x="32" y="31"/>
                </a:cubicBezTo>
                <a:cubicBezTo>
                  <a:pt x="32" y="32"/>
                  <a:pt x="32" y="32"/>
                  <a:pt x="32" y="32"/>
                </a:cubicBezTo>
                <a:cubicBezTo>
                  <a:pt x="32" y="33"/>
                  <a:pt x="32" y="35"/>
                  <a:pt x="33" y="36"/>
                </a:cubicBezTo>
                <a:cubicBezTo>
                  <a:pt x="33" y="37"/>
                  <a:pt x="34" y="37"/>
                  <a:pt x="34" y="38"/>
                </a:cubicBezTo>
                <a:cubicBezTo>
                  <a:pt x="35" y="40"/>
                  <a:pt x="36" y="41"/>
                  <a:pt x="37" y="43"/>
                </a:cubicBezTo>
                <a:cubicBezTo>
                  <a:pt x="37" y="44"/>
                  <a:pt x="36" y="46"/>
                  <a:pt x="36" y="47"/>
                </a:cubicBezTo>
                <a:cubicBezTo>
                  <a:pt x="35" y="48"/>
                  <a:pt x="34" y="48"/>
                  <a:pt x="32" y="48"/>
                </a:cubicBezTo>
                <a:cubicBezTo>
                  <a:pt x="31" y="48"/>
                  <a:pt x="29" y="48"/>
                  <a:pt x="27" y="48"/>
                </a:cubicBezTo>
                <a:cubicBezTo>
                  <a:pt x="23" y="51"/>
                  <a:pt x="22" y="56"/>
                  <a:pt x="21" y="61"/>
                </a:cubicBezTo>
                <a:cubicBezTo>
                  <a:pt x="0" y="61"/>
                  <a:pt x="0" y="61"/>
                  <a:pt x="0" y="61"/>
                </a:cubicBezTo>
                <a:cubicBezTo>
                  <a:pt x="0" y="69"/>
                  <a:pt x="0" y="69"/>
                  <a:pt x="0" y="69"/>
                </a:cubicBezTo>
                <a:cubicBezTo>
                  <a:pt x="10" y="84"/>
                  <a:pt x="10" y="84"/>
                  <a:pt x="10" y="84"/>
                </a:cubicBezTo>
                <a:cubicBezTo>
                  <a:pt x="18" y="84"/>
                  <a:pt x="18" y="84"/>
                  <a:pt x="18" y="84"/>
                </a:cubicBezTo>
                <a:cubicBezTo>
                  <a:pt x="18" y="135"/>
                  <a:pt x="18" y="135"/>
                  <a:pt x="18" y="135"/>
                </a:cubicBezTo>
                <a:cubicBezTo>
                  <a:pt x="71" y="135"/>
                  <a:pt x="71" y="135"/>
                  <a:pt x="71" y="135"/>
                </a:cubicBezTo>
                <a:cubicBezTo>
                  <a:pt x="71" y="84"/>
                  <a:pt x="71" y="84"/>
                  <a:pt x="71" y="84"/>
                </a:cubicBezTo>
                <a:close/>
                <a:moveTo>
                  <a:pt x="41" y="61"/>
                </a:moveTo>
                <a:cubicBezTo>
                  <a:pt x="44" y="52"/>
                  <a:pt x="44" y="52"/>
                  <a:pt x="44" y="52"/>
                </a:cubicBezTo>
                <a:cubicBezTo>
                  <a:pt x="42" y="51"/>
                  <a:pt x="42" y="51"/>
                  <a:pt x="42" y="51"/>
                </a:cubicBezTo>
                <a:cubicBezTo>
                  <a:pt x="44" y="48"/>
                  <a:pt x="44" y="48"/>
                  <a:pt x="44" y="48"/>
                </a:cubicBezTo>
                <a:cubicBezTo>
                  <a:pt x="45" y="48"/>
                  <a:pt x="45" y="48"/>
                  <a:pt x="45" y="48"/>
                </a:cubicBezTo>
                <a:cubicBezTo>
                  <a:pt x="46" y="48"/>
                  <a:pt x="46" y="48"/>
                  <a:pt x="46" y="48"/>
                </a:cubicBezTo>
                <a:cubicBezTo>
                  <a:pt x="48" y="51"/>
                  <a:pt x="48" y="51"/>
                  <a:pt x="48" y="51"/>
                </a:cubicBezTo>
                <a:cubicBezTo>
                  <a:pt x="46" y="52"/>
                  <a:pt x="46" y="52"/>
                  <a:pt x="46" y="52"/>
                </a:cubicBezTo>
                <a:cubicBezTo>
                  <a:pt x="49" y="61"/>
                  <a:pt x="49" y="61"/>
                  <a:pt x="49" y="61"/>
                </a:cubicBezTo>
                <a:cubicBezTo>
                  <a:pt x="41" y="61"/>
                  <a:pt x="41" y="61"/>
                  <a:pt x="41" y="61"/>
                </a:cubicBezTo>
                <a:close/>
                <a:moveTo>
                  <a:pt x="81" y="10"/>
                </a:moveTo>
                <a:cubicBezTo>
                  <a:pt x="81" y="13"/>
                  <a:pt x="81" y="13"/>
                  <a:pt x="81" y="13"/>
                </a:cubicBezTo>
                <a:cubicBezTo>
                  <a:pt x="123" y="13"/>
                  <a:pt x="123" y="13"/>
                  <a:pt x="123" y="13"/>
                </a:cubicBezTo>
                <a:cubicBezTo>
                  <a:pt x="123" y="10"/>
                  <a:pt x="123" y="10"/>
                  <a:pt x="123" y="10"/>
                </a:cubicBezTo>
                <a:cubicBezTo>
                  <a:pt x="81" y="10"/>
                  <a:pt x="81" y="10"/>
                  <a:pt x="81" y="10"/>
                </a:cubicBezTo>
                <a:close/>
                <a:moveTo>
                  <a:pt x="81" y="30"/>
                </a:moveTo>
                <a:cubicBezTo>
                  <a:pt x="81" y="33"/>
                  <a:pt x="81" y="33"/>
                  <a:pt x="81" y="33"/>
                </a:cubicBezTo>
                <a:cubicBezTo>
                  <a:pt x="123" y="33"/>
                  <a:pt x="123" y="33"/>
                  <a:pt x="123" y="33"/>
                </a:cubicBezTo>
                <a:cubicBezTo>
                  <a:pt x="123" y="30"/>
                  <a:pt x="123" y="30"/>
                  <a:pt x="123" y="30"/>
                </a:cubicBezTo>
                <a:cubicBezTo>
                  <a:pt x="81" y="30"/>
                  <a:pt x="81" y="30"/>
                  <a:pt x="81" y="30"/>
                </a:cubicBezTo>
                <a:close/>
                <a:moveTo>
                  <a:pt x="81" y="20"/>
                </a:moveTo>
                <a:cubicBezTo>
                  <a:pt x="81" y="23"/>
                  <a:pt x="81" y="23"/>
                  <a:pt x="81" y="23"/>
                </a:cubicBezTo>
                <a:cubicBezTo>
                  <a:pt x="123" y="23"/>
                  <a:pt x="123" y="23"/>
                  <a:pt x="123" y="23"/>
                </a:cubicBezTo>
                <a:cubicBezTo>
                  <a:pt x="123" y="20"/>
                  <a:pt x="123" y="20"/>
                  <a:pt x="123" y="20"/>
                </a:cubicBezTo>
                <a:lnTo>
                  <a:pt x="81" y="2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 name="矩形 2"/>
          <p:cNvSpPr>
            <a:spLocks noChangeArrowheads="1"/>
          </p:cNvSpPr>
          <p:nvPr/>
        </p:nvSpPr>
        <p:spPr bwMode="auto">
          <a:xfrm>
            <a:off x="1221740" y="2024063"/>
            <a:ext cx="697627" cy="441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125000"/>
              </a:lnSpc>
            </a:pPr>
            <a:r>
              <a:rPr lang="zh-CN" altLang="en-US" sz="2000" b="1" dirty="0" smtClean="0">
                <a:solidFill>
                  <a:schemeClr val="bg1"/>
                </a:solidFill>
              </a:rPr>
              <a:t>特点</a:t>
            </a:r>
            <a:endParaRPr lang="en-US" altLang="zh-CN" sz="2000" b="1" dirty="0">
              <a:solidFill>
                <a:schemeClr val="bg1"/>
              </a:solidFill>
            </a:endParaRPr>
          </a:p>
        </p:txBody>
      </p:sp>
      <p:sp>
        <p:nvSpPr>
          <p:cNvPr id="60" name="矩形 59"/>
          <p:cNvSpPr>
            <a:spLocks noChangeArrowheads="1"/>
          </p:cNvSpPr>
          <p:nvPr/>
        </p:nvSpPr>
        <p:spPr bwMode="auto">
          <a:xfrm>
            <a:off x="6840220" y="2024063"/>
            <a:ext cx="697628" cy="441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125000"/>
              </a:lnSpc>
            </a:pPr>
            <a:r>
              <a:rPr lang="zh-CN" altLang="en-US" sz="2000" b="1" dirty="0" smtClean="0">
                <a:solidFill>
                  <a:schemeClr val="bg1"/>
                </a:solidFill>
              </a:rPr>
              <a:t>优点</a:t>
            </a:r>
            <a:endParaRPr lang="en-US" altLang="zh-CN" sz="2000" b="1" dirty="0">
              <a:solidFill>
                <a:schemeClr val="bg1"/>
              </a:solidFill>
            </a:endParaRPr>
          </a:p>
        </p:txBody>
      </p:sp>
      <p:sp>
        <p:nvSpPr>
          <p:cNvPr id="64" name="矩形 63"/>
          <p:cNvSpPr>
            <a:spLocks noChangeArrowheads="1"/>
          </p:cNvSpPr>
          <p:nvPr/>
        </p:nvSpPr>
        <p:spPr bwMode="auto">
          <a:xfrm>
            <a:off x="6389688" y="2530475"/>
            <a:ext cx="5040312" cy="32085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在使用微服务架构模式的情况下，开发人员可以通过编译并重新部署单个子服务的方式来验证自己的更改，而不再需要重新编译整个应用，从而节省了大量的时间。同时每个子服务是独立的，因此各个服务内部可以自行决定最为合适的实现技术，使得这些子服务的开发变得更为容易。</a:t>
            </a:r>
            <a:endParaRPr lang="en-US" altLang="zh-CN" dirty="0" smtClean="0">
              <a:solidFill>
                <a:schemeClr val="bg1"/>
              </a:solidFill>
            </a:endParaRPr>
          </a:p>
          <a:p>
            <a:pPr>
              <a:lnSpc>
                <a:spcPct val="125000"/>
              </a:lnSpc>
            </a:pPr>
            <a:r>
              <a:rPr lang="zh-CN" altLang="en-US" dirty="0" smtClean="0">
                <a:solidFill>
                  <a:schemeClr val="bg1"/>
                </a:solidFill>
              </a:rPr>
              <a:t>如果当前系统的容量不够了，我们只需要找到成为系统瓶颈的子服务，并扩展该子服务的容量即可。</a:t>
            </a:r>
            <a:endParaRPr lang="zh-CN" altLang="en-US" dirty="0">
              <a:solidFill>
                <a:schemeClr val="bg1"/>
              </a:solidFill>
            </a:endParaRPr>
          </a:p>
        </p:txBody>
      </p:sp>
      <p:sp>
        <p:nvSpPr>
          <p:cNvPr id="47" name="矩形 46"/>
          <p:cNvSpPr>
            <a:spLocks noChangeArrowheads="1"/>
          </p:cNvSpPr>
          <p:nvPr/>
        </p:nvSpPr>
        <p:spPr bwMode="auto">
          <a:xfrm>
            <a:off x="1011238" y="579438"/>
            <a:ext cx="146706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微服务简介</a:t>
            </a:r>
            <a:endParaRPr lang="zh-CN" altLang="en-US" sz="2000" dirty="0">
              <a:solidFill>
                <a:srgbClr val="197519"/>
              </a:solidFill>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1" name="Freeform 9"/>
          <p:cNvSpPr>
            <a:spLocks noEditPoints="1" noChangeArrowheads="1"/>
          </p:cNvSpPr>
          <p:nvPr/>
        </p:nvSpPr>
        <p:spPr bwMode="auto">
          <a:xfrm>
            <a:off x="589915" y="1816735"/>
            <a:ext cx="301625" cy="222250"/>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53"/>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ppt_x</p:attrName>
                                        </p:attrNameLst>
                                      </p:cBhvr>
                                      <p:tavLst>
                                        <p:tav tm="0">
                                          <p:val>
                                            <p:strVal val="#ppt_x"/>
                                          </p:val>
                                        </p:tav>
                                        <p:tav tm="100000">
                                          <p:val>
                                            <p:strVal val="#ppt_x"/>
                                          </p:val>
                                        </p:tav>
                                      </p:tavLst>
                                    </p:anim>
                                    <p:anim calcmode="lin" valueType="num">
                                      <p:cBhvr>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ppt_x</p:attrName>
                                        </p:attrNameLst>
                                      </p:cBhvr>
                                      <p:tavLst>
                                        <p:tav tm="0">
                                          <p:val>
                                            <p:strVal val="#ppt_x"/>
                                          </p:val>
                                        </p:tav>
                                        <p:tav tm="100000">
                                          <p:val>
                                            <p:strVal val="#ppt_x"/>
                                          </p:val>
                                        </p:tav>
                                      </p:tavLst>
                                    </p:anim>
                                    <p:anim calcmode="lin" valueType="num">
                                      <p:cBhvr>
                                        <p:cTn id="26" dur="500" fill="hold"/>
                                        <p:tgtEl>
                                          <p:spTgt spid="39"/>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ppt_x</p:attrName>
                                        </p:attrNameLst>
                                      </p:cBhvr>
                                      <p:tavLst>
                                        <p:tav tm="0">
                                          <p:val>
                                            <p:strVal val="#ppt_x"/>
                                          </p:val>
                                        </p:tav>
                                        <p:tav tm="100000">
                                          <p:val>
                                            <p:strVal val="#ppt_x"/>
                                          </p:val>
                                        </p:tav>
                                      </p:tavLst>
                                    </p:anim>
                                    <p:anim calcmode="lin" valueType="num">
                                      <p:cBhvr>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1+#ppt_h/2"/>
                                          </p:val>
                                        </p:tav>
                                        <p:tav tm="100000">
                                          <p:val>
                                            <p:strVal val="#ppt_y"/>
                                          </p:val>
                                        </p:tav>
                                      </p:tavLst>
                                    </p:anim>
                                  </p:childTnLst>
                                </p:cTn>
                              </p:par>
                              <p:par>
                                <p:cTn id="35" presetID="22" presetClass="entr" presetSubtype="8"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000"/>
                                        <p:tgtEl>
                                          <p:spTgt spid="2"/>
                                        </p:tgtEl>
                                      </p:cBhvr>
                                    </p:animEffect>
                                  </p:childTnLst>
                                </p:cTn>
                              </p:par>
                              <p:par>
                                <p:cTn id="38" presetID="2" presetClass="entr" presetSubtype="4"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ppt_x</p:attrName>
                                        </p:attrNameLst>
                                      </p:cBhvr>
                                      <p:tavLst>
                                        <p:tav tm="0">
                                          <p:val>
                                            <p:strVal val="#ppt_x"/>
                                          </p:val>
                                        </p:tav>
                                        <p:tav tm="100000">
                                          <p:val>
                                            <p:strVal val="#ppt_x"/>
                                          </p:val>
                                        </p:tav>
                                      </p:tavLst>
                                    </p:anim>
                                    <p:anim calcmode="lin" valueType="num">
                                      <p:cBhvr>
                                        <p:cTn id="41" dur="500" fill="hold"/>
                                        <p:tgtEl>
                                          <p:spTgt spid="3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600"/>
                                  </p:stCondLst>
                                  <p:childTnLst>
                                    <p:set>
                                      <p:cBhvr>
                                        <p:cTn id="43" dur="1" fill="hold">
                                          <p:stCondLst>
                                            <p:cond delay="0"/>
                                          </p:stCondLst>
                                        </p:cTn>
                                        <p:tgtEl>
                                          <p:spTgt spid="37"/>
                                        </p:tgtEl>
                                        <p:attrNameLst>
                                          <p:attrName>style.visibility</p:attrName>
                                        </p:attrNameLst>
                                      </p:cBhvr>
                                      <p:to>
                                        <p:strVal val="visible"/>
                                      </p:to>
                                    </p:set>
                                    <p:anim calcmode="lin" valueType="num">
                                      <p:cBhvr>
                                        <p:cTn id="44" dur="500" fill="hold"/>
                                        <p:tgtEl>
                                          <p:spTgt spid="37"/>
                                        </p:tgtEl>
                                        <p:attrNameLst>
                                          <p:attrName>ppt_x</p:attrName>
                                        </p:attrNameLst>
                                      </p:cBhvr>
                                      <p:tavLst>
                                        <p:tav tm="0">
                                          <p:val>
                                            <p:strVal val="#ppt_x"/>
                                          </p:val>
                                        </p:tav>
                                        <p:tav tm="100000">
                                          <p:val>
                                            <p:strVal val="#ppt_x"/>
                                          </p:val>
                                        </p:tav>
                                      </p:tavLst>
                                    </p:anim>
                                    <p:anim calcmode="lin" valueType="num">
                                      <p:cBhvr>
                                        <p:cTn id="45" dur="500" fill="hold"/>
                                        <p:tgtEl>
                                          <p:spTgt spid="37"/>
                                        </p:tgtEl>
                                        <p:attrNameLst>
                                          <p:attrName>ppt_y</p:attrName>
                                        </p:attrNameLst>
                                      </p:cBhvr>
                                      <p:tavLst>
                                        <p:tav tm="0">
                                          <p:val>
                                            <p:strVal val="1+#ppt_h/2"/>
                                          </p:val>
                                        </p:tav>
                                        <p:tav tm="100000">
                                          <p:val>
                                            <p:strVal val="#ppt_y"/>
                                          </p:val>
                                        </p:tav>
                                      </p:tavLst>
                                    </p:anim>
                                  </p:childTnLst>
                                </p:cTn>
                              </p:par>
                              <p:par>
                                <p:cTn id="46" presetID="23" presetClass="entr" presetSubtype="16" fill="hold" grpId="0" nodeType="withEffect">
                                  <p:stCondLst>
                                    <p:cond delay="100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fltVal val="0"/>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childTnLst>
                                </p:cTn>
                              </p:par>
                              <p:par>
                                <p:cTn id="50" presetID="22" presetClass="entr" presetSubtype="8" fill="hold" grpId="0" nodeType="withEffect">
                                  <p:stCondLst>
                                    <p:cond delay="145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par>
                                <p:cTn id="53" presetID="22" presetClass="entr" presetSubtype="8" fill="hold" grpId="0" nodeType="withEffect">
                                  <p:stCondLst>
                                    <p:cond delay="145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par>
                                <p:cTn id="56" presetID="22" presetClass="entr" presetSubtype="1" fill="hold" grpId="0" nodeType="withEffect">
                                  <p:stCondLst>
                                    <p:cond delay="175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par>
                                <p:cTn id="59" presetID="22" presetClass="entr" presetSubtype="1" fill="hold" grpId="0" nodeType="withEffect">
                                  <p:stCondLst>
                                    <p:cond delay="1750"/>
                                  </p:stCondLst>
                                  <p:childTnLst>
                                    <p:set>
                                      <p:cBhvr>
                                        <p:cTn id="60" dur="1" fill="hold">
                                          <p:stCondLst>
                                            <p:cond delay="0"/>
                                          </p:stCondLst>
                                        </p:cTn>
                                        <p:tgtEl>
                                          <p:spTgt spid="64"/>
                                        </p:tgtEl>
                                        <p:attrNameLst>
                                          <p:attrName>style.visibility</p:attrName>
                                        </p:attrNameLst>
                                      </p:cBhvr>
                                      <p:to>
                                        <p:strVal val="visible"/>
                                      </p:to>
                                    </p:set>
                                    <p:animEffect transition="in" filter="wipe(up)">
                                      <p:cBhvr>
                                        <p:cTn id="61" dur="500"/>
                                        <p:tgtEl>
                                          <p:spTgt spid="64"/>
                                        </p:tgtEl>
                                      </p:cBhvr>
                                    </p:animEffect>
                                  </p:childTnLst>
                                </p:cTn>
                              </p:par>
                              <p:par>
                                <p:cTn id="62" presetID="22" presetClass="entr" presetSubtype="8" fill="hold" nodeType="withEffect">
                                  <p:stCondLst>
                                    <p:cond delay="2000"/>
                                  </p:stCondLst>
                                  <p:childTnLst>
                                    <p:set>
                                      <p:cBhvr>
                                        <p:cTn id="63" dur="1" fill="hold">
                                          <p:stCondLst>
                                            <p:cond delay="0"/>
                                          </p:stCondLst>
                                        </p:cTn>
                                        <p:tgtEl>
                                          <p:spTgt spid="66"/>
                                        </p:tgtEl>
                                        <p:attrNameLst>
                                          <p:attrName>style.visibility</p:attrName>
                                        </p:attrNameLst>
                                      </p:cBhvr>
                                      <p:to>
                                        <p:strVal val="visible"/>
                                      </p:to>
                                    </p:set>
                                    <p:animEffect transition="in" filter="wipe(left)">
                                      <p:cBhvr>
                                        <p:cTn id="64" dur="800"/>
                                        <p:tgtEl>
                                          <p:spTgt spid="66"/>
                                        </p:tgtEl>
                                      </p:cBhvr>
                                    </p:animEffect>
                                  </p:childTnLst>
                                </p:cTn>
                              </p:par>
                              <p:par>
                                <p:cTn id="65" presetID="2" presetClass="entr" presetSubtype="8"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ppt_x</p:attrName>
                                        </p:attrNameLst>
                                      </p:cBhvr>
                                      <p:tavLst>
                                        <p:tav tm="0">
                                          <p:val>
                                            <p:strVal val="0-#ppt_w/2"/>
                                          </p:val>
                                        </p:tav>
                                        <p:tav tm="100000">
                                          <p:val>
                                            <p:strVal val="#ppt_x"/>
                                          </p:val>
                                        </p:tav>
                                      </p:tavLst>
                                    </p:anim>
                                    <p:anim calcmode="lin" valueType="num">
                                      <p:cBhvr>
                                        <p:cTn id="68" dur="500" fill="hold"/>
                                        <p:tgtEl>
                                          <p:spTgt spid="4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 calcmode="lin" valueType="num">
                                      <p:cBhvr>
                                        <p:cTn id="71" dur="500" fill="hold"/>
                                        <p:tgtEl>
                                          <p:spTgt spid="54"/>
                                        </p:tgtEl>
                                        <p:attrNameLst>
                                          <p:attrName>ppt_x</p:attrName>
                                        </p:attrNameLst>
                                      </p:cBhvr>
                                      <p:tavLst>
                                        <p:tav tm="0">
                                          <p:val>
                                            <p:strVal val="0-#ppt_w/2"/>
                                          </p:val>
                                        </p:tav>
                                        <p:tav tm="100000">
                                          <p:val>
                                            <p:strVal val="#ppt_x"/>
                                          </p:val>
                                        </p:tav>
                                      </p:tavLst>
                                    </p:anim>
                                    <p:anim calcmode="lin" valueType="num">
                                      <p:cBhvr>
                                        <p:cTn id="72" dur="500" fill="hold"/>
                                        <p:tgtEl>
                                          <p:spTgt spid="5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ppt_x</p:attrName>
                                        </p:attrNameLst>
                                      </p:cBhvr>
                                      <p:tavLst>
                                        <p:tav tm="0">
                                          <p:val>
                                            <p:strVal val="0-#ppt_w/2"/>
                                          </p:val>
                                        </p:tav>
                                        <p:tav tm="100000">
                                          <p:val>
                                            <p:strVal val="#ppt_x"/>
                                          </p:val>
                                        </p:tav>
                                      </p:tavLst>
                                    </p:anim>
                                    <p:anim calcmode="lin" valueType="num">
                                      <p:cBhvr>
                                        <p:cTn id="76" dur="500" fill="hold"/>
                                        <p:tgtEl>
                                          <p:spTgt spid="56"/>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ppt_x</p:attrName>
                                        </p:attrNameLst>
                                      </p:cBhvr>
                                      <p:tavLst>
                                        <p:tav tm="0">
                                          <p:val>
                                            <p:strVal val="0-#ppt_w/2"/>
                                          </p:val>
                                        </p:tav>
                                        <p:tav tm="100000">
                                          <p:val>
                                            <p:strVal val="#ppt_x"/>
                                          </p:val>
                                        </p:tav>
                                      </p:tavLst>
                                    </p:anim>
                                    <p:anim calcmode="lin" valueType="num">
                                      <p:cBhvr>
                                        <p:cTn id="80" dur="500" fill="hold"/>
                                        <p:tgtEl>
                                          <p:spTgt spid="61"/>
                                        </p:tgtEl>
                                        <p:attrNameLst>
                                          <p:attrName>ppt_y</p:attrName>
                                        </p:attrNameLst>
                                      </p:cBhvr>
                                      <p:tavLst>
                                        <p:tav tm="0">
                                          <p:val>
                                            <p:strVal val="#ppt_y"/>
                                          </p:val>
                                        </p:tav>
                                        <p:tav tm="100000">
                                          <p:val>
                                            <p:strVal val="#ppt_y"/>
                                          </p:val>
                                        </p:tav>
                                      </p:tavLst>
                                    </p:anim>
                                  </p:childTnLst>
                                </p:cTn>
                              </p:par>
                              <p:par>
                                <p:cTn id="81" presetID="8" presetClass="emph" presetSubtype="0" fill="hold" grpId="1" nodeType="withEffect">
                                  <p:stCondLst>
                                    <p:cond delay="0"/>
                                  </p:stCondLst>
                                  <p:childTnLst>
                                    <p:animRot by="21600000">
                                      <p:cBhvr>
                                        <p:cTn id="82" dur="500" fill="hold"/>
                                        <p:tgtEl>
                                          <p:spTgt spid="48"/>
                                        </p:tgtEl>
                                        <p:attrNameLst>
                                          <p:attrName>r</p:attrName>
                                        </p:attrNameLst>
                                      </p:cBhvr>
                                    </p:animRot>
                                  </p:childTnLst>
                                </p:cTn>
                              </p:par>
                              <p:par>
                                <p:cTn id="83" presetID="8" presetClass="emph" presetSubtype="0" fill="hold" grpId="1" nodeType="withEffect">
                                  <p:stCondLst>
                                    <p:cond delay="0"/>
                                  </p:stCondLst>
                                  <p:childTnLst>
                                    <p:animRot by="21600000">
                                      <p:cBhvr>
                                        <p:cTn id="84" dur="500" fill="hold"/>
                                        <p:tgtEl>
                                          <p:spTgt spid="54"/>
                                        </p:tgtEl>
                                        <p:attrNameLst>
                                          <p:attrName>r</p:attrName>
                                        </p:attrNameLst>
                                      </p:cBhvr>
                                    </p:animRot>
                                  </p:childTnLst>
                                </p:cTn>
                              </p:par>
                              <p:par>
                                <p:cTn id="85" presetID="8" presetClass="emph" presetSubtype="0" fill="hold" grpId="1" nodeType="withEffect">
                                  <p:stCondLst>
                                    <p:cond delay="0"/>
                                  </p:stCondLst>
                                  <p:childTnLst>
                                    <p:animRot by="21600000">
                                      <p:cBhvr>
                                        <p:cTn id="86" dur="500" fill="hold"/>
                                        <p:tgtEl>
                                          <p:spTgt spid="56"/>
                                        </p:tgtEl>
                                        <p:attrNameLst>
                                          <p:attrName>r</p:attrName>
                                        </p:attrNameLst>
                                      </p:cBhvr>
                                    </p:animRot>
                                  </p:childTnLst>
                                </p:cTn>
                              </p:par>
                              <p:par>
                                <p:cTn id="87" presetID="8" presetClass="emph" presetSubtype="0" fill="hold" grpId="1" nodeType="withEffect">
                                  <p:stCondLst>
                                    <p:cond delay="0"/>
                                  </p:stCondLst>
                                  <p:childTnLst>
                                    <p:animRot by="21600000">
                                      <p:cBhvr>
                                        <p:cTn id="88" dur="500" fill="hold"/>
                                        <p:tgtEl>
                                          <p:spTgt spid="61"/>
                                        </p:tgtEl>
                                        <p:attrNameLst>
                                          <p:attrName>r</p:attrName>
                                        </p:attrNameLst>
                                      </p:cBhvr>
                                    </p:animRot>
                                  </p:childTnLst>
                                </p:cTn>
                              </p:par>
                              <p:par>
                                <p:cTn id="89" presetID="10" presetClass="entr" presetSubtype="0" fill="hold" grpId="0" nodeType="withEffect">
                                  <p:stCondLst>
                                    <p:cond delay="30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23" presetClass="entr" presetSubtype="16" fill="hold" grpId="0" nodeType="withEffect">
                                  <p:stCondLst>
                                    <p:cond delay="1000"/>
                                  </p:stCondLst>
                                  <p:childTnLst>
                                    <p:set>
                                      <p:cBhvr>
                                        <p:cTn id="93" dur="1" fill="hold">
                                          <p:stCondLst>
                                            <p:cond delay="0"/>
                                          </p:stCondLst>
                                        </p:cTn>
                                        <p:tgtEl>
                                          <p:spTgt spid="41"/>
                                        </p:tgtEl>
                                        <p:attrNameLst>
                                          <p:attrName>style.visibility</p:attrName>
                                        </p:attrNameLst>
                                      </p:cBhvr>
                                      <p:to>
                                        <p:strVal val="visible"/>
                                      </p:to>
                                    </p:set>
                                    <p:anim calcmode="lin" valueType="num">
                                      <p:cBhvr>
                                        <p:cTn id="94" dur="500" fill="hold"/>
                                        <p:tgtEl>
                                          <p:spTgt spid="41"/>
                                        </p:tgtEl>
                                        <p:attrNameLst>
                                          <p:attrName>ppt_w</p:attrName>
                                        </p:attrNameLst>
                                      </p:cBhvr>
                                      <p:tavLst>
                                        <p:tav tm="0">
                                          <p:val>
                                            <p:fltVal val="0"/>
                                          </p:val>
                                        </p:tav>
                                        <p:tav tm="100000">
                                          <p:val>
                                            <p:strVal val="#ppt_w"/>
                                          </p:val>
                                        </p:tav>
                                      </p:tavLst>
                                    </p:anim>
                                    <p:anim calcmode="lin" valueType="num">
                                      <p:cBhvr>
                                        <p:cTn id="95"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9" grpId="0" animBg="1"/>
      <p:bldP spid="39" grpId="1" animBg="1"/>
      <p:bldP spid="40" grpId="0" animBg="1"/>
      <p:bldP spid="40" grpId="1" animBg="1"/>
      <p:bldP spid="53" grpId="0" animBg="1"/>
      <p:bldP spid="53" grpId="1" animBg="1"/>
      <p:bldP spid="38" grpId="0" animBg="1"/>
      <p:bldP spid="17" grpId="0"/>
      <p:bldP spid="37" grpId="0" animBg="1"/>
      <p:bldP spid="27" grpId="0" animBg="1"/>
      <p:bldP spid="3" grpId="0"/>
      <p:bldP spid="60" grpId="0"/>
      <p:bldP spid="64" grpId="0"/>
      <p:bldP spid="47" grpId="0"/>
      <p:bldP spid="48" grpId="0" animBg="1"/>
      <p:bldP spid="48" grpId="1" animBg="1"/>
      <p:bldP spid="54" grpId="0" animBg="1"/>
      <p:bldP spid="54" grpId="1" animBg="1"/>
      <p:bldP spid="56" grpId="0" animBg="1"/>
      <p:bldP spid="56" grpId="1" animBg="1"/>
      <p:bldP spid="61" grpId="0" animBg="1"/>
      <p:bldP spid="61" grpId="1"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a:spLocks noChangeArrowheads="1"/>
          </p:cNvSpPr>
          <p:nvPr/>
        </p:nvSpPr>
        <p:spPr bwMode="auto">
          <a:xfrm rot="9233090">
            <a:off x="1116330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 name="等腰三角形 3"/>
          <p:cNvSpPr>
            <a:spLocks noChangeArrowheads="1"/>
          </p:cNvSpPr>
          <p:nvPr/>
        </p:nvSpPr>
        <p:spPr bwMode="auto">
          <a:xfrm rot="-6030424">
            <a:off x="1092279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5" name="等腰三角形 4"/>
          <p:cNvSpPr>
            <a:spLocks noChangeArrowheads="1"/>
          </p:cNvSpPr>
          <p:nvPr/>
        </p:nvSpPr>
        <p:spPr bwMode="auto">
          <a:xfrm rot="-228606">
            <a:off x="11377613" y="6643688"/>
            <a:ext cx="122237"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6" name="等腰三角形 5"/>
          <p:cNvSpPr>
            <a:spLocks noChangeArrowheads="1"/>
          </p:cNvSpPr>
          <p:nvPr/>
        </p:nvSpPr>
        <p:spPr bwMode="auto">
          <a:xfrm rot="-3389783">
            <a:off x="1111726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7" name="等腰三角形 6"/>
          <p:cNvSpPr>
            <a:spLocks noChangeArrowheads="1"/>
          </p:cNvSpPr>
          <p:nvPr/>
        </p:nvSpPr>
        <p:spPr bwMode="auto">
          <a:xfrm rot="8748521">
            <a:off x="1130617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cxnSp>
        <p:nvCxnSpPr>
          <p:cNvPr id="17" name="直接连接符 16"/>
          <p:cNvCxnSpPr/>
          <p:nvPr/>
        </p:nvCxnSpPr>
        <p:spPr>
          <a:xfrm>
            <a:off x="961852" y="1757270"/>
            <a:ext cx="0" cy="288925"/>
          </a:xfrm>
          <a:prstGeom prst="line">
            <a:avLst/>
          </a:prstGeom>
          <a:ln w="53975">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45226" y="4342031"/>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61852" y="511620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21" name="文本框 20"/>
          <p:cNvSpPr txBox="1">
            <a:spLocks noChangeArrowheads="1"/>
          </p:cNvSpPr>
          <p:nvPr/>
        </p:nvSpPr>
        <p:spPr bwMode="auto">
          <a:xfrm>
            <a:off x="1057102" y="1704795"/>
            <a:ext cx="1009857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dirty="0" smtClean="0">
                <a:solidFill>
                  <a:srgbClr val="197519"/>
                </a:solidFill>
              </a:rPr>
              <a:t>逻辑复杂、模块耦合、代码臃肿，修改难度大，版本迭代效率低下</a:t>
            </a:r>
            <a:endParaRPr lang="zh-CN" altLang="en-US" sz="2000" dirty="0">
              <a:solidFill>
                <a:srgbClr val="197519"/>
              </a:solidFill>
            </a:endParaRPr>
          </a:p>
        </p:txBody>
      </p:sp>
      <p:sp>
        <p:nvSpPr>
          <p:cNvPr id="22" name="文本框 21"/>
          <p:cNvSpPr txBox="1">
            <a:spLocks noChangeArrowheads="1"/>
          </p:cNvSpPr>
          <p:nvPr/>
        </p:nvSpPr>
        <p:spPr bwMode="auto">
          <a:xfrm>
            <a:off x="1040476" y="4271343"/>
            <a:ext cx="1061396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dirty="0" smtClean="0">
                <a:solidFill>
                  <a:srgbClr val="4F867D"/>
                </a:solidFill>
              </a:rPr>
              <a:t>可伸缩性差；系统的扩容只能只对这个应用进行扩容，不能做到对某个功能点进行扩容</a:t>
            </a:r>
            <a:endParaRPr lang="zh-CN" altLang="en-US" sz="2000" dirty="0">
              <a:solidFill>
                <a:srgbClr val="4F867D"/>
              </a:solidFill>
            </a:endParaRPr>
          </a:p>
        </p:txBody>
      </p:sp>
      <p:sp>
        <p:nvSpPr>
          <p:cNvPr id="23" name="文本框 22"/>
          <p:cNvSpPr txBox="1">
            <a:spLocks noChangeArrowheads="1"/>
          </p:cNvSpPr>
          <p:nvPr/>
        </p:nvSpPr>
        <p:spPr bwMode="auto">
          <a:xfrm>
            <a:off x="1057101" y="5075595"/>
            <a:ext cx="1073034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dirty="0" smtClean="0">
                <a:solidFill>
                  <a:srgbClr val="5AAB1E"/>
                </a:solidFill>
              </a:rPr>
              <a:t>线上问题修复周期长；任何一个线上问题修复需要对整个应用系统进行全面升级</a:t>
            </a:r>
            <a:endParaRPr lang="zh-CN" altLang="en-US" sz="2000" dirty="0">
              <a:solidFill>
                <a:srgbClr val="5AAB1E"/>
              </a:solidFill>
            </a:endParaRPr>
          </a:p>
        </p:txBody>
      </p:sp>
      <p:sp>
        <p:nvSpPr>
          <p:cNvPr id="33" name="矩形 32"/>
          <p:cNvSpPr>
            <a:spLocks noChangeArrowheads="1"/>
          </p:cNvSpPr>
          <p:nvPr/>
        </p:nvSpPr>
        <p:spPr bwMode="auto">
          <a:xfrm>
            <a:off x="1177492" y="396558"/>
            <a:ext cx="305724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单体应用的不足</a:t>
            </a:r>
            <a:endParaRPr lang="zh-CN" altLang="en-US" sz="3200" dirty="0">
              <a:solidFill>
                <a:srgbClr val="197519"/>
              </a:solidFill>
            </a:endParaRPr>
          </a:p>
        </p:txBody>
      </p:sp>
      <p:sp>
        <p:nvSpPr>
          <p:cNvPr id="34" name="等腰三角形 3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5" name="等腰三角形 3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6" name="等腰三角形 3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37" name="等腰三角形 3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cxnSp>
        <p:nvCxnSpPr>
          <p:cNvPr id="28" name="直接连接符 27"/>
          <p:cNvCxnSpPr/>
          <p:nvPr/>
        </p:nvCxnSpPr>
        <p:spPr>
          <a:xfrm>
            <a:off x="964622" y="2599128"/>
            <a:ext cx="0" cy="287337"/>
          </a:xfrm>
          <a:prstGeom prst="line">
            <a:avLst/>
          </a:prstGeom>
          <a:ln w="53975">
            <a:solidFill>
              <a:srgbClr val="4F867D"/>
            </a:solidFill>
          </a:ln>
        </p:spPr>
        <p:style>
          <a:lnRef idx="1">
            <a:schemeClr val="accent1"/>
          </a:lnRef>
          <a:fillRef idx="0">
            <a:schemeClr val="accent1"/>
          </a:fillRef>
          <a:effectRef idx="0">
            <a:schemeClr val="accent1"/>
          </a:effectRef>
          <a:fontRef idx="minor">
            <a:schemeClr val="tx1"/>
          </a:fontRef>
        </p:style>
      </p:cxnSp>
      <p:sp>
        <p:nvSpPr>
          <p:cNvPr id="29" name="文本框 21"/>
          <p:cNvSpPr txBox="1">
            <a:spLocks noChangeArrowheads="1"/>
          </p:cNvSpPr>
          <p:nvPr/>
        </p:nvSpPr>
        <p:spPr bwMode="auto">
          <a:xfrm>
            <a:off x="1059871" y="2495190"/>
            <a:ext cx="1031194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dirty="0" smtClean="0">
                <a:solidFill>
                  <a:srgbClr val="4F867D"/>
                </a:solidFill>
              </a:rPr>
              <a:t>系统启动慢，一个进程包含了所有的业务逻辑，涉及到的启动模块过多，导致系统的启动、重启时间周期过长</a:t>
            </a:r>
            <a:endParaRPr lang="zh-CN" altLang="en-US" sz="2000" dirty="0">
              <a:solidFill>
                <a:srgbClr val="4F867D"/>
              </a:solidFill>
            </a:endParaRPr>
          </a:p>
        </p:txBody>
      </p:sp>
      <p:cxnSp>
        <p:nvCxnSpPr>
          <p:cNvPr id="30" name="直接连接符 29"/>
          <p:cNvCxnSpPr/>
          <p:nvPr/>
        </p:nvCxnSpPr>
        <p:spPr>
          <a:xfrm>
            <a:off x="947998" y="3589438"/>
            <a:ext cx="0" cy="287337"/>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31" name="文本框 22"/>
          <p:cNvSpPr txBox="1">
            <a:spLocks noChangeArrowheads="1"/>
          </p:cNvSpPr>
          <p:nvPr/>
        </p:nvSpPr>
        <p:spPr bwMode="auto">
          <a:xfrm>
            <a:off x="1043247" y="3532200"/>
            <a:ext cx="107275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000" dirty="0" smtClean="0">
                <a:solidFill>
                  <a:srgbClr val="5AAB1E"/>
                </a:solidFill>
              </a:rPr>
              <a:t>系统错误隔离性差、可用性差，任何一个模块的错误均可能造成整个系统的宕机</a:t>
            </a:r>
            <a:endParaRPr lang="zh-CN" altLang="en-US" sz="2000" dirty="0">
              <a:solidFill>
                <a:srgbClr val="5AAB1E"/>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7"/>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ppt_x</p:attrName>
                                        </p:attrNameLst>
                                      </p:cBhvr>
                                      <p:tavLst>
                                        <p:tav tm="0">
                                          <p:val>
                                            <p:strVal val="#ppt_x"/>
                                          </p:val>
                                        </p:tav>
                                        <p:tav tm="100000">
                                          <p:val>
                                            <p:strVal val="#ppt_x"/>
                                          </p:val>
                                        </p:tav>
                                      </p:tavLst>
                                    </p:anim>
                                    <p:anim calcmode="lin" valueType="num">
                                      <p:cBhvr>
                                        <p:cTn id="34" dur="500" fill="hold"/>
                                        <p:tgtEl>
                                          <p:spTgt spid="7"/>
                                        </p:tgtEl>
                                        <p:attrNameLst>
                                          <p:attrName>ppt_y</p:attrName>
                                        </p:attrNameLst>
                                      </p:cBhvr>
                                      <p:tavLst>
                                        <p:tav tm="0">
                                          <p:val>
                                            <p:strVal val="1+#ppt_h/2"/>
                                          </p:val>
                                        </p:tav>
                                        <p:tav tm="100000">
                                          <p:val>
                                            <p:strVal val="#ppt_y"/>
                                          </p:val>
                                        </p:tav>
                                      </p:tavLst>
                                    </p:anim>
                                  </p:childTnLst>
                                </p:cTn>
                              </p:par>
                              <p:par>
                                <p:cTn id="35" presetID="22" presetClass="entr" presetSubtype="8" fill="hold" nodeType="withEffect">
                                  <p:stCondLst>
                                    <p:cond delay="180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41" presetClass="entr" presetSubtype="0" fill="hold" grpId="0" nodeType="withEffect">
                                  <p:stCondLst>
                                    <p:cond delay="2000"/>
                                  </p:stCondLst>
                                  <p:iterate type="lt">
                                    <p:tmPct val="10000"/>
                                  </p:iterate>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1"/>
                                        </p:tgtEl>
                                        <p:attrNameLst>
                                          <p:attrName>ppt_y</p:attrName>
                                        </p:attrNameLst>
                                      </p:cBhvr>
                                      <p:tavLst>
                                        <p:tav tm="0">
                                          <p:val>
                                            <p:strVal val="#ppt_y"/>
                                          </p:val>
                                        </p:tav>
                                        <p:tav tm="100000">
                                          <p:val>
                                            <p:strVal val="#ppt_y"/>
                                          </p:val>
                                        </p:tav>
                                      </p:tavLst>
                                    </p:anim>
                                    <p:anim calcmode="lin" valueType="num">
                                      <p:cBhvr>
                                        <p:cTn id="42"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1"/>
                                        </p:tgtEl>
                                      </p:cBhvr>
                                    </p:animEffect>
                                  </p:childTnLst>
                                </p:cTn>
                              </p:par>
                              <p:par>
                                <p:cTn id="45" presetID="22" presetClass="entr" presetSubtype="8" fill="hold" nodeType="withEffect">
                                  <p:stCondLst>
                                    <p:cond delay="270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par>
                                <p:cTn id="48" presetID="41" presetClass="entr" presetSubtype="0" fill="hold" grpId="0" nodeType="withEffect">
                                  <p:stCondLst>
                                    <p:cond delay="3000"/>
                                  </p:stCondLst>
                                  <p:iterate type="lt">
                                    <p:tmPct val="10000"/>
                                  </p:iterate>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2"/>
                                        </p:tgtEl>
                                        <p:attrNameLst>
                                          <p:attrName>ppt_y</p:attrName>
                                        </p:attrNameLst>
                                      </p:cBhvr>
                                      <p:tavLst>
                                        <p:tav tm="0">
                                          <p:val>
                                            <p:strVal val="#ppt_y"/>
                                          </p:val>
                                        </p:tav>
                                        <p:tav tm="100000">
                                          <p:val>
                                            <p:strVal val="#ppt_y"/>
                                          </p:val>
                                        </p:tav>
                                      </p:tavLst>
                                    </p:anim>
                                    <p:anim calcmode="lin" valueType="num">
                                      <p:cBhvr>
                                        <p:cTn id="5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22"/>
                                        </p:tgtEl>
                                      </p:cBhvr>
                                    </p:animEffect>
                                  </p:childTnLst>
                                </p:cTn>
                              </p:par>
                              <p:par>
                                <p:cTn id="55" presetID="22" presetClass="entr" presetSubtype="8" fill="hold" nodeType="withEffect">
                                  <p:stCondLst>
                                    <p:cond delay="370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41" presetClass="entr" presetSubtype="0" fill="hold" grpId="0" nodeType="withEffect">
                                  <p:stCondLst>
                                    <p:cond delay="4000"/>
                                  </p:stCondLst>
                                  <p:iterate type="lt">
                                    <p:tmPct val="10000"/>
                                  </p:iterate>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23"/>
                                        </p:tgtEl>
                                        <p:attrNameLst>
                                          <p:attrName>ppt_y</p:attrName>
                                        </p:attrNameLst>
                                      </p:cBhvr>
                                      <p:tavLst>
                                        <p:tav tm="0">
                                          <p:val>
                                            <p:strVal val="#ppt_y"/>
                                          </p:val>
                                        </p:tav>
                                        <p:tav tm="100000">
                                          <p:val>
                                            <p:strVal val="#ppt_y"/>
                                          </p:val>
                                        </p:tav>
                                      </p:tavLst>
                                    </p:anim>
                                    <p:anim calcmode="lin" valueType="num">
                                      <p:cBhvr>
                                        <p:cTn id="62"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23"/>
                                        </p:tgtEl>
                                      </p:cBhvr>
                                    </p:animEffect>
                                  </p:childTnLst>
                                </p:cTn>
                              </p:par>
                              <p:par>
                                <p:cTn id="65" presetID="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ppt_x</p:attrName>
                                        </p:attrNameLst>
                                      </p:cBhvr>
                                      <p:tavLst>
                                        <p:tav tm="0">
                                          <p:val>
                                            <p:strVal val="0-#ppt_w/2"/>
                                          </p:val>
                                        </p:tav>
                                        <p:tav tm="100000">
                                          <p:val>
                                            <p:strVal val="#ppt_x"/>
                                          </p:val>
                                        </p:tav>
                                      </p:tavLst>
                                    </p:anim>
                                    <p:anim calcmode="lin" valueType="num">
                                      <p:cBhvr>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ppt_x</p:attrName>
                                        </p:attrNameLst>
                                      </p:cBhvr>
                                      <p:tavLst>
                                        <p:tav tm="0">
                                          <p:val>
                                            <p:strVal val="0-#ppt_w/2"/>
                                          </p:val>
                                        </p:tav>
                                        <p:tav tm="100000">
                                          <p:val>
                                            <p:strVal val="#ppt_x"/>
                                          </p:val>
                                        </p:tav>
                                      </p:tavLst>
                                    </p:anim>
                                    <p:anim calcmode="lin" valueType="num">
                                      <p:cBhvr>
                                        <p:cTn id="72" dur="500" fill="hold"/>
                                        <p:tgtEl>
                                          <p:spTgt spid="35"/>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ppt_x</p:attrName>
                                        </p:attrNameLst>
                                      </p:cBhvr>
                                      <p:tavLst>
                                        <p:tav tm="0">
                                          <p:val>
                                            <p:strVal val="0-#ppt_w/2"/>
                                          </p:val>
                                        </p:tav>
                                        <p:tav tm="100000">
                                          <p:val>
                                            <p:strVal val="#ppt_x"/>
                                          </p:val>
                                        </p:tav>
                                      </p:tavLst>
                                    </p:anim>
                                    <p:anim calcmode="lin" valueType="num">
                                      <p:cBhvr>
                                        <p:cTn id="76" dur="500" fill="hold"/>
                                        <p:tgtEl>
                                          <p:spTgt spid="36"/>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ppt_x</p:attrName>
                                        </p:attrNameLst>
                                      </p:cBhvr>
                                      <p:tavLst>
                                        <p:tav tm="0">
                                          <p:val>
                                            <p:strVal val="0-#ppt_w/2"/>
                                          </p:val>
                                        </p:tav>
                                        <p:tav tm="100000">
                                          <p:val>
                                            <p:strVal val="#ppt_x"/>
                                          </p:val>
                                        </p:tav>
                                      </p:tavLst>
                                    </p:anim>
                                    <p:anim calcmode="lin" valueType="num">
                                      <p:cBhvr>
                                        <p:cTn id="80" dur="500" fill="hold"/>
                                        <p:tgtEl>
                                          <p:spTgt spid="37"/>
                                        </p:tgtEl>
                                        <p:attrNameLst>
                                          <p:attrName>ppt_y</p:attrName>
                                        </p:attrNameLst>
                                      </p:cBhvr>
                                      <p:tavLst>
                                        <p:tav tm="0">
                                          <p:val>
                                            <p:strVal val="#ppt_y"/>
                                          </p:val>
                                        </p:tav>
                                        <p:tav tm="100000">
                                          <p:val>
                                            <p:strVal val="#ppt_y"/>
                                          </p:val>
                                        </p:tav>
                                      </p:tavLst>
                                    </p:anim>
                                  </p:childTnLst>
                                </p:cTn>
                              </p:par>
                              <p:par>
                                <p:cTn id="81" presetID="8" presetClass="emph" presetSubtype="0" fill="hold" grpId="1" nodeType="withEffect">
                                  <p:stCondLst>
                                    <p:cond delay="0"/>
                                  </p:stCondLst>
                                  <p:childTnLst>
                                    <p:animRot by="21600000">
                                      <p:cBhvr>
                                        <p:cTn id="82" dur="500" fill="hold"/>
                                        <p:tgtEl>
                                          <p:spTgt spid="34"/>
                                        </p:tgtEl>
                                        <p:attrNameLst>
                                          <p:attrName>r</p:attrName>
                                        </p:attrNameLst>
                                      </p:cBhvr>
                                    </p:animRot>
                                  </p:childTnLst>
                                </p:cTn>
                              </p:par>
                              <p:par>
                                <p:cTn id="83" presetID="8" presetClass="emph" presetSubtype="0" fill="hold" grpId="1" nodeType="withEffect">
                                  <p:stCondLst>
                                    <p:cond delay="0"/>
                                  </p:stCondLst>
                                  <p:childTnLst>
                                    <p:animRot by="21600000">
                                      <p:cBhvr>
                                        <p:cTn id="84" dur="500" fill="hold"/>
                                        <p:tgtEl>
                                          <p:spTgt spid="35"/>
                                        </p:tgtEl>
                                        <p:attrNameLst>
                                          <p:attrName>r</p:attrName>
                                        </p:attrNameLst>
                                      </p:cBhvr>
                                    </p:animRot>
                                  </p:childTnLst>
                                </p:cTn>
                              </p:par>
                              <p:par>
                                <p:cTn id="85" presetID="8" presetClass="emph" presetSubtype="0" fill="hold" grpId="1" nodeType="withEffect">
                                  <p:stCondLst>
                                    <p:cond delay="0"/>
                                  </p:stCondLst>
                                  <p:childTnLst>
                                    <p:animRot by="21600000">
                                      <p:cBhvr>
                                        <p:cTn id="86" dur="500" fill="hold"/>
                                        <p:tgtEl>
                                          <p:spTgt spid="36"/>
                                        </p:tgtEl>
                                        <p:attrNameLst>
                                          <p:attrName>r</p:attrName>
                                        </p:attrNameLst>
                                      </p:cBhvr>
                                    </p:animRot>
                                  </p:childTnLst>
                                </p:cTn>
                              </p:par>
                              <p:par>
                                <p:cTn id="87" presetID="8" presetClass="emph" presetSubtype="0" fill="hold" grpId="1" nodeType="withEffect">
                                  <p:stCondLst>
                                    <p:cond delay="0"/>
                                  </p:stCondLst>
                                  <p:childTnLst>
                                    <p:animRot by="21600000">
                                      <p:cBhvr>
                                        <p:cTn id="88" dur="500" fill="hold"/>
                                        <p:tgtEl>
                                          <p:spTgt spid="37"/>
                                        </p:tgtEl>
                                        <p:attrNameLst>
                                          <p:attrName>r</p:attrName>
                                        </p:attrNameLst>
                                      </p:cBhvr>
                                    </p:animRot>
                                  </p:childTnLst>
                                </p:cTn>
                              </p:par>
                              <p:par>
                                <p:cTn id="89" presetID="10" presetClass="entr" presetSubtype="0"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22" presetClass="entr" presetSubtype="8" fill="hold" nodeType="withEffect">
                                  <p:stCondLst>
                                    <p:cond delay="2700"/>
                                  </p:stCondLst>
                                  <p:childTnLst>
                                    <p:set>
                                      <p:cBhvr>
                                        <p:cTn id="93" dur="1" fill="hold">
                                          <p:stCondLst>
                                            <p:cond delay="0"/>
                                          </p:stCondLst>
                                        </p:cTn>
                                        <p:tgtEl>
                                          <p:spTgt spid="28"/>
                                        </p:tgtEl>
                                        <p:attrNameLst>
                                          <p:attrName>style.visibility</p:attrName>
                                        </p:attrNameLst>
                                      </p:cBhvr>
                                      <p:to>
                                        <p:strVal val="visible"/>
                                      </p:to>
                                    </p:set>
                                    <p:animEffect transition="in" filter="wipe(left)">
                                      <p:cBhvr>
                                        <p:cTn id="94" dur="500"/>
                                        <p:tgtEl>
                                          <p:spTgt spid="28"/>
                                        </p:tgtEl>
                                      </p:cBhvr>
                                    </p:animEffect>
                                  </p:childTnLst>
                                </p:cTn>
                              </p:par>
                              <p:par>
                                <p:cTn id="95" presetID="41" presetClass="entr" presetSubtype="0" fill="hold" grpId="0" nodeType="withEffect">
                                  <p:stCondLst>
                                    <p:cond delay="3000"/>
                                  </p:stCondLst>
                                  <p:iterate type="lt">
                                    <p:tmPct val="10000"/>
                                  </p:iterate>
                                  <p:childTnLst>
                                    <p:set>
                                      <p:cBhvr>
                                        <p:cTn id="96" dur="1" fill="hold">
                                          <p:stCondLst>
                                            <p:cond delay="0"/>
                                          </p:stCondLst>
                                        </p:cTn>
                                        <p:tgtEl>
                                          <p:spTgt spid="29"/>
                                        </p:tgtEl>
                                        <p:attrNameLst>
                                          <p:attrName>style.visibility</p:attrName>
                                        </p:attrNameLst>
                                      </p:cBhvr>
                                      <p:to>
                                        <p:strVal val="visible"/>
                                      </p:to>
                                    </p:set>
                                    <p:anim calcmode="lin" valueType="num">
                                      <p:cBhvr>
                                        <p:cTn id="9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29"/>
                                        </p:tgtEl>
                                        <p:attrNameLst>
                                          <p:attrName>ppt_y</p:attrName>
                                        </p:attrNameLst>
                                      </p:cBhvr>
                                      <p:tavLst>
                                        <p:tav tm="0">
                                          <p:val>
                                            <p:strVal val="#ppt_y"/>
                                          </p:val>
                                        </p:tav>
                                        <p:tav tm="100000">
                                          <p:val>
                                            <p:strVal val="#ppt_y"/>
                                          </p:val>
                                        </p:tav>
                                      </p:tavLst>
                                    </p:anim>
                                    <p:anim calcmode="lin" valueType="num">
                                      <p:cBhvr>
                                        <p:cTn id="9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29"/>
                                        </p:tgtEl>
                                      </p:cBhvr>
                                    </p:animEffect>
                                  </p:childTnLst>
                                </p:cTn>
                              </p:par>
                              <p:par>
                                <p:cTn id="102" presetID="22" presetClass="entr" presetSubtype="8" fill="hold" nodeType="withEffect">
                                  <p:stCondLst>
                                    <p:cond delay="370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par>
                                <p:cTn id="105" presetID="41" presetClass="entr" presetSubtype="0" fill="hold" grpId="0" nodeType="withEffect">
                                  <p:stCondLst>
                                    <p:cond delay="4000"/>
                                  </p:stCondLst>
                                  <p:iterate type="lt">
                                    <p:tmPct val="10000"/>
                                  </p:iterate>
                                  <p:childTnLst>
                                    <p:set>
                                      <p:cBhvr>
                                        <p:cTn id="106" dur="1" fill="hold">
                                          <p:stCondLst>
                                            <p:cond delay="0"/>
                                          </p:stCondLst>
                                        </p:cTn>
                                        <p:tgtEl>
                                          <p:spTgt spid="31"/>
                                        </p:tgtEl>
                                        <p:attrNameLst>
                                          <p:attrName>style.visibility</p:attrName>
                                        </p:attrNameLst>
                                      </p:cBhvr>
                                      <p:to>
                                        <p:strVal val="visible"/>
                                      </p:to>
                                    </p:set>
                                    <p:anim calcmode="lin" valueType="num">
                                      <p:cBhvr>
                                        <p:cTn id="10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08" dur="500" fill="hold"/>
                                        <p:tgtEl>
                                          <p:spTgt spid="31"/>
                                        </p:tgtEl>
                                        <p:attrNameLst>
                                          <p:attrName>ppt_y</p:attrName>
                                        </p:attrNameLst>
                                      </p:cBhvr>
                                      <p:tavLst>
                                        <p:tav tm="0">
                                          <p:val>
                                            <p:strVal val="#ppt_y"/>
                                          </p:val>
                                        </p:tav>
                                        <p:tav tm="100000">
                                          <p:val>
                                            <p:strVal val="#ppt_y"/>
                                          </p:val>
                                        </p:tav>
                                      </p:tavLst>
                                    </p:anim>
                                    <p:anim calcmode="lin" valueType="num">
                                      <p:cBhvr>
                                        <p:cTn id="10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1" grpId="0"/>
      <p:bldP spid="22" grpId="0"/>
      <p:bldP spid="23" grpId="0"/>
      <p:bldP spid="33" grpId="0"/>
      <p:bldP spid="34" grpId="0" animBg="1"/>
      <p:bldP spid="34" grpId="1" animBg="1"/>
      <p:bldP spid="35" grpId="0" animBg="1"/>
      <p:bldP spid="35" grpId="1" animBg="1"/>
      <p:bldP spid="36" grpId="0" animBg="1"/>
      <p:bldP spid="36" grpId="1" animBg="1"/>
      <p:bldP spid="37" grpId="0" animBg="1"/>
      <p:bldP spid="37" grpId="1" animBg="1"/>
      <p:bldP spid="29"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2"/>
          <p:cNvGrpSpPr>
            <a:grpSpLocks/>
          </p:cNvGrpSpPr>
          <p:nvPr/>
        </p:nvGrpSpPr>
        <p:grpSpPr bwMode="auto">
          <a:xfrm>
            <a:off x="5359400" y="1089025"/>
            <a:ext cx="715963" cy="2792413"/>
            <a:chOff x="5358714" y="1088571"/>
            <a:chExt cx="716454" cy="2793646"/>
          </a:xfrm>
        </p:grpSpPr>
        <p:sp>
          <p:nvSpPr>
            <p:cNvPr id="1454" name="Freeform 5"/>
            <p:cNvSpPr/>
            <p:nvPr/>
          </p:nvSpPr>
          <p:spPr bwMode="auto">
            <a:xfrm>
              <a:off x="5358714" y="1088571"/>
              <a:ext cx="716454" cy="2793646"/>
            </a:xfrm>
            <a:custGeom>
              <a:avLst/>
              <a:gdLst>
                <a:gd name="T0" fmla="*/ 234 w 234"/>
                <a:gd name="T1" fmla="*/ 1196 h 1196"/>
                <a:gd name="T2" fmla="*/ 0 w 234"/>
                <a:gd name="T3" fmla="*/ 1196 h 1196"/>
                <a:gd name="T4" fmla="*/ 0 w 234"/>
                <a:gd name="T5" fmla="*/ 34 h 1196"/>
                <a:gd name="T6" fmla="*/ 118 w 234"/>
                <a:gd name="T7" fmla="*/ 0 h 1196"/>
                <a:gd name="T8" fmla="*/ 234 w 234"/>
                <a:gd name="T9" fmla="*/ 34 h 1196"/>
                <a:gd name="T10" fmla="*/ 234 w 234"/>
                <a:gd name="T11" fmla="*/ 1196 h 1196"/>
              </a:gdLst>
              <a:ahLst/>
              <a:cxnLst>
                <a:cxn ang="0">
                  <a:pos x="T0" y="T1"/>
                </a:cxn>
                <a:cxn ang="0">
                  <a:pos x="T2" y="T3"/>
                </a:cxn>
                <a:cxn ang="0">
                  <a:pos x="T4" y="T5"/>
                </a:cxn>
                <a:cxn ang="0">
                  <a:pos x="T6" y="T7"/>
                </a:cxn>
                <a:cxn ang="0">
                  <a:pos x="T8" y="T9"/>
                </a:cxn>
                <a:cxn ang="0">
                  <a:pos x="T10" y="T11"/>
                </a:cxn>
              </a:cxnLst>
              <a:rect l="0" t="0" r="r" b="b"/>
              <a:pathLst>
                <a:path w="234" h="1196">
                  <a:moveTo>
                    <a:pt x="234" y="1196"/>
                  </a:moveTo>
                  <a:lnTo>
                    <a:pt x="0" y="1196"/>
                  </a:lnTo>
                  <a:lnTo>
                    <a:pt x="0" y="34"/>
                  </a:lnTo>
                  <a:lnTo>
                    <a:pt x="118" y="0"/>
                  </a:lnTo>
                  <a:lnTo>
                    <a:pt x="234" y="34"/>
                  </a:lnTo>
                  <a:lnTo>
                    <a:pt x="234" y="119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p>
          </p:txBody>
        </p:sp>
        <p:grpSp>
          <p:nvGrpSpPr>
            <p:cNvPr id="3" name="组合 1684"/>
            <p:cNvGrpSpPr>
              <a:grpSpLocks/>
            </p:cNvGrpSpPr>
            <p:nvPr/>
          </p:nvGrpSpPr>
          <p:grpSpPr bwMode="auto">
            <a:xfrm>
              <a:off x="5641815" y="1498844"/>
              <a:ext cx="150253" cy="1625600"/>
              <a:chOff x="5667696" y="1565275"/>
              <a:chExt cx="150253" cy="1625600"/>
            </a:xfrm>
          </p:grpSpPr>
          <p:cxnSp>
            <p:nvCxnSpPr>
              <p:cNvPr id="1675" name="直接连接符 1674"/>
              <p:cNvCxnSpPr/>
              <p:nvPr/>
            </p:nvCxnSpPr>
            <p:spPr>
              <a:xfrm flipV="1">
                <a:off x="5818280" y="1779165"/>
                <a:ext cx="0" cy="12102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6" name="直接连接符 1675"/>
              <p:cNvCxnSpPr/>
              <p:nvPr/>
            </p:nvCxnSpPr>
            <p:spPr>
              <a:xfrm flipV="1">
                <a:off x="5667364" y="1564758"/>
                <a:ext cx="0" cy="1626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 name="组合 5"/>
          <p:cNvGrpSpPr>
            <a:grpSpLocks/>
          </p:cNvGrpSpPr>
          <p:nvPr/>
        </p:nvGrpSpPr>
        <p:grpSpPr bwMode="auto">
          <a:xfrm>
            <a:off x="6086475" y="3897313"/>
            <a:ext cx="725488" cy="2560637"/>
            <a:chOff x="6086956" y="3897262"/>
            <a:chExt cx="725638" cy="2560908"/>
          </a:xfrm>
        </p:grpSpPr>
        <p:sp>
          <p:nvSpPr>
            <p:cNvPr id="1457" name="Freeform 8"/>
            <p:cNvSpPr/>
            <p:nvPr/>
          </p:nvSpPr>
          <p:spPr bwMode="auto">
            <a:xfrm>
              <a:off x="6086956" y="3897262"/>
              <a:ext cx="725638" cy="2560908"/>
            </a:xfrm>
            <a:custGeom>
              <a:avLst/>
              <a:gdLst>
                <a:gd name="T0" fmla="*/ 237 w 237"/>
                <a:gd name="T1" fmla="*/ 974 h 1007"/>
                <a:gd name="T2" fmla="*/ 119 w 237"/>
                <a:gd name="T3" fmla="*/ 1007 h 1007"/>
                <a:gd name="T4" fmla="*/ 0 w 237"/>
                <a:gd name="T5" fmla="*/ 974 h 1007"/>
                <a:gd name="T6" fmla="*/ 0 w 237"/>
                <a:gd name="T7" fmla="*/ 0 h 1007"/>
                <a:gd name="T8" fmla="*/ 237 w 237"/>
                <a:gd name="T9" fmla="*/ 0 h 1007"/>
                <a:gd name="T10" fmla="*/ 237 w 237"/>
                <a:gd name="T11" fmla="*/ 974 h 1007"/>
              </a:gdLst>
              <a:ahLst/>
              <a:cxnLst>
                <a:cxn ang="0">
                  <a:pos x="T0" y="T1"/>
                </a:cxn>
                <a:cxn ang="0">
                  <a:pos x="T2" y="T3"/>
                </a:cxn>
                <a:cxn ang="0">
                  <a:pos x="T4" y="T5"/>
                </a:cxn>
                <a:cxn ang="0">
                  <a:pos x="T6" y="T7"/>
                </a:cxn>
                <a:cxn ang="0">
                  <a:pos x="T8" y="T9"/>
                </a:cxn>
                <a:cxn ang="0">
                  <a:pos x="T10" y="T11"/>
                </a:cxn>
              </a:cxnLst>
              <a:rect l="0" t="0" r="r" b="b"/>
              <a:pathLst>
                <a:path w="237" h="1007">
                  <a:moveTo>
                    <a:pt x="237" y="974"/>
                  </a:moveTo>
                  <a:lnTo>
                    <a:pt x="119" y="1007"/>
                  </a:lnTo>
                  <a:lnTo>
                    <a:pt x="0" y="974"/>
                  </a:lnTo>
                  <a:lnTo>
                    <a:pt x="0" y="0"/>
                  </a:lnTo>
                  <a:lnTo>
                    <a:pt x="237" y="0"/>
                  </a:lnTo>
                  <a:lnTo>
                    <a:pt x="237" y="974"/>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p>
          </p:txBody>
        </p:sp>
        <p:cxnSp>
          <p:nvCxnSpPr>
            <p:cNvPr id="1678" name="直接连接符 1677"/>
            <p:cNvCxnSpPr/>
            <p:nvPr/>
          </p:nvCxnSpPr>
          <p:spPr>
            <a:xfrm flipV="1">
              <a:off x="6515670" y="4830811"/>
              <a:ext cx="0" cy="12367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9" name="直接连接符 1678"/>
            <p:cNvCxnSpPr/>
            <p:nvPr/>
          </p:nvCxnSpPr>
          <p:spPr>
            <a:xfrm flipV="1">
              <a:off x="6383880" y="4652992"/>
              <a:ext cx="0" cy="12431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a:grpSpLocks/>
          </p:cNvGrpSpPr>
          <p:nvPr/>
        </p:nvGrpSpPr>
        <p:grpSpPr bwMode="auto">
          <a:xfrm>
            <a:off x="6086475" y="3124200"/>
            <a:ext cx="4816475" cy="760413"/>
            <a:chOff x="6086956" y="3124444"/>
            <a:chExt cx="4816475" cy="760776"/>
          </a:xfrm>
        </p:grpSpPr>
        <p:sp>
          <p:nvSpPr>
            <p:cNvPr id="1455" name="Freeform 6"/>
            <p:cNvSpPr/>
            <p:nvPr/>
          </p:nvSpPr>
          <p:spPr bwMode="auto">
            <a:xfrm>
              <a:off x="6086956" y="3124444"/>
              <a:ext cx="4816475" cy="760776"/>
            </a:xfrm>
            <a:custGeom>
              <a:avLst/>
              <a:gdLst>
                <a:gd name="T0" fmla="*/ 702 w 735"/>
                <a:gd name="T1" fmla="*/ 236 h 236"/>
                <a:gd name="T2" fmla="*/ 0 w 735"/>
                <a:gd name="T3" fmla="*/ 236 h 236"/>
                <a:gd name="T4" fmla="*/ 0 w 735"/>
                <a:gd name="T5" fmla="*/ 0 h 236"/>
                <a:gd name="T6" fmla="*/ 702 w 735"/>
                <a:gd name="T7" fmla="*/ 0 h 236"/>
                <a:gd name="T8" fmla="*/ 735 w 735"/>
                <a:gd name="T9" fmla="*/ 118 h 236"/>
                <a:gd name="T10" fmla="*/ 702 w 735"/>
                <a:gd name="T11" fmla="*/ 236 h 236"/>
              </a:gdLst>
              <a:ahLst/>
              <a:cxnLst>
                <a:cxn ang="0">
                  <a:pos x="T0" y="T1"/>
                </a:cxn>
                <a:cxn ang="0">
                  <a:pos x="T2" y="T3"/>
                </a:cxn>
                <a:cxn ang="0">
                  <a:pos x="T4" y="T5"/>
                </a:cxn>
                <a:cxn ang="0">
                  <a:pos x="T6" y="T7"/>
                </a:cxn>
                <a:cxn ang="0">
                  <a:pos x="T8" y="T9"/>
                </a:cxn>
                <a:cxn ang="0">
                  <a:pos x="T10" y="T11"/>
                </a:cxn>
              </a:cxnLst>
              <a:rect l="0" t="0" r="r" b="b"/>
              <a:pathLst>
                <a:path w="735" h="236">
                  <a:moveTo>
                    <a:pt x="702" y="236"/>
                  </a:moveTo>
                  <a:lnTo>
                    <a:pt x="0" y="236"/>
                  </a:lnTo>
                  <a:lnTo>
                    <a:pt x="0" y="0"/>
                  </a:lnTo>
                  <a:lnTo>
                    <a:pt x="702" y="0"/>
                  </a:lnTo>
                  <a:lnTo>
                    <a:pt x="735" y="118"/>
                  </a:lnTo>
                  <a:lnTo>
                    <a:pt x="702" y="236"/>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p>
          </p:txBody>
        </p:sp>
        <p:grpSp>
          <p:nvGrpSpPr>
            <p:cNvPr id="6" name="组合 1685"/>
            <p:cNvGrpSpPr>
              <a:grpSpLocks/>
            </p:cNvGrpSpPr>
            <p:nvPr/>
          </p:nvGrpSpPr>
          <p:grpSpPr bwMode="auto">
            <a:xfrm rot="5400000">
              <a:off x="8503566" y="2084344"/>
              <a:ext cx="150253" cy="2840975"/>
              <a:chOff x="5667696" y="1364343"/>
              <a:chExt cx="150253" cy="1826532"/>
            </a:xfrm>
          </p:grpSpPr>
          <p:cxnSp>
            <p:nvCxnSpPr>
              <p:cNvPr id="1687" name="直接连接符 1686"/>
              <p:cNvCxnSpPr/>
              <p:nvPr/>
            </p:nvCxnSpPr>
            <p:spPr>
              <a:xfrm flipV="1">
                <a:off x="5818265" y="1363723"/>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8" name="直接连接符 1687"/>
              <p:cNvCxnSpPr/>
              <p:nvPr/>
            </p:nvCxnSpPr>
            <p:spPr>
              <a:xfrm flipV="1">
                <a:off x="5667380" y="1564790"/>
                <a:ext cx="0" cy="1624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a:grpSpLocks/>
          </p:cNvGrpSpPr>
          <p:nvPr/>
        </p:nvGrpSpPr>
        <p:grpSpPr bwMode="auto">
          <a:xfrm>
            <a:off x="1289050" y="3890963"/>
            <a:ext cx="4786313" cy="765175"/>
            <a:chOff x="1288569" y="3891743"/>
            <a:chExt cx="4786599" cy="764000"/>
          </a:xfrm>
        </p:grpSpPr>
        <p:sp>
          <p:nvSpPr>
            <p:cNvPr id="1456" name="Freeform 7"/>
            <p:cNvSpPr/>
            <p:nvPr/>
          </p:nvSpPr>
          <p:spPr bwMode="auto">
            <a:xfrm>
              <a:off x="1288569" y="3891743"/>
              <a:ext cx="4786599" cy="764000"/>
            </a:xfrm>
            <a:custGeom>
              <a:avLst/>
              <a:gdLst>
                <a:gd name="T0" fmla="*/ 900 w 900"/>
                <a:gd name="T1" fmla="*/ 237 h 237"/>
                <a:gd name="T2" fmla="*/ 33 w 900"/>
                <a:gd name="T3" fmla="*/ 237 h 237"/>
                <a:gd name="T4" fmla="*/ 0 w 900"/>
                <a:gd name="T5" fmla="*/ 119 h 237"/>
                <a:gd name="T6" fmla="*/ 33 w 900"/>
                <a:gd name="T7" fmla="*/ 0 h 237"/>
                <a:gd name="T8" fmla="*/ 900 w 900"/>
                <a:gd name="T9" fmla="*/ 0 h 237"/>
                <a:gd name="T10" fmla="*/ 900 w 900"/>
                <a:gd name="T11" fmla="*/ 237 h 237"/>
              </a:gdLst>
              <a:ahLst/>
              <a:cxnLst>
                <a:cxn ang="0">
                  <a:pos x="T0" y="T1"/>
                </a:cxn>
                <a:cxn ang="0">
                  <a:pos x="T2" y="T3"/>
                </a:cxn>
                <a:cxn ang="0">
                  <a:pos x="T4" y="T5"/>
                </a:cxn>
                <a:cxn ang="0">
                  <a:pos x="T6" y="T7"/>
                </a:cxn>
                <a:cxn ang="0">
                  <a:pos x="T8" y="T9"/>
                </a:cxn>
                <a:cxn ang="0">
                  <a:pos x="T10" y="T11"/>
                </a:cxn>
              </a:cxnLst>
              <a:rect l="0" t="0" r="r" b="b"/>
              <a:pathLst>
                <a:path w="900" h="237">
                  <a:moveTo>
                    <a:pt x="900" y="237"/>
                  </a:moveTo>
                  <a:lnTo>
                    <a:pt x="33" y="237"/>
                  </a:lnTo>
                  <a:lnTo>
                    <a:pt x="0" y="119"/>
                  </a:lnTo>
                  <a:lnTo>
                    <a:pt x="33" y="0"/>
                  </a:lnTo>
                  <a:lnTo>
                    <a:pt x="900" y="0"/>
                  </a:lnTo>
                  <a:lnTo>
                    <a:pt x="900" y="237"/>
                  </a:lnTo>
                  <a:close/>
                </a:path>
              </a:pathLst>
            </a:custGeom>
            <a:solidFill>
              <a:srgbClr val="19751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xmlns="" w="9525">
                  <a:solidFill>
                    <a:srgbClr val="000000"/>
                  </a:solidFill>
                  <a:round/>
                </a14:hiddenLine>
              </a:ext>
            </a:extLst>
          </p:spPr>
          <p:txBody>
            <a:bodyPr/>
            <a:lstStyle/>
            <a:p>
              <a:pPr fontAlgn="auto"/>
              <a:endParaRPr lang="zh-CN" altLang="en-US" noProof="1"/>
            </a:p>
          </p:txBody>
        </p:sp>
        <p:grpSp>
          <p:nvGrpSpPr>
            <p:cNvPr id="8" name="组合 1688"/>
            <p:cNvGrpSpPr>
              <a:grpSpLocks/>
            </p:cNvGrpSpPr>
            <p:nvPr/>
          </p:nvGrpSpPr>
          <p:grpSpPr bwMode="auto">
            <a:xfrm rot="5400000">
              <a:off x="3354594" y="2853255"/>
              <a:ext cx="150253" cy="2840975"/>
              <a:chOff x="5667696" y="1364343"/>
              <a:chExt cx="150253" cy="1826532"/>
            </a:xfrm>
          </p:grpSpPr>
          <p:cxnSp>
            <p:nvCxnSpPr>
              <p:cNvPr id="1690" name="直接连接符 1689"/>
              <p:cNvCxnSpPr/>
              <p:nvPr/>
            </p:nvCxnSpPr>
            <p:spPr>
              <a:xfrm flipV="1">
                <a:off x="5817321" y="1363749"/>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1" name="直接连接符 1690"/>
              <p:cNvCxnSpPr/>
              <p:nvPr/>
            </p:nvCxnSpPr>
            <p:spPr>
              <a:xfrm flipV="1">
                <a:off x="5668326" y="1564827"/>
                <a:ext cx="0" cy="16249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9" name="组合 1670"/>
          <p:cNvGrpSpPr>
            <a:grpSpLocks/>
          </p:cNvGrpSpPr>
          <p:nvPr/>
        </p:nvGrpSpPr>
        <p:grpSpPr bwMode="auto">
          <a:xfrm>
            <a:off x="5453063" y="4027488"/>
            <a:ext cx="495300" cy="492125"/>
            <a:chOff x="5547107" y="4005405"/>
            <a:chExt cx="495634" cy="493181"/>
          </a:xfrm>
        </p:grpSpPr>
        <p:sp>
          <p:nvSpPr>
            <p:cNvPr id="20501" name="Oval 1603"/>
            <p:cNvSpPr>
              <a:spLocks noChangeArrowheads="1"/>
            </p:cNvSpPr>
            <p:nvPr/>
          </p:nvSpPr>
          <p:spPr bwMode="auto">
            <a:xfrm>
              <a:off x="5547107" y="4005405"/>
              <a:ext cx="495634" cy="493181"/>
            </a:xfrm>
            <a:prstGeom prst="ellipse">
              <a:avLst/>
            </a:pr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2" name="Oval 1604"/>
            <p:cNvSpPr>
              <a:spLocks noChangeArrowheads="1"/>
            </p:cNvSpPr>
            <p:nvPr/>
          </p:nvSpPr>
          <p:spPr bwMode="auto">
            <a:xfrm>
              <a:off x="5564282" y="4027488"/>
              <a:ext cx="453923" cy="45392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nvGrpSpPr>
            <p:cNvPr id="10" name="组合 1"/>
            <p:cNvGrpSpPr>
              <a:grpSpLocks/>
            </p:cNvGrpSpPr>
            <p:nvPr/>
          </p:nvGrpSpPr>
          <p:grpSpPr bwMode="auto">
            <a:xfrm>
              <a:off x="5682057" y="4086375"/>
              <a:ext cx="225734" cy="331241"/>
              <a:chOff x="5682057" y="3603931"/>
              <a:chExt cx="225734" cy="331241"/>
            </a:xfrm>
          </p:grpSpPr>
          <p:sp>
            <p:nvSpPr>
              <p:cNvPr id="20504" name="Freeform 407"/>
              <p:cNvSpPr>
                <a:spLocks noChangeArrowheads="1"/>
              </p:cNvSpPr>
              <p:nvPr/>
            </p:nvSpPr>
            <p:spPr bwMode="auto">
              <a:xfrm>
                <a:off x="5775295" y="3756056"/>
                <a:ext cx="29444" cy="29444"/>
              </a:xfrm>
              <a:custGeom>
                <a:avLst/>
                <a:gdLst>
                  <a:gd name="T0" fmla="*/ 2 w 5"/>
                  <a:gd name="T1" fmla="*/ 5 h 5"/>
                  <a:gd name="T2" fmla="*/ 1 w 5"/>
                  <a:gd name="T3" fmla="*/ 5 h 5"/>
                  <a:gd name="T4" fmla="*/ 1 w 5"/>
                  <a:gd name="T5" fmla="*/ 3 h 5"/>
                  <a:gd name="T6" fmla="*/ 3 w 5"/>
                  <a:gd name="T7" fmla="*/ 1 h 5"/>
                  <a:gd name="T8" fmla="*/ 4 w 5"/>
                  <a:gd name="T9" fmla="*/ 0 h 5"/>
                  <a:gd name="T10" fmla="*/ 5 w 5"/>
                  <a:gd name="T11" fmla="*/ 2 h 5"/>
                  <a:gd name="T12" fmla="*/ 3 w 5"/>
                  <a:gd name="T13" fmla="*/ 5 h 5"/>
                  <a:gd name="T14" fmla="*/ 2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2" y="5"/>
                      <a:pt x="1" y="5"/>
                      <a:pt x="1" y="5"/>
                    </a:cubicBezTo>
                    <a:cubicBezTo>
                      <a:pt x="1" y="5"/>
                      <a:pt x="0" y="4"/>
                      <a:pt x="1" y="3"/>
                    </a:cubicBezTo>
                    <a:cubicBezTo>
                      <a:pt x="3" y="1"/>
                      <a:pt x="3" y="1"/>
                      <a:pt x="3" y="1"/>
                    </a:cubicBezTo>
                    <a:cubicBezTo>
                      <a:pt x="3" y="0"/>
                      <a:pt x="4" y="0"/>
                      <a:pt x="4" y="0"/>
                    </a:cubicBezTo>
                    <a:cubicBezTo>
                      <a:pt x="5" y="1"/>
                      <a:pt x="5" y="1"/>
                      <a:pt x="5" y="2"/>
                    </a:cubicBezTo>
                    <a:cubicBezTo>
                      <a:pt x="3" y="5"/>
                      <a:pt x="3" y="5"/>
                      <a:pt x="3" y="5"/>
                    </a:cubicBezTo>
                    <a:cubicBezTo>
                      <a:pt x="3" y="5"/>
                      <a:pt x="2" y="5"/>
                      <a:pt x="2" y="5"/>
                    </a:cubicBez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5" name="Oval 1605"/>
              <p:cNvSpPr>
                <a:spLocks noChangeArrowheads="1"/>
              </p:cNvSpPr>
              <p:nvPr/>
            </p:nvSpPr>
            <p:spPr bwMode="auto">
              <a:xfrm>
                <a:off x="5775295" y="3900821"/>
                <a:ext cx="34351" cy="34351"/>
              </a:xfrm>
              <a:prstGeom prst="ellipse">
                <a:avLst/>
              </a:pr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6" name="Freeform 1606"/>
              <p:cNvSpPr>
                <a:spLocks noChangeArrowheads="1"/>
              </p:cNvSpPr>
              <p:nvPr/>
            </p:nvSpPr>
            <p:spPr bwMode="auto">
              <a:xfrm>
                <a:off x="5745851" y="3778139"/>
                <a:ext cx="98145" cy="144765"/>
              </a:xfrm>
              <a:custGeom>
                <a:avLst/>
                <a:gdLst>
                  <a:gd name="T0" fmla="*/ 17 w 17"/>
                  <a:gd name="T1" fmla="*/ 14 h 25"/>
                  <a:gd name="T2" fmla="*/ 10 w 17"/>
                  <a:gd name="T3" fmla="*/ 25 h 25"/>
                  <a:gd name="T4" fmla="*/ 7 w 17"/>
                  <a:gd name="T5" fmla="*/ 25 h 25"/>
                  <a:gd name="T6" fmla="*/ 0 w 17"/>
                  <a:gd name="T7" fmla="*/ 14 h 25"/>
                  <a:gd name="T8" fmla="*/ 0 w 17"/>
                  <a:gd name="T9" fmla="*/ 0 h 25"/>
                  <a:gd name="T10" fmla="*/ 17 w 17"/>
                  <a:gd name="T11" fmla="*/ 0 h 25"/>
                  <a:gd name="T12" fmla="*/ 17 w 17"/>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17" h="25">
                    <a:moveTo>
                      <a:pt x="17" y="14"/>
                    </a:moveTo>
                    <a:cubicBezTo>
                      <a:pt x="17" y="20"/>
                      <a:pt x="14" y="25"/>
                      <a:pt x="10" y="25"/>
                    </a:cubicBezTo>
                    <a:cubicBezTo>
                      <a:pt x="7" y="25"/>
                      <a:pt x="7" y="25"/>
                      <a:pt x="7" y="25"/>
                    </a:cubicBezTo>
                    <a:cubicBezTo>
                      <a:pt x="3" y="25"/>
                      <a:pt x="0" y="20"/>
                      <a:pt x="0" y="14"/>
                    </a:cubicBezTo>
                    <a:cubicBezTo>
                      <a:pt x="0" y="0"/>
                      <a:pt x="0" y="0"/>
                      <a:pt x="0" y="0"/>
                    </a:cubicBezTo>
                    <a:cubicBezTo>
                      <a:pt x="17" y="0"/>
                      <a:pt x="17" y="0"/>
                      <a:pt x="17" y="0"/>
                    </a:cubicBezTo>
                    <a:lnTo>
                      <a:pt x="17" y="14"/>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7" name="Freeform 1607"/>
              <p:cNvSpPr>
                <a:spLocks noChangeArrowheads="1"/>
              </p:cNvSpPr>
              <p:nvPr/>
            </p:nvSpPr>
            <p:spPr bwMode="auto">
              <a:xfrm>
                <a:off x="5745851" y="3778139"/>
                <a:ext cx="98145" cy="58887"/>
              </a:xfrm>
              <a:custGeom>
                <a:avLst/>
                <a:gdLst>
                  <a:gd name="T0" fmla="*/ 0 w 17"/>
                  <a:gd name="T1" fmla="*/ 10 h 10"/>
                  <a:gd name="T2" fmla="*/ 17 w 17"/>
                  <a:gd name="T3" fmla="*/ 3 h 10"/>
                  <a:gd name="T4" fmla="*/ 17 w 17"/>
                  <a:gd name="T5" fmla="*/ 0 h 10"/>
                  <a:gd name="T6" fmla="*/ 17 w 17"/>
                  <a:gd name="T7" fmla="*/ 0 h 10"/>
                  <a:gd name="T8" fmla="*/ 0 w 17"/>
                  <a:gd name="T9" fmla="*/ 7 h 10"/>
                  <a:gd name="T10" fmla="*/ 0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0" y="10"/>
                    </a:moveTo>
                    <a:cubicBezTo>
                      <a:pt x="17" y="3"/>
                      <a:pt x="17" y="3"/>
                      <a:pt x="17" y="3"/>
                    </a:cubicBezTo>
                    <a:cubicBezTo>
                      <a:pt x="17" y="0"/>
                      <a:pt x="17" y="0"/>
                      <a:pt x="17" y="0"/>
                    </a:cubicBezTo>
                    <a:cubicBezTo>
                      <a:pt x="17" y="0"/>
                      <a:pt x="17" y="0"/>
                      <a:pt x="17" y="0"/>
                    </a:cubicBezTo>
                    <a:cubicBezTo>
                      <a:pt x="0" y="7"/>
                      <a:pt x="0" y="7"/>
                      <a:pt x="0" y="7"/>
                    </a:cubicBezTo>
                    <a:lnTo>
                      <a:pt x="0" y="10"/>
                    </a:ln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8" name="Freeform 1608"/>
              <p:cNvSpPr>
                <a:spLocks noChangeArrowheads="1"/>
              </p:cNvSpPr>
              <p:nvPr/>
            </p:nvSpPr>
            <p:spPr bwMode="auto">
              <a:xfrm>
                <a:off x="5745851" y="3812490"/>
                <a:ext cx="98145" cy="58887"/>
              </a:xfrm>
              <a:custGeom>
                <a:avLst/>
                <a:gdLst>
                  <a:gd name="T0" fmla="*/ 0 w 17"/>
                  <a:gd name="T1" fmla="*/ 8 h 10"/>
                  <a:gd name="T2" fmla="*/ 0 w 17"/>
                  <a:gd name="T3" fmla="*/ 10 h 10"/>
                  <a:gd name="T4" fmla="*/ 17 w 17"/>
                  <a:gd name="T5" fmla="*/ 3 h 10"/>
                  <a:gd name="T6" fmla="*/ 17 w 17"/>
                  <a:gd name="T7" fmla="*/ 0 h 10"/>
                  <a:gd name="T8" fmla="*/ 0 w 17"/>
                  <a:gd name="T9" fmla="*/ 7 h 10"/>
                  <a:gd name="T10" fmla="*/ 0 w 17"/>
                  <a:gd name="T11" fmla="*/ 8 h 10"/>
                </a:gdLst>
                <a:ahLst/>
                <a:cxnLst>
                  <a:cxn ang="0">
                    <a:pos x="T0" y="T1"/>
                  </a:cxn>
                  <a:cxn ang="0">
                    <a:pos x="T2" y="T3"/>
                  </a:cxn>
                  <a:cxn ang="0">
                    <a:pos x="T4" y="T5"/>
                  </a:cxn>
                  <a:cxn ang="0">
                    <a:pos x="T6" y="T7"/>
                  </a:cxn>
                  <a:cxn ang="0">
                    <a:pos x="T8" y="T9"/>
                  </a:cxn>
                  <a:cxn ang="0">
                    <a:pos x="T10" y="T11"/>
                  </a:cxn>
                </a:cxnLst>
                <a:rect l="0" t="0" r="r" b="b"/>
                <a:pathLst>
                  <a:path w="17" h="10">
                    <a:moveTo>
                      <a:pt x="0" y="8"/>
                    </a:moveTo>
                    <a:cubicBezTo>
                      <a:pt x="0" y="8"/>
                      <a:pt x="0" y="9"/>
                      <a:pt x="0" y="10"/>
                    </a:cubicBezTo>
                    <a:cubicBezTo>
                      <a:pt x="17" y="3"/>
                      <a:pt x="17" y="3"/>
                      <a:pt x="17" y="3"/>
                    </a:cubicBezTo>
                    <a:cubicBezTo>
                      <a:pt x="17" y="0"/>
                      <a:pt x="17" y="0"/>
                      <a:pt x="17" y="0"/>
                    </a:cubicBezTo>
                    <a:cubicBezTo>
                      <a:pt x="0" y="7"/>
                      <a:pt x="0" y="7"/>
                      <a:pt x="0" y="7"/>
                    </a:cubicBezTo>
                    <a:lnTo>
                      <a:pt x="0" y="8"/>
                    </a:ln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09" name="Freeform 1609"/>
              <p:cNvSpPr>
                <a:spLocks noChangeArrowheads="1"/>
              </p:cNvSpPr>
              <p:nvPr/>
            </p:nvSpPr>
            <p:spPr bwMode="auto">
              <a:xfrm>
                <a:off x="5745851" y="3841934"/>
                <a:ext cx="98145" cy="58887"/>
              </a:xfrm>
              <a:custGeom>
                <a:avLst/>
                <a:gdLst>
                  <a:gd name="T0" fmla="*/ 1 w 17"/>
                  <a:gd name="T1" fmla="*/ 10 h 10"/>
                  <a:gd name="T2" fmla="*/ 17 w 17"/>
                  <a:gd name="T3" fmla="*/ 3 h 10"/>
                  <a:gd name="T4" fmla="*/ 17 w 17"/>
                  <a:gd name="T5" fmla="*/ 3 h 10"/>
                  <a:gd name="T6" fmla="*/ 17 w 17"/>
                  <a:gd name="T7" fmla="*/ 0 h 10"/>
                  <a:gd name="T8" fmla="*/ 0 w 17"/>
                  <a:gd name="T9" fmla="*/ 7 h 10"/>
                  <a:gd name="T10" fmla="*/ 1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1" y="10"/>
                    </a:moveTo>
                    <a:cubicBezTo>
                      <a:pt x="17" y="3"/>
                      <a:pt x="17" y="3"/>
                      <a:pt x="17" y="3"/>
                    </a:cubicBezTo>
                    <a:cubicBezTo>
                      <a:pt x="17" y="3"/>
                      <a:pt x="17" y="3"/>
                      <a:pt x="17" y="3"/>
                    </a:cubicBezTo>
                    <a:cubicBezTo>
                      <a:pt x="17" y="0"/>
                      <a:pt x="17" y="0"/>
                      <a:pt x="17" y="0"/>
                    </a:cubicBezTo>
                    <a:cubicBezTo>
                      <a:pt x="0" y="7"/>
                      <a:pt x="0" y="7"/>
                      <a:pt x="0" y="7"/>
                    </a:cubicBezTo>
                    <a:cubicBezTo>
                      <a:pt x="0" y="8"/>
                      <a:pt x="1" y="9"/>
                      <a:pt x="1" y="10"/>
                    </a:cubicBez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0" name="Freeform 1610"/>
              <p:cNvSpPr>
                <a:spLocks noChangeArrowheads="1"/>
              </p:cNvSpPr>
              <p:nvPr/>
            </p:nvSpPr>
            <p:spPr bwMode="auto">
              <a:xfrm>
                <a:off x="5758120" y="3871377"/>
                <a:ext cx="85877" cy="46619"/>
              </a:xfrm>
              <a:custGeom>
                <a:avLst/>
                <a:gdLst>
                  <a:gd name="T0" fmla="*/ 3 w 15"/>
                  <a:gd name="T1" fmla="*/ 8 h 8"/>
                  <a:gd name="T2" fmla="*/ 14 w 15"/>
                  <a:gd name="T3" fmla="*/ 4 h 8"/>
                  <a:gd name="T4" fmla="*/ 15 w 15"/>
                  <a:gd name="T5" fmla="*/ 0 h 8"/>
                  <a:gd name="T6" fmla="*/ 0 w 15"/>
                  <a:gd name="T7" fmla="*/ 6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14" y="4"/>
                      <a:pt x="14" y="4"/>
                      <a:pt x="14" y="4"/>
                    </a:cubicBezTo>
                    <a:cubicBezTo>
                      <a:pt x="14" y="3"/>
                      <a:pt x="15" y="2"/>
                      <a:pt x="15" y="0"/>
                    </a:cubicBezTo>
                    <a:cubicBezTo>
                      <a:pt x="0" y="6"/>
                      <a:pt x="0" y="6"/>
                      <a:pt x="0" y="6"/>
                    </a:cubicBezTo>
                    <a:cubicBezTo>
                      <a:pt x="1" y="7"/>
                      <a:pt x="2" y="8"/>
                      <a:pt x="3" y="8"/>
                    </a:cubicBez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1" name="Oval 1611"/>
              <p:cNvSpPr>
                <a:spLocks noChangeArrowheads="1"/>
              </p:cNvSpPr>
              <p:nvPr/>
            </p:nvSpPr>
            <p:spPr bwMode="auto">
              <a:xfrm>
                <a:off x="5682057" y="3603931"/>
                <a:ext cx="225734" cy="233096"/>
              </a:xfrm>
              <a:prstGeom prst="ellipse">
                <a:avLst/>
              </a:pr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2" name="Oval 1613"/>
              <p:cNvSpPr>
                <a:spLocks noChangeArrowheads="1"/>
              </p:cNvSpPr>
              <p:nvPr/>
            </p:nvSpPr>
            <p:spPr bwMode="auto">
              <a:xfrm>
                <a:off x="5686964" y="3616199"/>
                <a:ext cx="215920" cy="20855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3" name="Freeform 1614"/>
              <p:cNvSpPr>
                <a:spLocks noChangeArrowheads="1"/>
              </p:cNvSpPr>
              <p:nvPr/>
            </p:nvSpPr>
            <p:spPr bwMode="auto">
              <a:xfrm>
                <a:off x="5775295" y="3709437"/>
                <a:ext cx="51526" cy="115321"/>
              </a:xfrm>
              <a:custGeom>
                <a:avLst/>
                <a:gdLst>
                  <a:gd name="T0" fmla="*/ 8 w 9"/>
                  <a:gd name="T1" fmla="*/ 0 h 20"/>
                  <a:gd name="T2" fmla="*/ 8 w 9"/>
                  <a:gd name="T3" fmla="*/ 0 h 20"/>
                  <a:gd name="T4" fmla="*/ 8 w 9"/>
                  <a:gd name="T5" fmla="*/ 0 h 20"/>
                  <a:gd name="T6" fmla="*/ 6 w 9"/>
                  <a:gd name="T7" fmla="*/ 1 h 20"/>
                  <a:gd name="T8" fmla="*/ 5 w 9"/>
                  <a:gd name="T9" fmla="*/ 1 h 20"/>
                  <a:gd name="T10" fmla="*/ 3 w 9"/>
                  <a:gd name="T11" fmla="*/ 1 h 20"/>
                  <a:gd name="T12" fmla="*/ 1 w 9"/>
                  <a:gd name="T13" fmla="*/ 0 h 20"/>
                  <a:gd name="T14" fmla="*/ 0 w 9"/>
                  <a:gd name="T15" fmla="*/ 1 h 20"/>
                  <a:gd name="T16" fmla="*/ 1 w 9"/>
                  <a:gd name="T17" fmla="*/ 0 h 20"/>
                  <a:gd name="T18" fmla="*/ 3 w 9"/>
                  <a:gd name="T19" fmla="*/ 1 h 20"/>
                  <a:gd name="T20" fmla="*/ 5 w 9"/>
                  <a:gd name="T21" fmla="*/ 1 h 20"/>
                  <a:gd name="T22" fmla="*/ 6 w 9"/>
                  <a:gd name="T23" fmla="*/ 2 h 20"/>
                  <a:gd name="T24" fmla="*/ 7 w 9"/>
                  <a:gd name="T25" fmla="*/ 1 h 20"/>
                  <a:gd name="T26" fmla="*/ 7 w 9"/>
                  <a:gd name="T27" fmla="*/ 1 h 20"/>
                  <a:gd name="T28" fmla="*/ 8 w 9"/>
                  <a:gd name="T29" fmla="*/ 1 h 20"/>
                  <a:gd name="T30" fmla="*/ 4 w 9"/>
                  <a:gd name="T31" fmla="*/ 20 h 20"/>
                  <a:gd name="T32" fmla="*/ 5 w 9"/>
                  <a:gd name="T33" fmla="*/ 20 h 20"/>
                  <a:gd name="T34" fmla="*/ 8 w 9"/>
                  <a:gd name="T35" fmla="*/ 3 h 20"/>
                  <a:gd name="T36" fmla="*/ 8 w 9"/>
                  <a:gd name="T37" fmla="*/ 1 h 20"/>
                  <a:gd name="T38" fmla="*/ 9 w 9"/>
                  <a:gd name="T39" fmla="*/ 1 h 20"/>
                  <a:gd name="T40" fmla="*/ 8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8" y="0"/>
                    </a:moveTo>
                    <a:cubicBezTo>
                      <a:pt x="8" y="0"/>
                      <a:pt x="8" y="0"/>
                      <a:pt x="8" y="0"/>
                    </a:cubicBezTo>
                    <a:cubicBezTo>
                      <a:pt x="8" y="0"/>
                      <a:pt x="8" y="0"/>
                      <a:pt x="8" y="0"/>
                    </a:cubicBezTo>
                    <a:cubicBezTo>
                      <a:pt x="6" y="1"/>
                      <a:pt x="6" y="1"/>
                      <a:pt x="6" y="1"/>
                    </a:cubicBezTo>
                    <a:cubicBezTo>
                      <a:pt x="5" y="1"/>
                      <a:pt x="5" y="1"/>
                      <a:pt x="5" y="1"/>
                    </a:cubicBezTo>
                    <a:cubicBezTo>
                      <a:pt x="3" y="1"/>
                      <a:pt x="3" y="1"/>
                      <a:pt x="3" y="1"/>
                    </a:cubicBezTo>
                    <a:cubicBezTo>
                      <a:pt x="1" y="0"/>
                      <a:pt x="1" y="0"/>
                      <a:pt x="1" y="0"/>
                    </a:cubicBezTo>
                    <a:cubicBezTo>
                      <a:pt x="0" y="1"/>
                      <a:pt x="0" y="1"/>
                      <a:pt x="0" y="1"/>
                    </a:cubicBezTo>
                    <a:cubicBezTo>
                      <a:pt x="1" y="0"/>
                      <a:pt x="1" y="0"/>
                      <a:pt x="1" y="0"/>
                    </a:cubicBezTo>
                    <a:cubicBezTo>
                      <a:pt x="3" y="1"/>
                      <a:pt x="3" y="1"/>
                      <a:pt x="3" y="1"/>
                    </a:cubicBezTo>
                    <a:cubicBezTo>
                      <a:pt x="5" y="1"/>
                      <a:pt x="5" y="1"/>
                      <a:pt x="5" y="1"/>
                    </a:cubicBezTo>
                    <a:cubicBezTo>
                      <a:pt x="6" y="2"/>
                      <a:pt x="6" y="2"/>
                      <a:pt x="6" y="2"/>
                    </a:cubicBezTo>
                    <a:cubicBezTo>
                      <a:pt x="7" y="1"/>
                      <a:pt x="7" y="1"/>
                      <a:pt x="7" y="1"/>
                    </a:cubicBezTo>
                    <a:cubicBezTo>
                      <a:pt x="7" y="1"/>
                      <a:pt x="7" y="1"/>
                      <a:pt x="7" y="1"/>
                    </a:cubicBezTo>
                    <a:cubicBezTo>
                      <a:pt x="7" y="1"/>
                      <a:pt x="8" y="1"/>
                      <a:pt x="8" y="1"/>
                    </a:cubicBezTo>
                    <a:cubicBezTo>
                      <a:pt x="4" y="20"/>
                      <a:pt x="4" y="20"/>
                      <a:pt x="4" y="20"/>
                    </a:cubicBezTo>
                    <a:cubicBezTo>
                      <a:pt x="5" y="20"/>
                      <a:pt x="5" y="20"/>
                      <a:pt x="5" y="20"/>
                    </a:cubicBezTo>
                    <a:cubicBezTo>
                      <a:pt x="8" y="3"/>
                      <a:pt x="8" y="3"/>
                      <a:pt x="8" y="3"/>
                    </a:cubicBezTo>
                    <a:cubicBezTo>
                      <a:pt x="8" y="1"/>
                      <a:pt x="8" y="1"/>
                      <a:pt x="8" y="1"/>
                    </a:cubicBezTo>
                    <a:cubicBezTo>
                      <a:pt x="9" y="1"/>
                      <a:pt x="9" y="1"/>
                      <a:pt x="9" y="1"/>
                    </a:cubicBezTo>
                    <a:cubicBezTo>
                      <a:pt x="9" y="0"/>
                      <a:pt x="9" y="0"/>
                      <a:pt x="8" y="0"/>
                    </a:cubicBez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4" name="Freeform 1615"/>
              <p:cNvSpPr>
                <a:spLocks noChangeArrowheads="1"/>
              </p:cNvSpPr>
              <p:nvPr/>
            </p:nvSpPr>
            <p:spPr bwMode="auto">
              <a:xfrm>
                <a:off x="5758120" y="3709437"/>
                <a:ext cx="26990" cy="115321"/>
              </a:xfrm>
              <a:custGeom>
                <a:avLst/>
                <a:gdLst>
                  <a:gd name="T0" fmla="*/ 2 w 5"/>
                  <a:gd name="T1" fmla="*/ 0 h 20"/>
                  <a:gd name="T2" fmla="*/ 2 w 5"/>
                  <a:gd name="T3" fmla="*/ 0 h 20"/>
                  <a:gd name="T4" fmla="*/ 2 w 5"/>
                  <a:gd name="T5" fmla="*/ 0 h 20"/>
                  <a:gd name="T6" fmla="*/ 1 w 5"/>
                  <a:gd name="T7" fmla="*/ 0 h 20"/>
                  <a:gd name="T8" fmla="*/ 0 w 5"/>
                  <a:gd name="T9" fmla="*/ 1 h 20"/>
                  <a:gd name="T10" fmla="*/ 1 w 5"/>
                  <a:gd name="T11" fmla="*/ 1 h 20"/>
                  <a:gd name="T12" fmla="*/ 4 w 5"/>
                  <a:gd name="T13" fmla="*/ 20 h 20"/>
                  <a:gd name="T14" fmla="*/ 5 w 5"/>
                  <a:gd name="T15" fmla="*/ 20 h 20"/>
                  <a:gd name="T16" fmla="*/ 1 w 5"/>
                  <a:gd name="T17" fmla="*/ 1 h 20"/>
                  <a:gd name="T18" fmla="*/ 2 w 5"/>
                  <a:gd name="T19" fmla="*/ 1 h 20"/>
                  <a:gd name="T20" fmla="*/ 3 w 5"/>
                  <a:gd name="T21" fmla="*/ 1 h 20"/>
                  <a:gd name="T22" fmla="*/ 3 w 5"/>
                  <a:gd name="T23" fmla="*/ 1 h 20"/>
                  <a:gd name="T24" fmla="*/ 3 w 5"/>
                  <a:gd name="T25" fmla="*/ 1 h 20"/>
                  <a:gd name="T26" fmla="*/ 2 w 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0">
                    <a:moveTo>
                      <a:pt x="2" y="0"/>
                    </a:moveTo>
                    <a:cubicBezTo>
                      <a:pt x="2" y="0"/>
                      <a:pt x="2" y="0"/>
                      <a:pt x="2" y="0"/>
                    </a:cubicBezTo>
                    <a:cubicBezTo>
                      <a:pt x="2" y="0"/>
                      <a:pt x="2" y="0"/>
                      <a:pt x="2" y="0"/>
                    </a:cubicBezTo>
                    <a:cubicBezTo>
                      <a:pt x="2" y="0"/>
                      <a:pt x="1" y="0"/>
                      <a:pt x="1" y="0"/>
                    </a:cubicBezTo>
                    <a:cubicBezTo>
                      <a:pt x="0" y="0"/>
                      <a:pt x="0" y="0"/>
                      <a:pt x="0" y="1"/>
                    </a:cubicBezTo>
                    <a:cubicBezTo>
                      <a:pt x="0" y="1"/>
                      <a:pt x="1" y="1"/>
                      <a:pt x="1" y="1"/>
                    </a:cubicBezTo>
                    <a:cubicBezTo>
                      <a:pt x="4" y="20"/>
                      <a:pt x="4" y="20"/>
                      <a:pt x="4" y="20"/>
                    </a:cubicBezTo>
                    <a:cubicBezTo>
                      <a:pt x="5" y="20"/>
                      <a:pt x="5" y="20"/>
                      <a:pt x="5" y="20"/>
                    </a:cubicBezTo>
                    <a:cubicBezTo>
                      <a:pt x="1" y="1"/>
                      <a:pt x="1" y="1"/>
                      <a:pt x="1" y="1"/>
                    </a:cubicBezTo>
                    <a:cubicBezTo>
                      <a:pt x="2" y="1"/>
                      <a:pt x="2" y="1"/>
                      <a:pt x="2" y="1"/>
                    </a:cubicBezTo>
                    <a:cubicBezTo>
                      <a:pt x="3" y="1"/>
                      <a:pt x="3" y="1"/>
                      <a:pt x="3" y="1"/>
                    </a:cubicBezTo>
                    <a:cubicBezTo>
                      <a:pt x="3" y="1"/>
                      <a:pt x="3" y="1"/>
                      <a:pt x="3" y="1"/>
                    </a:cubicBezTo>
                    <a:cubicBezTo>
                      <a:pt x="3" y="1"/>
                      <a:pt x="3" y="1"/>
                      <a:pt x="3" y="1"/>
                    </a:cubicBezTo>
                    <a:lnTo>
                      <a:pt x="2" y="0"/>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11" name="组合 1671"/>
          <p:cNvGrpSpPr>
            <a:grpSpLocks/>
          </p:cNvGrpSpPr>
          <p:nvPr/>
        </p:nvGrpSpPr>
        <p:grpSpPr bwMode="auto">
          <a:xfrm>
            <a:off x="5468938" y="3265488"/>
            <a:ext cx="495300" cy="501650"/>
            <a:chOff x="5547107" y="3406717"/>
            <a:chExt cx="495634" cy="500542"/>
          </a:xfrm>
        </p:grpSpPr>
        <p:sp>
          <p:nvSpPr>
            <p:cNvPr id="20516" name="Freeform 1205"/>
            <p:cNvSpPr>
              <a:spLocks noChangeArrowheads="1"/>
            </p:cNvSpPr>
            <p:nvPr/>
          </p:nvSpPr>
          <p:spPr bwMode="auto">
            <a:xfrm>
              <a:off x="5605994" y="3504863"/>
              <a:ext cx="41712" cy="41712"/>
            </a:xfrm>
            <a:custGeom>
              <a:avLst/>
              <a:gdLst>
                <a:gd name="T0" fmla="*/ 7 w 7"/>
                <a:gd name="T1" fmla="*/ 7 h 7"/>
                <a:gd name="T2" fmla="*/ 7 w 7"/>
                <a:gd name="T3" fmla="*/ 5 h 7"/>
                <a:gd name="T4" fmla="*/ 2 w 7"/>
                <a:gd name="T5" fmla="*/ 1 h 7"/>
                <a:gd name="T6" fmla="*/ 0 w 7"/>
                <a:gd name="T7" fmla="*/ 1 h 7"/>
                <a:gd name="T8" fmla="*/ 0 w 7"/>
                <a:gd name="T9" fmla="*/ 1 h 7"/>
                <a:gd name="T10" fmla="*/ 1 w 7"/>
                <a:gd name="T11" fmla="*/ 3 h 7"/>
                <a:gd name="T12" fmla="*/ 5 w 7"/>
                <a:gd name="T13" fmla="*/ 7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cubicBezTo>
                    <a:pt x="7" y="6"/>
                    <a:pt x="7" y="5"/>
                    <a:pt x="7" y="5"/>
                  </a:cubicBezTo>
                  <a:cubicBezTo>
                    <a:pt x="2" y="1"/>
                    <a:pt x="2" y="1"/>
                    <a:pt x="2" y="1"/>
                  </a:cubicBezTo>
                  <a:cubicBezTo>
                    <a:pt x="2" y="0"/>
                    <a:pt x="1" y="0"/>
                    <a:pt x="0" y="1"/>
                  </a:cubicBezTo>
                  <a:cubicBezTo>
                    <a:pt x="0" y="1"/>
                    <a:pt x="0" y="1"/>
                    <a:pt x="0" y="1"/>
                  </a:cubicBezTo>
                  <a:cubicBezTo>
                    <a:pt x="0" y="2"/>
                    <a:pt x="0" y="2"/>
                    <a:pt x="1" y="3"/>
                  </a:cubicBezTo>
                  <a:cubicBezTo>
                    <a:pt x="5" y="7"/>
                    <a:pt x="5" y="7"/>
                    <a:pt x="5" y="7"/>
                  </a:cubicBezTo>
                  <a:cubicBezTo>
                    <a:pt x="6" y="7"/>
                    <a:pt x="7" y="7"/>
                    <a:pt x="7" y="7"/>
                  </a:cubicBez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7" name="Oval 1616"/>
            <p:cNvSpPr>
              <a:spLocks noChangeArrowheads="1"/>
            </p:cNvSpPr>
            <p:nvPr/>
          </p:nvSpPr>
          <p:spPr bwMode="auto">
            <a:xfrm>
              <a:off x="5547107" y="3406717"/>
              <a:ext cx="495634" cy="500542"/>
            </a:xfrm>
            <a:prstGeom prst="ellipse">
              <a:avLst/>
            </a:pr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18" name="Oval 1617"/>
            <p:cNvSpPr>
              <a:spLocks noChangeArrowheads="1"/>
            </p:cNvSpPr>
            <p:nvPr/>
          </p:nvSpPr>
          <p:spPr bwMode="auto">
            <a:xfrm>
              <a:off x="5564282" y="3431254"/>
              <a:ext cx="453923" cy="45146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nvGrpSpPr>
            <p:cNvPr id="12" name="组合 1654"/>
            <p:cNvGrpSpPr>
              <a:grpSpLocks/>
            </p:cNvGrpSpPr>
            <p:nvPr/>
          </p:nvGrpSpPr>
          <p:grpSpPr bwMode="auto">
            <a:xfrm>
              <a:off x="5610901" y="3482780"/>
              <a:ext cx="368046" cy="348417"/>
              <a:chOff x="5610901" y="3000336"/>
              <a:chExt cx="368046" cy="348417"/>
            </a:xfrm>
          </p:grpSpPr>
          <p:sp>
            <p:nvSpPr>
              <p:cNvPr id="20520" name="Freeform 1618"/>
              <p:cNvSpPr>
                <a:spLocks noChangeArrowheads="1"/>
              </p:cNvSpPr>
              <p:nvPr/>
            </p:nvSpPr>
            <p:spPr bwMode="auto">
              <a:xfrm>
                <a:off x="5682057" y="3000336"/>
                <a:ext cx="169301" cy="110414"/>
              </a:xfrm>
              <a:custGeom>
                <a:avLst/>
                <a:gdLst>
                  <a:gd name="T0" fmla="*/ 11 w 29"/>
                  <a:gd name="T1" fmla="*/ 0 h 19"/>
                  <a:gd name="T2" fmla="*/ 0 w 29"/>
                  <a:gd name="T3" fmla="*/ 11 h 19"/>
                  <a:gd name="T4" fmla="*/ 9 w 29"/>
                  <a:gd name="T5" fmla="*/ 19 h 19"/>
                  <a:gd name="T6" fmla="*/ 29 w 29"/>
                  <a:gd name="T7" fmla="*/ 0 h 19"/>
                  <a:gd name="T8" fmla="*/ 11 w 29"/>
                  <a:gd name="T9" fmla="*/ 0 h 19"/>
                </a:gdLst>
                <a:ahLst/>
                <a:cxnLst>
                  <a:cxn ang="0">
                    <a:pos x="T0" y="T1"/>
                  </a:cxn>
                  <a:cxn ang="0">
                    <a:pos x="T2" y="T3"/>
                  </a:cxn>
                  <a:cxn ang="0">
                    <a:pos x="T4" y="T5"/>
                  </a:cxn>
                  <a:cxn ang="0">
                    <a:pos x="T6" y="T7"/>
                  </a:cxn>
                  <a:cxn ang="0">
                    <a:pos x="T8" y="T9"/>
                  </a:cxn>
                </a:cxnLst>
                <a:rect l="0" t="0" r="r" b="b"/>
                <a:pathLst>
                  <a:path w="29" h="19">
                    <a:moveTo>
                      <a:pt x="11" y="0"/>
                    </a:moveTo>
                    <a:cubicBezTo>
                      <a:pt x="7" y="2"/>
                      <a:pt x="0" y="11"/>
                      <a:pt x="0" y="11"/>
                    </a:cubicBezTo>
                    <a:cubicBezTo>
                      <a:pt x="9" y="19"/>
                      <a:pt x="9" y="19"/>
                      <a:pt x="9" y="19"/>
                    </a:cubicBezTo>
                    <a:cubicBezTo>
                      <a:pt x="9" y="19"/>
                      <a:pt x="20" y="4"/>
                      <a:pt x="29" y="0"/>
                    </a:cubicBezTo>
                    <a:lnTo>
                      <a:pt x="11" y="0"/>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21" name="Freeform 1619"/>
              <p:cNvSpPr>
                <a:spLocks noChangeArrowheads="1"/>
              </p:cNvSpPr>
              <p:nvPr/>
            </p:nvSpPr>
            <p:spPr bwMode="auto">
              <a:xfrm>
                <a:off x="5745851" y="3000336"/>
                <a:ext cx="179115" cy="122682"/>
              </a:xfrm>
              <a:custGeom>
                <a:avLst/>
                <a:gdLst>
                  <a:gd name="T0" fmla="*/ 31 w 31"/>
                  <a:gd name="T1" fmla="*/ 4 h 21"/>
                  <a:gd name="T2" fmla="*/ 28 w 31"/>
                  <a:gd name="T3" fmla="*/ 21 h 21"/>
                  <a:gd name="T4" fmla="*/ 11 w 31"/>
                  <a:gd name="T5" fmla="*/ 18 h 21"/>
                  <a:gd name="T6" fmla="*/ 16 w 31"/>
                  <a:gd name="T7" fmla="*/ 14 h 21"/>
                  <a:gd name="T8" fmla="*/ 0 w 31"/>
                  <a:gd name="T9" fmla="*/ 0 h 21"/>
                  <a:gd name="T10" fmla="*/ 18 w 31"/>
                  <a:gd name="T11" fmla="*/ 0 h 21"/>
                  <a:gd name="T12" fmla="*/ 26 w 31"/>
                  <a:gd name="T13" fmla="*/ 7 h 21"/>
                  <a:gd name="T14" fmla="*/ 31 w 3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4"/>
                    </a:moveTo>
                    <a:cubicBezTo>
                      <a:pt x="28" y="21"/>
                      <a:pt x="28" y="21"/>
                      <a:pt x="28" y="21"/>
                    </a:cubicBezTo>
                    <a:cubicBezTo>
                      <a:pt x="11" y="18"/>
                      <a:pt x="11" y="18"/>
                      <a:pt x="11" y="18"/>
                    </a:cubicBezTo>
                    <a:cubicBezTo>
                      <a:pt x="16" y="14"/>
                      <a:pt x="16" y="14"/>
                      <a:pt x="16" y="14"/>
                    </a:cubicBezTo>
                    <a:cubicBezTo>
                      <a:pt x="12" y="10"/>
                      <a:pt x="4" y="1"/>
                      <a:pt x="0" y="0"/>
                    </a:cubicBezTo>
                    <a:cubicBezTo>
                      <a:pt x="18" y="0"/>
                      <a:pt x="18" y="0"/>
                      <a:pt x="18" y="0"/>
                    </a:cubicBezTo>
                    <a:cubicBezTo>
                      <a:pt x="21" y="2"/>
                      <a:pt x="24" y="5"/>
                      <a:pt x="26" y="7"/>
                    </a:cubicBezTo>
                    <a:lnTo>
                      <a:pt x="31" y="4"/>
                    </a:ln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22" name="Freeform 1620"/>
              <p:cNvSpPr>
                <a:spLocks noChangeArrowheads="1"/>
              </p:cNvSpPr>
              <p:nvPr/>
            </p:nvSpPr>
            <p:spPr bwMode="auto">
              <a:xfrm>
                <a:off x="5630531" y="3208895"/>
                <a:ext cx="149672" cy="117775"/>
              </a:xfrm>
              <a:custGeom>
                <a:avLst/>
                <a:gdLst>
                  <a:gd name="T0" fmla="*/ 9 w 26"/>
                  <a:gd name="T1" fmla="*/ 16 h 20"/>
                  <a:gd name="T2" fmla="*/ 24 w 26"/>
                  <a:gd name="T3" fmla="*/ 20 h 20"/>
                  <a:gd name="T4" fmla="*/ 26 w 26"/>
                  <a:gd name="T5" fmla="*/ 8 h 20"/>
                  <a:gd name="T6" fmla="*/ 0 w 26"/>
                  <a:gd name="T7" fmla="*/ 0 h 20"/>
                  <a:gd name="T8" fmla="*/ 9 w 26"/>
                  <a:gd name="T9" fmla="*/ 16 h 20"/>
                </a:gdLst>
                <a:ahLst/>
                <a:cxnLst>
                  <a:cxn ang="0">
                    <a:pos x="T0" y="T1"/>
                  </a:cxn>
                  <a:cxn ang="0">
                    <a:pos x="T2" y="T3"/>
                  </a:cxn>
                  <a:cxn ang="0">
                    <a:pos x="T4" y="T5"/>
                  </a:cxn>
                  <a:cxn ang="0">
                    <a:pos x="T6" y="T7"/>
                  </a:cxn>
                  <a:cxn ang="0">
                    <a:pos x="T8" y="T9"/>
                  </a:cxn>
                </a:cxnLst>
                <a:rect l="0" t="0" r="r" b="b"/>
                <a:pathLst>
                  <a:path w="26" h="20">
                    <a:moveTo>
                      <a:pt x="9" y="16"/>
                    </a:moveTo>
                    <a:cubicBezTo>
                      <a:pt x="12" y="19"/>
                      <a:pt x="24" y="20"/>
                      <a:pt x="24" y="20"/>
                    </a:cubicBezTo>
                    <a:cubicBezTo>
                      <a:pt x="26" y="8"/>
                      <a:pt x="26" y="8"/>
                      <a:pt x="26" y="8"/>
                    </a:cubicBezTo>
                    <a:cubicBezTo>
                      <a:pt x="26" y="8"/>
                      <a:pt x="7" y="6"/>
                      <a:pt x="0" y="0"/>
                    </a:cubicBezTo>
                    <a:lnTo>
                      <a:pt x="9" y="16"/>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23" name="Freeform 1621"/>
              <p:cNvSpPr>
                <a:spLocks noChangeArrowheads="1"/>
              </p:cNvSpPr>
              <p:nvPr/>
            </p:nvSpPr>
            <p:spPr bwMode="auto">
              <a:xfrm>
                <a:off x="5610901" y="3098481"/>
                <a:ext cx="130043" cy="203652"/>
              </a:xfrm>
              <a:custGeom>
                <a:avLst/>
                <a:gdLst>
                  <a:gd name="T0" fmla="*/ 0 w 22"/>
                  <a:gd name="T1" fmla="*/ 7 h 35"/>
                  <a:gd name="T2" fmla="*/ 16 w 22"/>
                  <a:gd name="T3" fmla="*/ 0 h 35"/>
                  <a:gd name="T4" fmla="*/ 22 w 22"/>
                  <a:gd name="T5" fmla="*/ 17 h 35"/>
                  <a:gd name="T6" fmla="*/ 16 w 22"/>
                  <a:gd name="T7" fmla="*/ 14 h 35"/>
                  <a:gd name="T8" fmla="*/ 12 w 22"/>
                  <a:gd name="T9" fmla="*/ 35 h 35"/>
                  <a:gd name="T10" fmla="*/ 3 w 22"/>
                  <a:gd name="T11" fmla="*/ 19 h 35"/>
                  <a:gd name="T12" fmla="*/ 5 w 22"/>
                  <a:gd name="T13" fmla="*/ 9 h 35"/>
                  <a:gd name="T14" fmla="*/ 0 w 22"/>
                  <a:gd name="T15" fmla="*/ 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5">
                    <a:moveTo>
                      <a:pt x="0" y="7"/>
                    </a:moveTo>
                    <a:cubicBezTo>
                      <a:pt x="16" y="0"/>
                      <a:pt x="16" y="0"/>
                      <a:pt x="16" y="0"/>
                    </a:cubicBezTo>
                    <a:cubicBezTo>
                      <a:pt x="22" y="17"/>
                      <a:pt x="22" y="17"/>
                      <a:pt x="22" y="17"/>
                    </a:cubicBezTo>
                    <a:cubicBezTo>
                      <a:pt x="16" y="14"/>
                      <a:pt x="16" y="14"/>
                      <a:pt x="16" y="14"/>
                    </a:cubicBezTo>
                    <a:cubicBezTo>
                      <a:pt x="14" y="20"/>
                      <a:pt x="11" y="31"/>
                      <a:pt x="12" y="35"/>
                    </a:cubicBezTo>
                    <a:cubicBezTo>
                      <a:pt x="3" y="19"/>
                      <a:pt x="3" y="19"/>
                      <a:pt x="3" y="19"/>
                    </a:cubicBezTo>
                    <a:cubicBezTo>
                      <a:pt x="3" y="15"/>
                      <a:pt x="4" y="11"/>
                      <a:pt x="5" y="9"/>
                    </a:cubicBezTo>
                    <a:lnTo>
                      <a:pt x="0" y="7"/>
                    </a:ln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24" name="Freeform 1622"/>
              <p:cNvSpPr>
                <a:spLocks noChangeArrowheads="1"/>
              </p:cNvSpPr>
              <p:nvPr/>
            </p:nvSpPr>
            <p:spPr bwMode="auto">
              <a:xfrm>
                <a:off x="5885709" y="3115657"/>
                <a:ext cx="93238" cy="181569"/>
              </a:xfrm>
              <a:custGeom>
                <a:avLst/>
                <a:gdLst>
                  <a:gd name="T0" fmla="*/ 15 w 16"/>
                  <a:gd name="T1" fmla="*/ 15 h 31"/>
                  <a:gd name="T2" fmla="*/ 11 w 16"/>
                  <a:gd name="T3" fmla="*/ 0 h 31"/>
                  <a:gd name="T4" fmla="*/ 0 w 16"/>
                  <a:gd name="T5" fmla="*/ 4 h 31"/>
                  <a:gd name="T6" fmla="*/ 6 w 16"/>
                  <a:gd name="T7" fmla="*/ 31 h 31"/>
                  <a:gd name="T8" fmla="*/ 15 w 16"/>
                  <a:gd name="T9" fmla="*/ 15 h 31"/>
                </a:gdLst>
                <a:ahLst/>
                <a:cxnLst>
                  <a:cxn ang="0">
                    <a:pos x="T0" y="T1"/>
                  </a:cxn>
                  <a:cxn ang="0">
                    <a:pos x="T2" y="T3"/>
                  </a:cxn>
                  <a:cxn ang="0">
                    <a:pos x="T4" y="T5"/>
                  </a:cxn>
                  <a:cxn ang="0">
                    <a:pos x="T6" y="T7"/>
                  </a:cxn>
                  <a:cxn ang="0">
                    <a:pos x="T8" y="T9"/>
                  </a:cxn>
                </a:cxnLst>
                <a:rect l="0" t="0" r="r" b="b"/>
                <a:pathLst>
                  <a:path w="16" h="31">
                    <a:moveTo>
                      <a:pt x="15" y="15"/>
                    </a:moveTo>
                    <a:cubicBezTo>
                      <a:pt x="16" y="11"/>
                      <a:pt x="11" y="0"/>
                      <a:pt x="11" y="0"/>
                    </a:cubicBezTo>
                    <a:cubicBezTo>
                      <a:pt x="0" y="4"/>
                      <a:pt x="0" y="4"/>
                      <a:pt x="0" y="4"/>
                    </a:cubicBezTo>
                    <a:cubicBezTo>
                      <a:pt x="0" y="4"/>
                      <a:pt x="8" y="22"/>
                      <a:pt x="6" y="31"/>
                    </a:cubicBezTo>
                    <a:lnTo>
                      <a:pt x="15" y="15"/>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25" name="Freeform 1623"/>
              <p:cNvSpPr>
                <a:spLocks noChangeArrowheads="1"/>
              </p:cNvSpPr>
              <p:nvPr/>
            </p:nvSpPr>
            <p:spPr bwMode="auto">
              <a:xfrm>
                <a:off x="5785110" y="3203988"/>
                <a:ext cx="186476" cy="144765"/>
              </a:xfrm>
              <a:custGeom>
                <a:avLst/>
                <a:gdLst>
                  <a:gd name="T0" fmla="*/ 14 w 32"/>
                  <a:gd name="T1" fmla="*/ 25 h 25"/>
                  <a:gd name="T2" fmla="*/ 0 w 32"/>
                  <a:gd name="T3" fmla="*/ 15 h 25"/>
                  <a:gd name="T4" fmla="*/ 11 w 32"/>
                  <a:gd name="T5" fmla="*/ 1 h 25"/>
                  <a:gd name="T6" fmla="*/ 12 w 32"/>
                  <a:gd name="T7" fmla="*/ 7 h 25"/>
                  <a:gd name="T8" fmla="*/ 32 w 32"/>
                  <a:gd name="T9" fmla="*/ 0 h 25"/>
                  <a:gd name="T10" fmla="*/ 23 w 32"/>
                  <a:gd name="T11" fmla="*/ 16 h 25"/>
                  <a:gd name="T12" fmla="*/ 13 w 32"/>
                  <a:gd name="T13" fmla="*/ 20 h 25"/>
                  <a:gd name="T14" fmla="*/ 14 w 32"/>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5">
                    <a:moveTo>
                      <a:pt x="14" y="25"/>
                    </a:moveTo>
                    <a:cubicBezTo>
                      <a:pt x="0" y="15"/>
                      <a:pt x="0" y="15"/>
                      <a:pt x="0" y="15"/>
                    </a:cubicBezTo>
                    <a:cubicBezTo>
                      <a:pt x="11" y="1"/>
                      <a:pt x="11" y="1"/>
                      <a:pt x="11" y="1"/>
                    </a:cubicBezTo>
                    <a:cubicBezTo>
                      <a:pt x="12" y="7"/>
                      <a:pt x="12" y="7"/>
                      <a:pt x="12" y="7"/>
                    </a:cubicBezTo>
                    <a:cubicBezTo>
                      <a:pt x="18" y="6"/>
                      <a:pt x="30" y="3"/>
                      <a:pt x="32" y="0"/>
                    </a:cubicBezTo>
                    <a:cubicBezTo>
                      <a:pt x="23" y="16"/>
                      <a:pt x="23" y="16"/>
                      <a:pt x="23" y="16"/>
                    </a:cubicBezTo>
                    <a:cubicBezTo>
                      <a:pt x="20" y="18"/>
                      <a:pt x="16" y="19"/>
                      <a:pt x="13" y="20"/>
                    </a:cubicBezTo>
                    <a:lnTo>
                      <a:pt x="14" y="25"/>
                    </a:ln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13" name="组合 1672"/>
          <p:cNvGrpSpPr>
            <a:grpSpLocks/>
          </p:cNvGrpSpPr>
          <p:nvPr/>
        </p:nvGrpSpPr>
        <p:grpSpPr bwMode="auto">
          <a:xfrm>
            <a:off x="6186488" y="3254375"/>
            <a:ext cx="495300" cy="500063"/>
            <a:chOff x="6145794" y="3406717"/>
            <a:chExt cx="495634" cy="500542"/>
          </a:xfrm>
        </p:grpSpPr>
        <p:sp>
          <p:nvSpPr>
            <p:cNvPr id="20527" name="Oval 1624"/>
            <p:cNvSpPr>
              <a:spLocks noChangeArrowheads="1"/>
            </p:cNvSpPr>
            <p:nvPr/>
          </p:nvSpPr>
          <p:spPr bwMode="auto">
            <a:xfrm>
              <a:off x="6145794" y="3406717"/>
              <a:ext cx="495634" cy="500542"/>
            </a:xfrm>
            <a:prstGeom prst="ellipse">
              <a:avLst/>
            </a:pr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28" name="Oval 1625"/>
            <p:cNvSpPr>
              <a:spLocks noChangeArrowheads="1"/>
            </p:cNvSpPr>
            <p:nvPr/>
          </p:nvSpPr>
          <p:spPr bwMode="auto">
            <a:xfrm>
              <a:off x="6162970" y="3431254"/>
              <a:ext cx="453923" cy="45146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nvGrpSpPr>
            <p:cNvPr id="14" name="组合 1653"/>
            <p:cNvGrpSpPr>
              <a:grpSpLocks/>
            </p:cNvGrpSpPr>
            <p:nvPr/>
          </p:nvGrpSpPr>
          <p:grpSpPr bwMode="auto">
            <a:xfrm>
              <a:off x="6263569" y="3470512"/>
              <a:ext cx="260085" cy="338602"/>
              <a:chOff x="6263569" y="2988068"/>
              <a:chExt cx="260085" cy="338602"/>
            </a:xfrm>
          </p:grpSpPr>
          <p:sp>
            <p:nvSpPr>
              <p:cNvPr id="20530" name="Rectangle 1626"/>
              <p:cNvSpPr>
                <a:spLocks noChangeArrowheads="1"/>
              </p:cNvSpPr>
              <p:nvPr/>
            </p:nvSpPr>
            <p:spPr bwMode="auto">
              <a:xfrm>
                <a:off x="6293012" y="3115657"/>
                <a:ext cx="201198" cy="203652"/>
              </a:xfrm>
              <a:prstGeom prst="rect">
                <a:avLst/>
              </a:prstGeom>
              <a:solidFill>
                <a:srgbClr val="6397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1" name="Rectangle 1627"/>
              <p:cNvSpPr>
                <a:spLocks noChangeArrowheads="1"/>
              </p:cNvSpPr>
              <p:nvPr/>
            </p:nvSpPr>
            <p:spPr bwMode="auto">
              <a:xfrm>
                <a:off x="6315095" y="3145101"/>
                <a:ext cx="58887" cy="76063"/>
              </a:xfrm>
              <a:prstGeom prst="rect">
                <a:avLst/>
              </a:prstGeom>
              <a:solidFill>
                <a:srgbClr val="82C2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2" name="Rectangle 1628"/>
              <p:cNvSpPr>
                <a:spLocks noChangeArrowheads="1"/>
              </p:cNvSpPr>
              <p:nvPr/>
            </p:nvSpPr>
            <p:spPr bwMode="auto">
              <a:xfrm>
                <a:off x="6413240" y="3145101"/>
                <a:ext cx="53980" cy="76063"/>
              </a:xfrm>
              <a:prstGeom prst="rect">
                <a:avLst/>
              </a:prstGeom>
              <a:solidFill>
                <a:srgbClr val="82C2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3" name="Rectangle 1629"/>
              <p:cNvSpPr>
                <a:spLocks noChangeArrowheads="1"/>
              </p:cNvSpPr>
              <p:nvPr/>
            </p:nvSpPr>
            <p:spPr bwMode="auto">
              <a:xfrm>
                <a:off x="6320002" y="3150008"/>
                <a:ext cx="24536" cy="2944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4" name="Rectangle 1630"/>
              <p:cNvSpPr>
                <a:spLocks noChangeArrowheads="1"/>
              </p:cNvSpPr>
              <p:nvPr/>
            </p:nvSpPr>
            <p:spPr bwMode="auto">
              <a:xfrm>
                <a:off x="6344539" y="3150008"/>
                <a:ext cx="22083" cy="2944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5" name="Rectangle 1631"/>
              <p:cNvSpPr>
                <a:spLocks noChangeArrowheads="1"/>
              </p:cNvSpPr>
              <p:nvPr/>
            </p:nvSpPr>
            <p:spPr bwMode="auto">
              <a:xfrm>
                <a:off x="6320002" y="3186812"/>
                <a:ext cx="24536" cy="343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6" name="Rectangle 1632"/>
              <p:cNvSpPr>
                <a:spLocks noChangeArrowheads="1"/>
              </p:cNvSpPr>
              <p:nvPr/>
            </p:nvSpPr>
            <p:spPr bwMode="auto">
              <a:xfrm>
                <a:off x="6344539" y="3186812"/>
                <a:ext cx="22083" cy="343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7" name="Rectangle 1633"/>
              <p:cNvSpPr>
                <a:spLocks noChangeArrowheads="1"/>
              </p:cNvSpPr>
              <p:nvPr/>
            </p:nvSpPr>
            <p:spPr bwMode="auto">
              <a:xfrm>
                <a:off x="6420601" y="3150008"/>
                <a:ext cx="17175" cy="2944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8" name="Rectangle 1634"/>
              <p:cNvSpPr>
                <a:spLocks noChangeArrowheads="1"/>
              </p:cNvSpPr>
              <p:nvPr/>
            </p:nvSpPr>
            <p:spPr bwMode="auto">
              <a:xfrm>
                <a:off x="6442684" y="3150008"/>
                <a:ext cx="17175" cy="2944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39" name="Rectangle 1635"/>
              <p:cNvSpPr>
                <a:spLocks noChangeArrowheads="1"/>
              </p:cNvSpPr>
              <p:nvPr/>
            </p:nvSpPr>
            <p:spPr bwMode="auto">
              <a:xfrm>
                <a:off x="6420601" y="3186812"/>
                <a:ext cx="17175" cy="343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40" name="Rectangle 1636"/>
              <p:cNvSpPr>
                <a:spLocks noChangeArrowheads="1"/>
              </p:cNvSpPr>
              <p:nvPr/>
            </p:nvSpPr>
            <p:spPr bwMode="auto">
              <a:xfrm>
                <a:off x="6442684" y="3186812"/>
                <a:ext cx="17175" cy="343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41" name="Rectangle 1637"/>
              <p:cNvSpPr>
                <a:spLocks noChangeArrowheads="1"/>
              </p:cNvSpPr>
              <p:nvPr/>
            </p:nvSpPr>
            <p:spPr bwMode="auto">
              <a:xfrm>
                <a:off x="6366621" y="3238339"/>
                <a:ext cx="53980" cy="76063"/>
              </a:xfrm>
              <a:prstGeom prst="rect">
                <a:avLst/>
              </a:prstGeom>
              <a:solidFill>
                <a:srgbClr val="82C2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42" name="Rectangle 1638"/>
              <p:cNvSpPr>
                <a:spLocks noChangeArrowheads="1"/>
              </p:cNvSpPr>
              <p:nvPr/>
            </p:nvSpPr>
            <p:spPr bwMode="auto">
              <a:xfrm>
                <a:off x="6373982" y="3243246"/>
                <a:ext cx="39258" cy="63795"/>
              </a:xfrm>
              <a:prstGeom prst="rect">
                <a:avLst/>
              </a:prstGeom>
              <a:solidFill>
                <a:srgbClr val="63973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43" name="Rectangle 1639"/>
              <p:cNvSpPr>
                <a:spLocks noChangeArrowheads="1"/>
              </p:cNvSpPr>
              <p:nvPr/>
            </p:nvSpPr>
            <p:spPr bwMode="auto">
              <a:xfrm>
                <a:off x="6356807" y="3307041"/>
                <a:ext cx="68702" cy="19629"/>
              </a:xfrm>
              <a:prstGeom prst="rect">
                <a:avLst/>
              </a:prstGeom>
              <a:solidFill>
                <a:srgbClr val="82C24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20544" name="Oval 1640"/>
              <p:cNvSpPr>
                <a:spLocks noChangeArrowheads="1"/>
              </p:cNvSpPr>
              <p:nvPr/>
            </p:nvSpPr>
            <p:spPr bwMode="auto">
              <a:xfrm>
                <a:off x="6408333" y="3280051"/>
                <a:ext cx="4907" cy="4907"/>
              </a:xfrm>
              <a:prstGeom prst="ellipse">
                <a:avLst/>
              </a:pr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45" name="Freeform 1641"/>
              <p:cNvSpPr>
                <a:spLocks noChangeArrowheads="1"/>
              </p:cNvSpPr>
              <p:nvPr/>
            </p:nvSpPr>
            <p:spPr bwMode="auto">
              <a:xfrm>
                <a:off x="6263569" y="2988068"/>
                <a:ext cx="260085" cy="139857"/>
              </a:xfrm>
              <a:custGeom>
                <a:avLst/>
                <a:gdLst>
                  <a:gd name="T0" fmla="*/ 0 w 106"/>
                  <a:gd name="T1" fmla="*/ 57 h 57"/>
                  <a:gd name="T2" fmla="*/ 52 w 106"/>
                  <a:gd name="T3" fmla="*/ 0 h 57"/>
                  <a:gd name="T4" fmla="*/ 106 w 106"/>
                  <a:gd name="T5" fmla="*/ 57 h 57"/>
                  <a:gd name="T6" fmla="*/ 0 w 106"/>
                  <a:gd name="T7" fmla="*/ 57 h 57"/>
                </a:gdLst>
                <a:ahLst/>
                <a:cxnLst>
                  <a:cxn ang="0">
                    <a:pos x="T0" y="T1"/>
                  </a:cxn>
                  <a:cxn ang="0">
                    <a:pos x="T2" y="T3"/>
                  </a:cxn>
                  <a:cxn ang="0">
                    <a:pos x="T4" y="T5"/>
                  </a:cxn>
                  <a:cxn ang="0">
                    <a:pos x="T6" y="T7"/>
                  </a:cxn>
                </a:cxnLst>
                <a:rect l="0" t="0" r="r" b="b"/>
                <a:pathLst>
                  <a:path w="106" h="57">
                    <a:moveTo>
                      <a:pt x="0" y="57"/>
                    </a:moveTo>
                    <a:lnTo>
                      <a:pt x="52" y="0"/>
                    </a:lnTo>
                    <a:lnTo>
                      <a:pt x="106" y="57"/>
                    </a:lnTo>
                    <a:lnTo>
                      <a:pt x="0" y="57"/>
                    </a:ln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46" name="Freeform 1642"/>
              <p:cNvSpPr>
                <a:spLocks noChangeArrowheads="1"/>
              </p:cNvSpPr>
              <p:nvPr/>
            </p:nvSpPr>
            <p:spPr bwMode="auto">
              <a:xfrm>
                <a:off x="6293012" y="3005243"/>
                <a:ext cx="201198" cy="110414"/>
              </a:xfrm>
              <a:custGeom>
                <a:avLst/>
                <a:gdLst>
                  <a:gd name="T0" fmla="*/ 0 w 82"/>
                  <a:gd name="T1" fmla="*/ 45 h 45"/>
                  <a:gd name="T2" fmla="*/ 40 w 82"/>
                  <a:gd name="T3" fmla="*/ 0 h 45"/>
                  <a:gd name="T4" fmla="*/ 82 w 82"/>
                  <a:gd name="T5" fmla="*/ 45 h 45"/>
                  <a:gd name="T6" fmla="*/ 0 w 82"/>
                  <a:gd name="T7" fmla="*/ 45 h 45"/>
                </a:gdLst>
                <a:ahLst/>
                <a:cxnLst>
                  <a:cxn ang="0">
                    <a:pos x="T0" y="T1"/>
                  </a:cxn>
                  <a:cxn ang="0">
                    <a:pos x="T2" y="T3"/>
                  </a:cxn>
                  <a:cxn ang="0">
                    <a:pos x="T4" y="T5"/>
                  </a:cxn>
                  <a:cxn ang="0">
                    <a:pos x="T6" y="T7"/>
                  </a:cxn>
                </a:cxnLst>
                <a:rect l="0" t="0" r="r" b="b"/>
                <a:pathLst>
                  <a:path w="82" h="45">
                    <a:moveTo>
                      <a:pt x="0" y="45"/>
                    </a:moveTo>
                    <a:lnTo>
                      <a:pt x="40" y="0"/>
                    </a:lnTo>
                    <a:lnTo>
                      <a:pt x="82" y="45"/>
                    </a:lnTo>
                    <a:lnTo>
                      <a:pt x="0" y="45"/>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47" name="Freeform 1643"/>
              <p:cNvSpPr>
                <a:spLocks noChangeArrowheads="1"/>
              </p:cNvSpPr>
              <p:nvPr/>
            </p:nvSpPr>
            <p:spPr bwMode="auto">
              <a:xfrm>
                <a:off x="6361714" y="3069038"/>
                <a:ext cx="58887" cy="29444"/>
              </a:xfrm>
              <a:custGeom>
                <a:avLst/>
                <a:gdLst>
                  <a:gd name="T0" fmla="*/ 10 w 10"/>
                  <a:gd name="T1" fmla="*/ 5 h 5"/>
                  <a:gd name="T2" fmla="*/ 0 w 10"/>
                  <a:gd name="T3" fmla="*/ 5 h 5"/>
                  <a:gd name="T4" fmla="*/ 5 w 10"/>
                  <a:gd name="T5" fmla="*/ 0 h 5"/>
                  <a:gd name="T6" fmla="*/ 10 w 10"/>
                  <a:gd name="T7" fmla="*/ 5 h 5"/>
                </a:gdLst>
                <a:ahLst/>
                <a:cxnLst>
                  <a:cxn ang="0">
                    <a:pos x="T0" y="T1"/>
                  </a:cxn>
                  <a:cxn ang="0">
                    <a:pos x="T2" y="T3"/>
                  </a:cxn>
                  <a:cxn ang="0">
                    <a:pos x="T4" y="T5"/>
                  </a:cxn>
                  <a:cxn ang="0">
                    <a:pos x="T6" y="T7"/>
                  </a:cxn>
                </a:cxnLst>
                <a:rect l="0" t="0" r="r" b="b"/>
                <a:pathLst>
                  <a:path w="10" h="5">
                    <a:moveTo>
                      <a:pt x="10" y="5"/>
                    </a:moveTo>
                    <a:cubicBezTo>
                      <a:pt x="0" y="5"/>
                      <a:pt x="0" y="5"/>
                      <a:pt x="0" y="5"/>
                    </a:cubicBezTo>
                    <a:cubicBezTo>
                      <a:pt x="0" y="2"/>
                      <a:pt x="3" y="0"/>
                      <a:pt x="5" y="0"/>
                    </a:cubicBezTo>
                    <a:cubicBezTo>
                      <a:pt x="8" y="0"/>
                      <a:pt x="10" y="2"/>
                      <a:pt x="10" y="5"/>
                    </a:cubicBezTo>
                    <a:close/>
                  </a:path>
                </a:pathLst>
              </a:cu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48" name="Freeform 1644"/>
              <p:cNvSpPr>
                <a:spLocks noChangeArrowheads="1"/>
              </p:cNvSpPr>
              <p:nvPr/>
            </p:nvSpPr>
            <p:spPr bwMode="auto">
              <a:xfrm>
                <a:off x="6366621" y="3076399"/>
                <a:ext cx="46619" cy="17175"/>
              </a:xfrm>
              <a:custGeom>
                <a:avLst/>
                <a:gdLst>
                  <a:gd name="T0" fmla="*/ 8 w 8"/>
                  <a:gd name="T1" fmla="*/ 3 h 3"/>
                  <a:gd name="T2" fmla="*/ 0 w 8"/>
                  <a:gd name="T3" fmla="*/ 3 h 3"/>
                  <a:gd name="T4" fmla="*/ 4 w 8"/>
                  <a:gd name="T5" fmla="*/ 0 h 3"/>
                  <a:gd name="T6" fmla="*/ 8 w 8"/>
                  <a:gd name="T7" fmla="*/ 3 h 3"/>
                </a:gdLst>
                <a:ahLst/>
                <a:cxnLst>
                  <a:cxn ang="0">
                    <a:pos x="T0" y="T1"/>
                  </a:cxn>
                  <a:cxn ang="0">
                    <a:pos x="T2" y="T3"/>
                  </a:cxn>
                  <a:cxn ang="0">
                    <a:pos x="T4" y="T5"/>
                  </a:cxn>
                  <a:cxn ang="0">
                    <a:pos x="T6" y="T7"/>
                  </a:cxn>
                </a:cxnLst>
                <a:rect l="0" t="0" r="r" b="b"/>
                <a:pathLst>
                  <a:path w="8" h="3">
                    <a:moveTo>
                      <a:pt x="8" y="3"/>
                    </a:moveTo>
                    <a:cubicBezTo>
                      <a:pt x="0" y="3"/>
                      <a:pt x="0" y="3"/>
                      <a:pt x="0" y="3"/>
                    </a:cubicBezTo>
                    <a:cubicBezTo>
                      <a:pt x="0" y="1"/>
                      <a:pt x="2" y="0"/>
                      <a:pt x="4" y="0"/>
                    </a:cubicBezTo>
                    <a:cubicBezTo>
                      <a:pt x="6" y="0"/>
                      <a:pt x="8" y="1"/>
                      <a:pt x="8" y="3"/>
                    </a:cubicBez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grpSp>
        <p:nvGrpSpPr>
          <p:cNvPr id="15" name="组合 1667"/>
          <p:cNvGrpSpPr>
            <a:grpSpLocks/>
          </p:cNvGrpSpPr>
          <p:nvPr/>
        </p:nvGrpSpPr>
        <p:grpSpPr bwMode="auto">
          <a:xfrm>
            <a:off x="6202363" y="4002088"/>
            <a:ext cx="495300" cy="493712"/>
            <a:chOff x="6239032" y="4069199"/>
            <a:chExt cx="495634" cy="493181"/>
          </a:xfrm>
        </p:grpSpPr>
        <p:sp>
          <p:nvSpPr>
            <p:cNvPr id="20550" name="Oval 1645"/>
            <p:cNvSpPr>
              <a:spLocks noChangeArrowheads="1"/>
            </p:cNvSpPr>
            <p:nvPr/>
          </p:nvSpPr>
          <p:spPr bwMode="auto">
            <a:xfrm>
              <a:off x="6239032" y="4069199"/>
              <a:ext cx="495634" cy="493181"/>
            </a:xfrm>
            <a:prstGeom prst="ellipse">
              <a:avLst/>
            </a:pr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1" name="Oval 1646"/>
            <p:cNvSpPr>
              <a:spLocks noChangeArrowheads="1"/>
            </p:cNvSpPr>
            <p:nvPr/>
          </p:nvSpPr>
          <p:spPr bwMode="auto">
            <a:xfrm>
              <a:off x="6256208" y="4091281"/>
              <a:ext cx="453923" cy="45392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nvGrpSpPr>
            <p:cNvPr id="16" name="组合 3"/>
            <p:cNvGrpSpPr>
              <a:grpSpLocks/>
            </p:cNvGrpSpPr>
            <p:nvPr/>
          </p:nvGrpSpPr>
          <p:grpSpPr bwMode="auto">
            <a:xfrm>
              <a:off x="6332270" y="4196788"/>
              <a:ext cx="309158" cy="245363"/>
              <a:chOff x="6239032" y="3650550"/>
              <a:chExt cx="309158" cy="245363"/>
            </a:xfrm>
          </p:grpSpPr>
          <p:sp>
            <p:nvSpPr>
              <p:cNvPr id="20553" name="Freeform 1647"/>
              <p:cNvSpPr>
                <a:spLocks noChangeArrowheads="1"/>
              </p:cNvSpPr>
              <p:nvPr/>
            </p:nvSpPr>
            <p:spPr bwMode="auto">
              <a:xfrm>
                <a:off x="6273383" y="3650550"/>
                <a:ext cx="240456" cy="174208"/>
              </a:xfrm>
              <a:custGeom>
                <a:avLst/>
                <a:gdLst>
                  <a:gd name="T0" fmla="*/ 41 w 41"/>
                  <a:gd name="T1" fmla="*/ 15 h 30"/>
                  <a:gd name="T2" fmla="*/ 20 w 41"/>
                  <a:gd name="T3" fmla="*/ 30 h 30"/>
                  <a:gd name="T4" fmla="*/ 0 w 41"/>
                  <a:gd name="T5" fmla="*/ 15 h 30"/>
                  <a:gd name="T6" fmla="*/ 20 w 41"/>
                  <a:gd name="T7" fmla="*/ 0 h 30"/>
                  <a:gd name="T8" fmla="*/ 41 w 41"/>
                  <a:gd name="T9" fmla="*/ 15 h 30"/>
                </a:gdLst>
                <a:ahLst/>
                <a:cxnLst>
                  <a:cxn ang="0">
                    <a:pos x="T0" y="T1"/>
                  </a:cxn>
                  <a:cxn ang="0">
                    <a:pos x="T2" y="T3"/>
                  </a:cxn>
                  <a:cxn ang="0">
                    <a:pos x="T4" y="T5"/>
                  </a:cxn>
                  <a:cxn ang="0">
                    <a:pos x="T6" y="T7"/>
                  </a:cxn>
                  <a:cxn ang="0">
                    <a:pos x="T8" y="T9"/>
                  </a:cxn>
                </a:cxnLst>
                <a:rect l="0" t="0" r="r" b="b"/>
                <a:pathLst>
                  <a:path w="41" h="30">
                    <a:moveTo>
                      <a:pt x="41" y="15"/>
                    </a:moveTo>
                    <a:cubicBezTo>
                      <a:pt x="41" y="23"/>
                      <a:pt x="32" y="30"/>
                      <a:pt x="20" y="30"/>
                    </a:cubicBezTo>
                    <a:cubicBezTo>
                      <a:pt x="9" y="30"/>
                      <a:pt x="0" y="23"/>
                      <a:pt x="0" y="15"/>
                    </a:cubicBezTo>
                    <a:cubicBezTo>
                      <a:pt x="0" y="6"/>
                      <a:pt x="5" y="0"/>
                      <a:pt x="20" y="0"/>
                    </a:cubicBezTo>
                    <a:cubicBezTo>
                      <a:pt x="36" y="0"/>
                      <a:pt x="41" y="6"/>
                      <a:pt x="41" y="15"/>
                    </a:cubicBez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4" name="Freeform 1648"/>
              <p:cNvSpPr>
                <a:spLocks noChangeArrowheads="1"/>
              </p:cNvSpPr>
              <p:nvPr/>
            </p:nvSpPr>
            <p:spPr bwMode="auto">
              <a:xfrm>
                <a:off x="6285651" y="3655457"/>
                <a:ext cx="208559" cy="157033"/>
              </a:xfrm>
              <a:custGeom>
                <a:avLst/>
                <a:gdLst>
                  <a:gd name="T0" fmla="*/ 36 w 36"/>
                  <a:gd name="T1" fmla="*/ 14 h 27"/>
                  <a:gd name="T2" fmla="*/ 18 w 36"/>
                  <a:gd name="T3" fmla="*/ 27 h 27"/>
                  <a:gd name="T4" fmla="*/ 0 w 36"/>
                  <a:gd name="T5" fmla="*/ 14 h 27"/>
                  <a:gd name="T6" fmla="*/ 18 w 36"/>
                  <a:gd name="T7" fmla="*/ 0 h 27"/>
                  <a:gd name="T8" fmla="*/ 36 w 36"/>
                  <a:gd name="T9" fmla="*/ 14 h 27"/>
                </a:gdLst>
                <a:ahLst/>
                <a:cxnLst>
                  <a:cxn ang="0">
                    <a:pos x="T0" y="T1"/>
                  </a:cxn>
                  <a:cxn ang="0">
                    <a:pos x="T2" y="T3"/>
                  </a:cxn>
                  <a:cxn ang="0">
                    <a:pos x="T4" y="T5"/>
                  </a:cxn>
                  <a:cxn ang="0">
                    <a:pos x="T6" y="T7"/>
                  </a:cxn>
                  <a:cxn ang="0">
                    <a:pos x="T8" y="T9"/>
                  </a:cxn>
                </a:cxnLst>
                <a:rect l="0" t="0" r="r" b="b"/>
                <a:pathLst>
                  <a:path w="36" h="27">
                    <a:moveTo>
                      <a:pt x="36" y="14"/>
                    </a:moveTo>
                    <a:cubicBezTo>
                      <a:pt x="36" y="21"/>
                      <a:pt x="28" y="27"/>
                      <a:pt x="18" y="27"/>
                    </a:cubicBezTo>
                    <a:cubicBezTo>
                      <a:pt x="8" y="27"/>
                      <a:pt x="0" y="21"/>
                      <a:pt x="0" y="14"/>
                    </a:cubicBezTo>
                    <a:cubicBezTo>
                      <a:pt x="0" y="6"/>
                      <a:pt x="4" y="0"/>
                      <a:pt x="18" y="0"/>
                    </a:cubicBezTo>
                    <a:cubicBezTo>
                      <a:pt x="32" y="0"/>
                      <a:pt x="36" y="6"/>
                      <a:pt x="36"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5" name="Freeform 1649"/>
              <p:cNvSpPr>
                <a:spLocks noChangeArrowheads="1"/>
              </p:cNvSpPr>
              <p:nvPr/>
            </p:nvSpPr>
            <p:spPr bwMode="auto">
              <a:xfrm>
                <a:off x="6263569"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6" name="Freeform 1650"/>
              <p:cNvSpPr>
                <a:spLocks noChangeArrowheads="1"/>
              </p:cNvSpPr>
              <p:nvPr/>
            </p:nvSpPr>
            <p:spPr bwMode="auto">
              <a:xfrm>
                <a:off x="6472128" y="3773231"/>
                <a:ext cx="51526" cy="122682"/>
              </a:xfrm>
              <a:custGeom>
                <a:avLst/>
                <a:gdLst>
                  <a:gd name="T0" fmla="*/ 9 w 9"/>
                  <a:gd name="T1" fmla="*/ 17 h 21"/>
                  <a:gd name="T2" fmla="*/ 4 w 9"/>
                  <a:gd name="T3" fmla="*/ 21 h 21"/>
                  <a:gd name="T4" fmla="*/ 4 w 9"/>
                  <a:gd name="T5" fmla="*/ 21 h 21"/>
                  <a:gd name="T6" fmla="*/ 0 w 9"/>
                  <a:gd name="T7" fmla="*/ 17 h 21"/>
                  <a:gd name="T8" fmla="*/ 0 w 9"/>
                  <a:gd name="T9" fmla="*/ 5 h 21"/>
                  <a:gd name="T10" fmla="*/ 4 w 9"/>
                  <a:gd name="T11" fmla="*/ 0 h 21"/>
                  <a:gd name="T12" fmla="*/ 4 w 9"/>
                  <a:gd name="T13" fmla="*/ 0 h 21"/>
                  <a:gd name="T14" fmla="*/ 9 w 9"/>
                  <a:gd name="T15" fmla="*/ 5 h 21"/>
                  <a:gd name="T16" fmla="*/ 9 w 9"/>
                  <a:gd name="T1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1">
                    <a:moveTo>
                      <a:pt x="9" y="17"/>
                    </a:moveTo>
                    <a:cubicBezTo>
                      <a:pt x="9" y="19"/>
                      <a:pt x="7" y="21"/>
                      <a:pt x="4" y="21"/>
                    </a:cubicBezTo>
                    <a:cubicBezTo>
                      <a:pt x="4" y="21"/>
                      <a:pt x="4" y="21"/>
                      <a:pt x="4" y="21"/>
                    </a:cubicBezTo>
                    <a:cubicBezTo>
                      <a:pt x="2" y="21"/>
                      <a:pt x="0" y="19"/>
                      <a:pt x="0" y="17"/>
                    </a:cubicBezTo>
                    <a:cubicBezTo>
                      <a:pt x="0" y="5"/>
                      <a:pt x="0" y="5"/>
                      <a:pt x="0" y="5"/>
                    </a:cubicBezTo>
                    <a:cubicBezTo>
                      <a:pt x="0" y="2"/>
                      <a:pt x="2" y="0"/>
                      <a:pt x="4" y="0"/>
                    </a:cubicBezTo>
                    <a:cubicBezTo>
                      <a:pt x="4" y="0"/>
                      <a:pt x="4" y="0"/>
                      <a:pt x="4" y="0"/>
                    </a:cubicBezTo>
                    <a:cubicBezTo>
                      <a:pt x="7" y="0"/>
                      <a:pt x="9" y="2"/>
                      <a:pt x="9" y="5"/>
                    </a:cubicBezTo>
                    <a:lnTo>
                      <a:pt x="9" y="17"/>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7" name="Freeform 1651"/>
              <p:cNvSpPr>
                <a:spLocks noChangeArrowheads="1"/>
              </p:cNvSpPr>
              <p:nvPr/>
            </p:nvSpPr>
            <p:spPr bwMode="auto">
              <a:xfrm>
                <a:off x="6239032" y="3731520"/>
                <a:ext cx="309158" cy="105506"/>
              </a:xfrm>
              <a:custGeom>
                <a:avLst/>
                <a:gdLst>
                  <a:gd name="T0" fmla="*/ 53 w 53"/>
                  <a:gd name="T1" fmla="*/ 12 h 18"/>
                  <a:gd name="T2" fmla="*/ 46 w 53"/>
                  <a:gd name="T3" fmla="*/ 18 h 18"/>
                  <a:gd name="T4" fmla="*/ 6 w 53"/>
                  <a:gd name="T5" fmla="*/ 18 h 18"/>
                  <a:gd name="T6" fmla="*/ 0 w 53"/>
                  <a:gd name="T7" fmla="*/ 12 h 18"/>
                  <a:gd name="T8" fmla="*/ 0 w 53"/>
                  <a:gd name="T9" fmla="*/ 6 h 18"/>
                  <a:gd name="T10" fmla="*/ 6 w 53"/>
                  <a:gd name="T11" fmla="*/ 0 h 18"/>
                  <a:gd name="T12" fmla="*/ 46 w 53"/>
                  <a:gd name="T13" fmla="*/ 0 h 18"/>
                  <a:gd name="T14" fmla="*/ 53 w 53"/>
                  <a:gd name="T15" fmla="*/ 6 h 18"/>
                  <a:gd name="T16" fmla="*/ 53 w 53"/>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8">
                    <a:moveTo>
                      <a:pt x="53" y="12"/>
                    </a:moveTo>
                    <a:cubicBezTo>
                      <a:pt x="53" y="15"/>
                      <a:pt x="50" y="18"/>
                      <a:pt x="46" y="18"/>
                    </a:cubicBezTo>
                    <a:cubicBezTo>
                      <a:pt x="6" y="18"/>
                      <a:pt x="6" y="18"/>
                      <a:pt x="6" y="18"/>
                    </a:cubicBezTo>
                    <a:cubicBezTo>
                      <a:pt x="3" y="18"/>
                      <a:pt x="0" y="15"/>
                      <a:pt x="0" y="12"/>
                    </a:cubicBezTo>
                    <a:cubicBezTo>
                      <a:pt x="0" y="6"/>
                      <a:pt x="0" y="6"/>
                      <a:pt x="0" y="6"/>
                    </a:cubicBezTo>
                    <a:cubicBezTo>
                      <a:pt x="0" y="2"/>
                      <a:pt x="3" y="0"/>
                      <a:pt x="6" y="0"/>
                    </a:cubicBezTo>
                    <a:cubicBezTo>
                      <a:pt x="46" y="0"/>
                      <a:pt x="46" y="0"/>
                      <a:pt x="46" y="0"/>
                    </a:cubicBezTo>
                    <a:cubicBezTo>
                      <a:pt x="50" y="0"/>
                      <a:pt x="53" y="2"/>
                      <a:pt x="53" y="6"/>
                    </a:cubicBezTo>
                    <a:lnTo>
                      <a:pt x="53" y="12"/>
                    </a:lnTo>
                    <a:close/>
                  </a:path>
                </a:pathLst>
              </a:custGeom>
              <a:solidFill>
                <a:srgbClr val="63973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8" name="Oval 1652"/>
              <p:cNvSpPr>
                <a:spLocks noChangeArrowheads="1"/>
              </p:cNvSpPr>
              <p:nvPr/>
            </p:nvSpPr>
            <p:spPr bwMode="auto">
              <a:xfrm>
                <a:off x="6268476" y="3756056"/>
                <a:ext cx="46619" cy="46619"/>
              </a:xfrm>
              <a:prstGeom prst="ellipse">
                <a:avLst/>
              </a:pr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20559" name="Oval 1653"/>
              <p:cNvSpPr>
                <a:spLocks noChangeArrowheads="1"/>
              </p:cNvSpPr>
              <p:nvPr/>
            </p:nvSpPr>
            <p:spPr bwMode="auto">
              <a:xfrm>
                <a:off x="6467220" y="3756056"/>
                <a:ext cx="51526" cy="46619"/>
              </a:xfrm>
              <a:prstGeom prst="ellipse">
                <a:avLst/>
              </a:prstGeom>
              <a:solidFill>
                <a:srgbClr val="82C24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sp>
        <p:nvSpPr>
          <p:cNvPr id="1701" name="矩形 1700"/>
          <p:cNvSpPr>
            <a:spLocks noChangeArrowheads="1"/>
          </p:cNvSpPr>
          <p:nvPr/>
        </p:nvSpPr>
        <p:spPr bwMode="auto">
          <a:xfrm>
            <a:off x="1650249" y="2287213"/>
            <a:ext cx="3338513" cy="1099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lnSpc>
                <a:spcPct val="125000"/>
              </a:lnSpc>
            </a:pPr>
            <a:r>
              <a:rPr lang="zh-CN" altLang="en-US" dirty="0" smtClean="0"/>
              <a:t>分而治之</a:t>
            </a:r>
            <a:endParaRPr lang="en-US" altLang="zh-CN" dirty="0" smtClean="0"/>
          </a:p>
          <a:p>
            <a:pPr algn="r">
              <a:lnSpc>
                <a:spcPct val="125000"/>
              </a:lnSpc>
            </a:pPr>
            <a:r>
              <a:rPr lang="zh-CN" altLang="en-US" dirty="0" smtClean="0"/>
              <a:t>单个服务功能内聚，复杂性低方便团队的拆分和管理</a:t>
            </a:r>
            <a:endParaRPr lang="zh-CN" altLang="en-US" dirty="0"/>
          </a:p>
        </p:txBody>
      </p:sp>
      <p:sp>
        <p:nvSpPr>
          <p:cNvPr id="96" name="等腰三角形 95"/>
          <p:cNvSpPr>
            <a:spLocks noChangeArrowheads="1"/>
          </p:cNvSpPr>
          <p:nvPr/>
        </p:nvSpPr>
        <p:spPr bwMode="auto">
          <a:xfrm rot="9233090">
            <a:off x="11156950"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7" name="等腰三角形 96"/>
          <p:cNvSpPr>
            <a:spLocks noChangeArrowheads="1"/>
          </p:cNvSpPr>
          <p:nvPr/>
        </p:nvSpPr>
        <p:spPr bwMode="auto">
          <a:xfrm rot="-6030424">
            <a:off x="10914856" y="6634957"/>
            <a:ext cx="180975" cy="157162"/>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8" name="等腰三角形 97"/>
          <p:cNvSpPr>
            <a:spLocks noChangeArrowheads="1"/>
          </p:cNvSpPr>
          <p:nvPr/>
        </p:nvSpPr>
        <p:spPr bwMode="auto">
          <a:xfrm rot="-228606">
            <a:off x="11369675" y="6643688"/>
            <a:ext cx="122238" cy="104775"/>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9" name="等腰三角形 98"/>
          <p:cNvSpPr>
            <a:spLocks noChangeArrowheads="1"/>
          </p:cNvSpPr>
          <p:nvPr/>
        </p:nvSpPr>
        <p:spPr bwMode="auto">
          <a:xfrm rot="-3389783">
            <a:off x="11110119"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100" name="等腰三角形 99"/>
          <p:cNvSpPr>
            <a:spLocks noChangeArrowheads="1"/>
          </p:cNvSpPr>
          <p:nvPr/>
        </p:nvSpPr>
        <p:spPr bwMode="auto">
          <a:xfrm rot="8748521">
            <a:off x="11299825"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94" name="矩形 93"/>
          <p:cNvSpPr>
            <a:spLocks noChangeArrowheads="1"/>
          </p:cNvSpPr>
          <p:nvPr/>
        </p:nvSpPr>
        <p:spPr bwMode="auto">
          <a:xfrm>
            <a:off x="6443316" y="1943534"/>
            <a:ext cx="3864465"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5000"/>
              </a:lnSpc>
            </a:pPr>
            <a:r>
              <a:rPr lang="zh-CN" altLang="en-US" dirty="0" smtClean="0"/>
              <a:t>可伸缩</a:t>
            </a:r>
            <a:endParaRPr lang="en-US" altLang="zh-CN" dirty="0" smtClean="0"/>
          </a:p>
          <a:p>
            <a:pPr>
              <a:lnSpc>
                <a:spcPct val="125000"/>
              </a:lnSpc>
            </a:pPr>
            <a:r>
              <a:rPr lang="zh-CN" altLang="en-US" dirty="0" smtClean="0"/>
              <a:t>能够单独的对指定的服务进行伸缩</a:t>
            </a:r>
            <a:endParaRPr lang="zh-CN" altLang="en-US" dirty="0"/>
          </a:p>
        </p:txBody>
      </p:sp>
      <p:sp>
        <p:nvSpPr>
          <p:cNvPr id="104" name="矩形 103"/>
          <p:cNvSpPr>
            <a:spLocks noChangeArrowheads="1"/>
          </p:cNvSpPr>
          <p:nvPr/>
        </p:nvSpPr>
        <p:spPr bwMode="auto">
          <a:xfrm>
            <a:off x="7202893" y="4456834"/>
            <a:ext cx="3338512" cy="75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5000"/>
              </a:lnSpc>
            </a:pPr>
            <a:r>
              <a:rPr lang="zh-CN" altLang="en-US" dirty="0" smtClean="0"/>
              <a:t>独立部署</a:t>
            </a:r>
            <a:endParaRPr lang="en-US" altLang="zh-CN" dirty="0" smtClean="0"/>
          </a:p>
          <a:p>
            <a:pPr>
              <a:lnSpc>
                <a:spcPct val="125000"/>
              </a:lnSpc>
            </a:pPr>
            <a:r>
              <a:rPr lang="zh-CN" altLang="en-US" dirty="0" smtClean="0"/>
              <a:t>独立开发</a:t>
            </a:r>
            <a:endParaRPr lang="zh-CN" altLang="en-US" dirty="0"/>
          </a:p>
        </p:txBody>
      </p:sp>
      <p:sp>
        <p:nvSpPr>
          <p:cNvPr id="105" name="矩形 104"/>
          <p:cNvSpPr>
            <a:spLocks noChangeArrowheads="1"/>
          </p:cNvSpPr>
          <p:nvPr/>
        </p:nvSpPr>
        <p:spPr bwMode="auto">
          <a:xfrm>
            <a:off x="2253183" y="5040283"/>
            <a:ext cx="3338512" cy="75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lnSpc>
                <a:spcPct val="125000"/>
              </a:lnSpc>
            </a:pPr>
            <a:r>
              <a:rPr lang="zh-CN" altLang="en-US" dirty="0" smtClean="0"/>
              <a:t>迭代周期短</a:t>
            </a:r>
            <a:endParaRPr lang="en-US" altLang="zh-CN" dirty="0" smtClean="0"/>
          </a:p>
          <a:p>
            <a:pPr algn="r">
              <a:lnSpc>
                <a:spcPct val="125000"/>
              </a:lnSpc>
            </a:pPr>
            <a:r>
              <a:rPr lang="zh-CN" altLang="en-US" dirty="0" smtClean="0"/>
              <a:t>支持快速的迭代开发</a:t>
            </a:r>
            <a:endParaRPr lang="zh-CN" altLang="en-US" dirty="0"/>
          </a:p>
        </p:txBody>
      </p:sp>
      <p:sp>
        <p:nvSpPr>
          <p:cNvPr id="111" name="矩形 110"/>
          <p:cNvSpPr>
            <a:spLocks noChangeArrowheads="1"/>
          </p:cNvSpPr>
          <p:nvPr/>
        </p:nvSpPr>
        <p:spPr bwMode="auto">
          <a:xfrm>
            <a:off x="1227369" y="379933"/>
            <a:ext cx="264687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3200" dirty="0" smtClean="0">
                <a:solidFill>
                  <a:srgbClr val="197519"/>
                </a:solidFill>
              </a:rPr>
              <a:t>微服务的优点</a:t>
            </a:r>
            <a:endParaRPr lang="zh-CN" altLang="en-US" sz="3200" dirty="0">
              <a:solidFill>
                <a:srgbClr val="197519"/>
              </a:solidFill>
            </a:endParaRPr>
          </a:p>
        </p:txBody>
      </p:sp>
      <p:sp>
        <p:nvSpPr>
          <p:cNvPr id="112" name="等腰三角形 11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13" name="等腰三角形 11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14" name="等腰三角形 11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15" name="等腰三角形 11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9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9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00"/>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p:cTn id="17" dur="500" fill="hold"/>
                                        <p:tgtEl>
                                          <p:spTgt spid="96"/>
                                        </p:tgtEl>
                                        <p:attrNameLst>
                                          <p:attrName>ppt_x</p:attrName>
                                        </p:attrNameLst>
                                      </p:cBhvr>
                                      <p:tavLst>
                                        <p:tav tm="0">
                                          <p:val>
                                            <p:strVal val="#ppt_x"/>
                                          </p:val>
                                        </p:tav>
                                        <p:tav tm="100000">
                                          <p:val>
                                            <p:strVal val="#ppt_x"/>
                                          </p:val>
                                        </p:tav>
                                      </p:tavLst>
                                    </p:anim>
                                    <p:anim calcmode="lin" valueType="num">
                                      <p:cBhvr>
                                        <p:cTn id="18" dur="500" fill="hold"/>
                                        <p:tgtEl>
                                          <p:spTgt spid="9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7"/>
                                        </p:tgtEl>
                                        <p:attrNameLst>
                                          <p:attrName>style.visibility</p:attrName>
                                        </p:attrNameLst>
                                      </p:cBhvr>
                                      <p:to>
                                        <p:strVal val="visible"/>
                                      </p:to>
                                    </p:set>
                                    <p:anim calcmode="lin" valueType="num">
                                      <p:cBhvr>
                                        <p:cTn id="21" dur="500" fill="hold"/>
                                        <p:tgtEl>
                                          <p:spTgt spid="97"/>
                                        </p:tgtEl>
                                        <p:attrNameLst>
                                          <p:attrName>ppt_x</p:attrName>
                                        </p:attrNameLst>
                                      </p:cBhvr>
                                      <p:tavLst>
                                        <p:tav tm="0">
                                          <p:val>
                                            <p:strVal val="#ppt_x"/>
                                          </p:val>
                                        </p:tav>
                                        <p:tav tm="100000">
                                          <p:val>
                                            <p:strVal val="#ppt_x"/>
                                          </p:val>
                                        </p:tav>
                                      </p:tavLst>
                                    </p:anim>
                                    <p:anim calcmode="lin" valueType="num">
                                      <p:cBhvr>
                                        <p:cTn id="22" dur="500" fill="hold"/>
                                        <p:tgtEl>
                                          <p:spTgt spid="97"/>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p:cTn id="25" dur="500" fill="hold"/>
                                        <p:tgtEl>
                                          <p:spTgt spid="98"/>
                                        </p:tgtEl>
                                        <p:attrNameLst>
                                          <p:attrName>ppt_x</p:attrName>
                                        </p:attrNameLst>
                                      </p:cBhvr>
                                      <p:tavLst>
                                        <p:tav tm="0">
                                          <p:val>
                                            <p:strVal val="#ppt_x"/>
                                          </p:val>
                                        </p:tav>
                                        <p:tav tm="100000">
                                          <p:val>
                                            <p:strVal val="#ppt_x"/>
                                          </p:val>
                                        </p:tav>
                                      </p:tavLst>
                                    </p:anim>
                                    <p:anim calcmode="lin" valueType="num">
                                      <p:cBhvr>
                                        <p:cTn id="26" dur="500" fill="hold"/>
                                        <p:tgtEl>
                                          <p:spTgt spid="98"/>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99"/>
                                        </p:tgtEl>
                                        <p:attrNameLst>
                                          <p:attrName>style.visibility</p:attrName>
                                        </p:attrNameLst>
                                      </p:cBhvr>
                                      <p:to>
                                        <p:strVal val="visible"/>
                                      </p:to>
                                    </p:set>
                                    <p:anim calcmode="lin" valueType="num">
                                      <p:cBhvr>
                                        <p:cTn id="29" dur="500" fill="hold"/>
                                        <p:tgtEl>
                                          <p:spTgt spid="99"/>
                                        </p:tgtEl>
                                        <p:attrNameLst>
                                          <p:attrName>ppt_x</p:attrName>
                                        </p:attrNameLst>
                                      </p:cBhvr>
                                      <p:tavLst>
                                        <p:tav tm="0">
                                          <p:val>
                                            <p:strVal val="#ppt_x"/>
                                          </p:val>
                                        </p:tav>
                                        <p:tav tm="100000">
                                          <p:val>
                                            <p:strVal val="#ppt_x"/>
                                          </p:val>
                                        </p:tav>
                                      </p:tavLst>
                                    </p:anim>
                                    <p:anim calcmode="lin" valueType="num">
                                      <p:cBhvr>
                                        <p:cTn id="30" dur="500" fill="hold"/>
                                        <p:tgtEl>
                                          <p:spTgt spid="99"/>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p:cTn id="33" dur="500" fill="hold"/>
                                        <p:tgtEl>
                                          <p:spTgt spid="100"/>
                                        </p:tgtEl>
                                        <p:attrNameLst>
                                          <p:attrName>ppt_x</p:attrName>
                                        </p:attrNameLst>
                                      </p:cBhvr>
                                      <p:tavLst>
                                        <p:tav tm="0">
                                          <p:val>
                                            <p:strVal val="#ppt_x"/>
                                          </p:val>
                                        </p:tav>
                                        <p:tav tm="100000">
                                          <p:val>
                                            <p:strVal val="#ppt_x"/>
                                          </p:val>
                                        </p:tav>
                                      </p:tavLst>
                                    </p:anim>
                                    <p:anim calcmode="lin" valueType="num">
                                      <p:cBhvr>
                                        <p:cTn id="34" dur="500" fill="hold"/>
                                        <p:tgtEl>
                                          <p:spTgt spid="100"/>
                                        </p:tgtEl>
                                        <p:attrNameLst>
                                          <p:attrName>ppt_y</p:attrName>
                                        </p:attrNameLst>
                                      </p:cBhvr>
                                      <p:tavLst>
                                        <p:tav tm="0">
                                          <p:val>
                                            <p:strVal val="1+#ppt_h/2"/>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ppt_x</p:attrName>
                                        </p:attrNameLst>
                                      </p:cBhvr>
                                      <p:tavLst>
                                        <p:tav tm="0">
                                          <p:val>
                                            <p:strVal val="1+#ppt_w/2"/>
                                          </p:val>
                                        </p:tav>
                                        <p:tav tm="100000">
                                          <p:val>
                                            <p:strVal val="#ppt_x"/>
                                          </p:val>
                                        </p:tav>
                                      </p:tavLst>
                                    </p:anim>
                                    <p:anim calcmode="lin" valueType="num">
                                      <p:cBhvr>
                                        <p:cTn id="38" dur="500" fill="hold"/>
                                        <p:tgtEl>
                                          <p:spTgt spid="5"/>
                                        </p:tgtEl>
                                        <p:attrNameLst>
                                          <p:attrName>ppt_y</p:attrName>
                                        </p:attrNameLst>
                                      </p:cBhvr>
                                      <p:tavLst>
                                        <p:tav tm="0">
                                          <p:val>
                                            <p:strVal val="#ppt_y"/>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ppt_x</p:attrName>
                                        </p:attrNameLst>
                                      </p:cBhvr>
                                      <p:tavLst>
                                        <p:tav tm="0">
                                          <p:val>
                                            <p:strVal val="#ppt_x"/>
                                          </p:val>
                                        </p:tav>
                                        <p:tav tm="100000">
                                          <p:val>
                                            <p:strVal val="#ppt_x"/>
                                          </p:val>
                                        </p:tav>
                                      </p:tavLst>
                                    </p:anim>
                                    <p:anim calcmode="lin" valueType="num">
                                      <p:cBhvr>
                                        <p:cTn id="42" dur="500" fill="hold"/>
                                        <p:tgtEl>
                                          <p:spTgt spid="2"/>
                                        </p:tgtEl>
                                        <p:attrNameLst>
                                          <p:attrName>ppt_y</p:attrName>
                                        </p:attrNameLst>
                                      </p:cBhvr>
                                      <p:tavLst>
                                        <p:tav tm="0">
                                          <p:val>
                                            <p:strVal val="0-#ppt_h/2"/>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0-#ppt_w/2"/>
                                          </p:val>
                                        </p:tav>
                                        <p:tav tm="100000">
                                          <p:val>
                                            <p:strVal val="#ppt_x"/>
                                          </p:val>
                                        </p:tav>
                                      </p:tavLst>
                                    </p:anim>
                                    <p:anim calcmode="lin" valueType="num">
                                      <p:cBhvr>
                                        <p:cTn id="46" dur="500" fill="hold"/>
                                        <p:tgtEl>
                                          <p:spTgt spid="7"/>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1+#ppt_h/2"/>
                                          </p:val>
                                        </p:tav>
                                        <p:tav tm="100000">
                                          <p:val>
                                            <p:strVal val="#ppt_y"/>
                                          </p:val>
                                        </p:tav>
                                      </p:tavLst>
                                    </p:anim>
                                  </p:childTnLst>
                                </p:cTn>
                              </p:par>
                              <p:par>
                                <p:cTn id="51" presetID="53" presetClass="entr" presetSubtype="16" fill="hold" nodeType="withEffect">
                                  <p:stCondLst>
                                    <p:cond delay="20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nodeType="withEffect">
                                  <p:stCondLst>
                                    <p:cond delay="400"/>
                                  </p:stCondLst>
                                  <p:childTnLst>
                                    <p:set>
                                      <p:cBhvr>
                                        <p:cTn id="57" dur="1" fill="hold">
                                          <p:stCondLst>
                                            <p:cond delay="0"/>
                                          </p:stCondLst>
                                        </p:cTn>
                                        <p:tgtEl>
                                          <p:spTgt spid="13"/>
                                        </p:tgtEl>
                                        <p:attrNameLst>
                                          <p:attrName>style.visibility</p:attrName>
                                        </p:attrNameLst>
                                      </p:cBhvr>
                                      <p:to>
                                        <p:strVal val="visible"/>
                                      </p:to>
                                    </p:set>
                                    <p:anim calcmode="lin" valueType="num">
                                      <p:cBhvr>
                                        <p:cTn id="58" dur="500" fill="hold"/>
                                        <p:tgtEl>
                                          <p:spTgt spid="13"/>
                                        </p:tgtEl>
                                        <p:attrNameLst>
                                          <p:attrName>ppt_w</p:attrName>
                                        </p:attrNameLst>
                                      </p:cBhvr>
                                      <p:tavLst>
                                        <p:tav tm="0">
                                          <p:val>
                                            <p:fltVal val="0"/>
                                          </p:val>
                                        </p:tav>
                                        <p:tav tm="100000">
                                          <p:val>
                                            <p:strVal val="#ppt_w"/>
                                          </p:val>
                                        </p:tav>
                                      </p:tavLst>
                                    </p:anim>
                                    <p:anim calcmode="lin" valueType="num">
                                      <p:cBhvr>
                                        <p:cTn id="59" dur="500" fill="hold"/>
                                        <p:tgtEl>
                                          <p:spTgt spid="13"/>
                                        </p:tgtEl>
                                        <p:attrNameLst>
                                          <p:attrName>ppt_h</p:attrName>
                                        </p:attrNameLst>
                                      </p:cBhvr>
                                      <p:tavLst>
                                        <p:tav tm="0">
                                          <p:val>
                                            <p:fltVal val="0"/>
                                          </p:val>
                                        </p:tav>
                                        <p:tav tm="100000">
                                          <p:val>
                                            <p:strVal val="#ppt_h"/>
                                          </p:val>
                                        </p:tav>
                                      </p:tavLst>
                                    </p:anim>
                                    <p:animEffect transition="in" filter="fade">
                                      <p:cBhvr>
                                        <p:cTn id="60" dur="500"/>
                                        <p:tgtEl>
                                          <p:spTgt spid="13"/>
                                        </p:tgtEl>
                                      </p:cBhvr>
                                    </p:animEffect>
                                  </p:childTnLst>
                                </p:cTn>
                              </p:par>
                              <p:par>
                                <p:cTn id="61" presetID="53" presetClass="entr" presetSubtype="16" fill="hold" nodeType="withEffect">
                                  <p:stCondLst>
                                    <p:cond delay="6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par>
                                <p:cTn id="66" presetID="53" presetClass="entr" presetSubtype="16" fill="hold" nodeType="withEffect">
                                  <p:stCondLst>
                                    <p:cond delay="90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Effect transition="in" filter="fade">
                                      <p:cBhvr>
                                        <p:cTn id="70" dur="500"/>
                                        <p:tgtEl>
                                          <p:spTgt spid="9"/>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1701"/>
                                        </p:tgtEl>
                                        <p:attrNameLst>
                                          <p:attrName>style.visibility</p:attrName>
                                        </p:attrNameLst>
                                      </p:cBhvr>
                                      <p:to>
                                        <p:strVal val="visible"/>
                                      </p:to>
                                    </p:set>
                                    <p:animEffect transition="in" filter="wipe(left)">
                                      <p:cBhvr>
                                        <p:cTn id="73" dur="500"/>
                                        <p:tgtEl>
                                          <p:spTgt spid="1701"/>
                                        </p:tgtEl>
                                      </p:cBhvr>
                                    </p:animEffect>
                                  </p:childTnLst>
                                </p:cTn>
                              </p:par>
                              <p:par>
                                <p:cTn id="74" presetID="22" presetClass="entr" presetSubtype="1" fill="hold" grpId="0" nodeType="withEffect">
                                  <p:stCondLst>
                                    <p:cond delay="1500"/>
                                  </p:stCondLst>
                                  <p:childTnLst>
                                    <p:set>
                                      <p:cBhvr>
                                        <p:cTn id="75" dur="1" fill="hold">
                                          <p:stCondLst>
                                            <p:cond delay="0"/>
                                          </p:stCondLst>
                                        </p:cTn>
                                        <p:tgtEl>
                                          <p:spTgt spid="94"/>
                                        </p:tgtEl>
                                        <p:attrNameLst>
                                          <p:attrName>style.visibility</p:attrName>
                                        </p:attrNameLst>
                                      </p:cBhvr>
                                      <p:to>
                                        <p:strVal val="visible"/>
                                      </p:to>
                                    </p:set>
                                    <p:animEffect transition="in" filter="wipe(up)">
                                      <p:cBhvr>
                                        <p:cTn id="76" dur="500"/>
                                        <p:tgtEl>
                                          <p:spTgt spid="94"/>
                                        </p:tgtEl>
                                      </p:cBhvr>
                                    </p:animEffect>
                                  </p:childTnLst>
                                </p:cTn>
                              </p:par>
                              <p:par>
                                <p:cTn id="77" presetID="22" presetClass="entr" presetSubtype="2" fill="hold" grpId="0" nodeType="withEffect">
                                  <p:stCondLst>
                                    <p:cond delay="1900"/>
                                  </p:stCondLst>
                                  <p:childTnLst>
                                    <p:set>
                                      <p:cBhvr>
                                        <p:cTn id="78" dur="1" fill="hold">
                                          <p:stCondLst>
                                            <p:cond delay="0"/>
                                          </p:stCondLst>
                                        </p:cTn>
                                        <p:tgtEl>
                                          <p:spTgt spid="104"/>
                                        </p:tgtEl>
                                        <p:attrNameLst>
                                          <p:attrName>style.visibility</p:attrName>
                                        </p:attrNameLst>
                                      </p:cBhvr>
                                      <p:to>
                                        <p:strVal val="visible"/>
                                      </p:to>
                                    </p:set>
                                    <p:animEffect transition="in" filter="wipe(right)">
                                      <p:cBhvr>
                                        <p:cTn id="79" dur="500"/>
                                        <p:tgtEl>
                                          <p:spTgt spid="104"/>
                                        </p:tgtEl>
                                      </p:cBhvr>
                                    </p:animEffect>
                                  </p:childTnLst>
                                </p:cTn>
                              </p:par>
                              <p:par>
                                <p:cTn id="80" presetID="22" presetClass="entr" presetSubtype="4" fill="hold" grpId="0" nodeType="withEffect">
                                  <p:stCondLst>
                                    <p:cond delay="2200"/>
                                  </p:stCondLst>
                                  <p:childTnLst>
                                    <p:set>
                                      <p:cBhvr>
                                        <p:cTn id="81" dur="1" fill="hold">
                                          <p:stCondLst>
                                            <p:cond delay="0"/>
                                          </p:stCondLst>
                                        </p:cTn>
                                        <p:tgtEl>
                                          <p:spTgt spid="105"/>
                                        </p:tgtEl>
                                        <p:attrNameLst>
                                          <p:attrName>style.visibility</p:attrName>
                                        </p:attrNameLst>
                                      </p:cBhvr>
                                      <p:to>
                                        <p:strVal val="visible"/>
                                      </p:to>
                                    </p:set>
                                    <p:animEffect transition="in" filter="wipe(down)">
                                      <p:cBhvr>
                                        <p:cTn id="82" dur="500"/>
                                        <p:tgtEl>
                                          <p:spTgt spid="105"/>
                                        </p:tgtEl>
                                      </p:cBhvr>
                                    </p:animEffect>
                                  </p:childTnLst>
                                </p:cTn>
                              </p:par>
                              <p:par>
                                <p:cTn id="83" presetID="2" presetClass="entr" presetSubtype="8" fill="hold" grpId="0" nodeType="withEffect">
                                  <p:stCondLst>
                                    <p:cond delay="0"/>
                                  </p:stCondLst>
                                  <p:childTnLst>
                                    <p:set>
                                      <p:cBhvr>
                                        <p:cTn id="84" dur="1" fill="hold">
                                          <p:stCondLst>
                                            <p:cond delay="0"/>
                                          </p:stCondLst>
                                        </p:cTn>
                                        <p:tgtEl>
                                          <p:spTgt spid="112"/>
                                        </p:tgtEl>
                                        <p:attrNameLst>
                                          <p:attrName>style.visibility</p:attrName>
                                        </p:attrNameLst>
                                      </p:cBhvr>
                                      <p:to>
                                        <p:strVal val="visible"/>
                                      </p:to>
                                    </p:set>
                                    <p:anim calcmode="lin" valueType="num">
                                      <p:cBhvr>
                                        <p:cTn id="85" dur="500" fill="hold"/>
                                        <p:tgtEl>
                                          <p:spTgt spid="112"/>
                                        </p:tgtEl>
                                        <p:attrNameLst>
                                          <p:attrName>ppt_x</p:attrName>
                                        </p:attrNameLst>
                                      </p:cBhvr>
                                      <p:tavLst>
                                        <p:tav tm="0">
                                          <p:val>
                                            <p:strVal val="0-#ppt_w/2"/>
                                          </p:val>
                                        </p:tav>
                                        <p:tav tm="100000">
                                          <p:val>
                                            <p:strVal val="#ppt_x"/>
                                          </p:val>
                                        </p:tav>
                                      </p:tavLst>
                                    </p:anim>
                                    <p:anim calcmode="lin" valueType="num">
                                      <p:cBhvr>
                                        <p:cTn id="86" dur="500" fill="hold"/>
                                        <p:tgtEl>
                                          <p:spTgt spid="112"/>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13"/>
                                        </p:tgtEl>
                                        <p:attrNameLst>
                                          <p:attrName>style.visibility</p:attrName>
                                        </p:attrNameLst>
                                      </p:cBhvr>
                                      <p:to>
                                        <p:strVal val="visible"/>
                                      </p:to>
                                    </p:set>
                                    <p:anim calcmode="lin" valueType="num">
                                      <p:cBhvr>
                                        <p:cTn id="89" dur="500" fill="hold"/>
                                        <p:tgtEl>
                                          <p:spTgt spid="113"/>
                                        </p:tgtEl>
                                        <p:attrNameLst>
                                          <p:attrName>ppt_x</p:attrName>
                                        </p:attrNameLst>
                                      </p:cBhvr>
                                      <p:tavLst>
                                        <p:tav tm="0">
                                          <p:val>
                                            <p:strVal val="0-#ppt_w/2"/>
                                          </p:val>
                                        </p:tav>
                                        <p:tav tm="100000">
                                          <p:val>
                                            <p:strVal val="#ppt_x"/>
                                          </p:val>
                                        </p:tav>
                                      </p:tavLst>
                                    </p:anim>
                                    <p:anim calcmode="lin" valueType="num">
                                      <p:cBhvr>
                                        <p:cTn id="90" dur="500" fill="hold"/>
                                        <p:tgtEl>
                                          <p:spTgt spid="113"/>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p:cTn id="93" dur="500" fill="hold"/>
                                        <p:tgtEl>
                                          <p:spTgt spid="114"/>
                                        </p:tgtEl>
                                        <p:attrNameLst>
                                          <p:attrName>ppt_x</p:attrName>
                                        </p:attrNameLst>
                                      </p:cBhvr>
                                      <p:tavLst>
                                        <p:tav tm="0">
                                          <p:val>
                                            <p:strVal val="0-#ppt_w/2"/>
                                          </p:val>
                                        </p:tav>
                                        <p:tav tm="100000">
                                          <p:val>
                                            <p:strVal val="#ppt_x"/>
                                          </p:val>
                                        </p:tav>
                                      </p:tavLst>
                                    </p:anim>
                                    <p:anim calcmode="lin" valueType="num">
                                      <p:cBhvr>
                                        <p:cTn id="94" dur="500" fill="hold"/>
                                        <p:tgtEl>
                                          <p:spTgt spid="114"/>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15"/>
                                        </p:tgtEl>
                                        <p:attrNameLst>
                                          <p:attrName>style.visibility</p:attrName>
                                        </p:attrNameLst>
                                      </p:cBhvr>
                                      <p:to>
                                        <p:strVal val="visible"/>
                                      </p:to>
                                    </p:set>
                                    <p:anim calcmode="lin" valueType="num">
                                      <p:cBhvr>
                                        <p:cTn id="97" dur="500" fill="hold"/>
                                        <p:tgtEl>
                                          <p:spTgt spid="115"/>
                                        </p:tgtEl>
                                        <p:attrNameLst>
                                          <p:attrName>ppt_x</p:attrName>
                                        </p:attrNameLst>
                                      </p:cBhvr>
                                      <p:tavLst>
                                        <p:tav tm="0">
                                          <p:val>
                                            <p:strVal val="0-#ppt_w/2"/>
                                          </p:val>
                                        </p:tav>
                                        <p:tav tm="100000">
                                          <p:val>
                                            <p:strVal val="#ppt_x"/>
                                          </p:val>
                                        </p:tav>
                                      </p:tavLst>
                                    </p:anim>
                                    <p:anim calcmode="lin" valueType="num">
                                      <p:cBhvr>
                                        <p:cTn id="98" dur="500" fill="hold"/>
                                        <p:tgtEl>
                                          <p:spTgt spid="115"/>
                                        </p:tgtEl>
                                        <p:attrNameLst>
                                          <p:attrName>ppt_y</p:attrName>
                                        </p:attrNameLst>
                                      </p:cBhvr>
                                      <p:tavLst>
                                        <p:tav tm="0">
                                          <p:val>
                                            <p:strVal val="#ppt_y"/>
                                          </p:val>
                                        </p:tav>
                                        <p:tav tm="100000">
                                          <p:val>
                                            <p:strVal val="#ppt_y"/>
                                          </p:val>
                                        </p:tav>
                                      </p:tavLst>
                                    </p:anim>
                                  </p:childTnLst>
                                </p:cTn>
                              </p:par>
                              <p:par>
                                <p:cTn id="99" presetID="8" presetClass="emph" presetSubtype="0" fill="hold" grpId="1" nodeType="withEffect">
                                  <p:stCondLst>
                                    <p:cond delay="0"/>
                                  </p:stCondLst>
                                  <p:childTnLst>
                                    <p:animRot by="21600000">
                                      <p:cBhvr>
                                        <p:cTn id="100" dur="500" fill="hold"/>
                                        <p:tgtEl>
                                          <p:spTgt spid="112"/>
                                        </p:tgtEl>
                                        <p:attrNameLst>
                                          <p:attrName>r</p:attrName>
                                        </p:attrNameLst>
                                      </p:cBhvr>
                                    </p:animRot>
                                  </p:childTnLst>
                                </p:cTn>
                              </p:par>
                              <p:par>
                                <p:cTn id="101" presetID="8" presetClass="emph" presetSubtype="0" fill="hold" grpId="1" nodeType="withEffect">
                                  <p:stCondLst>
                                    <p:cond delay="0"/>
                                  </p:stCondLst>
                                  <p:childTnLst>
                                    <p:animRot by="21600000">
                                      <p:cBhvr>
                                        <p:cTn id="102" dur="500" fill="hold"/>
                                        <p:tgtEl>
                                          <p:spTgt spid="113"/>
                                        </p:tgtEl>
                                        <p:attrNameLst>
                                          <p:attrName>r</p:attrName>
                                        </p:attrNameLst>
                                      </p:cBhvr>
                                    </p:animRot>
                                  </p:childTnLst>
                                </p:cTn>
                              </p:par>
                              <p:par>
                                <p:cTn id="103" presetID="8" presetClass="emph" presetSubtype="0" fill="hold" grpId="1" nodeType="withEffect">
                                  <p:stCondLst>
                                    <p:cond delay="0"/>
                                  </p:stCondLst>
                                  <p:childTnLst>
                                    <p:animRot by="21600000">
                                      <p:cBhvr>
                                        <p:cTn id="104" dur="500" fill="hold"/>
                                        <p:tgtEl>
                                          <p:spTgt spid="114"/>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115"/>
                                        </p:tgtEl>
                                        <p:attrNameLst>
                                          <p:attrName>r</p:attrName>
                                        </p:attrNameLst>
                                      </p:cBhvr>
                                    </p:animRot>
                                  </p:childTnLst>
                                </p:cTn>
                              </p:par>
                              <p:par>
                                <p:cTn id="107" presetID="10" presetClass="entr" presetSubtype="0" fill="hold" grpId="0" nodeType="withEffect">
                                  <p:stCondLst>
                                    <p:cond delay="300"/>
                                  </p:stCondLst>
                                  <p:childTnLst>
                                    <p:set>
                                      <p:cBhvr>
                                        <p:cTn id="108" dur="1" fill="hold">
                                          <p:stCondLst>
                                            <p:cond delay="0"/>
                                          </p:stCondLst>
                                        </p:cTn>
                                        <p:tgtEl>
                                          <p:spTgt spid="111"/>
                                        </p:tgtEl>
                                        <p:attrNameLst>
                                          <p:attrName>style.visibility</p:attrName>
                                        </p:attrNameLst>
                                      </p:cBhvr>
                                      <p:to>
                                        <p:strVal val="visible"/>
                                      </p:to>
                                    </p:set>
                                    <p:animEffect transition="in" filter="fade">
                                      <p:cBhvr>
                                        <p:cTn id="10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0"/>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94" grpId="0"/>
      <p:bldP spid="104" grpId="0"/>
      <p:bldP spid="105" grpId="0"/>
      <p:bldP spid="111" grpId="0"/>
      <p:bldP spid="112" grpId="0" animBg="1"/>
      <p:bldP spid="112" grpId="1" animBg="1"/>
      <p:bldP spid="113" grpId="0" animBg="1"/>
      <p:bldP spid="113" grpId="1" animBg="1"/>
      <p:bldP spid="114" grpId="0" animBg="1"/>
      <p:bldP spid="114" grpId="1" animBg="1"/>
      <p:bldP spid="115" grpId="0" animBg="1"/>
      <p:bldP spid="115"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lstStyle>
            <a:lvl1pPr>
              <a:defRPr>
                <a:solidFill>
                  <a:schemeClr val="tx1"/>
                </a:solidFill>
                <a:latin typeface="微软雅黑" pitchFamily="34" charset="-122"/>
                <a:ea typeface="微软雅黑" pitchFamily="34" charset="-122"/>
              </a:defRPr>
            </a:lvl1pPr>
            <a:lvl2pPr>
              <a:defRPr>
                <a:solidFill>
                  <a:schemeClr val="tx1"/>
                </a:solidFill>
                <a:latin typeface="微软雅黑" pitchFamily="34" charset="-122"/>
                <a:ea typeface="微软雅黑" pitchFamily="34" charset="-122"/>
              </a:defRPr>
            </a:lvl2pPr>
            <a:lvl3pPr>
              <a:defRPr>
                <a:solidFill>
                  <a:schemeClr val="tx1"/>
                </a:solidFill>
                <a:latin typeface="微软雅黑" pitchFamily="34" charset="-122"/>
                <a:ea typeface="微软雅黑" pitchFamily="34" charset="-122"/>
              </a:defRPr>
            </a:lvl3pPr>
            <a:lvl4pPr>
              <a:defRPr>
                <a:solidFill>
                  <a:schemeClr val="tx1"/>
                </a:solidFill>
                <a:latin typeface="微软雅黑" pitchFamily="34" charset="-122"/>
                <a:ea typeface="微软雅黑" pitchFamily="34" charset="-122"/>
              </a:defRPr>
            </a:lvl4pPr>
            <a:lvl5pPr>
              <a:defRPr>
                <a:solidFill>
                  <a:schemeClr val="tx1"/>
                </a:solidFill>
                <a:latin typeface="微软雅黑" pitchFamily="34" charset="-122"/>
                <a:ea typeface="微软雅黑" pitchFamily="34" charset="-122"/>
              </a:defRPr>
            </a:lvl5pPr>
            <a:lvl6pPr fontAlgn="base">
              <a:spcBef>
                <a:spcPct val="0"/>
              </a:spcBef>
              <a:spcAft>
                <a:spcPct val="0"/>
              </a:spcAft>
              <a:defRPr>
                <a:solidFill>
                  <a:schemeClr val="tx1"/>
                </a:solidFill>
                <a:latin typeface="微软雅黑" pitchFamily="34" charset="-122"/>
                <a:ea typeface="微软雅黑" pitchFamily="34" charset="-122"/>
              </a:defRPr>
            </a:lvl6pPr>
            <a:lvl7pPr fontAlgn="base">
              <a:spcBef>
                <a:spcPct val="0"/>
              </a:spcBef>
              <a:spcAft>
                <a:spcPct val="0"/>
              </a:spcAft>
              <a:defRPr>
                <a:solidFill>
                  <a:schemeClr val="tx1"/>
                </a:solidFill>
                <a:latin typeface="微软雅黑" pitchFamily="34" charset="-122"/>
                <a:ea typeface="微软雅黑" pitchFamily="34" charset="-122"/>
              </a:defRPr>
            </a:lvl7pPr>
            <a:lvl8pPr fontAlgn="base">
              <a:spcBef>
                <a:spcPct val="0"/>
              </a:spcBef>
              <a:spcAft>
                <a:spcPct val="0"/>
              </a:spcAft>
              <a:defRPr>
                <a:solidFill>
                  <a:schemeClr val="tx1"/>
                </a:solidFill>
                <a:latin typeface="微软雅黑" pitchFamily="34" charset="-122"/>
                <a:ea typeface="微软雅黑" pitchFamily="34" charset="-122"/>
              </a:defRPr>
            </a:lvl8pPr>
            <a:lvl9pPr fontAlgn="base">
              <a:spcBef>
                <a:spcPct val="0"/>
              </a:spcBef>
              <a:spcAft>
                <a:spcPct val="0"/>
              </a:spcAft>
              <a:defRPr>
                <a:solidFill>
                  <a:schemeClr val="tx1"/>
                </a:solidFill>
                <a:latin typeface="微软雅黑" pitchFamily="34" charset="-122"/>
                <a:ea typeface="微软雅黑" pitchFamily="34" charset="-122"/>
              </a:defRPr>
            </a:lvl9pPr>
          </a:lstStyle>
          <a:p>
            <a:pPr algn="ctr">
              <a:spcBef>
                <a:spcPct val="20000"/>
              </a:spcBef>
            </a:pPr>
            <a:r>
              <a:rPr lang="en-US" altLang="en-US" sz="11500" b="1" i="1" dirty="0" smtClean="0">
                <a:solidFill>
                  <a:srgbClr val="197519"/>
                </a:solidFill>
              </a:rPr>
              <a:t>02</a:t>
            </a:r>
            <a:endParaRPr lang="en-US" altLang="en-US" sz="11500" b="1" i="1" dirty="0">
              <a:solidFill>
                <a:srgbClr val="197519"/>
              </a:solidFill>
            </a:endParaRPr>
          </a:p>
        </p:txBody>
      </p:sp>
      <p:sp>
        <p:nvSpPr>
          <p:cNvPr id="17" name="文本框 16"/>
          <p:cNvSpPr txBox="1">
            <a:spLocks noChangeArrowheads="1"/>
          </p:cNvSpPr>
          <p:nvPr/>
        </p:nvSpPr>
        <p:spPr bwMode="auto">
          <a:xfrm>
            <a:off x="3665538" y="3453130"/>
            <a:ext cx="53070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2000" b="1" dirty="0" smtClean="0">
                <a:solidFill>
                  <a:srgbClr val="197519"/>
                </a:solidFill>
              </a:rPr>
              <a:t>注册中心、配置中心、监控、部署等</a:t>
            </a:r>
            <a:endParaRPr lang="zh-CN" altLang="en-US" sz="2000" b="1" dirty="0">
              <a:solidFill>
                <a:srgbClr val="197519"/>
              </a:solidFill>
            </a:endParaRPr>
          </a:p>
        </p:txBody>
      </p:sp>
      <p:sp>
        <p:nvSpPr>
          <p:cNvPr id="18" name="文本框 17"/>
          <p:cNvSpPr txBox="1">
            <a:spLocks noChangeArrowheads="1"/>
          </p:cNvSpPr>
          <p:nvPr/>
        </p:nvSpPr>
        <p:spPr bwMode="auto">
          <a:xfrm>
            <a:off x="3649663" y="2773363"/>
            <a:ext cx="428835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3200" b="1" i="1" dirty="0" smtClean="0">
                <a:solidFill>
                  <a:srgbClr val="197519"/>
                </a:solidFill>
              </a:rPr>
              <a:t>目前微服务的使用模块</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2" name="组合 4"/>
          <p:cNvGrpSpPr>
            <a:grpSpLocks/>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3" name="组合 2"/>
            <p:cNvGrpSpPr>
              <a:grpSpLocks/>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grpSp>
            <p:nvGrpSpPr>
              <p:cNvPr id="4" name="组合 1"/>
              <p:cNvGrpSpPr>
                <a:grpSpLocks/>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FFFF"/>
                    </a:solidFill>
                    <a:latin typeface="Calibri"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FFC20F"/>
              </a:solidFill>
              <a:latin typeface="Calibri"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tailEnd/>
          </a:ln>
          <a:extLst>
            <a:ext uri="{909E8E84-426E-40DD-AFC4-6F175D3DCCD1}">
              <a14:hiddenFill xmlns:a14="http://schemas.microsoft.com/office/drawing/2010/main" xmlns="">
                <a:noFill/>
              </a14:hiddenFill>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1"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8" presetClass="emph" presetSubtype="0" fill="hold" grpId="0" nodeType="withEffect">
                                  <p:stCondLst>
                                    <p:cond delay="0"/>
                                  </p:stCondLst>
                                  <p:childTnLst>
                                    <p:animRot by="21600000">
                                      <p:cBhvr>
                                        <p:cTn id="18" dur="1000" fill="hold"/>
                                        <p:tgtEl>
                                          <p:spTgt spid="19"/>
                                        </p:tgtEl>
                                        <p:attrNameLst>
                                          <p:attrName>r</p:attrName>
                                        </p:attrNameLst>
                                      </p:cBhvr>
                                    </p:animRot>
                                  </p:childTnLst>
                                </p:cTn>
                              </p:par>
                              <p:par>
                                <p:cTn id="19" presetID="8" presetClass="emph" presetSubtype="0" fill="hold" grpId="0" nodeType="withEffect">
                                  <p:stCondLst>
                                    <p:cond delay="0"/>
                                  </p:stCondLst>
                                  <p:childTnLst>
                                    <p:animRot by="21600000">
                                      <p:cBhvr>
                                        <p:cTn id="20" dur="1000" fill="hold"/>
                                        <p:tgtEl>
                                          <p:spTgt spid="20"/>
                                        </p:tgtEl>
                                        <p:attrNameLst>
                                          <p:attrName>r</p:attrName>
                                        </p:attrNameLst>
                                      </p:cBhvr>
                                    </p:animRot>
                                  </p:childTnLst>
                                </p:cTn>
                              </p:par>
                              <p:par>
                                <p:cTn id="21" presetID="8" presetClass="emph" presetSubtype="0" fill="hold" grpId="0" nodeType="withEffect">
                                  <p:stCondLst>
                                    <p:cond delay="0"/>
                                  </p:stCondLst>
                                  <p:childTnLst>
                                    <p:animRot by="21600000">
                                      <p:cBhvr>
                                        <p:cTn id="22" dur="1000" fill="hold"/>
                                        <p:tgtEl>
                                          <p:spTgt spid="21"/>
                                        </p:tgtEl>
                                        <p:attrNameLst>
                                          <p:attrName>r</p:attrName>
                                        </p:attrNameLst>
                                      </p:cBhvr>
                                    </p:animRot>
                                  </p:childTnLst>
                                </p:cTn>
                              </p:par>
                              <p:par>
                                <p:cTn id="23" presetID="8" presetClass="emph" presetSubtype="0" fill="hold" grpId="0" nodeType="withEffect">
                                  <p:stCondLst>
                                    <p:cond delay="0"/>
                                  </p:stCondLst>
                                  <p:childTnLst>
                                    <p:animRot by="21600000">
                                      <p:cBhvr>
                                        <p:cTn id="24" dur="1000" fill="hold"/>
                                        <p:tgtEl>
                                          <p:spTgt spid="27"/>
                                        </p:tgtEl>
                                        <p:attrNameLst>
                                          <p:attrName>r</p:attrName>
                                        </p:attrNameLst>
                                      </p:cBhvr>
                                    </p:animRot>
                                  </p:childTnLst>
                                </p:cTn>
                              </p:par>
                              <p:par>
                                <p:cTn id="25" presetID="8" presetClass="emph" presetSubtype="0" fill="hold" grpId="0" nodeType="withEffect">
                                  <p:stCondLst>
                                    <p:cond delay="0"/>
                                  </p:stCondLst>
                                  <p:childTnLst>
                                    <p:animRot by="21600000">
                                      <p:cBhvr>
                                        <p:cTn id="26" dur="1000" fill="hold"/>
                                        <p:tgtEl>
                                          <p:spTgt spid="28"/>
                                        </p:tgtEl>
                                        <p:attrNameLst>
                                          <p:attrName>r</p:attrName>
                                        </p:attrNameLst>
                                      </p:cBhvr>
                                    </p:animRot>
                                  </p:childTnLst>
                                </p:cTn>
                              </p:par>
                              <p:par>
                                <p:cTn id="27" presetID="8" presetClass="emph" presetSubtype="0" fill="hold" nodeType="withEffect">
                                  <p:stCondLst>
                                    <p:cond delay="0"/>
                                  </p:stCondLst>
                                  <p:childTnLst>
                                    <p:animRot by="21600000">
                                      <p:cBhvr>
                                        <p:cTn id="28" dur="1000" fill="hold"/>
                                        <p:tgtEl>
                                          <p:spTgt spid="2"/>
                                        </p:tgtEl>
                                        <p:attrNameLst>
                                          <p:attrName>r</p:attrName>
                                        </p:attrNameLst>
                                      </p:cBhvr>
                                    </p:animRot>
                                  </p:childTnLst>
                                </p:cTn>
                              </p:par>
                              <p:par>
                                <p:cTn id="29" presetID="53"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41" presetClass="entr" presetSubtype="0" fill="hold" grpId="0" nodeType="withEffect">
                                  <p:stCondLst>
                                    <p:cond delay="200"/>
                                  </p:stCondLst>
                                  <p:iterate type="lt">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8"/>
                                        </p:tgtEl>
                                        <p:attrNameLst>
                                          <p:attrName>ppt_y</p:attrName>
                                        </p:attrNameLst>
                                      </p:cBhvr>
                                      <p:tavLst>
                                        <p:tav tm="0">
                                          <p:val>
                                            <p:strVal val="#ppt_y"/>
                                          </p:val>
                                        </p:tav>
                                        <p:tav tm="100000">
                                          <p:val>
                                            <p:strVal val="#ppt_y"/>
                                          </p:val>
                                        </p:tav>
                                      </p:tavLst>
                                    </p:anim>
                                    <p:anim calcmode="lin" valueType="num">
                                      <p:cBhvr>
                                        <p:cTn id="3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8"/>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nodeType="withEffect">
                                  <p:stCondLst>
                                    <p:cond delay="300"/>
                                  </p:stCondLst>
                                  <p:childTnLst>
                                    <p:set>
                                      <p:cBhvr>
                                        <p:cTn id="45" dur="1" fill="hold">
                                          <p:stCondLst>
                                            <p:cond delay="0"/>
                                          </p:stCondLst>
                                        </p:cTn>
                                        <p:tgtEl>
                                          <p:spTgt spid="2063"/>
                                        </p:tgtEl>
                                        <p:attrNameLst>
                                          <p:attrName>style.visibility</p:attrName>
                                        </p:attrNameLst>
                                      </p:cBhvr>
                                      <p:to>
                                        <p:strVal val="visible"/>
                                      </p:to>
                                    </p:set>
                                    <p:animEffect transition="in" filter="wipe(left)">
                                      <p:cBhvr>
                                        <p:cTn id="46" dur="500"/>
                                        <p:tgtEl>
                                          <p:spTgt spid="2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19" grpId="1" animBg="1"/>
      <p:bldP spid="20" grpId="0" animBg="1"/>
      <p:bldP spid="20" grpId="1" animBg="1"/>
      <p:bldP spid="21" grpId="0" animBg="1"/>
      <p:bldP spid="21" grpId="1" animBg="1"/>
      <p:bldP spid="27" grpId="0" animBg="1"/>
      <p:bldP spid="27" grpId="1" animBg="1"/>
      <p:bldP spid="28" grpId="0" animBg="1"/>
      <p:bldP spid="28"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lstStyle/>
          <a:p>
            <a:pPr algn="ctr"/>
            <a:endParaRPr lang="zh-CN" altLang="en-US">
              <a:solidFill>
                <a:srgbClr val="197519"/>
              </a:solidFill>
              <a:latin typeface="Calibri"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5" name="矩形 54"/>
          <p:cNvSpPr>
            <a:spLocks noChangeArrowheads="1"/>
          </p:cNvSpPr>
          <p:nvPr/>
        </p:nvSpPr>
        <p:spPr bwMode="auto">
          <a:xfrm>
            <a:off x="1678824" y="2549410"/>
            <a:ext cx="22479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5000"/>
              </a:lnSpc>
            </a:pPr>
            <a:r>
              <a:rPr lang="zh-CN" altLang="en-US" dirty="0" smtClean="0">
                <a:solidFill>
                  <a:schemeClr val="bg1"/>
                </a:solidFill>
              </a:rPr>
              <a:t>是</a:t>
            </a:r>
            <a:r>
              <a:rPr lang="en-US" altLang="zh-CN" dirty="0" smtClean="0">
                <a:solidFill>
                  <a:schemeClr val="bg1"/>
                </a:solidFill>
              </a:rPr>
              <a:t>Netflix</a:t>
            </a:r>
            <a:r>
              <a:rPr lang="zh-CN" altLang="en-US" dirty="0" smtClean="0">
                <a:solidFill>
                  <a:schemeClr val="bg1"/>
                </a:solidFill>
              </a:rPr>
              <a:t>开源的一款提供服务注册和发现的产品，它提供了完整的</a:t>
            </a:r>
            <a:r>
              <a:rPr lang="en-US" altLang="zh-CN" dirty="0" smtClean="0">
                <a:solidFill>
                  <a:schemeClr val="bg1"/>
                </a:solidFill>
              </a:rPr>
              <a:t>Service Registry</a:t>
            </a:r>
            <a:r>
              <a:rPr lang="zh-CN" altLang="en-US" dirty="0" smtClean="0">
                <a:solidFill>
                  <a:schemeClr val="bg1"/>
                </a:solidFill>
              </a:rPr>
              <a:t>和</a:t>
            </a:r>
            <a:r>
              <a:rPr lang="en-US" altLang="zh-CN" dirty="0" smtClean="0">
                <a:solidFill>
                  <a:schemeClr val="bg1"/>
                </a:solidFill>
              </a:rPr>
              <a:t>Service Discovery</a:t>
            </a:r>
            <a:r>
              <a:rPr lang="zh-CN" altLang="en-US" dirty="0" smtClean="0">
                <a:solidFill>
                  <a:schemeClr val="bg1"/>
                </a:solidFill>
              </a:rPr>
              <a:t>实现。</a:t>
            </a:r>
            <a:endParaRPr lang="en-US" altLang="zh-CN" dirty="0" smtClean="0">
              <a:solidFill>
                <a:schemeClr val="bg1"/>
              </a:solidFill>
            </a:endParaRPr>
          </a:p>
          <a:p>
            <a:pPr>
              <a:lnSpc>
                <a:spcPct val="125000"/>
              </a:lnSpc>
            </a:pPr>
            <a:r>
              <a:rPr lang="zh-CN" altLang="en-US" dirty="0" smtClean="0">
                <a:solidFill>
                  <a:schemeClr val="bg1"/>
                </a:solidFill>
              </a:rPr>
              <a:t>微服务最重要最核心的组件之一。</a:t>
            </a:r>
            <a:endParaRPr lang="zh-CN" altLang="en-US" dirty="0">
              <a:solidFill>
                <a:schemeClr val="bg1"/>
              </a:solidFill>
            </a:endParaRPr>
          </a:p>
        </p:txBody>
      </p:sp>
      <p:sp>
        <p:nvSpPr>
          <p:cNvPr id="2" name="矩形 1"/>
          <p:cNvSpPr>
            <a:spLocks noChangeArrowheads="1"/>
          </p:cNvSpPr>
          <p:nvPr/>
        </p:nvSpPr>
        <p:spPr bwMode="auto">
          <a:xfrm>
            <a:off x="1913861" y="2039245"/>
            <a:ext cx="1711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000" b="1" dirty="0" smtClean="0">
                <a:solidFill>
                  <a:schemeClr val="bg1"/>
                </a:solidFill>
              </a:rPr>
              <a:t>注册中心</a:t>
            </a:r>
            <a:endParaRPr lang="zh-CN" altLang="en-US" sz="2000" b="1" dirty="0">
              <a:solidFill>
                <a:schemeClr val="bg1"/>
              </a:solidFill>
            </a:endParaRPr>
          </a:p>
        </p:txBody>
      </p:sp>
      <p:sp>
        <p:nvSpPr>
          <p:cNvPr id="21" name="矩形 20"/>
          <p:cNvSpPr>
            <a:spLocks noChangeArrowheads="1"/>
          </p:cNvSpPr>
          <p:nvPr/>
        </p:nvSpPr>
        <p:spPr bwMode="auto">
          <a:xfrm>
            <a:off x="4987089" y="2566035"/>
            <a:ext cx="2247900" cy="217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为服务端和客户端提供了分布式系统的外部化配置支持。</a:t>
            </a:r>
            <a:endParaRPr lang="en-US" altLang="zh-CN" dirty="0" smtClean="0">
              <a:solidFill>
                <a:schemeClr val="bg1"/>
              </a:solidFill>
            </a:endParaRPr>
          </a:p>
          <a:p>
            <a:pPr>
              <a:lnSpc>
                <a:spcPct val="125000"/>
              </a:lnSpc>
            </a:pPr>
            <a:r>
              <a:rPr lang="zh-CN" altLang="en-US" dirty="0" smtClean="0">
                <a:solidFill>
                  <a:schemeClr val="bg1"/>
                </a:solidFill>
              </a:rPr>
              <a:t>配置服务器为各应用的所有环境提供了一个中心化的外部配置。</a:t>
            </a:r>
            <a:endParaRPr lang="zh-CN" altLang="en-US" dirty="0">
              <a:solidFill>
                <a:schemeClr val="bg1"/>
              </a:solidFill>
            </a:endParaRPr>
          </a:p>
        </p:txBody>
      </p:sp>
      <p:sp>
        <p:nvSpPr>
          <p:cNvPr id="22" name="矩形 21"/>
          <p:cNvSpPr>
            <a:spLocks noChangeArrowheads="1"/>
          </p:cNvSpPr>
          <p:nvPr/>
        </p:nvSpPr>
        <p:spPr bwMode="auto">
          <a:xfrm>
            <a:off x="5255375" y="2022620"/>
            <a:ext cx="1711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000" b="1" dirty="0" smtClean="0">
                <a:solidFill>
                  <a:schemeClr val="bg1"/>
                </a:solidFill>
              </a:rPr>
              <a:t>配置中心</a:t>
            </a:r>
            <a:endParaRPr lang="zh-CN" altLang="en-US" sz="2000" b="1" dirty="0">
              <a:solidFill>
                <a:schemeClr val="bg1"/>
              </a:solidFill>
            </a:endParaRPr>
          </a:p>
        </p:txBody>
      </p:sp>
      <p:sp>
        <p:nvSpPr>
          <p:cNvPr id="24" name="矩形 23"/>
          <p:cNvSpPr>
            <a:spLocks noChangeArrowheads="1"/>
          </p:cNvSpPr>
          <p:nvPr/>
        </p:nvSpPr>
        <p:spPr bwMode="auto">
          <a:xfrm>
            <a:off x="8265275" y="2549410"/>
            <a:ext cx="2247900" cy="2830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5000"/>
              </a:lnSpc>
            </a:pPr>
            <a:r>
              <a:rPr lang="zh-CN" altLang="en-US" dirty="0" smtClean="0">
                <a:solidFill>
                  <a:schemeClr val="bg1"/>
                </a:solidFill>
              </a:rPr>
              <a:t>路由是微服务架构的不可或缺的一部分，提供动态路由，监控，弹性，安全等的边缘服务。</a:t>
            </a:r>
            <a:r>
              <a:rPr lang="en-US" altLang="zh-CN" dirty="0" err="1" smtClean="0">
                <a:solidFill>
                  <a:schemeClr val="bg1"/>
                </a:solidFill>
              </a:rPr>
              <a:t>Zuul</a:t>
            </a:r>
            <a:r>
              <a:rPr lang="zh-CN" altLang="en-US" dirty="0" smtClean="0">
                <a:solidFill>
                  <a:schemeClr val="bg1"/>
                </a:solidFill>
              </a:rPr>
              <a:t>是</a:t>
            </a:r>
            <a:r>
              <a:rPr lang="en-US" altLang="zh-CN" dirty="0" smtClean="0">
                <a:solidFill>
                  <a:schemeClr val="bg1"/>
                </a:solidFill>
              </a:rPr>
              <a:t>Netflix</a:t>
            </a:r>
            <a:r>
              <a:rPr lang="zh-CN" altLang="en-US" dirty="0" smtClean="0">
                <a:solidFill>
                  <a:schemeClr val="bg1"/>
                </a:solidFill>
              </a:rPr>
              <a:t>出品的一个基于</a:t>
            </a:r>
            <a:r>
              <a:rPr lang="en-US" altLang="zh-CN" dirty="0" smtClean="0">
                <a:solidFill>
                  <a:schemeClr val="bg1"/>
                </a:solidFill>
              </a:rPr>
              <a:t>JVM</a:t>
            </a:r>
            <a:r>
              <a:rPr lang="zh-CN" altLang="en-US" dirty="0" smtClean="0">
                <a:solidFill>
                  <a:schemeClr val="bg1"/>
                </a:solidFill>
              </a:rPr>
              <a:t>路由和服务端的负载均衡器。</a:t>
            </a:r>
            <a:endParaRPr lang="zh-CN" altLang="en-US" dirty="0">
              <a:solidFill>
                <a:schemeClr val="bg1"/>
              </a:solidFill>
            </a:endParaRPr>
          </a:p>
        </p:txBody>
      </p:sp>
      <p:sp>
        <p:nvSpPr>
          <p:cNvPr id="27" name="矩形 26"/>
          <p:cNvSpPr>
            <a:spLocks noChangeArrowheads="1"/>
          </p:cNvSpPr>
          <p:nvPr/>
        </p:nvSpPr>
        <p:spPr bwMode="auto">
          <a:xfrm>
            <a:off x="8550188" y="1972743"/>
            <a:ext cx="1711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2000" b="1" dirty="0" smtClean="0">
                <a:solidFill>
                  <a:schemeClr val="bg1"/>
                </a:solidFill>
              </a:rPr>
              <a:t>路由</a:t>
            </a:r>
            <a:endParaRPr lang="zh-CN" altLang="en-US" sz="2000" b="1" dirty="0">
              <a:solidFill>
                <a:schemeClr val="bg1"/>
              </a:solidFill>
            </a:endParaRPr>
          </a:p>
        </p:txBody>
      </p:sp>
      <p:sp>
        <p:nvSpPr>
          <p:cNvPr id="29" name="文本框 28"/>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08</a:t>
            </a:r>
            <a:endParaRPr lang="zh-CN" altLang="en-US" sz="1500">
              <a:solidFill>
                <a:srgbClr val="197519"/>
              </a:solidFill>
              <a:ea typeface="方正粗倩简体" pitchFamily="65" charset="-122"/>
            </a:endParaRPr>
          </a:p>
        </p:txBody>
      </p:sp>
      <p:sp>
        <p:nvSpPr>
          <p:cNvPr id="40" name="矩形 39"/>
          <p:cNvSpPr>
            <a:spLocks noChangeArrowheads="1"/>
          </p:cNvSpPr>
          <p:nvPr/>
        </p:nvSpPr>
        <p:spPr bwMode="auto">
          <a:xfrm>
            <a:off x="1011238" y="579438"/>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2000" dirty="0" smtClean="0">
                <a:solidFill>
                  <a:srgbClr val="197519"/>
                </a:solidFill>
              </a:rPr>
              <a:t>模块说明</a:t>
            </a:r>
            <a:endParaRPr lang="zh-CN" altLang="en-US" sz="2000" dirty="0">
              <a:solidFill>
                <a:srgbClr val="197519"/>
              </a:solidFill>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30"/>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2"/>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33"/>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38"/>
                                        </p:tgtEl>
                                        <p:attrNameLst>
                                          <p:attrName>r</p:attrName>
                                        </p:attrNameLst>
                                      </p:cBhvr>
                                    </p:animRot>
                                  </p:childTnLst>
                                </p:cTn>
                              </p:par>
                              <p:par>
                                <p:cTn id="15" presetID="2" presetClass="entr" presetSubtype="4" fill="hold" grpId="1"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100000">
                                          <p:val>
                                            <p:strVal val="#ppt_x"/>
                                          </p:val>
                                        </p:tav>
                                      </p:tavLst>
                                    </p:anim>
                                    <p:anim calcmode="lin" valueType="num">
                                      <p:cBhvr>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ppt_x</p:attrName>
                                        </p:attrNameLst>
                                      </p:cBhvr>
                                      <p:tavLst>
                                        <p:tav tm="0">
                                          <p:val>
                                            <p:strVal val="#ppt_x"/>
                                          </p:val>
                                        </p:tav>
                                        <p:tav tm="100000">
                                          <p:val>
                                            <p:strVal val="#ppt_x"/>
                                          </p:val>
                                        </p:tav>
                                      </p:tavLst>
                                    </p:anim>
                                    <p:anim calcmode="lin" valueType="num">
                                      <p:cBhvr>
                                        <p:cTn id="22" dur="500" fill="hold"/>
                                        <p:tgtEl>
                                          <p:spTgt spid="31"/>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
                                          </p:val>
                                        </p:tav>
                                        <p:tav tm="100000">
                                          <p:val>
                                            <p:strVal val="#ppt_x"/>
                                          </p:val>
                                        </p:tav>
                                      </p:tavLst>
                                    </p:anim>
                                    <p:anim calcmode="lin" valueType="num">
                                      <p:cBhvr>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ppt_x"/>
                                          </p:val>
                                        </p:tav>
                                        <p:tav tm="100000">
                                          <p:val>
                                            <p:strVal val="#ppt_x"/>
                                          </p:val>
                                        </p:tav>
                                      </p:tavLst>
                                    </p:anim>
                                    <p:anim calcmode="lin" valueType="num">
                                      <p:cBhvr>
                                        <p:cTn id="34" dur="500" fill="hold"/>
                                        <p:tgtEl>
                                          <p:spTgt spid="38"/>
                                        </p:tgtEl>
                                        <p:attrNameLst>
                                          <p:attrName>ppt_y</p:attrName>
                                        </p:attrNameLst>
                                      </p:cBhvr>
                                      <p:tavLst>
                                        <p:tav tm="0">
                                          <p:val>
                                            <p:strVal val="1+#ppt_h/2"/>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ppt_x</p:attrName>
                                        </p:attrNameLst>
                                      </p:cBhvr>
                                      <p:tavLst>
                                        <p:tav tm="0">
                                          <p:val>
                                            <p:strVal val="#ppt_x"/>
                                          </p:val>
                                        </p:tav>
                                        <p:tav tm="100000">
                                          <p:val>
                                            <p:strVal val="#ppt_x"/>
                                          </p:val>
                                        </p:tav>
                                      </p:tavLst>
                                    </p:anim>
                                    <p:anim calcmode="lin" valueType="num">
                                      <p:cBhvr>
                                        <p:cTn id="43" dur="500" fill="hold"/>
                                        <p:tgtEl>
                                          <p:spTgt spid="41"/>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900"/>
                                  </p:stCondLst>
                                  <p:iterate type="lt">
                                    <p:tmPct val="10000"/>
                                  </p:iterate>
                                  <p:childTnLst>
                                    <p:set>
                                      <p:cBhvr>
                                        <p:cTn id="45" dur="1" fill="hold">
                                          <p:stCondLst>
                                            <p:cond delay="0"/>
                                          </p:stCondLst>
                                        </p:cTn>
                                        <p:tgtEl>
                                          <p:spTgt spid="2"/>
                                        </p:tgtEl>
                                        <p:attrNameLst>
                                          <p:attrName>style.visibility</p:attrName>
                                        </p:attrNameLst>
                                      </p:cBhvr>
                                      <p:to>
                                        <p:strVal val="visible"/>
                                      </p:to>
                                    </p:set>
                                    <p:animEffect transition="in" filter="fade">
                                      <p:cBhvr>
                                        <p:cTn id="46" dur="500"/>
                                        <p:tgtEl>
                                          <p:spTgt spid="2"/>
                                        </p:tgtEl>
                                      </p:cBhvr>
                                    </p:animEffect>
                                  </p:childTnLst>
                                </p:cTn>
                              </p:par>
                              <p:par>
                                <p:cTn id="47" presetID="22" presetClass="entr" presetSubtype="1"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Effect transition="in" filter="wipe(up)">
                                      <p:cBhvr>
                                        <p:cTn id="49" dur="500"/>
                                        <p:tgtEl>
                                          <p:spTgt spid="55"/>
                                        </p:tgtEl>
                                      </p:cBhvr>
                                    </p:animEffect>
                                  </p:childTnLst>
                                </p:cTn>
                              </p:par>
                              <p:par>
                                <p:cTn id="50" presetID="2" presetClass="entr" presetSubtype="1"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ppt_x</p:attrName>
                                        </p:attrNameLst>
                                      </p:cBhvr>
                                      <p:tavLst>
                                        <p:tav tm="0">
                                          <p:val>
                                            <p:strVal val="#ppt_x"/>
                                          </p:val>
                                        </p:tav>
                                        <p:tav tm="100000">
                                          <p:val>
                                            <p:strVal val="#ppt_x"/>
                                          </p:val>
                                        </p:tav>
                                      </p:tavLst>
                                    </p:anim>
                                    <p:anim calcmode="lin" valueType="num">
                                      <p:cBhvr>
                                        <p:cTn id="53" dur="500" fill="hold"/>
                                        <p:tgtEl>
                                          <p:spTgt spid="36"/>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22" presetClass="entr" presetSubtype="1" fill="hold" grpId="0" nodeType="withEffect">
                                  <p:stCondLst>
                                    <p:cond delay="160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2" presetClass="entr" presetSubtype="1"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ppt_x</p:attrName>
                                        </p:attrNameLst>
                                      </p:cBhvr>
                                      <p:tavLst>
                                        <p:tav tm="0">
                                          <p:val>
                                            <p:strVal val="#ppt_x"/>
                                          </p:val>
                                        </p:tav>
                                        <p:tav tm="100000">
                                          <p:val>
                                            <p:strVal val="#ppt_x"/>
                                          </p:val>
                                        </p:tav>
                                      </p:tavLst>
                                    </p:anim>
                                    <p:anim calcmode="lin" valueType="num">
                                      <p:cBhvr>
                                        <p:cTn id="63" dur="500" fill="hold"/>
                                        <p:tgtEl>
                                          <p:spTgt spid="43"/>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1000"/>
                                  </p:stCondLst>
                                  <p:iterate type="lt">
                                    <p:tmPct val="10000"/>
                                  </p:iterate>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22" presetClass="entr" presetSubtype="1" fill="hold" grpId="0" nodeType="withEffect">
                                  <p:stCondLst>
                                    <p:cond delay="160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par>
                                <p:cTn id="70" presetID="2" presetClass="entr" presetSubtype="8"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ppt_x</p:attrName>
                                        </p:attrNameLst>
                                      </p:cBhvr>
                                      <p:tavLst>
                                        <p:tav tm="0">
                                          <p:val>
                                            <p:strVal val="0-#ppt_w/2"/>
                                          </p:val>
                                        </p:tav>
                                        <p:tav tm="100000">
                                          <p:val>
                                            <p:strVal val="#ppt_x"/>
                                          </p:val>
                                        </p:tav>
                                      </p:tavLst>
                                    </p:anim>
                                    <p:anim calcmode="lin" valueType="num">
                                      <p:cBhvr>
                                        <p:cTn id="73" dur="500" fill="hold"/>
                                        <p:tgtEl>
                                          <p:spTgt spid="42"/>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p:cTn id="76" dur="500" fill="hold"/>
                                        <p:tgtEl>
                                          <p:spTgt spid="45"/>
                                        </p:tgtEl>
                                        <p:attrNameLst>
                                          <p:attrName>ppt_x</p:attrName>
                                        </p:attrNameLst>
                                      </p:cBhvr>
                                      <p:tavLst>
                                        <p:tav tm="0">
                                          <p:val>
                                            <p:strVal val="0-#ppt_w/2"/>
                                          </p:val>
                                        </p:tav>
                                        <p:tav tm="100000">
                                          <p:val>
                                            <p:strVal val="#ppt_x"/>
                                          </p:val>
                                        </p:tav>
                                      </p:tavLst>
                                    </p:anim>
                                    <p:anim calcmode="lin" valueType="num">
                                      <p:cBhvr>
                                        <p:cTn id="77" dur="500" fill="hold"/>
                                        <p:tgtEl>
                                          <p:spTgt spid="4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p:cTn id="80" dur="500" fill="hold"/>
                                        <p:tgtEl>
                                          <p:spTgt spid="46"/>
                                        </p:tgtEl>
                                        <p:attrNameLst>
                                          <p:attrName>ppt_x</p:attrName>
                                        </p:attrNameLst>
                                      </p:cBhvr>
                                      <p:tavLst>
                                        <p:tav tm="0">
                                          <p:val>
                                            <p:strVal val="0-#ppt_w/2"/>
                                          </p:val>
                                        </p:tav>
                                        <p:tav tm="100000">
                                          <p:val>
                                            <p:strVal val="#ppt_x"/>
                                          </p:val>
                                        </p:tav>
                                      </p:tavLst>
                                    </p:anim>
                                    <p:anim calcmode="lin" valueType="num">
                                      <p:cBhvr>
                                        <p:cTn id="81" dur="500" fill="hold"/>
                                        <p:tgtEl>
                                          <p:spTgt spid="46"/>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ppt_x</p:attrName>
                                        </p:attrNameLst>
                                      </p:cBhvr>
                                      <p:tavLst>
                                        <p:tav tm="0">
                                          <p:val>
                                            <p:strVal val="0-#ppt_w/2"/>
                                          </p:val>
                                        </p:tav>
                                        <p:tav tm="100000">
                                          <p:val>
                                            <p:strVal val="#ppt_x"/>
                                          </p:val>
                                        </p:tav>
                                      </p:tavLst>
                                    </p:anim>
                                    <p:anim calcmode="lin" valueType="num">
                                      <p:cBhvr>
                                        <p:cTn id="85" dur="500" fill="hold"/>
                                        <p:tgtEl>
                                          <p:spTgt spid="47"/>
                                        </p:tgtEl>
                                        <p:attrNameLst>
                                          <p:attrName>ppt_y</p:attrName>
                                        </p:attrNameLst>
                                      </p:cBhvr>
                                      <p:tavLst>
                                        <p:tav tm="0">
                                          <p:val>
                                            <p:strVal val="#ppt_y"/>
                                          </p:val>
                                        </p:tav>
                                        <p:tav tm="100000">
                                          <p:val>
                                            <p:strVal val="#ppt_y"/>
                                          </p:val>
                                        </p:tav>
                                      </p:tavLst>
                                    </p:anim>
                                  </p:childTnLst>
                                </p:cTn>
                              </p:par>
                              <p:par>
                                <p:cTn id="86" presetID="8" presetClass="emph" presetSubtype="0" fill="hold" grpId="1" nodeType="withEffect">
                                  <p:stCondLst>
                                    <p:cond delay="0"/>
                                  </p:stCondLst>
                                  <p:childTnLst>
                                    <p:animRot by="21600000">
                                      <p:cBhvr>
                                        <p:cTn id="87" dur="500" fill="hold"/>
                                        <p:tgtEl>
                                          <p:spTgt spid="42"/>
                                        </p:tgtEl>
                                        <p:attrNameLst>
                                          <p:attrName>r</p:attrName>
                                        </p:attrNameLst>
                                      </p:cBhvr>
                                    </p:animRot>
                                  </p:childTnLst>
                                </p:cTn>
                              </p:par>
                              <p:par>
                                <p:cTn id="88" presetID="8" presetClass="emph" presetSubtype="0" fill="hold" grpId="1" nodeType="withEffect">
                                  <p:stCondLst>
                                    <p:cond delay="0"/>
                                  </p:stCondLst>
                                  <p:childTnLst>
                                    <p:animRot by="21600000">
                                      <p:cBhvr>
                                        <p:cTn id="89" dur="500" fill="hold"/>
                                        <p:tgtEl>
                                          <p:spTgt spid="45"/>
                                        </p:tgtEl>
                                        <p:attrNameLst>
                                          <p:attrName>r</p:attrName>
                                        </p:attrNameLst>
                                      </p:cBhvr>
                                    </p:animRot>
                                  </p:childTnLst>
                                </p:cTn>
                              </p:par>
                              <p:par>
                                <p:cTn id="90" presetID="8" presetClass="emph" presetSubtype="0" fill="hold" grpId="1" nodeType="withEffect">
                                  <p:stCondLst>
                                    <p:cond delay="0"/>
                                  </p:stCondLst>
                                  <p:childTnLst>
                                    <p:animRot by="21600000">
                                      <p:cBhvr>
                                        <p:cTn id="91" dur="500" fill="hold"/>
                                        <p:tgtEl>
                                          <p:spTgt spid="46"/>
                                        </p:tgtEl>
                                        <p:attrNameLst>
                                          <p:attrName>r</p:attrName>
                                        </p:attrNameLst>
                                      </p:cBhvr>
                                    </p:animRot>
                                  </p:childTnLst>
                                </p:cTn>
                              </p:par>
                              <p:par>
                                <p:cTn id="92" presetID="8" presetClass="emph" presetSubtype="0" fill="hold" grpId="1" nodeType="withEffect">
                                  <p:stCondLst>
                                    <p:cond delay="0"/>
                                  </p:stCondLst>
                                  <p:childTnLst>
                                    <p:animRot by="21600000">
                                      <p:cBhvr>
                                        <p:cTn id="93" dur="500" fill="hold"/>
                                        <p:tgtEl>
                                          <p:spTgt spid="47"/>
                                        </p:tgtEl>
                                        <p:attrNameLst>
                                          <p:attrName>r</p:attrName>
                                        </p:attrNameLst>
                                      </p:cBhvr>
                                    </p:animRot>
                                  </p:childTnLst>
                                </p:cTn>
                              </p:par>
                              <p:par>
                                <p:cTn id="94" presetID="10" presetClass="entr" presetSubtype="0" fill="hold" grpId="0" nodeType="withEffect">
                                  <p:stCondLst>
                                    <p:cond delay="300"/>
                                  </p:stCondLst>
                                  <p:childTnLst>
                                    <p:set>
                                      <p:cBhvr>
                                        <p:cTn id="95" dur="1" fill="hold">
                                          <p:stCondLst>
                                            <p:cond delay="0"/>
                                          </p:stCondLst>
                                        </p:cTn>
                                        <p:tgtEl>
                                          <p:spTgt spid="40"/>
                                        </p:tgtEl>
                                        <p:attrNameLst>
                                          <p:attrName>style.visibility</p:attrName>
                                        </p:attrNameLst>
                                      </p:cBhvr>
                                      <p:to>
                                        <p:strVal val="visible"/>
                                      </p:to>
                                    </p:set>
                                    <p:animEffect transition="in" filter="fad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8" grpId="0" animBg="1"/>
      <p:bldP spid="38" grpId="1" animBg="1"/>
      <p:bldP spid="41" grpId="0" animBg="1"/>
      <p:bldP spid="36" grpId="0" animBg="1"/>
      <p:bldP spid="43" grpId="0" animBg="1"/>
      <p:bldP spid="55" grpId="0"/>
      <p:bldP spid="2" grpId="0"/>
      <p:bldP spid="21" grpId="0"/>
      <p:bldP spid="22" grpId="0"/>
      <p:bldP spid="24" grpId="0"/>
      <p:bldP spid="27" grpId="0"/>
      <p:bldP spid="29" grpId="0"/>
      <p:bldP spid="40" grpId="0"/>
      <p:bldP spid="42" grpId="0" animBg="1"/>
      <p:bldP spid="42" grpId="1" animBg="1"/>
      <p:bldP spid="45" grpId="0" animBg="1"/>
      <p:bldP spid="45" grpId="1" animBg="1"/>
      <p:bldP spid="46" grpId="0" animBg="1"/>
      <p:bldP spid="46" grpId="1" animBg="1"/>
      <p:bldP spid="47" grpId="0" animBg="1"/>
      <p:bldP spid="47" grpId="1" animBg="1"/>
    </p:bldLst>
  </p:timing>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TotalTime>
  <Pages>0</Pages>
  <Words>1107</Words>
  <Characters>0</Characters>
  <Application>Microsoft Office PowerPoint</Application>
  <DocSecurity>0</DocSecurity>
  <PresentationFormat>自定义</PresentationFormat>
  <Lines>0</Lines>
  <Paragraphs>136</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ppt模板</cp:keywords>
  <cp:lastModifiedBy>yuejing</cp:lastModifiedBy>
  <cp:revision>299</cp:revision>
  <dcterms:created xsi:type="dcterms:W3CDTF">2015-05-05T12:29:00Z</dcterms:created>
  <dcterms:modified xsi:type="dcterms:W3CDTF">2017-12-06T02:49:30Z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