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2" r:id="rId2"/>
    <p:sldMasterId id="2147483695" r:id="rId3"/>
    <p:sldMasterId id="2147483699" r:id="rId4"/>
  </p:sldMasterIdLst>
  <p:notesMasterIdLst>
    <p:notesMasterId r:id="rId7"/>
  </p:notesMasterIdLst>
  <p:handoutMasterIdLst>
    <p:handoutMasterId r:id="rId8"/>
  </p:handoutMasterIdLst>
  <p:sldIdLst>
    <p:sldId id="590" r:id="rId5"/>
    <p:sldId id="59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4B5C1B-4D79-4F64-8CBA-3FD6A113E64A}">
          <p14:sldIdLst>
            <p14:sldId id="590"/>
            <p14:sldId id="59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25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277"/>
    <a:srgbClr val="FBFBFB"/>
    <a:srgbClr val="00689A"/>
    <a:srgbClr val="7F7F7F"/>
    <a:srgbClr val="F2F2F2"/>
    <a:srgbClr val="FFFFFF"/>
    <a:srgbClr val="A3158F"/>
    <a:srgbClr val="C119A9"/>
    <a:srgbClr val="9FDAFF"/>
    <a:srgbClr val="5D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1" autoAdjust="0"/>
    <p:restoredTop sz="93153" autoAdjust="0"/>
  </p:normalViewPr>
  <p:slideViewPr>
    <p:cSldViewPr>
      <p:cViewPr varScale="1">
        <p:scale>
          <a:sx n="65" d="100"/>
          <a:sy n="65" d="100"/>
        </p:scale>
        <p:origin x="-1308" y="-96"/>
      </p:cViewPr>
      <p:guideLst>
        <p:guide orient="horz" pos="12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B951-E740-4ADF-8B64-9BF44925EBF9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EE7B-D7F7-4E87-B7F9-CD256193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10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AB8AE-226B-4116-B564-AE713E4DD43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B934F-870E-4051-9E24-2B9C8E358B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9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B934F-870E-4051-9E24-2B9C8E358B8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3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67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3725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2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247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2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0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4314"/>
          </a:xfrm>
          <a:prstGeom prst="rect">
            <a:avLst/>
          </a:prstGeom>
        </p:spPr>
        <p:txBody>
          <a:bodyPr vert="horz"/>
          <a:lstStyle>
            <a:lvl1pPr>
              <a:defRPr lang="zh-CN" altLang="en-US" sz="2200" b="1" i="0" u="none" kern="1200" baseline="0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5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kumimoji="1" lang="it-IT" altLang="en-US" sz="4800" b="1" dirty="0">
              <a:solidFill>
                <a:srgbClr val="6784C1"/>
              </a:solidFill>
              <a:uFill>
                <a:solidFill>
                  <a:srgbClr val="291C1D"/>
                </a:solidFill>
              </a:uFill>
              <a:ea typeface="Adobe 仿宋 Std R"/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kumimoji="1" lang="it-IT" altLang="en-US" sz="2200" b="1" i="0" u="none" kern="1200" baseline="0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418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9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61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972000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972001" y="2414000"/>
            <a:ext cx="7765600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of the presentation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972001" y="2954000"/>
            <a:ext cx="7740200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of the presentation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972000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972000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City, Nation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972000" y="5636065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May 1st, 2014</a:t>
            </a:r>
          </a:p>
        </p:txBody>
      </p:sp>
    </p:spTree>
    <p:extLst>
      <p:ext uri="{BB962C8B-B14F-4D97-AF65-F5344CB8AC3E}">
        <p14:creationId xmlns:p14="http://schemas.microsoft.com/office/powerpoint/2010/main" val="1604399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8229600" cy="6492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/>
            <a:fld id="{6E92C033-6491-4F96-8224-37A2F0C685B4}" type="slidenum">
              <a:rPr lang="zh-CN" altLang="en-US" smtClean="0">
                <a:solidFill>
                  <a:srgbClr val="000000"/>
                </a:solidFill>
              </a:rPr>
              <a:pPr defTabSz="457200"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350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8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395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2286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87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895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07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47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4314"/>
          </a:xfrm>
          <a:prstGeom prst="rect">
            <a:avLst/>
          </a:prstGeom>
        </p:spPr>
        <p:txBody>
          <a:bodyPr vert="horz"/>
          <a:lstStyle>
            <a:lvl1pPr>
              <a:defRPr lang="zh-CN" altLang="en-US" sz="2200" b="1" i="0" u="none" kern="1200" baseline="0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5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kumimoji="1" lang="it-IT" altLang="en-US" sz="4800" b="1" dirty="0">
              <a:solidFill>
                <a:srgbClr val="6784C1"/>
              </a:solidFill>
              <a:uFill>
                <a:solidFill>
                  <a:srgbClr val="291C1D"/>
                </a:solidFill>
              </a:uFill>
              <a:ea typeface="Adobe 仿宋 Std R"/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kumimoji="1" lang="it-IT" altLang="en-US" sz="2200" b="1" i="0" u="none" kern="1200" baseline="0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7994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37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16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513" y="152400"/>
            <a:ext cx="9107487" cy="6318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06" y="928670"/>
            <a:ext cx="9009062" cy="54721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578600"/>
            <a:ext cx="1916112" cy="2286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  <a:ea typeface="Gulim" pitchFamily="34" charset="-127"/>
              </a:defRPr>
            </a:lvl1pPr>
          </a:lstStyle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035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94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>
                <a:solidFill>
                  <a:srgbClr val="898C8A"/>
                </a:solidFill>
              </a:rPr>
              <a:pPr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751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8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4314"/>
          </a:xfrm>
          <a:prstGeom prst="rect">
            <a:avLst/>
          </a:prstGeom>
        </p:spPr>
        <p:txBody>
          <a:bodyPr vert="horz"/>
          <a:lstStyle>
            <a:lvl1pPr>
              <a:defRPr lang="zh-CN" altLang="en-US" sz="2200" b="1" i="0" u="none" kern="1200" baseline="0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5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kumimoji="1" lang="it-IT" altLang="en-US" sz="4800" b="1" dirty="0">
              <a:solidFill>
                <a:srgbClr val="6784C1"/>
              </a:solidFill>
              <a:uFill>
                <a:solidFill>
                  <a:srgbClr val="291C1D"/>
                </a:solidFill>
              </a:uFill>
              <a:ea typeface="Adobe 仿宋 Std R"/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kumimoji="1" lang="it-IT" altLang="en-US" sz="2200" b="1" i="0" u="none" kern="1200" baseline="0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0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5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/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fld id="{9648F461-6B1C-CA42-A063-2DCE900AB2CB}" type="slidenum">
              <a:rPr lang="it-IT">
                <a:solidFill>
                  <a:srgbClr val="898C8A"/>
                </a:solidFill>
              </a:rPr>
              <a:pPr defTabSz="457200"/>
              <a:t>‹#›</a:t>
            </a:fld>
            <a:endParaRPr lang="it-IT">
              <a:solidFill>
                <a:srgbClr val="898C8A"/>
              </a:solidFill>
            </a:endParaRPr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/>
          <a:lstStyle/>
          <a:p>
            <a:endParaRPr lang="it-IT" dirty="0">
              <a:solidFill>
                <a:srgbClr val="898C8A"/>
              </a:solidFill>
            </a:endParaRP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srgbClr val="898C8A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7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logo 4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5371" y="200239"/>
            <a:ext cx="958157" cy="350096"/>
          </a:xfrm>
          <a:prstGeom prst="rect">
            <a:avLst/>
          </a:prstGeom>
        </p:spPr>
      </p:pic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endParaRPr lang="it-IT">
              <a:solidFill>
                <a:srgbClr val="898C8A"/>
              </a:solidFill>
            </a:endParaRPr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7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1" r:id="rId9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logo 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5371" y="200239"/>
            <a:ext cx="958157" cy="350096"/>
          </a:xfrm>
          <a:prstGeom prst="rect">
            <a:avLst/>
          </a:prstGeom>
        </p:spPr>
      </p:pic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endParaRPr lang="it-IT">
              <a:solidFill>
                <a:srgbClr val="898C8A"/>
              </a:solidFill>
            </a:endParaRPr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1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srgbClr val="FFFFFF"/>
              </a:solidFill>
            </a:endParaRPr>
          </a:p>
        </p:txBody>
      </p:sp>
      <p:pic>
        <p:nvPicPr>
          <p:cNvPr id="33" name="Immagine 32" descr="logo 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787" y="503451"/>
            <a:ext cx="1901825" cy="694898"/>
          </a:xfrm>
          <a:prstGeom prst="rect">
            <a:avLst/>
          </a:prstGeom>
        </p:spPr>
      </p:pic>
      <p:pic>
        <p:nvPicPr>
          <p:cNvPr id="7" name="Immagine 6" descr="REGION_APAC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758133" y="6205263"/>
            <a:ext cx="6040734" cy="640037"/>
          </a:xfrm>
          <a:prstGeom prst="rect">
            <a:avLst/>
          </a:prstGeom>
        </p:spPr>
      </p:pic>
      <p:pic>
        <p:nvPicPr>
          <p:cNvPr id="9" name="Immagine 8" descr="REGION_APAC2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33217" y="6388110"/>
            <a:ext cx="597368" cy="3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logo 4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5371" y="200239"/>
            <a:ext cx="958157" cy="350096"/>
          </a:xfrm>
          <a:prstGeom prst="rect">
            <a:avLst/>
          </a:prstGeom>
        </p:spPr>
      </p:pic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endParaRPr lang="it-IT">
              <a:solidFill>
                <a:srgbClr val="898C8A"/>
              </a:solidFill>
            </a:endParaRPr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defTabSz="457200"/>
            <a:endParaRPr lang="it-IT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827584" y="2079407"/>
            <a:ext cx="8136904" cy="120557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en-US" altLang="zh-CN" dirty="0" smtClean="0">
                <a:uFillTx/>
                <a:latin typeface="微软雅黑" pitchFamily="34" charset="-122"/>
                <a:ea typeface="微软雅黑" pitchFamily="34" charset="-122"/>
                <a:cs typeface="+mj-cs"/>
              </a:rPr>
              <a:t>CGCSL</a:t>
            </a:r>
            <a:r>
              <a:rPr lang="zh-CN" altLang="zh-CN" dirty="0" smtClean="0">
                <a:uFillTx/>
                <a:latin typeface="微软雅黑" pitchFamily="34" charset="-122"/>
                <a:ea typeface="微软雅黑" pitchFamily="34" charset="-122"/>
                <a:cs typeface="+mj-cs"/>
              </a:rPr>
              <a:t>车主信息</a:t>
            </a:r>
            <a:r>
              <a:rPr lang="zh-CN" altLang="en-US" dirty="0" smtClean="0"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核实业务需求</a:t>
            </a:r>
            <a:r>
              <a:rPr lang="en-US" altLang="zh-CN" dirty="0"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altLang="zh-CN" dirty="0"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en-US" altLang="zh-CN" dirty="0" smtClean="0"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                              </a:t>
            </a:r>
          </a:p>
          <a:p>
            <a:pPr algn="r">
              <a:lnSpc>
                <a:spcPct val="100000"/>
              </a:lnSpc>
            </a:pPr>
            <a:endParaRPr lang="en-US" altLang="zh-CN" dirty="0" smtClean="0"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r">
              <a:lnSpc>
                <a:spcPct val="100000"/>
              </a:lnSpc>
            </a:pPr>
            <a:r>
              <a:rPr lang="en-US" altLang="zh-CN" dirty="0" smtClean="0"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                        </a:t>
            </a:r>
            <a:endParaRPr lang="en-US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endParaRPr 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69246" y="5137447"/>
            <a:ext cx="1471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457200"/>
            <a:r>
              <a:rPr lang="en-US" altLang="zh-CN" sz="1400" dirty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dirty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dirty="0" smtClean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 smtClean="0">
              <a:solidFill>
                <a:srgbClr val="FFFFFF"/>
              </a:solidFill>
              <a:uFill>
                <a:solidFill>
                  <a:srgbClr val="291C1D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defTabSz="457200"/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dirty="0" smtClean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y Daniel </a:t>
            </a:r>
            <a:r>
              <a:rPr lang="en-US" altLang="zh-CN" sz="1400" dirty="0" err="1" smtClean="0">
                <a:solidFill>
                  <a:srgbClr val="FFFFFF"/>
                </a:solidFill>
                <a:uFill>
                  <a:solidFill>
                    <a:srgbClr val="291C1D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cong</a:t>
            </a:r>
            <a:endParaRPr lang="it-IT" sz="1400" dirty="0">
              <a:solidFill>
                <a:srgbClr val="FFFFFF"/>
              </a:solidFill>
              <a:uFill>
                <a:solidFill>
                  <a:srgbClr val="291C1D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右中括号 5"/>
          <p:cNvSpPr/>
          <p:nvPr/>
        </p:nvSpPr>
        <p:spPr>
          <a:xfrm rot="16200000" flipV="1">
            <a:off x="4364228" y="-1967974"/>
            <a:ext cx="263661" cy="6056537"/>
          </a:xfrm>
          <a:prstGeom prst="rightBracket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57792" y="44624"/>
            <a:ext cx="7610552" cy="631825"/>
          </a:xfrm>
        </p:spPr>
        <p:txBody>
          <a:bodyPr/>
          <a:lstStyle/>
          <a:p>
            <a:pPr algn="l">
              <a:lnSpc>
                <a:spcPts val="4500"/>
              </a:lnSpc>
            </a:pPr>
            <a:r>
              <a:rPr lang="zh-CN" altLang="en-US" sz="3200" b="1" dirty="0" smtClean="0"/>
              <a:t>  </a:t>
            </a:r>
            <a:r>
              <a:rPr lang="zh-CN" altLang="en-US" sz="3200" dirty="0" smtClean="0"/>
              <a:t>新交车信息核实业务需求（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规划用）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3" name="直接箭头连接符 12"/>
          <p:cNvCxnSpPr/>
          <p:nvPr/>
        </p:nvCxnSpPr>
        <p:spPr bwMode="auto">
          <a:xfrm>
            <a:off x="344244" y="1368576"/>
            <a:ext cx="8764260" cy="7490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Oval 50"/>
          <p:cNvSpPr/>
          <p:nvPr/>
        </p:nvSpPr>
        <p:spPr>
          <a:xfrm>
            <a:off x="3851920" y="1300118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Oval 50"/>
          <p:cNvSpPr/>
          <p:nvPr/>
        </p:nvSpPr>
        <p:spPr>
          <a:xfrm>
            <a:off x="5304789" y="1285851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50"/>
          <p:cNvSpPr/>
          <p:nvPr/>
        </p:nvSpPr>
        <p:spPr>
          <a:xfrm>
            <a:off x="3275856" y="1287924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Oval 50"/>
          <p:cNvSpPr/>
          <p:nvPr/>
        </p:nvSpPr>
        <p:spPr>
          <a:xfrm>
            <a:off x="2339752" y="1287924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Oval 50"/>
          <p:cNvSpPr/>
          <p:nvPr/>
        </p:nvSpPr>
        <p:spPr>
          <a:xfrm>
            <a:off x="4636338" y="128606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50"/>
          <p:cNvSpPr/>
          <p:nvPr/>
        </p:nvSpPr>
        <p:spPr>
          <a:xfrm>
            <a:off x="1403648" y="1287924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9"/>
          <p:cNvSpPr/>
          <p:nvPr/>
        </p:nvSpPr>
        <p:spPr>
          <a:xfrm>
            <a:off x="2006723" y="1431940"/>
            <a:ext cx="837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9"/>
          <p:cNvSpPr/>
          <p:nvPr/>
        </p:nvSpPr>
        <p:spPr>
          <a:xfrm>
            <a:off x="2915816" y="1440398"/>
            <a:ext cx="758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5148064" y="1455853"/>
            <a:ext cx="669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9"/>
          <p:cNvSpPr/>
          <p:nvPr/>
        </p:nvSpPr>
        <p:spPr>
          <a:xfrm>
            <a:off x="3743888" y="1424389"/>
            <a:ext cx="6437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9"/>
          <p:cNvSpPr/>
          <p:nvPr/>
        </p:nvSpPr>
        <p:spPr>
          <a:xfrm>
            <a:off x="4391960" y="1424389"/>
            <a:ext cx="6437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Oval 50"/>
          <p:cNvSpPr/>
          <p:nvPr/>
        </p:nvSpPr>
        <p:spPr>
          <a:xfrm>
            <a:off x="5976068" y="1287924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Oval 50"/>
          <p:cNvSpPr/>
          <p:nvPr/>
        </p:nvSpPr>
        <p:spPr>
          <a:xfrm>
            <a:off x="6686232" y="1287924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Oval 50"/>
          <p:cNvSpPr/>
          <p:nvPr/>
        </p:nvSpPr>
        <p:spPr>
          <a:xfrm>
            <a:off x="7426124" y="1280336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29"/>
          <p:cNvSpPr/>
          <p:nvPr/>
        </p:nvSpPr>
        <p:spPr>
          <a:xfrm>
            <a:off x="5745589" y="1431940"/>
            <a:ext cx="738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29"/>
          <p:cNvSpPr/>
          <p:nvPr/>
        </p:nvSpPr>
        <p:spPr>
          <a:xfrm>
            <a:off x="6441664" y="1444134"/>
            <a:ext cx="738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29"/>
          <p:cNvSpPr/>
          <p:nvPr/>
        </p:nvSpPr>
        <p:spPr>
          <a:xfrm>
            <a:off x="7167593" y="1444134"/>
            <a:ext cx="738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5696" y="2082334"/>
            <a:ext cx="145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呼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核实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标题 1"/>
          <p:cNvSpPr txBox="1">
            <a:spLocks/>
          </p:cNvSpPr>
          <p:nvPr/>
        </p:nvSpPr>
        <p:spPr bwMode="auto">
          <a:xfrm>
            <a:off x="3491880" y="2276872"/>
            <a:ext cx="2064989" cy="276999"/>
          </a:xfrm>
          <a:prstGeom prst="rect">
            <a:avLst/>
          </a:prstGeom>
          <a:solidFill>
            <a:schemeClr val="bg1"/>
          </a:solidFill>
          <a:extLst/>
        </p:spPr>
        <p:txBody>
          <a:bodyPr wrap="none">
            <a:spAutoFit/>
          </a:bodyPr>
          <a:lstStyle>
            <a:defPPr>
              <a:defRPr lang="zh-CN"/>
            </a:defPPr>
            <a:lvl1pPr lvl="0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外呼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211960" y="3965575"/>
            <a:ext cx="24940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外呼核实补录信息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532440" y="1754813"/>
            <a:ext cx="355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sz="1600" dirty="0">
              <a:solidFill>
                <a:srgbClr val="6784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</a:t>
            </a:r>
            <a:endParaRPr lang="en-US" altLang="zh-CN" sz="1600" dirty="0">
              <a:solidFill>
                <a:srgbClr val="6784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1600" dirty="0" smtClean="0">
              <a:solidFill>
                <a:srgbClr val="6784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endParaRPr lang="en-US" altLang="zh-CN" sz="1600" dirty="0" smtClean="0">
              <a:solidFill>
                <a:srgbClr val="6784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95" y="1700808"/>
            <a:ext cx="1007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交车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96" y="1431940"/>
            <a:ext cx="72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Oval 50"/>
          <p:cNvSpPr/>
          <p:nvPr/>
        </p:nvSpPr>
        <p:spPr>
          <a:xfrm>
            <a:off x="971600" y="128792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714" y="2896488"/>
            <a:ext cx="354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898C8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</a:t>
            </a:r>
            <a:endParaRPr lang="zh-CN" altLang="en-US" sz="1600" b="1" dirty="0">
              <a:solidFill>
                <a:srgbClr val="898C8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2115" y="2092787"/>
            <a:ext cx="433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898C8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endParaRPr lang="zh-CN" altLang="en-US" sz="1600" b="1" dirty="0">
              <a:solidFill>
                <a:srgbClr val="898C8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941168"/>
            <a:ext cx="914501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业务需求规则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首轮核实（总部）：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日起总部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外呼核实，未接通和未完成的再拨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次（连同首次共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二次补录提交（经销商）：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N+6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日起经销商可以查看首轮核实结果进行二次补录提交，直到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日截止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补录核实（总部）：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日起总部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轮外呼核实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反馈失败经销商“补录”二次提交过的信息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 smtClean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数据传输规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 Call center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之间的数据传输与反馈，均在当晚一次性完成，数据行为截止当日时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(24:00)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天的二次补录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仍会核实，但无论最终“核实成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”或“失败”均不计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入当月成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逾期提示）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29"/>
          <p:cNvSpPr/>
          <p:nvPr/>
        </p:nvSpPr>
        <p:spPr>
          <a:xfrm>
            <a:off x="1187624" y="1444134"/>
            <a:ext cx="66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29"/>
          <p:cNvSpPr/>
          <p:nvPr/>
        </p:nvSpPr>
        <p:spPr>
          <a:xfrm>
            <a:off x="683568" y="1444134"/>
            <a:ext cx="66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29"/>
          <p:cNvSpPr/>
          <p:nvPr/>
        </p:nvSpPr>
        <p:spPr>
          <a:xfrm>
            <a:off x="8442030" y="1444134"/>
            <a:ext cx="738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96"/>
          <p:cNvSpPr txBox="1"/>
          <p:nvPr/>
        </p:nvSpPr>
        <p:spPr>
          <a:xfrm>
            <a:off x="2987824" y="744959"/>
            <a:ext cx="317697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核实结果</a:t>
            </a:r>
            <a:r>
              <a:rPr lang="zh-CN" altLang="en-US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（首轮</a:t>
            </a:r>
            <a:r>
              <a:rPr lang="en-US" altLang="zh-CN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二次补录）</a:t>
            </a:r>
            <a:endParaRPr lang="en-US" altLang="zh-CN" dirty="0">
              <a:solidFill>
                <a:srgbClr val="6784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Oval 50"/>
          <p:cNvSpPr/>
          <p:nvPr/>
        </p:nvSpPr>
        <p:spPr>
          <a:xfrm>
            <a:off x="7992400" y="1264134"/>
            <a:ext cx="180000" cy="1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29"/>
          <p:cNvSpPr/>
          <p:nvPr/>
        </p:nvSpPr>
        <p:spPr>
          <a:xfrm>
            <a:off x="7690051" y="1444134"/>
            <a:ext cx="738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4720" y="4293096"/>
            <a:ext cx="3671198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次核实第一轮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400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Arial" panose="020B0604020202020204" pitchFamily="34" charset="0"/>
              </a:rPr>
              <a:t>“失败”后经销商补录过的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客户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478012" y="2439472"/>
            <a:ext cx="194186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75656" y="2328555"/>
            <a:ext cx="0" cy="182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19872" y="2328555"/>
            <a:ext cx="0" cy="182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50"/>
          <p:cNvSpPr/>
          <p:nvPr/>
        </p:nvSpPr>
        <p:spPr>
          <a:xfrm>
            <a:off x="8640472" y="12641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69837" y="4193212"/>
            <a:ext cx="0" cy="182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93373" y="4213486"/>
            <a:ext cx="0" cy="182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493373" y="4304948"/>
            <a:ext cx="4124670" cy="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3528" y="1301859"/>
            <a:ext cx="0" cy="18292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27784" y="2968496"/>
            <a:ext cx="26642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二次补录提交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455789" y="3217619"/>
            <a:ext cx="0" cy="182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455789" y="3328536"/>
            <a:ext cx="302117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502110" y="3217619"/>
            <a:ext cx="0" cy="182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0" idx="1"/>
          </p:cNvCxnSpPr>
          <p:nvPr/>
        </p:nvCxnSpPr>
        <p:spPr>
          <a:xfrm rot="16200000" flipH="1">
            <a:off x="1341088" y="2595360"/>
            <a:ext cx="634425" cy="79882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040851" y="3976608"/>
            <a:ext cx="433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898C8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endParaRPr lang="zh-CN" altLang="en-US" sz="1600" b="1" dirty="0">
              <a:solidFill>
                <a:srgbClr val="898C8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Elbow Connector 98"/>
          <p:cNvCxnSpPr>
            <a:stCxn id="10" idx="2"/>
            <a:endCxn id="98" idx="1"/>
          </p:cNvCxnSpPr>
          <p:nvPr/>
        </p:nvCxnSpPr>
        <p:spPr>
          <a:xfrm rot="16200000" flipH="1">
            <a:off x="2367039" y="3595183"/>
            <a:ext cx="541511" cy="80611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31640" y="2519318"/>
            <a:ext cx="5230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N+5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36096" y="3152091"/>
            <a:ext cx="3222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二次补录提交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DMS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反馈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400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核实失败客户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203848" y="2519318"/>
            <a:ext cx="5230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N+7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76683" y="3427882"/>
            <a:ext cx="735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N+10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20771" y="3455422"/>
            <a:ext cx="5230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N+6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3896" y="4463534"/>
            <a:ext cx="735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N+13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347864" y="4452951"/>
            <a:ext cx="5230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N+7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7"/>
          <p:cNvSpPr txBox="1"/>
          <p:nvPr/>
        </p:nvSpPr>
        <p:spPr>
          <a:xfrm>
            <a:off x="7922845" y="1749604"/>
            <a:ext cx="355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6784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成绩固化</a:t>
            </a:r>
            <a:endParaRPr lang="en-US" altLang="zh-CN" sz="1600" dirty="0">
              <a:solidFill>
                <a:srgbClr val="6784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88713" y="4869160"/>
            <a:ext cx="8775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AGES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7_PAGES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PAGES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130752</TotalTime>
  <Words>409</Words>
  <Application>Microsoft Office PowerPoint</Application>
  <PresentationFormat>On-screen Show (4:3)</PresentationFormat>
  <Paragraphs>51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3_PAGES</vt:lpstr>
      <vt:lpstr>37_PAGES</vt:lpstr>
      <vt:lpstr>COVER</vt:lpstr>
      <vt:lpstr>4_PAGES</vt:lpstr>
      <vt:lpstr>PowerPoint Presentation</vt:lpstr>
      <vt:lpstr>  新交车信息核实业务需求（IT规划用）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MK Launch Campaign  CRM Proposal</dc:title>
  <dc:creator>hp</dc:creator>
  <cp:lastModifiedBy>Workstation User</cp:lastModifiedBy>
  <cp:revision>2654</cp:revision>
  <dcterms:created xsi:type="dcterms:W3CDTF">2011-12-13T04:19:02Z</dcterms:created>
  <dcterms:modified xsi:type="dcterms:W3CDTF">2015-05-13T03:52:40Z</dcterms:modified>
</cp:coreProperties>
</file>