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EF366E-5FA4-4049-B972-2741A53A1787}">
  <a:tblStyle styleId="{7AEF366E-5FA4-4049-B972-2741A53A17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Average-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39d1eff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9d1eff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639d1eff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639d1eff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639d1effb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639d1effb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639d1eff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639d1eff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639d1effb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639d1effb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639d1effb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639d1effb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639d1eff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639d1eff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639d1effb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639d1effb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639d1eff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639d1eff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639d1eff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639d1eff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39d1eff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39d1eff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639d1eff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639d1eff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639d1eff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639d1eff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639d1eff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639d1eff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hyperlink" Target="https://translate.google.com/community" TargetMode="External"/><Relationship Id="rId5" Type="http://schemas.openxmlformats.org/officeDocument/2006/relationships/image" Target="../media/image1.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990800"/>
            <a:ext cx="7801500" cy="85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 Memory Model</a:t>
            </a:r>
            <a:endParaRPr/>
          </a:p>
        </p:txBody>
      </p:sp>
      <p:sp>
        <p:nvSpPr>
          <p:cNvPr id="60" name="Google Shape;60;p13"/>
          <p:cNvSpPr txBox="1"/>
          <p:nvPr/>
        </p:nvSpPr>
        <p:spPr>
          <a:xfrm>
            <a:off x="3215400" y="3553825"/>
            <a:ext cx="27132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F9000"/>
                </a:solidFill>
              </a:rPr>
              <a:t>Presented by:</a:t>
            </a:r>
            <a:r>
              <a:rPr lang="en"/>
              <a:t> </a:t>
            </a:r>
            <a:r>
              <a:rPr lang="en">
                <a:solidFill>
                  <a:srgbClr val="FFFFFF"/>
                </a:solidFill>
              </a:rPr>
              <a:t>Bello Muhammad</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34" name="Google Shape;134;p22"/>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35" name="Google Shape;135;p22"/>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136" name="Google Shape;136;p22"/>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Java Threads (Stack Threads)</a:t>
            </a:r>
            <a:r>
              <a:rPr lang="en" sz="1200">
                <a:solidFill>
                  <a:srgbClr val="BF9000"/>
                </a:solidFill>
                <a:highlight>
                  <a:srgbClr val="FFFFFF"/>
                </a:highlight>
                <a:latin typeface="Arial"/>
                <a:ea typeface="Arial"/>
                <a:cs typeface="Arial"/>
                <a:sym typeface="Arial"/>
              </a:rPr>
              <a:t>:</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222222"/>
                </a:solidFill>
                <a:highlight>
                  <a:srgbClr val="FFFFFF"/>
                </a:highlight>
                <a:latin typeface="Arial"/>
                <a:ea typeface="Arial"/>
                <a:cs typeface="Arial"/>
                <a:sym typeface="Arial"/>
              </a:rPr>
              <a:t>For every thread, JVM create one run-time stack area  which is stored here. Every block of this stack  is called activation record/stack frame which store methods calls. All local variables of that method are stored in their corresponding frame.The stack area is thread safe since it is not a shared resource.  After a thread terminate, it’s run-time stack will be destroyed by JVM.</a:t>
            </a:r>
            <a:endParaRPr sz="1200">
              <a:solidFill>
                <a:srgbClr val="222222"/>
              </a:solidFill>
              <a:highlight>
                <a:srgbClr val="FFFFFF"/>
              </a:highlight>
              <a:latin typeface="Arial"/>
              <a:ea typeface="Arial"/>
              <a:cs typeface="Arial"/>
              <a:sym typeface="Arial"/>
            </a:endParaRPr>
          </a:p>
          <a:p>
            <a:pPr indent="0" lvl="0" marL="0" rtl="0" algn="just">
              <a:spcBef>
                <a:spcPts val="1000"/>
              </a:spcBef>
              <a:spcAft>
                <a:spcPts val="1000"/>
              </a:spcAft>
              <a:buNone/>
            </a:pPr>
            <a:r>
              <a:t/>
            </a:r>
            <a:endParaRPr sz="1200">
              <a:solidFill>
                <a:srgbClr val="333333"/>
              </a:solidFill>
              <a:highlight>
                <a:srgbClr val="FFFFFF"/>
              </a:highlight>
              <a:latin typeface="Arial"/>
              <a:ea typeface="Arial"/>
              <a:cs typeface="Arial"/>
              <a:sym typeface="Arial"/>
            </a:endParaRPr>
          </a:p>
        </p:txBody>
      </p:sp>
      <p:pic>
        <p:nvPicPr>
          <p:cNvPr id="137" name="Google Shape;137;p22"/>
          <p:cNvPicPr preferRelativeResize="0"/>
          <p:nvPr/>
        </p:nvPicPr>
        <p:blipFill rotWithShape="1">
          <a:blip r:embed="rId5">
            <a:alphaModFix/>
          </a:blip>
          <a:srcRect b="0" l="0" r="0" t="0"/>
          <a:stretch/>
        </p:blipFill>
        <p:spPr>
          <a:xfrm>
            <a:off x="2956950" y="2838975"/>
            <a:ext cx="3306500" cy="183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43" name="Google Shape;143;p23"/>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44" name="Google Shape;144;p23"/>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145" name="Google Shape;145;p23"/>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Program Counter Register</a:t>
            </a:r>
            <a:r>
              <a:rPr lang="en" sz="1200">
                <a:solidFill>
                  <a:srgbClr val="BF9000"/>
                </a:solidFill>
                <a:highlight>
                  <a:srgbClr val="FFFFFF"/>
                </a:highlight>
                <a:latin typeface="Arial"/>
                <a:ea typeface="Arial"/>
                <a:cs typeface="Arial"/>
                <a:sym typeface="Arial"/>
              </a:rPr>
              <a:t> (PC Register):</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1000"/>
              </a:spcAft>
              <a:buNone/>
            </a:pPr>
            <a:r>
              <a:rPr lang="en" sz="1200">
                <a:solidFill>
                  <a:srgbClr val="333333"/>
                </a:solidFill>
                <a:highlight>
                  <a:srgbClr val="FFFFFF"/>
                </a:highlight>
                <a:latin typeface="Arial"/>
                <a:ea typeface="Arial"/>
                <a:cs typeface="Arial"/>
                <a:sym typeface="Arial"/>
              </a:rPr>
              <a:t>This component holds the address of the JVM instruction which is currently executing. Each thread in Java has its own PC register to hold the address of the currently executing instruction.</a:t>
            </a:r>
            <a:endParaRPr sz="1200">
              <a:solidFill>
                <a:srgbClr val="333333"/>
              </a:solidFill>
              <a:highlight>
                <a:srgbClr val="FFFFFF"/>
              </a:highlight>
              <a:latin typeface="Arial"/>
              <a:ea typeface="Arial"/>
              <a:cs typeface="Arial"/>
              <a:sym typeface="Arial"/>
            </a:endParaRPr>
          </a:p>
        </p:txBody>
      </p:sp>
      <p:pic>
        <p:nvPicPr>
          <p:cNvPr id="146" name="Google Shape;146;p23"/>
          <p:cNvPicPr preferRelativeResize="0"/>
          <p:nvPr/>
        </p:nvPicPr>
        <p:blipFill rotWithShape="1">
          <a:blip r:embed="rId5">
            <a:alphaModFix/>
          </a:blip>
          <a:srcRect b="6955" l="-920" r="919" t="3293"/>
          <a:stretch/>
        </p:blipFill>
        <p:spPr>
          <a:xfrm>
            <a:off x="3624663" y="2305725"/>
            <a:ext cx="1894675" cy="236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52" name="Google Shape;152;p24"/>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53" name="Google Shape;153;p24"/>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154" name="Google Shape;154;p24"/>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Native Internal Thread</a:t>
            </a:r>
            <a:r>
              <a:rPr lang="en" sz="1200">
                <a:solidFill>
                  <a:srgbClr val="BF9000"/>
                </a:solidFill>
                <a:highlight>
                  <a:srgbClr val="FFFFFF"/>
                </a:highlight>
                <a:latin typeface="Arial"/>
                <a:ea typeface="Arial"/>
                <a:cs typeface="Arial"/>
                <a:sym typeface="Arial"/>
              </a:rPr>
              <a:t> (Native Method Stack):</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1000"/>
              </a:spcAft>
              <a:buNone/>
            </a:pPr>
            <a:r>
              <a:rPr lang="en" sz="1200">
                <a:solidFill>
                  <a:srgbClr val="333333"/>
                </a:solidFill>
                <a:highlight>
                  <a:srgbClr val="FFFFFF"/>
                </a:highlight>
                <a:latin typeface="Arial"/>
                <a:ea typeface="Arial"/>
                <a:cs typeface="Arial"/>
                <a:sym typeface="Arial"/>
              </a:rPr>
              <a:t>This component is written in a different language and holds the native method information. Every thread in Java has a separate native method stack. The following exceptional condition is associated with this area.</a:t>
            </a:r>
            <a:endParaRPr sz="1200">
              <a:solidFill>
                <a:srgbClr val="333333"/>
              </a:solidFill>
              <a:highlight>
                <a:srgbClr val="FFFFFF"/>
              </a:highlight>
              <a:latin typeface="Arial"/>
              <a:ea typeface="Arial"/>
              <a:cs typeface="Arial"/>
              <a:sym typeface="Arial"/>
            </a:endParaRPr>
          </a:p>
        </p:txBody>
      </p:sp>
      <p:pic>
        <p:nvPicPr>
          <p:cNvPr id="155" name="Google Shape;155;p24"/>
          <p:cNvPicPr preferRelativeResize="0"/>
          <p:nvPr/>
        </p:nvPicPr>
        <p:blipFill rotWithShape="1">
          <a:blip r:embed="rId5">
            <a:alphaModFix/>
          </a:blip>
          <a:srcRect b="0" l="-10" r="10" t="0"/>
          <a:stretch/>
        </p:blipFill>
        <p:spPr>
          <a:xfrm>
            <a:off x="3942175" y="2705500"/>
            <a:ext cx="1008850" cy="99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 name="Shape 159"/>
        <p:cNvGrpSpPr/>
        <p:nvPr/>
      </p:nvGrpSpPr>
      <p:grpSpPr>
        <a:xfrm>
          <a:off x="0" y="0"/>
          <a:ext cx="0" cy="0"/>
          <a:chOff x="0" y="0"/>
          <a:chExt cx="0" cy="0"/>
        </a:xfrm>
      </p:grpSpPr>
      <p:pic>
        <p:nvPicPr>
          <p:cNvPr id="160" name="Google Shape;160;p25"/>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61" name="Google Shape;161;p25"/>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62" name="Google Shape;162;p25"/>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a:t>
            </a:r>
            <a:endParaRPr b="1" sz="2400">
              <a:latin typeface="Raleway"/>
              <a:ea typeface="Raleway"/>
              <a:cs typeface="Raleway"/>
              <a:sym typeface="Raleway"/>
            </a:endParaRPr>
          </a:p>
        </p:txBody>
      </p:sp>
      <p:sp>
        <p:nvSpPr>
          <p:cNvPr id="163" name="Google Shape;163;p25"/>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t/>
            </a:r>
            <a:endParaRPr sz="1200">
              <a:solidFill>
                <a:srgbClr val="333333"/>
              </a:solidFill>
              <a:highlight>
                <a:srgbClr val="FFFFFF"/>
              </a:highlight>
              <a:latin typeface="Arial"/>
              <a:ea typeface="Arial"/>
              <a:cs typeface="Arial"/>
              <a:sym typeface="Arial"/>
            </a:endParaRPr>
          </a:p>
        </p:txBody>
      </p:sp>
      <p:pic>
        <p:nvPicPr>
          <p:cNvPr id="164" name="Google Shape;164;p25"/>
          <p:cNvPicPr preferRelativeResize="0"/>
          <p:nvPr/>
        </p:nvPicPr>
        <p:blipFill rotWithShape="1">
          <a:blip r:embed="rId5">
            <a:alphaModFix/>
          </a:blip>
          <a:srcRect b="0" l="0" r="0" t="0"/>
          <a:stretch/>
        </p:blipFill>
        <p:spPr>
          <a:xfrm>
            <a:off x="1808550" y="1207550"/>
            <a:ext cx="5276100" cy="346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70" name="Google Shape;170;p26"/>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71" name="Google Shape;171;p26"/>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a:t>
            </a:r>
            <a:endParaRPr b="1" sz="2400">
              <a:latin typeface="Raleway"/>
              <a:ea typeface="Raleway"/>
              <a:cs typeface="Raleway"/>
              <a:sym typeface="Raleway"/>
            </a:endParaRPr>
          </a:p>
        </p:txBody>
      </p:sp>
      <p:sp>
        <p:nvSpPr>
          <p:cNvPr id="172" name="Google Shape;172;p26"/>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333333"/>
                </a:solidFill>
                <a:highlight>
                  <a:srgbClr val="FFFFFF"/>
                </a:highlight>
                <a:latin typeface="Arial"/>
                <a:ea typeface="Arial"/>
                <a:cs typeface="Arial"/>
                <a:sym typeface="Arial"/>
              </a:rPr>
              <a:t>When everything is alright, the execution engine is then going to execute the generated bytecode. </a:t>
            </a:r>
            <a:r>
              <a:rPr lang="en" sz="1200">
                <a:solidFill>
                  <a:srgbClr val="222222"/>
                </a:solidFill>
                <a:highlight>
                  <a:srgbClr val="FFFFFF"/>
                </a:highlight>
                <a:latin typeface="Arial"/>
                <a:ea typeface="Arial"/>
                <a:cs typeface="Arial"/>
                <a:sym typeface="Arial"/>
              </a:rPr>
              <a:t>The java code will be executed by both </a:t>
            </a:r>
            <a:r>
              <a:rPr lang="en" sz="1200">
                <a:solidFill>
                  <a:srgbClr val="BF9000"/>
                </a:solidFill>
                <a:highlight>
                  <a:srgbClr val="FFFFFF"/>
                </a:highlight>
                <a:latin typeface="Arial"/>
                <a:ea typeface="Arial"/>
                <a:cs typeface="Arial"/>
                <a:sym typeface="Arial"/>
              </a:rPr>
              <a:t>interpreter and JIT compiler</a:t>
            </a:r>
            <a:r>
              <a:rPr lang="en" sz="1200">
                <a:solidFill>
                  <a:srgbClr val="222222"/>
                </a:solidFill>
                <a:highlight>
                  <a:srgbClr val="FFFFFF"/>
                </a:highlight>
                <a:latin typeface="Arial"/>
                <a:ea typeface="Arial"/>
                <a:cs typeface="Arial"/>
                <a:sym typeface="Arial"/>
              </a:rPr>
              <a:t> simultaneously which will reduce the execution time and then by providing high performance.</a:t>
            </a:r>
            <a:r>
              <a:rPr lang="en" sz="850">
                <a:solidFill>
                  <a:srgbClr val="222222"/>
                </a:solidFill>
                <a:highlight>
                  <a:srgbClr val="FFFFFF"/>
                </a:highlight>
                <a:latin typeface="Courier New"/>
                <a:ea typeface="Courier New"/>
                <a:cs typeface="Courier New"/>
                <a:sym typeface="Courier New"/>
              </a:rPr>
              <a:t> </a:t>
            </a:r>
            <a:endParaRPr sz="850">
              <a:solidFill>
                <a:srgbClr val="222222"/>
              </a:solidFill>
              <a:highlight>
                <a:srgbClr val="FFFFFF"/>
              </a:highlight>
              <a:latin typeface="Courier New"/>
              <a:ea typeface="Courier New"/>
              <a:cs typeface="Courier New"/>
              <a:sym typeface="Courier New"/>
            </a:endParaRPr>
          </a:p>
          <a:p>
            <a:pPr indent="0" lvl="0" marL="0" rtl="0" algn="just">
              <a:spcBef>
                <a:spcPts val="1000"/>
              </a:spcBef>
              <a:spcAft>
                <a:spcPts val="1000"/>
              </a:spcAft>
              <a:buNone/>
            </a:pPr>
            <a:br>
              <a:rPr lang="en" sz="850">
                <a:solidFill>
                  <a:srgbClr val="222222"/>
                </a:solidFill>
                <a:highlight>
                  <a:srgbClr val="FFFFFF"/>
                </a:highlight>
                <a:latin typeface="Courier New"/>
                <a:ea typeface="Courier New"/>
                <a:cs typeface="Courier New"/>
                <a:sym typeface="Courier New"/>
              </a:rPr>
            </a:br>
            <a:r>
              <a:rPr lang="en" sz="850">
                <a:solidFill>
                  <a:srgbClr val="222222"/>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Arial"/>
              <a:ea typeface="Arial"/>
              <a:cs typeface="Arial"/>
              <a:sym typeface="Arial"/>
            </a:endParaRPr>
          </a:p>
        </p:txBody>
      </p:sp>
      <p:pic>
        <p:nvPicPr>
          <p:cNvPr id="173" name="Google Shape;173;p26"/>
          <p:cNvPicPr preferRelativeResize="0"/>
          <p:nvPr/>
        </p:nvPicPr>
        <p:blipFill>
          <a:blip r:embed="rId5">
            <a:alphaModFix/>
          </a:blip>
          <a:stretch>
            <a:fillRect/>
          </a:stretch>
        </p:blipFill>
        <p:spPr>
          <a:xfrm>
            <a:off x="1808550" y="2292800"/>
            <a:ext cx="5276100" cy="238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79" name="Google Shape;179;p27"/>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80" name="Google Shape;180;p27"/>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 Cont.</a:t>
            </a:r>
            <a:endParaRPr b="1" sz="2400">
              <a:latin typeface="Raleway"/>
              <a:ea typeface="Raleway"/>
              <a:cs typeface="Raleway"/>
              <a:sym typeface="Raleway"/>
            </a:endParaRPr>
          </a:p>
        </p:txBody>
      </p:sp>
      <p:sp>
        <p:nvSpPr>
          <p:cNvPr id="181" name="Google Shape;181;p27"/>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Hotspot Profiler:</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000000"/>
                </a:solidFill>
                <a:highlight>
                  <a:srgbClr val="FFFFFF"/>
                </a:highlight>
                <a:latin typeface="Arial"/>
                <a:ea typeface="Arial"/>
                <a:cs typeface="Arial"/>
                <a:sym typeface="Arial"/>
              </a:rPr>
              <a:t>Interpreting bytecodes in the Java virtual machine (JVM) is slow.</a:t>
            </a:r>
            <a:endParaRPr sz="1200">
              <a:solidFill>
                <a:srgbClr val="222222"/>
              </a:solidFill>
              <a:highlight>
                <a:srgbClr val="FFFFFF"/>
              </a:highlight>
              <a:latin typeface="Courier New"/>
              <a:ea typeface="Courier New"/>
              <a:cs typeface="Courier New"/>
              <a:sym typeface="Courier New"/>
            </a:endParaRPr>
          </a:p>
          <a:p>
            <a:pPr indent="0" lvl="0" marL="0" rtl="0" algn="just">
              <a:spcBef>
                <a:spcPts val="1000"/>
              </a:spcBef>
              <a:spcAft>
                <a:spcPts val="1000"/>
              </a:spcAft>
              <a:buNone/>
            </a:pPr>
            <a:br>
              <a:rPr lang="en" sz="850">
                <a:solidFill>
                  <a:srgbClr val="222222"/>
                </a:solidFill>
                <a:highlight>
                  <a:srgbClr val="FFFFFF"/>
                </a:highlight>
                <a:latin typeface="Courier New"/>
                <a:ea typeface="Courier New"/>
                <a:cs typeface="Courier New"/>
                <a:sym typeface="Courier New"/>
              </a:rPr>
            </a:br>
            <a:r>
              <a:rPr lang="en" sz="850">
                <a:solidFill>
                  <a:srgbClr val="222222"/>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Arial"/>
              <a:ea typeface="Arial"/>
              <a:cs typeface="Arial"/>
              <a:sym typeface="Arial"/>
            </a:endParaRPr>
          </a:p>
        </p:txBody>
      </p:sp>
      <p:pic>
        <p:nvPicPr>
          <p:cNvPr id="182" name="Google Shape;182;p27"/>
          <p:cNvPicPr preferRelativeResize="0"/>
          <p:nvPr/>
        </p:nvPicPr>
        <p:blipFill rotWithShape="1">
          <a:blip r:embed="rId5">
            <a:alphaModFix/>
          </a:blip>
          <a:srcRect b="3208" l="-740" r="740" t="1024"/>
          <a:stretch/>
        </p:blipFill>
        <p:spPr>
          <a:xfrm>
            <a:off x="2554300" y="1891300"/>
            <a:ext cx="3712825" cy="267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pic>
        <p:nvPicPr>
          <p:cNvPr id="187" name="Google Shape;187;p28"/>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88" name="Google Shape;188;p28"/>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89" name="Google Shape;189;p28"/>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 Cont.</a:t>
            </a:r>
            <a:endParaRPr b="1" sz="2400">
              <a:latin typeface="Raleway"/>
              <a:ea typeface="Raleway"/>
              <a:cs typeface="Raleway"/>
              <a:sym typeface="Raleway"/>
            </a:endParaRPr>
          </a:p>
        </p:txBody>
      </p:sp>
      <p:sp>
        <p:nvSpPr>
          <p:cNvPr id="190" name="Google Shape;190;p28"/>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Hotspot Profiler:</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000000"/>
                </a:solidFill>
                <a:highlight>
                  <a:srgbClr val="FFFFFF"/>
                </a:highlight>
                <a:latin typeface="Arial"/>
                <a:ea typeface="Arial"/>
                <a:cs typeface="Arial"/>
                <a:sym typeface="Arial"/>
              </a:rPr>
              <a:t>Interpreting bytecodes in the Java virtual machine (JVM) is still exceedingly slow. </a:t>
            </a:r>
            <a:endParaRPr sz="1200">
              <a:solidFill>
                <a:srgbClr val="000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000000"/>
                </a:solidFill>
                <a:highlight>
                  <a:srgbClr val="FFFFFF"/>
                </a:highlight>
                <a:latin typeface="Arial"/>
                <a:ea typeface="Arial"/>
                <a:cs typeface="Arial"/>
                <a:sym typeface="Arial"/>
              </a:rPr>
              <a:t>The HotSpot profiler looks for "hot spots" in the code, i.e. methods that the JVM spends a significant amount of time running, and then compiles those methods into native generated code.</a:t>
            </a:r>
            <a:endParaRPr sz="1200">
              <a:solidFill>
                <a:srgbClr val="222222"/>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555555"/>
                </a:solidFill>
                <a:highlight>
                  <a:srgbClr val="FFFFFF"/>
                </a:highlight>
                <a:latin typeface="Arial"/>
                <a:ea typeface="Arial"/>
                <a:cs typeface="Arial"/>
                <a:sym typeface="Arial"/>
              </a:rPr>
              <a:t>Let’s say there are some instructions that are been executed again and again, the interpreter will not interpret the instructions again and again. The JIT Compiler will compile those instructions and keeps the target machine code ready for execution. </a:t>
            </a:r>
            <a:endParaRPr sz="1200">
              <a:solidFill>
                <a:srgbClr val="555555"/>
              </a:solidFill>
              <a:highlight>
                <a:srgbClr val="FFFFFF"/>
              </a:highlight>
              <a:latin typeface="Arial"/>
              <a:ea typeface="Arial"/>
              <a:cs typeface="Arial"/>
              <a:sym typeface="Arial"/>
            </a:endParaRPr>
          </a:p>
          <a:p>
            <a:pPr indent="0" lvl="0" marL="0" rtl="0" algn="just">
              <a:spcBef>
                <a:spcPts val="1000"/>
              </a:spcBef>
              <a:spcAft>
                <a:spcPts val="1000"/>
              </a:spcAft>
              <a:buNone/>
            </a:pPr>
            <a:r>
              <a:rPr lang="en" sz="1200">
                <a:solidFill>
                  <a:srgbClr val="555555"/>
                </a:solidFill>
                <a:highlight>
                  <a:srgbClr val="FFFFFF"/>
                </a:highlight>
                <a:latin typeface="Arial"/>
                <a:ea typeface="Arial"/>
                <a:cs typeface="Arial"/>
                <a:sym typeface="Arial"/>
              </a:rPr>
              <a:t>These set of instructions are like hotspots which the Hotspot Profiler will keep an eye on and then act accordingly to optimize the performance of Java Virtual Machine. </a:t>
            </a:r>
            <a:br>
              <a:rPr lang="en" sz="1200">
                <a:solidFill>
                  <a:srgbClr val="222222"/>
                </a:solidFill>
                <a:highlight>
                  <a:srgbClr val="FFFFFF"/>
                </a:highlight>
                <a:latin typeface="Arial"/>
                <a:ea typeface="Arial"/>
                <a:cs typeface="Arial"/>
                <a:sym typeface="Arial"/>
              </a:rPr>
            </a:br>
            <a:r>
              <a:rPr lang="en" sz="1200">
                <a:solidFill>
                  <a:srgbClr val="222222"/>
                </a:solidFill>
                <a:highlight>
                  <a:srgbClr val="FFFFFF"/>
                </a:highlight>
                <a:latin typeface="Arial"/>
                <a:ea typeface="Arial"/>
                <a:cs typeface="Arial"/>
                <a:sym typeface="Arial"/>
              </a:rPr>
              <a:t>								</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96" name="Google Shape;196;p29"/>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97" name="Google Shape;197;p29"/>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Execution Engine Cont.</a:t>
            </a:r>
            <a:endParaRPr b="1" sz="2400">
              <a:latin typeface="Raleway"/>
              <a:ea typeface="Raleway"/>
              <a:cs typeface="Raleway"/>
              <a:sym typeface="Raleway"/>
            </a:endParaRPr>
          </a:p>
        </p:txBody>
      </p:sp>
      <p:sp>
        <p:nvSpPr>
          <p:cNvPr id="198" name="Google Shape;198;p29"/>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200">
                <a:solidFill>
                  <a:srgbClr val="666666"/>
                </a:solidFill>
                <a:latin typeface="Raleway"/>
                <a:ea typeface="Raleway"/>
                <a:cs typeface="Raleway"/>
                <a:sym typeface="Raleway"/>
              </a:rPr>
              <a:t>Garbage Collector:</a:t>
            </a:r>
            <a:endParaRPr sz="1200">
              <a:solidFill>
                <a:srgbClr val="333333"/>
              </a:solidFill>
              <a:highlight>
                <a:srgbClr val="FFFFFF"/>
              </a:highlight>
              <a:latin typeface="Arial"/>
              <a:ea typeface="Arial"/>
              <a:cs typeface="Arial"/>
              <a:sym typeface="Arial"/>
            </a:endParaRPr>
          </a:p>
        </p:txBody>
      </p:sp>
      <p:pic>
        <p:nvPicPr>
          <p:cNvPr id="199" name="Google Shape;199;p29"/>
          <p:cNvPicPr preferRelativeResize="0"/>
          <p:nvPr/>
        </p:nvPicPr>
        <p:blipFill rotWithShape="1">
          <a:blip r:embed="rId5">
            <a:alphaModFix/>
          </a:blip>
          <a:srcRect b="3964" l="0" r="0" t="4056"/>
          <a:stretch/>
        </p:blipFill>
        <p:spPr>
          <a:xfrm>
            <a:off x="2978938" y="1485450"/>
            <a:ext cx="2938150" cy="3161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Milestones</a:t>
            </a:r>
            <a:endParaRPr>
              <a:solidFill>
                <a:schemeClr val="lt2"/>
              </a:solidFill>
            </a:endParaRPr>
          </a:p>
        </p:txBody>
      </p:sp>
      <p:graphicFrame>
        <p:nvGraphicFramePr>
          <p:cNvPr id="205" name="Google Shape;205;p30"/>
          <p:cNvGraphicFramePr/>
          <p:nvPr/>
        </p:nvGraphicFramePr>
        <p:xfrm>
          <a:off x="323100" y="2393975"/>
          <a:ext cx="3000000" cy="3000000"/>
        </p:xfrm>
        <a:graphic>
          <a:graphicData uri="http://schemas.openxmlformats.org/drawingml/2006/table">
            <a:tbl>
              <a:tblPr>
                <a:noFill/>
                <a:tableStyleId>{7AEF366E-5FA4-4049-B972-2741A53A1787}</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noAutofit/>
                    </a:bodyPr>
                    <a:lstStyle/>
                    <a:p>
                      <a:pPr indent="0" lvl="0" marL="0" rtl="0" algn="ctr">
                        <a:spcBef>
                          <a:spcPts val="0"/>
                        </a:spcBef>
                        <a:spcAft>
                          <a:spcPts val="0"/>
                        </a:spcAft>
                        <a:buNone/>
                      </a:pPr>
                      <a:r>
                        <a:rPr lang="en" sz="1800">
                          <a:solidFill>
                            <a:srgbClr val="FFFFFF"/>
                          </a:solidFill>
                        </a:rPr>
                        <a:t>2014</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noAutofit/>
                    </a:bodyPr>
                    <a:lstStyle/>
                    <a:p>
                      <a:pPr indent="0" lvl="0" marL="0" rtl="0" algn="ctr">
                        <a:spcBef>
                          <a:spcPts val="0"/>
                        </a:spcBef>
                        <a:spcAft>
                          <a:spcPts val="0"/>
                        </a:spcAft>
                        <a:buNone/>
                      </a:pPr>
                      <a:r>
                        <a:rPr lang="en" sz="1800">
                          <a:solidFill>
                            <a:srgbClr val="FFFFFF"/>
                          </a:solidFill>
                        </a:rPr>
                        <a:t>2015</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206" name="Google Shape;206;p30"/>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207" name="Google Shape;207;p30"/>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2014</a:t>
            </a:r>
            <a:endParaRPr b="1" sz="1800">
              <a:solidFill>
                <a:schemeClr val="dk1"/>
              </a:solidFill>
            </a:endParaRPr>
          </a:p>
        </p:txBody>
      </p:sp>
      <p:sp>
        <p:nvSpPr>
          <p:cNvPr id="208" name="Google Shape;208;p30"/>
          <p:cNvSpPr txBox="1"/>
          <p:nvPr>
            <p:ph idx="4294967295" type="body"/>
          </p:nvPr>
        </p:nvSpPr>
        <p:spPr>
          <a:xfrm>
            <a:off x="646175" y="1560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Translate web pages with Chrome extension</a:t>
            </a:r>
            <a:endParaRPr sz="1400"/>
          </a:p>
          <a:p>
            <a:pPr indent="0" lvl="0" marL="0" rtl="0" algn="l">
              <a:spcBef>
                <a:spcPts val="1600"/>
              </a:spcBef>
              <a:spcAft>
                <a:spcPts val="1600"/>
              </a:spcAft>
              <a:buNone/>
            </a:pPr>
            <a:r>
              <a:t/>
            </a:r>
            <a:endParaRPr sz="1400"/>
          </a:p>
        </p:txBody>
      </p:sp>
      <p:sp>
        <p:nvSpPr>
          <p:cNvPr id="209" name="Google Shape;209;p30"/>
          <p:cNvSpPr txBox="1"/>
          <p:nvPr>
            <p:ph type="title"/>
          </p:nvPr>
        </p:nvSpPr>
        <p:spPr>
          <a:xfrm>
            <a:off x="3251009" y="36683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August 2015</a:t>
            </a:r>
            <a:endParaRPr b="1" sz="1800">
              <a:solidFill>
                <a:schemeClr val="dk1"/>
              </a:solidFill>
            </a:endParaRPr>
          </a:p>
        </p:txBody>
      </p:sp>
      <p:sp>
        <p:nvSpPr>
          <p:cNvPr id="210" name="Google Shape;210;p30"/>
          <p:cNvSpPr txBox="1"/>
          <p:nvPr>
            <p:ph idx="4294967295" type="body"/>
          </p:nvPr>
        </p:nvSpPr>
        <p:spPr>
          <a:xfrm>
            <a:off x="3251009" y="3993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Translate conversations through your Android watch</a:t>
            </a:r>
            <a:endParaRPr sz="1400"/>
          </a:p>
        </p:txBody>
      </p:sp>
      <p:sp>
        <p:nvSpPr>
          <p:cNvPr id="211" name="Google Shape;211;p30"/>
          <p:cNvSpPr txBox="1"/>
          <p:nvPr>
            <p:ph type="title"/>
          </p:nvPr>
        </p:nvSpPr>
        <p:spPr>
          <a:xfrm>
            <a:off x="5091057" y="1235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October 2015</a:t>
            </a:r>
            <a:endParaRPr b="1" sz="1800">
              <a:solidFill>
                <a:schemeClr val="dk1"/>
              </a:solidFill>
            </a:endParaRPr>
          </a:p>
        </p:txBody>
      </p:sp>
      <p:sp>
        <p:nvSpPr>
          <p:cNvPr id="212" name="Google Shape;212;p30"/>
          <p:cNvSpPr txBox="1"/>
          <p:nvPr>
            <p:ph idx="4294967295" type="body"/>
          </p:nvPr>
        </p:nvSpPr>
        <p:spPr>
          <a:xfrm>
            <a:off x="5091049" y="15604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Translate text within an app</a:t>
            </a:r>
            <a:endParaRPr sz="1400"/>
          </a:p>
        </p:txBody>
      </p:sp>
      <p:sp>
        <p:nvSpPr>
          <p:cNvPr id="213" name="Google Shape;213;p30"/>
          <p:cNvSpPr txBox="1"/>
          <p:nvPr>
            <p:ph type="title"/>
          </p:nvPr>
        </p:nvSpPr>
        <p:spPr>
          <a:xfrm>
            <a:off x="6245122" y="3668337"/>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November 2015</a:t>
            </a:r>
            <a:endParaRPr b="1" sz="1800">
              <a:solidFill>
                <a:schemeClr val="dk1"/>
              </a:solidFill>
            </a:endParaRPr>
          </a:p>
        </p:txBody>
      </p:sp>
      <p:sp>
        <p:nvSpPr>
          <p:cNvPr id="214" name="Google Shape;214;p30"/>
          <p:cNvSpPr txBox="1"/>
          <p:nvPr>
            <p:ph idx="4294967295" type="body"/>
          </p:nvPr>
        </p:nvSpPr>
        <p:spPr>
          <a:xfrm>
            <a:off x="6245125" y="399375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Translate written text from English or German to Arabic with the click of a camera</a:t>
            </a:r>
            <a:endParaRPr sz="1400"/>
          </a:p>
        </p:txBody>
      </p:sp>
      <p:cxnSp>
        <p:nvCxnSpPr>
          <p:cNvPr id="215" name="Google Shape;215;p30"/>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16" name="Google Shape;216;p30"/>
          <p:cNvCxnSpPr/>
          <p:nvPr/>
        </p:nvCxnSpPr>
        <p:spPr>
          <a:xfrm rot="10800000">
            <a:off x="4997750" y="14393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217" name="Google Shape;217;p30"/>
          <p:cNvCxnSpPr/>
          <p:nvPr/>
        </p:nvCxnSpPr>
        <p:spPr>
          <a:xfrm>
            <a:off x="6168925" y="3113100"/>
            <a:ext cx="0" cy="8280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people are saying</a:t>
            </a:r>
            <a:endParaRPr/>
          </a:p>
        </p:txBody>
      </p:sp>
      <p:sp>
        <p:nvSpPr>
          <p:cNvPr id="223" name="Google Shape;223;p31"/>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Translate has officially inspired me to learn French </a:t>
            </a:r>
            <a:endParaRPr sz="2100">
              <a:solidFill>
                <a:schemeClr val="lt1"/>
              </a:solidFill>
            </a:endParaRPr>
          </a:p>
          <a:p>
            <a:pPr indent="0" lvl="0" marL="0" rtl="0" algn="l">
              <a:spcBef>
                <a:spcPts val="1200"/>
              </a:spcBef>
              <a:spcAft>
                <a:spcPts val="1200"/>
              </a:spcAft>
              <a:buNone/>
            </a:pPr>
            <a:r>
              <a:rPr b="0" lang="en" sz="1400"/>
              <a:t>Abby Author</a:t>
            </a:r>
            <a:r>
              <a:rPr b="0" lang="en" sz="1400">
                <a:solidFill>
                  <a:schemeClr val="lt1"/>
                </a:solidFill>
              </a:rPr>
              <a:t>, NYC</a:t>
            </a:r>
            <a:endParaRPr b="0" sz="1400">
              <a:solidFill>
                <a:schemeClr val="lt1"/>
              </a:solidFill>
            </a:endParaRPr>
          </a:p>
        </p:txBody>
      </p:sp>
      <p:sp>
        <p:nvSpPr>
          <p:cNvPr id="227" name="Google Shape;227;p31"/>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With this app, I’m confident to plan a trip to rural Vietnam</a:t>
            </a:r>
            <a:endParaRPr sz="2100">
              <a:solidFill>
                <a:schemeClr val="lt1"/>
              </a:solidFill>
            </a:endParaRPr>
          </a:p>
          <a:p>
            <a:pPr indent="0" lvl="0" marL="0" rtl="0" algn="l">
              <a:spcBef>
                <a:spcPts val="1200"/>
              </a:spcBef>
              <a:spcAft>
                <a:spcPts val="1200"/>
              </a:spcAft>
              <a:buNone/>
            </a:pPr>
            <a:r>
              <a:rPr b="0" lang="en" sz="1400"/>
              <a:t>Wendy Writer</a:t>
            </a:r>
            <a:r>
              <a:rPr b="0" lang="en" sz="1400">
                <a:solidFill>
                  <a:schemeClr val="lt1"/>
                </a:solidFill>
              </a:rPr>
              <a:t>, CA</a:t>
            </a:r>
            <a:endParaRPr sz="1400">
              <a:solidFill>
                <a:schemeClr val="lt1"/>
              </a:solidFill>
            </a:endParaRPr>
          </a:p>
        </p:txBody>
      </p:sp>
      <p:sp>
        <p:nvSpPr>
          <p:cNvPr id="228" name="Google Shape;228;p31"/>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Visual translation feels like magic</a:t>
            </a:r>
            <a:endParaRPr sz="2100">
              <a:solidFill>
                <a:schemeClr val="lt1"/>
              </a:solidFill>
            </a:endParaRPr>
          </a:p>
          <a:p>
            <a:pPr indent="0" lvl="0" marL="0" rtl="0" algn="l">
              <a:spcBef>
                <a:spcPts val="1200"/>
              </a:spcBef>
              <a:spcAft>
                <a:spcPts val="1200"/>
              </a:spcAft>
              <a:buNone/>
            </a:pPr>
            <a:r>
              <a:rPr b="0" lang="en" sz="1400"/>
              <a:t>Ronny Reader</a:t>
            </a:r>
            <a:r>
              <a:rPr b="0" lang="en" sz="1400">
                <a:solidFill>
                  <a:schemeClr val="lt1"/>
                </a:solidFill>
              </a:rPr>
              <a:t>, NYC</a:t>
            </a:r>
            <a:endParaRPr b="0" sz="1400">
              <a:solidFill>
                <a:schemeClr val="lt1"/>
              </a:solidFill>
            </a:endParaRPr>
          </a:p>
        </p:txBody>
      </p:sp>
      <p:sp>
        <p:nvSpPr>
          <p:cNvPr id="229" name="Google Shape;229;p31"/>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Lato"/>
                <a:ea typeface="Lato"/>
                <a:cs typeface="Lato"/>
                <a:sym typeface="Lato"/>
              </a:rPr>
              <a:t>Quotes for illustration purposes only</a:t>
            </a:r>
            <a:endParaRPr i="1" sz="1200">
              <a:solidFill>
                <a:schemeClr val="accent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2444700" y="162737"/>
            <a:ext cx="4254600" cy="4818038"/>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66" name="Google Shape;66;p14"/>
          <p:cNvPicPr preferRelativeResize="0"/>
          <p:nvPr/>
        </p:nvPicPr>
        <p:blipFill rotWithShape="1">
          <a:blip r:embed="rId4">
            <a:alphaModFix/>
          </a:blip>
          <a:srcRect b="367" l="0" r="0" t="377"/>
          <a:stretch/>
        </p:blipFill>
        <p:spPr>
          <a:xfrm rot="-4">
            <a:off x="5237725" y="406900"/>
            <a:ext cx="1186374" cy="1228623"/>
          </a:xfrm>
          <a:prstGeom prst="rect">
            <a:avLst/>
          </a:prstGeom>
          <a:noFill/>
          <a:ln>
            <a:noFill/>
          </a:ln>
        </p:spPr>
      </p:pic>
      <p:sp>
        <p:nvSpPr>
          <p:cNvPr id="67" name="Google Shape;67;p14"/>
          <p:cNvSpPr txBox="1"/>
          <p:nvPr/>
        </p:nvSpPr>
        <p:spPr>
          <a:xfrm>
            <a:off x="2855550" y="661300"/>
            <a:ext cx="2165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Raleway"/>
                <a:ea typeface="Raleway"/>
                <a:cs typeface="Raleway"/>
                <a:sym typeface="Raleway"/>
              </a:rPr>
              <a:t>Content</a:t>
            </a:r>
            <a:endParaRPr b="1" sz="3000">
              <a:latin typeface="Raleway"/>
              <a:ea typeface="Raleway"/>
              <a:cs typeface="Raleway"/>
              <a:sym typeface="Raleway"/>
            </a:endParaRPr>
          </a:p>
        </p:txBody>
      </p:sp>
      <p:sp>
        <p:nvSpPr>
          <p:cNvPr id="68" name="Google Shape;68;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Java Virtual Machine</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Hotspot Architecture</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Class Loader Subsystem</a:t>
            </a:r>
            <a:endParaRPr b="1">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Runtime Data Areas</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The Heap</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Java Threads or Thread Stack</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Execution Engine</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JIT Compiler</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Garbage Collectors</a:t>
            </a:r>
            <a:endParaRPr b="1" sz="1400">
              <a:solidFill>
                <a:srgbClr val="666666"/>
              </a:solidFill>
              <a:latin typeface="Raleway"/>
              <a:ea typeface="Raleway"/>
              <a:cs typeface="Raleway"/>
              <a:sym typeface="Raleway"/>
            </a:endParaRPr>
          </a:p>
          <a:p>
            <a:pPr indent="-317500" lvl="0" marL="457200" rtl="0" algn="l">
              <a:spcBef>
                <a:spcPts val="0"/>
              </a:spcBef>
              <a:spcAft>
                <a:spcPts val="0"/>
              </a:spcAft>
              <a:buClr>
                <a:srgbClr val="666666"/>
              </a:buClr>
              <a:buSzPts val="1400"/>
              <a:buFont typeface="Raleway"/>
              <a:buChar char="●"/>
            </a:pPr>
            <a:r>
              <a:rPr b="1" lang="en" sz="1400">
                <a:solidFill>
                  <a:srgbClr val="666666"/>
                </a:solidFill>
                <a:latin typeface="Raleway"/>
                <a:ea typeface="Raleway"/>
                <a:cs typeface="Raleway"/>
                <a:sym typeface="Raleway"/>
              </a:rPr>
              <a:t>Conclusion</a:t>
            </a:r>
            <a:endParaRPr b="1" sz="1400">
              <a:solidFill>
                <a:srgbClr val="666666"/>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32"/>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235" name="Google Shape;235;p32"/>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a 2nd language? </a:t>
            </a:r>
            <a:br>
              <a:rPr lang="en"/>
            </a:br>
            <a:r>
              <a:rPr lang="en"/>
              <a:t>Make Google Translate  even better by joining </a:t>
            </a:r>
            <a:br>
              <a:rPr lang="en"/>
            </a:br>
            <a:r>
              <a:rPr lang="en"/>
              <a:t>the </a:t>
            </a:r>
            <a:r>
              <a:rPr lang="en">
                <a:solidFill>
                  <a:schemeClr val="accent5"/>
                </a:solidFill>
                <a:uFill>
                  <a:noFill/>
                </a:uFill>
                <a:hlinkClick r:id="rId4"/>
              </a:rPr>
              <a:t>community</a:t>
            </a:r>
            <a:r>
              <a:rPr lang="en"/>
              <a:t>.</a:t>
            </a:r>
            <a:endParaRPr/>
          </a:p>
        </p:txBody>
      </p:sp>
      <p:grpSp>
        <p:nvGrpSpPr>
          <p:cNvPr id="236" name="Google Shape;236;p32"/>
          <p:cNvGrpSpPr/>
          <p:nvPr/>
        </p:nvGrpSpPr>
        <p:grpSpPr>
          <a:xfrm>
            <a:off x="6781388" y="2464029"/>
            <a:ext cx="2212050" cy="2537076"/>
            <a:chOff x="6803275" y="395363"/>
            <a:chExt cx="2212050" cy="2537076"/>
          </a:xfrm>
        </p:grpSpPr>
        <p:pic>
          <p:nvPicPr>
            <p:cNvPr id="237" name="Google Shape;237;p32"/>
            <p:cNvPicPr preferRelativeResize="0"/>
            <p:nvPr/>
          </p:nvPicPr>
          <p:blipFill>
            <a:blip r:embed="rId5">
              <a:alphaModFix/>
            </a:blip>
            <a:stretch>
              <a:fillRect/>
            </a:stretch>
          </p:blipFill>
          <p:spPr>
            <a:xfrm>
              <a:off x="6803275" y="427445"/>
              <a:ext cx="2212050" cy="2504994"/>
            </a:xfrm>
            <a:prstGeom prst="rect">
              <a:avLst/>
            </a:prstGeom>
            <a:noFill/>
            <a:ln>
              <a:noFill/>
            </a:ln>
          </p:spPr>
        </p:pic>
        <p:pic>
          <p:nvPicPr>
            <p:cNvPr descr="Piece of duct tape sticking a note to the slide" id="238" name="Google Shape;238;p32"/>
            <p:cNvPicPr preferRelativeResize="0"/>
            <p:nvPr/>
          </p:nvPicPr>
          <p:blipFill rotWithShape="1">
            <a:blip r:embed="rId6">
              <a:alphaModFix/>
            </a:blip>
            <a:srcRect b="10011" l="9244" r="2118" t="5926"/>
            <a:stretch/>
          </p:blipFill>
          <p:spPr>
            <a:xfrm rot="154826">
              <a:off x="7370663" y="419419"/>
              <a:ext cx="1077273" cy="382687"/>
            </a:xfrm>
            <a:prstGeom prst="rect">
              <a:avLst/>
            </a:prstGeom>
            <a:noFill/>
            <a:ln>
              <a:noFill/>
            </a:ln>
          </p:spPr>
        </p:pic>
        <p:sp>
          <p:nvSpPr>
            <p:cNvPr id="239" name="Google Shape;239;p3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Inspire your audience to act on the information they just learned.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Depending on your idea, this can be anything from downloading </a:t>
              </a:r>
              <a:br>
                <a:rPr lang="en" sz="1200">
                  <a:solidFill>
                    <a:schemeClr val="dk2"/>
                  </a:solidFill>
                  <a:latin typeface="Raleway"/>
                  <a:ea typeface="Raleway"/>
                  <a:cs typeface="Raleway"/>
                  <a:sym typeface="Raleway"/>
                </a:rPr>
              </a:br>
              <a:r>
                <a:rPr lang="en" sz="1200">
                  <a:solidFill>
                    <a:schemeClr val="dk2"/>
                  </a:solidFill>
                  <a:latin typeface="Raleway"/>
                  <a:ea typeface="Raleway"/>
                  <a:cs typeface="Raleway"/>
                  <a:sym typeface="Raleway"/>
                </a:rPr>
                <a:t>an app to joining </a:t>
              </a:r>
              <a:br>
                <a:rPr lang="en" sz="1200">
                  <a:solidFill>
                    <a:schemeClr val="dk2"/>
                  </a:solidFill>
                  <a:latin typeface="Raleway"/>
                  <a:ea typeface="Raleway"/>
                  <a:cs typeface="Raleway"/>
                  <a:sym typeface="Raleway"/>
                </a:rPr>
              </a:br>
              <a:r>
                <a:rPr lang="en" sz="1200">
                  <a:solidFill>
                    <a:schemeClr val="dk2"/>
                  </a:solidFill>
                  <a:latin typeface="Raleway"/>
                  <a:ea typeface="Raleway"/>
                  <a:cs typeface="Raleway"/>
                  <a:sym typeface="Raleway"/>
                </a:rPr>
                <a:t>an organization.</a:t>
              </a:r>
              <a:endParaRPr b="1">
                <a:solidFill>
                  <a:schemeClr val="dk1"/>
                </a:solidFill>
                <a:latin typeface="Raleway"/>
                <a:ea typeface="Raleway"/>
                <a:cs typeface="Raleway"/>
                <a:sym typeface="Raleway"/>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idx="4294967295" type="title"/>
          </p:nvPr>
        </p:nvSpPr>
        <p:spPr>
          <a:xfrm>
            <a:off x="535775" y="489125"/>
            <a:ext cx="5197200" cy="886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b="1" lang="en" sz="3600">
                <a:solidFill>
                  <a:srgbClr val="FFFFFF"/>
                </a:solidFill>
                <a:latin typeface="Arial"/>
                <a:ea typeface="Arial"/>
                <a:cs typeface="Arial"/>
                <a:sym typeface="Arial"/>
              </a:rPr>
              <a:t>Java Virtual Machine</a:t>
            </a:r>
            <a:endParaRPr sz="3600">
              <a:solidFill>
                <a:srgbClr val="FFFFFF"/>
              </a:solidFill>
            </a:endParaRPr>
          </a:p>
        </p:txBody>
      </p:sp>
      <p:sp>
        <p:nvSpPr>
          <p:cNvPr id="74" name="Google Shape;74;p15"/>
          <p:cNvSpPr txBox="1"/>
          <p:nvPr>
            <p:ph idx="4294967295" type="title"/>
          </p:nvPr>
        </p:nvSpPr>
        <p:spPr>
          <a:xfrm>
            <a:off x="535775" y="1480150"/>
            <a:ext cx="5197200" cy="942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400">
                <a:solidFill>
                  <a:srgbClr val="FFFFFF"/>
                </a:solidFill>
                <a:latin typeface="Arial"/>
                <a:ea typeface="Arial"/>
                <a:cs typeface="Arial"/>
                <a:sym typeface="Arial"/>
              </a:rPr>
              <a:t>The Java Virtual Machine (JVM) is an abstract computing machine. The JVM is a program that looks like a machine to the programs written to execute in it.</a:t>
            </a:r>
            <a:endParaRPr sz="1400">
              <a:solidFill>
                <a:srgbClr val="FFFFFF"/>
              </a:solidFill>
              <a:latin typeface="Arial"/>
              <a:ea typeface="Arial"/>
              <a:cs typeface="Arial"/>
              <a:sym typeface="Arial"/>
            </a:endParaRPr>
          </a:p>
        </p:txBody>
      </p:sp>
      <p:pic>
        <p:nvPicPr>
          <p:cNvPr id="75" name="Google Shape;75;p15"/>
          <p:cNvPicPr preferRelativeResize="0"/>
          <p:nvPr/>
        </p:nvPicPr>
        <p:blipFill rotWithShape="1">
          <a:blip r:embed="rId3">
            <a:alphaModFix/>
          </a:blip>
          <a:srcRect b="0" l="0" r="0" t="0"/>
          <a:stretch/>
        </p:blipFill>
        <p:spPr>
          <a:xfrm>
            <a:off x="6097450" y="2712800"/>
            <a:ext cx="2735276" cy="2051349"/>
          </a:xfrm>
          <a:prstGeom prst="rect">
            <a:avLst/>
          </a:prstGeom>
          <a:noFill/>
          <a:ln>
            <a:noFill/>
          </a:ln>
        </p:spPr>
      </p:pic>
      <p:sp>
        <p:nvSpPr>
          <p:cNvPr id="76" name="Google Shape;76;p15"/>
          <p:cNvSpPr txBox="1"/>
          <p:nvPr>
            <p:ph idx="4294967295" type="title"/>
          </p:nvPr>
        </p:nvSpPr>
        <p:spPr>
          <a:xfrm>
            <a:off x="535775" y="2571750"/>
            <a:ext cx="5197200" cy="1501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400">
                <a:solidFill>
                  <a:srgbClr val="FFFFFF"/>
                </a:solidFill>
                <a:latin typeface="Arial"/>
                <a:ea typeface="Arial"/>
                <a:cs typeface="Arial"/>
                <a:sym typeface="Arial"/>
              </a:rPr>
              <a:t>The Java virtual machine knows nothing of the Java programming language, only of a particular binary format, the class file format. A class file contains Java virtual machine instructions (or bytecodes) and a symbol table, as well as other ancillary information.</a:t>
            </a:r>
            <a:endParaRPr sz="14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82" name="Google Shape;82;p16"/>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83" name="Google Shape;83;p16"/>
          <p:cNvSpPr txBox="1"/>
          <p:nvPr/>
        </p:nvSpPr>
        <p:spPr>
          <a:xfrm>
            <a:off x="1808550" y="512050"/>
            <a:ext cx="5276100" cy="680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Hotspot Architecture</a:t>
            </a:r>
            <a:endParaRPr b="1" sz="2400">
              <a:latin typeface="Raleway"/>
              <a:ea typeface="Raleway"/>
              <a:cs typeface="Raleway"/>
              <a:sym typeface="Raleway"/>
            </a:endParaRPr>
          </a:p>
        </p:txBody>
      </p:sp>
      <p:sp>
        <p:nvSpPr>
          <p:cNvPr id="84" name="Google Shape;84;p16"/>
          <p:cNvSpPr txBox="1"/>
          <p:nvPr>
            <p:ph idx="4294967295" type="body"/>
          </p:nvPr>
        </p:nvSpPr>
        <p:spPr>
          <a:xfrm>
            <a:off x="1808550" y="1346900"/>
            <a:ext cx="52761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b="1" sz="1400">
              <a:solidFill>
                <a:srgbClr val="666666"/>
              </a:solidFill>
              <a:latin typeface="Raleway"/>
              <a:ea typeface="Raleway"/>
              <a:cs typeface="Raleway"/>
              <a:sym typeface="Raleway"/>
            </a:endParaRPr>
          </a:p>
        </p:txBody>
      </p:sp>
      <p:pic>
        <p:nvPicPr>
          <p:cNvPr id="85" name="Google Shape;85;p16"/>
          <p:cNvPicPr preferRelativeResize="0"/>
          <p:nvPr/>
        </p:nvPicPr>
        <p:blipFill>
          <a:blip r:embed="rId5">
            <a:alphaModFix/>
          </a:blip>
          <a:stretch>
            <a:fillRect/>
          </a:stretch>
        </p:blipFill>
        <p:spPr>
          <a:xfrm>
            <a:off x="1750175" y="1299250"/>
            <a:ext cx="5403350" cy="3423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91" name="Google Shape;91;p17"/>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92" name="Google Shape;92;p17"/>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Class Loader Subsystem</a:t>
            </a:r>
            <a:endParaRPr b="1" sz="2400">
              <a:latin typeface="Raleway"/>
              <a:ea typeface="Raleway"/>
              <a:cs typeface="Raleway"/>
              <a:sym typeface="Raleway"/>
            </a:endParaRPr>
          </a:p>
        </p:txBody>
      </p:sp>
      <p:sp>
        <p:nvSpPr>
          <p:cNvPr id="93" name="Google Shape;93;p17"/>
          <p:cNvSpPr txBox="1"/>
          <p:nvPr>
            <p:ph idx="4294967295" type="body"/>
          </p:nvPr>
        </p:nvSpPr>
        <p:spPr>
          <a:xfrm>
            <a:off x="1808550" y="1346900"/>
            <a:ext cx="52761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333333"/>
                </a:solidFill>
                <a:highlight>
                  <a:srgbClr val="FFFFFF"/>
                </a:highlight>
                <a:latin typeface="Arial"/>
                <a:ea typeface="Arial"/>
                <a:cs typeface="Arial"/>
                <a:sym typeface="Arial"/>
              </a:rPr>
              <a:t>The classloader subsystem is an essential core of the Java Virtual machine and is used for loading/reading the </a:t>
            </a:r>
            <a:r>
              <a:rPr lang="en" sz="1400">
                <a:solidFill>
                  <a:srgbClr val="666666"/>
                </a:solidFill>
                <a:highlight>
                  <a:srgbClr val="FFFFFF"/>
                </a:highlight>
                <a:latin typeface="Arial"/>
                <a:ea typeface="Arial"/>
                <a:cs typeface="Arial"/>
                <a:sym typeface="Arial"/>
              </a:rPr>
              <a:t>.class</a:t>
            </a:r>
            <a:r>
              <a:rPr lang="en" sz="1400">
                <a:solidFill>
                  <a:srgbClr val="333333"/>
                </a:solidFill>
                <a:highlight>
                  <a:srgbClr val="FFFFFF"/>
                </a:highlight>
                <a:latin typeface="Arial"/>
                <a:ea typeface="Arial"/>
                <a:cs typeface="Arial"/>
                <a:sym typeface="Arial"/>
              </a:rPr>
              <a:t>. </a:t>
            </a:r>
            <a:r>
              <a:rPr lang="en" sz="1400">
                <a:solidFill>
                  <a:srgbClr val="222222"/>
                </a:solidFill>
                <a:highlight>
                  <a:srgbClr val="FFFFFF"/>
                </a:highlight>
                <a:latin typeface="Arial"/>
                <a:ea typeface="Arial"/>
                <a:cs typeface="Arial"/>
                <a:sym typeface="Arial"/>
              </a:rPr>
              <a:t>It loads, links and initializes the class when it refers to a class for the first time. Class loader subsystem is responsible for following 3 activities.</a:t>
            </a:r>
            <a:endParaRPr sz="1400">
              <a:solidFill>
                <a:srgbClr val="222222"/>
              </a:solidFill>
              <a:highlight>
                <a:srgbClr val="FFFFFF"/>
              </a:highlight>
              <a:latin typeface="Arial"/>
              <a:ea typeface="Arial"/>
              <a:cs typeface="Arial"/>
              <a:sym typeface="Arial"/>
            </a:endParaRPr>
          </a:p>
          <a:p>
            <a:pPr indent="-298450" lvl="0" marL="457200" rtl="0" algn="just">
              <a:spcBef>
                <a:spcPts val="1000"/>
              </a:spcBef>
              <a:spcAft>
                <a:spcPts val="0"/>
              </a:spcAft>
              <a:buClr>
                <a:srgbClr val="BF9000"/>
              </a:buClr>
              <a:buSzPts val="1100"/>
              <a:buFont typeface="Arial"/>
              <a:buChar char="●"/>
            </a:pPr>
            <a:r>
              <a:rPr lang="en" sz="1100">
                <a:solidFill>
                  <a:srgbClr val="BF9000"/>
                </a:solidFill>
                <a:highlight>
                  <a:srgbClr val="FFFFFF"/>
                </a:highlight>
                <a:latin typeface="Arial"/>
                <a:ea typeface="Arial"/>
                <a:cs typeface="Arial"/>
                <a:sym typeface="Arial"/>
              </a:rPr>
              <a:t>Loading: </a:t>
            </a:r>
            <a:r>
              <a:rPr lang="en" sz="1100">
                <a:solidFill>
                  <a:srgbClr val="222222"/>
                </a:solidFill>
                <a:highlight>
                  <a:srgbClr val="FFFFFF"/>
                </a:highlight>
                <a:latin typeface="Arial"/>
                <a:ea typeface="Arial"/>
                <a:cs typeface="Arial"/>
                <a:sym typeface="Arial"/>
              </a:rPr>
              <a:t>The Class loader reads the .class file, generate the corresponding binary data and save it in method area.</a:t>
            </a:r>
            <a:br>
              <a:rPr lang="en" sz="1100">
                <a:solidFill>
                  <a:srgbClr val="222222"/>
                </a:solidFill>
                <a:highlight>
                  <a:srgbClr val="FFFFFF"/>
                </a:highlight>
                <a:latin typeface="Courier New"/>
                <a:ea typeface="Courier New"/>
                <a:cs typeface="Courier New"/>
                <a:sym typeface="Courier New"/>
              </a:rPr>
            </a:br>
            <a:r>
              <a:rPr lang="en" sz="1100">
                <a:solidFill>
                  <a:srgbClr val="222222"/>
                </a:solidFill>
                <a:highlight>
                  <a:srgbClr val="FFFFFF"/>
                </a:highlight>
                <a:latin typeface="Courier New"/>
                <a:ea typeface="Courier New"/>
                <a:cs typeface="Courier New"/>
                <a:sym typeface="Courier New"/>
              </a:rPr>
              <a:t>									</a:t>
            </a:r>
            <a:endParaRPr sz="1100">
              <a:solidFill>
                <a:srgbClr val="BF9000"/>
              </a:solidFill>
              <a:highlight>
                <a:srgbClr val="FFFFFF"/>
              </a:highlight>
              <a:latin typeface="Arial"/>
              <a:ea typeface="Arial"/>
              <a:cs typeface="Arial"/>
              <a:sym typeface="Arial"/>
            </a:endParaRPr>
          </a:p>
          <a:p>
            <a:pPr indent="-298450" lvl="0" marL="457200" rtl="0" algn="just">
              <a:spcBef>
                <a:spcPts val="0"/>
              </a:spcBef>
              <a:spcAft>
                <a:spcPts val="0"/>
              </a:spcAft>
              <a:buClr>
                <a:srgbClr val="BF9000"/>
              </a:buClr>
              <a:buSzPts val="1100"/>
              <a:buFont typeface="Arial"/>
              <a:buChar char="●"/>
            </a:pPr>
            <a:r>
              <a:rPr lang="en" sz="1100">
                <a:solidFill>
                  <a:srgbClr val="BF9000"/>
                </a:solidFill>
                <a:highlight>
                  <a:srgbClr val="FFFFFF"/>
                </a:highlight>
                <a:latin typeface="Arial"/>
                <a:ea typeface="Arial"/>
                <a:cs typeface="Arial"/>
                <a:sym typeface="Arial"/>
              </a:rPr>
              <a:t>Linking: </a:t>
            </a:r>
            <a:r>
              <a:rPr lang="en" sz="1100">
                <a:solidFill>
                  <a:srgbClr val="222222"/>
                </a:solidFill>
                <a:highlight>
                  <a:srgbClr val="FFFFFF"/>
                </a:highlight>
                <a:latin typeface="Arial"/>
                <a:ea typeface="Arial"/>
                <a:cs typeface="Arial"/>
                <a:sym typeface="Arial"/>
              </a:rPr>
              <a:t>Performs verification, preparation, and (optionally) resolution.</a:t>
            </a:r>
            <a:br>
              <a:rPr lang="en" sz="1100">
                <a:solidFill>
                  <a:srgbClr val="222222"/>
                </a:solidFill>
                <a:highlight>
                  <a:srgbClr val="FFFFFF"/>
                </a:highlight>
                <a:latin typeface="Arial"/>
                <a:ea typeface="Arial"/>
                <a:cs typeface="Arial"/>
                <a:sym typeface="Arial"/>
              </a:rPr>
            </a:br>
            <a:r>
              <a:rPr lang="en" sz="1100">
                <a:solidFill>
                  <a:srgbClr val="222222"/>
                </a:solidFill>
                <a:highlight>
                  <a:srgbClr val="FFFFFF"/>
                </a:highlight>
                <a:latin typeface="Courier New"/>
                <a:ea typeface="Courier New"/>
                <a:cs typeface="Courier New"/>
                <a:sym typeface="Courier New"/>
              </a:rPr>
              <a:t>									</a:t>
            </a:r>
            <a:endParaRPr sz="11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100">
                <a:solidFill>
                  <a:srgbClr val="BF9000"/>
                </a:solidFill>
                <a:highlight>
                  <a:srgbClr val="FFFFFF"/>
                </a:highlight>
                <a:latin typeface="Arial"/>
                <a:ea typeface="Arial"/>
                <a:cs typeface="Arial"/>
                <a:sym typeface="Arial"/>
              </a:rPr>
              <a:t>Initialization: </a:t>
            </a:r>
            <a:r>
              <a:rPr lang="en" sz="1100">
                <a:solidFill>
                  <a:srgbClr val="222222"/>
                </a:solidFill>
                <a:highlight>
                  <a:srgbClr val="FFFFFF"/>
                </a:highlight>
                <a:latin typeface="Arial"/>
                <a:ea typeface="Arial"/>
                <a:cs typeface="Arial"/>
                <a:sym typeface="Arial"/>
              </a:rPr>
              <a:t>In this phase, all static variables are assigned with their values defined in the code and static block(if any). This is executed from top to bottom in a class and from parent to child in class hierarchy.</a:t>
            </a:r>
            <a:br>
              <a:rPr lang="en" sz="850">
                <a:solidFill>
                  <a:srgbClr val="222222"/>
                </a:solidFill>
                <a:highlight>
                  <a:srgbClr val="FFFFFF"/>
                </a:highlight>
                <a:latin typeface="Courier New"/>
                <a:ea typeface="Courier New"/>
                <a:cs typeface="Courier New"/>
                <a:sym typeface="Courier New"/>
              </a:rPr>
            </a:br>
            <a:r>
              <a:rPr lang="en" sz="850">
                <a:solidFill>
                  <a:srgbClr val="222222"/>
                </a:solidFill>
                <a:highlight>
                  <a:srgbClr val="FFFFFF"/>
                </a:highlight>
                <a:latin typeface="Courier New"/>
                <a:ea typeface="Courier New"/>
                <a:cs typeface="Courier New"/>
                <a:sym typeface="Courier New"/>
              </a:rPr>
              <a:t>									</a:t>
            </a:r>
            <a:endParaRPr sz="1400">
              <a:solidFill>
                <a:srgbClr val="BF9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99" name="Google Shape;99;p18"/>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00" name="Google Shape;100;p18"/>
          <p:cNvSpPr txBox="1"/>
          <p:nvPr/>
        </p:nvSpPr>
        <p:spPr>
          <a:xfrm>
            <a:off x="1808550" y="512050"/>
            <a:ext cx="5276100" cy="680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Class Loader Subsystem Cont.</a:t>
            </a:r>
            <a:endParaRPr b="1" sz="2400">
              <a:latin typeface="Raleway"/>
              <a:ea typeface="Raleway"/>
              <a:cs typeface="Raleway"/>
              <a:sym typeface="Raleway"/>
            </a:endParaRPr>
          </a:p>
        </p:txBody>
      </p:sp>
      <p:sp>
        <p:nvSpPr>
          <p:cNvPr id="101" name="Google Shape;101;p18"/>
          <p:cNvSpPr txBox="1"/>
          <p:nvPr>
            <p:ph idx="4294967295" type="body"/>
          </p:nvPr>
        </p:nvSpPr>
        <p:spPr>
          <a:xfrm>
            <a:off x="1808550" y="1346900"/>
            <a:ext cx="52761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b="1" sz="1400">
              <a:solidFill>
                <a:srgbClr val="666666"/>
              </a:solidFill>
              <a:latin typeface="Raleway"/>
              <a:ea typeface="Raleway"/>
              <a:cs typeface="Raleway"/>
              <a:sym typeface="Raleway"/>
            </a:endParaRPr>
          </a:p>
        </p:txBody>
      </p:sp>
      <p:pic>
        <p:nvPicPr>
          <p:cNvPr id="102" name="Google Shape;102;p18"/>
          <p:cNvPicPr preferRelativeResize="0"/>
          <p:nvPr/>
        </p:nvPicPr>
        <p:blipFill rotWithShape="1">
          <a:blip r:embed="rId5">
            <a:alphaModFix/>
          </a:blip>
          <a:srcRect b="0" l="0" r="0" t="0"/>
          <a:stretch/>
        </p:blipFill>
        <p:spPr>
          <a:xfrm>
            <a:off x="1719600" y="1299250"/>
            <a:ext cx="5495052" cy="3423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08" name="Google Shape;108;p19"/>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09" name="Google Shape;109;p19"/>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a:t>
            </a:r>
            <a:endParaRPr b="1" sz="2400">
              <a:latin typeface="Raleway"/>
              <a:ea typeface="Raleway"/>
              <a:cs typeface="Raleway"/>
              <a:sym typeface="Raleway"/>
            </a:endParaRPr>
          </a:p>
        </p:txBody>
      </p:sp>
      <p:sp>
        <p:nvSpPr>
          <p:cNvPr id="110" name="Google Shape;110;p19"/>
          <p:cNvSpPr txBox="1"/>
          <p:nvPr>
            <p:ph idx="4294967295" type="body"/>
          </p:nvPr>
        </p:nvSpPr>
        <p:spPr>
          <a:xfrm>
            <a:off x="1808550" y="1346900"/>
            <a:ext cx="52761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50">
                <a:solidFill>
                  <a:srgbClr val="333333"/>
                </a:solidFill>
                <a:highlight>
                  <a:srgbClr val="FFFFFF"/>
                </a:highlight>
                <a:latin typeface="Arial"/>
                <a:ea typeface="Arial"/>
                <a:cs typeface="Arial"/>
                <a:sym typeface="Arial"/>
              </a:rPr>
              <a:t>The runtime data area also known as </a:t>
            </a:r>
            <a:r>
              <a:rPr lang="en" sz="1150">
                <a:solidFill>
                  <a:srgbClr val="BF9000"/>
                </a:solidFill>
                <a:highlight>
                  <a:srgbClr val="FFFFFF"/>
                </a:highlight>
                <a:latin typeface="Arial"/>
                <a:ea typeface="Arial"/>
                <a:cs typeface="Arial"/>
                <a:sym typeface="Arial"/>
              </a:rPr>
              <a:t>memory management area</a:t>
            </a:r>
            <a:r>
              <a:rPr lang="en" sz="1150">
                <a:solidFill>
                  <a:srgbClr val="333333"/>
                </a:solidFill>
                <a:highlight>
                  <a:srgbClr val="FFFFFF"/>
                </a:highlight>
                <a:latin typeface="Arial"/>
                <a:ea typeface="Arial"/>
                <a:cs typeface="Arial"/>
                <a:sym typeface="Arial"/>
              </a:rPr>
              <a:t> is divided into five major components.</a:t>
            </a:r>
            <a:endParaRPr sz="1150">
              <a:solidFill>
                <a:srgbClr val="333333"/>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sz="1150">
              <a:solidFill>
                <a:srgbClr val="333333"/>
              </a:solidFill>
              <a:highlight>
                <a:srgbClr val="FFFFFF"/>
              </a:highlight>
              <a:latin typeface="Arial"/>
              <a:ea typeface="Arial"/>
              <a:cs typeface="Arial"/>
              <a:sym typeface="Arial"/>
            </a:endParaRPr>
          </a:p>
          <a:p>
            <a:pPr indent="-317500" lvl="0" marL="457200" rtl="0" algn="just">
              <a:spcBef>
                <a:spcPts val="100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Method Area</a:t>
            </a:r>
            <a:endParaRPr sz="14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Heap</a:t>
            </a:r>
            <a:endParaRPr sz="14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Java Thread (Stack Area)</a:t>
            </a:r>
            <a:endParaRPr sz="14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Program Counter Register (PC Register)</a:t>
            </a:r>
            <a:endParaRPr sz="1400">
              <a:solidFill>
                <a:srgbClr val="BF9000"/>
              </a:solidFill>
              <a:highlight>
                <a:srgbClr val="FFFFFF"/>
              </a:highlight>
              <a:latin typeface="Arial"/>
              <a:ea typeface="Arial"/>
              <a:cs typeface="Arial"/>
              <a:sym typeface="Arial"/>
            </a:endParaRPr>
          </a:p>
          <a:p>
            <a:pPr indent="-317500" lvl="0" marL="457200" rtl="0" algn="just">
              <a:spcBef>
                <a:spcPts val="0"/>
              </a:spcBef>
              <a:spcAft>
                <a:spcPts val="0"/>
              </a:spcAft>
              <a:buClr>
                <a:srgbClr val="BF9000"/>
              </a:buClr>
              <a:buSzPts val="1400"/>
              <a:buFont typeface="Arial"/>
              <a:buChar char="●"/>
            </a:pPr>
            <a:r>
              <a:rPr lang="en" sz="1400">
                <a:solidFill>
                  <a:srgbClr val="BF9000"/>
                </a:solidFill>
                <a:highlight>
                  <a:srgbClr val="FFFFFF"/>
                </a:highlight>
                <a:latin typeface="Arial"/>
                <a:ea typeface="Arial"/>
                <a:cs typeface="Arial"/>
                <a:sym typeface="Arial"/>
              </a:rPr>
              <a:t>Native Method Area (Native Method Stack)</a:t>
            </a:r>
            <a:endParaRPr sz="1400">
              <a:solidFill>
                <a:srgbClr val="BF9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16" name="Google Shape;116;p20"/>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17" name="Google Shape;117;p20"/>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118" name="Google Shape;118;p20"/>
          <p:cNvSpPr txBox="1"/>
          <p:nvPr>
            <p:ph idx="4294967295" type="body"/>
          </p:nvPr>
        </p:nvSpPr>
        <p:spPr>
          <a:xfrm>
            <a:off x="1808550" y="1154050"/>
            <a:ext cx="5276100" cy="352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Method Area:</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222222"/>
                </a:solidFill>
                <a:highlight>
                  <a:srgbClr val="FFFFFF"/>
                </a:highlight>
                <a:latin typeface="Arial"/>
                <a:ea typeface="Arial"/>
                <a:cs typeface="Arial"/>
                <a:sym typeface="Arial"/>
              </a:rPr>
              <a:t>The method area is the one responsible for holding all class level information like class name, immediate parent class name, methods and variables information etc. are stored, including static variables. There is only one method area per JVM, and it is a shared resource.</a:t>
            </a:r>
            <a:endParaRPr sz="1200">
              <a:solidFill>
                <a:srgbClr val="222222"/>
              </a:solidFill>
              <a:highlight>
                <a:srgbClr val="FFFFFF"/>
              </a:highlight>
              <a:latin typeface="Arial"/>
              <a:ea typeface="Arial"/>
              <a:cs typeface="Arial"/>
              <a:sym typeface="Arial"/>
            </a:endParaRPr>
          </a:p>
          <a:p>
            <a:pPr indent="0" lvl="0" marL="0" rtl="0" algn="just">
              <a:spcBef>
                <a:spcPts val="10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just">
              <a:spcBef>
                <a:spcPts val="1000"/>
              </a:spcBef>
              <a:spcAft>
                <a:spcPts val="1000"/>
              </a:spcAft>
              <a:buNone/>
            </a:pPr>
            <a:r>
              <a:t/>
            </a:r>
            <a:endParaRPr sz="1200">
              <a:solidFill>
                <a:srgbClr val="333333"/>
              </a:solidFill>
              <a:highlight>
                <a:srgbClr val="FFFFFF"/>
              </a:highlight>
              <a:latin typeface="Arial"/>
              <a:ea typeface="Arial"/>
              <a:cs typeface="Arial"/>
              <a:sym typeface="Arial"/>
            </a:endParaRPr>
          </a:p>
        </p:txBody>
      </p:sp>
      <p:pic>
        <p:nvPicPr>
          <p:cNvPr id="119" name="Google Shape;119;p20"/>
          <p:cNvPicPr preferRelativeResize="0"/>
          <p:nvPr/>
        </p:nvPicPr>
        <p:blipFill rotWithShape="1">
          <a:blip r:embed="rId5">
            <a:alphaModFix/>
          </a:blip>
          <a:srcRect b="0" l="2052" r="2052" t="0"/>
          <a:stretch/>
        </p:blipFill>
        <p:spPr>
          <a:xfrm>
            <a:off x="3309250" y="2701800"/>
            <a:ext cx="2161075" cy="1837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1368025" y="162725"/>
            <a:ext cx="6159976" cy="4818049"/>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25" name="Google Shape;125;p21"/>
          <p:cNvPicPr preferRelativeResize="0"/>
          <p:nvPr/>
        </p:nvPicPr>
        <p:blipFill rotWithShape="1">
          <a:blip r:embed="rId4">
            <a:alphaModFix/>
          </a:blip>
          <a:srcRect b="367" l="0" r="0" t="377"/>
          <a:stretch/>
        </p:blipFill>
        <p:spPr>
          <a:xfrm rot="-4">
            <a:off x="7721575" y="148850"/>
            <a:ext cx="1186374" cy="1228623"/>
          </a:xfrm>
          <a:prstGeom prst="rect">
            <a:avLst/>
          </a:prstGeom>
          <a:noFill/>
          <a:ln>
            <a:noFill/>
          </a:ln>
        </p:spPr>
      </p:pic>
      <p:sp>
        <p:nvSpPr>
          <p:cNvPr id="126" name="Google Shape;126;p21"/>
          <p:cNvSpPr txBox="1"/>
          <p:nvPr/>
        </p:nvSpPr>
        <p:spPr>
          <a:xfrm>
            <a:off x="1808550" y="512050"/>
            <a:ext cx="5276100" cy="64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rgbClr val="666666"/>
                </a:solidFill>
                <a:latin typeface="Raleway"/>
                <a:ea typeface="Raleway"/>
                <a:cs typeface="Raleway"/>
                <a:sym typeface="Raleway"/>
              </a:rPr>
              <a:t>Runtime Data Area Cont.</a:t>
            </a:r>
            <a:endParaRPr b="1" sz="2400">
              <a:latin typeface="Raleway"/>
              <a:ea typeface="Raleway"/>
              <a:cs typeface="Raleway"/>
              <a:sym typeface="Raleway"/>
            </a:endParaRPr>
          </a:p>
        </p:txBody>
      </p:sp>
      <p:sp>
        <p:nvSpPr>
          <p:cNvPr id="127" name="Google Shape;127;p21"/>
          <p:cNvSpPr txBox="1"/>
          <p:nvPr>
            <p:ph idx="4294967295" type="body"/>
          </p:nvPr>
        </p:nvSpPr>
        <p:spPr>
          <a:xfrm>
            <a:off x="1808550" y="1207550"/>
            <a:ext cx="5276100" cy="34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BF9000"/>
                </a:solidFill>
                <a:highlight>
                  <a:srgbClr val="FFFFFF"/>
                </a:highlight>
                <a:latin typeface="Arial"/>
                <a:ea typeface="Arial"/>
                <a:cs typeface="Arial"/>
                <a:sym typeface="Arial"/>
              </a:rPr>
              <a:t>Heap:</a:t>
            </a:r>
            <a:endParaRPr sz="1200">
              <a:solidFill>
                <a:srgbClr val="BF9000"/>
              </a:solidFill>
              <a:highlight>
                <a:srgbClr val="FFFFFF"/>
              </a:highlight>
              <a:latin typeface="Arial"/>
              <a:ea typeface="Arial"/>
              <a:cs typeface="Arial"/>
              <a:sym typeface="Arial"/>
            </a:endParaRPr>
          </a:p>
          <a:p>
            <a:pPr indent="0" lvl="0" marL="0" rtl="0" algn="just">
              <a:spcBef>
                <a:spcPts val="1000"/>
              </a:spcBef>
              <a:spcAft>
                <a:spcPts val="0"/>
              </a:spcAft>
              <a:buNone/>
            </a:pPr>
            <a:r>
              <a:rPr lang="en" sz="1200">
                <a:solidFill>
                  <a:srgbClr val="333333"/>
                </a:solidFill>
                <a:highlight>
                  <a:srgbClr val="FFFFFF"/>
                </a:highlight>
                <a:latin typeface="Arial"/>
                <a:ea typeface="Arial"/>
                <a:cs typeface="Arial"/>
                <a:sym typeface="Arial"/>
              </a:rPr>
              <a:t>This component is a part of JVM memory where all the objects and its corresponding instance variables and arrays are stored. This memory area is created on the JVM start-up and there is only one heap area shared across multiple threads as the data stored in this area is </a:t>
            </a:r>
            <a:r>
              <a:rPr i="1" lang="en" sz="1200">
                <a:solidFill>
                  <a:srgbClr val="333333"/>
                </a:solidFill>
                <a:highlight>
                  <a:srgbClr val="FFFFFF"/>
                </a:highlight>
                <a:latin typeface="Arial"/>
                <a:ea typeface="Arial"/>
                <a:cs typeface="Arial"/>
                <a:sym typeface="Arial"/>
              </a:rPr>
              <a:t>not</a:t>
            </a:r>
            <a:r>
              <a:rPr lang="en" sz="1200">
                <a:solidFill>
                  <a:srgbClr val="333333"/>
                </a:solidFill>
                <a:highlight>
                  <a:srgbClr val="FFFFFF"/>
                </a:highlight>
                <a:latin typeface="Arial"/>
                <a:ea typeface="Arial"/>
                <a:cs typeface="Arial"/>
                <a:sym typeface="Arial"/>
              </a:rPr>
              <a:t> thread-safe.</a:t>
            </a:r>
            <a:endParaRPr sz="1200">
              <a:solidFill>
                <a:srgbClr val="333333"/>
              </a:solidFill>
              <a:highlight>
                <a:srgbClr val="FFFFFF"/>
              </a:highlight>
              <a:latin typeface="Arial"/>
              <a:ea typeface="Arial"/>
              <a:cs typeface="Arial"/>
              <a:sym typeface="Arial"/>
            </a:endParaRPr>
          </a:p>
          <a:p>
            <a:pPr indent="0" lvl="0" marL="0" rtl="0" algn="just">
              <a:spcBef>
                <a:spcPts val="1000"/>
              </a:spcBef>
              <a:spcAft>
                <a:spcPts val="1000"/>
              </a:spcAft>
              <a:buNone/>
            </a:pPr>
            <a:r>
              <a:t/>
            </a:r>
            <a:endParaRPr sz="1200">
              <a:solidFill>
                <a:srgbClr val="333333"/>
              </a:solidFill>
              <a:highlight>
                <a:srgbClr val="FFFFFF"/>
              </a:highlight>
              <a:latin typeface="Arial"/>
              <a:ea typeface="Arial"/>
              <a:cs typeface="Arial"/>
              <a:sym typeface="Arial"/>
            </a:endParaRPr>
          </a:p>
        </p:txBody>
      </p:sp>
      <p:pic>
        <p:nvPicPr>
          <p:cNvPr id="128" name="Google Shape;128;p21"/>
          <p:cNvPicPr preferRelativeResize="0"/>
          <p:nvPr/>
        </p:nvPicPr>
        <p:blipFill>
          <a:blip r:embed="rId5">
            <a:alphaModFix/>
          </a:blip>
          <a:stretch>
            <a:fillRect/>
          </a:stretch>
        </p:blipFill>
        <p:spPr>
          <a:xfrm>
            <a:off x="3570900" y="2642600"/>
            <a:ext cx="2002200" cy="1835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