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Roboto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87556c2b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87556c2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287556c2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287556c2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287556c2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287556c2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2905a3d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2905a3d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2905a3d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2905a3d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2905a3d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2905a3d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2905a3d3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2905a3d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287556c2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287556c2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21ea2b8c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21ea2b8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228b0d8e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228b0d8e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21ea2b8c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21ea2b8c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21ea2b8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21ea2b8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21ea2b8c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21ea2b8c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21ea2b8c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21ea2b8c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21ea2b8c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21ea2b8c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228b0d8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228b0d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228b0d8e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228b0d8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28b0d8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28b0d8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228b0d8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228b0d8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228b0d8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228b0d8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228b0d8e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228b0d8e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228b0d8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228b0d8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228b0d8e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228b0d8e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228b0d8e0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228b0d8e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228b0d8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228b0d8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859a903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859a903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2859a903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2859a903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859a903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859a903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859a90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859a90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apache.org/dyn/closer.cgi?path=/kafka/2.1.0/kafka_2.11-2.1.0.tg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zookeeper.apache.org/releases.html#downloa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406250" y="18007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Guide to </a:t>
            </a:r>
            <a:r>
              <a:rPr lang="en" sz="3600"/>
              <a:t>Zookeeper, </a:t>
            </a:r>
            <a:r>
              <a:rPr lang="en" sz="3600"/>
              <a:t>Kafka and Docker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616825" y="419325"/>
            <a:ext cx="7041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Cont.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616825" y="1688100"/>
            <a:ext cx="6587100" cy="1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Kafka is generally used for two broad classes of applications:</a:t>
            </a:r>
            <a:endParaRPr b="0" sz="1800">
              <a:solidFill>
                <a:srgbClr val="FFFFFF"/>
              </a:solidFill>
              <a:highlight>
                <a:srgbClr val="353535"/>
              </a:highlight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 real-time streaming data pipelines  and 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 real-time streaming applications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250" y="2153775"/>
            <a:ext cx="1848400" cy="28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616825" y="419325"/>
            <a:ext cx="7041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Concept: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616825" y="1688100"/>
            <a:ext cx="6587100" cy="1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Kafka is run as a cluster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0" i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Records</a:t>
            </a: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are in categories called </a:t>
            </a:r>
            <a:r>
              <a:rPr b="0" i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topics</a:t>
            </a: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record has a key, a value, and a timestamp.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250" y="2153775"/>
            <a:ext cx="1848400" cy="28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616825" y="419325"/>
            <a:ext cx="7041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Kafka Core APIs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6" name="Google Shape;146;p24"/>
          <p:cNvSpPr txBox="1"/>
          <p:nvPr>
            <p:ph type="title"/>
          </p:nvPr>
        </p:nvSpPr>
        <p:spPr>
          <a:xfrm>
            <a:off x="616825" y="1688100"/>
            <a:ext cx="6587100" cy="1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Kafka is run as a cluster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0" i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Records</a:t>
            </a: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are in categories called </a:t>
            </a:r>
            <a:r>
              <a:rPr b="0" i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topics</a:t>
            </a: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➢"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record has a key, a value, and a timestamp.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250" y="2153775"/>
            <a:ext cx="1848400" cy="28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616825" y="419325"/>
            <a:ext cx="7041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Kafka Core APIs: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11573" r="11627" t="0"/>
          <a:stretch/>
        </p:blipFill>
        <p:spPr>
          <a:xfrm>
            <a:off x="2532475" y="1017600"/>
            <a:ext cx="5938598" cy="374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616825" y="419325"/>
            <a:ext cx="7041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Topics and Logs: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616825" y="1119800"/>
            <a:ext cx="6587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topic is a category or feed name to which records are published. For each topic, the Kafka cluster maintains a partitioned log that looks like this: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71" y="2047375"/>
            <a:ext cx="4426430" cy="309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616825" y="430175"/>
            <a:ext cx="7041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Producers: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66" name="Google Shape;166;p27"/>
          <p:cNvSpPr txBox="1"/>
          <p:nvPr>
            <p:ph type="title"/>
          </p:nvPr>
        </p:nvSpPr>
        <p:spPr>
          <a:xfrm>
            <a:off x="616825" y="1533075"/>
            <a:ext cx="6587100" cy="13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Producers publish data to the topics of their choice. The producer is responsible for choosing which record to assign to which partition within the topic.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250" y="2153775"/>
            <a:ext cx="1848400" cy="28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250" y="2153775"/>
            <a:ext cx="1848400" cy="28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>
            <p:ph type="title"/>
          </p:nvPr>
        </p:nvSpPr>
        <p:spPr>
          <a:xfrm>
            <a:off x="616825" y="419325"/>
            <a:ext cx="7041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Consumer: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74" name="Google Shape;174;p28"/>
          <p:cNvSpPr txBox="1"/>
          <p:nvPr>
            <p:ph type="title"/>
          </p:nvPr>
        </p:nvSpPr>
        <p:spPr>
          <a:xfrm>
            <a:off x="616825" y="1477150"/>
            <a:ext cx="65871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Consumers label themselves with a </a:t>
            </a:r>
            <a:r>
              <a:rPr b="0" i="1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name, and each record published to a topic is delivered to one consumer instance within each subscribing consumer group.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508850" y="2184000"/>
            <a:ext cx="23625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might: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525" y="0"/>
            <a:ext cx="63464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348" y="2062375"/>
            <a:ext cx="1521850" cy="15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1051050" y="430150"/>
            <a:ext cx="70419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Installing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Starting Kafka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261725"/>
            <a:ext cx="3111864" cy="37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616825" y="419325"/>
            <a:ext cx="70419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Cont.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93" name="Google Shape;193;p31"/>
          <p:cNvSpPr txBox="1"/>
          <p:nvPr>
            <p:ph type="title"/>
          </p:nvPr>
        </p:nvSpPr>
        <p:spPr>
          <a:xfrm>
            <a:off x="616825" y="1226975"/>
            <a:ext cx="7128000" cy="3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Download link: </a:t>
            </a:r>
            <a:r>
              <a:rPr b="0" lang="en" sz="1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https://www.apache.org/dyn/closer.cgi?path=/kafka/2.1.0/kafka_2.11-2.1.0.tgz</a:t>
            </a:r>
            <a:endParaRPr b="0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$&gt; tar -xzf </a:t>
            </a:r>
            <a:r>
              <a:rPr b="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kafka_version</a:t>
            </a: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.tar</a:t>
            </a:r>
            <a:endParaRPr b="0"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$&gt; cd </a:t>
            </a:r>
            <a:r>
              <a:rPr b="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kafka_version</a:t>
            </a:r>
            <a:endParaRPr b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Starting Kafka: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800">
                <a:latin typeface="Roboto"/>
                <a:ea typeface="Roboto"/>
                <a:cs typeface="Roboto"/>
                <a:sym typeface="Roboto"/>
              </a:rPr>
              <a:t>$&gt; </a:t>
            </a:r>
            <a:r>
              <a:rPr b="0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./bin/kafka-server-start.sh config/server.properties</a:t>
            </a:r>
            <a:endParaRPr b="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9E9E">
            <a:alpha val="0"/>
          </a:srgbClr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2676450" y="608550"/>
            <a:ext cx="3791100" cy="3926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3708150" y="2051550"/>
            <a:ext cx="1727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WHO</a:t>
            </a:r>
            <a:endParaRPr sz="4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616825" y="419325"/>
            <a:ext cx="70419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Creating a topic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99" name="Google Shape;199;p32"/>
          <p:cNvSpPr txBox="1"/>
          <p:nvPr>
            <p:ph type="title"/>
          </p:nvPr>
        </p:nvSpPr>
        <p:spPr>
          <a:xfrm>
            <a:off x="616825" y="1226975"/>
            <a:ext cx="8119200" cy="26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$&gt; </a:t>
            </a:r>
            <a:r>
              <a:rPr b="0"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./bin/kafka-topic.sh --create --zookeeper hostName:2181 --replication-factor 1 --partition 1</a:t>
            </a:r>
            <a:endParaRPr b="0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Topics: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$&gt; ./bin/kafka-topic.sh --list --zookeeper hostName:2181</a:t>
            </a:r>
            <a:endParaRPr b="0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616825" y="419325"/>
            <a:ext cx="84138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Messaging With Console Clients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05" name="Google Shape;205;p33"/>
          <p:cNvSpPr txBox="1"/>
          <p:nvPr>
            <p:ph type="title"/>
          </p:nvPr>
        </p:nvSpPr>
        <p:spPr>
          <a:xfrm>
            <a:off x="616825" y="1226975"/>
            <a:ext cx="8119200" cy="26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Starting console producer client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$&gt; </a:t>
            </a:r>
            <a:r>
              <a:rPr b="0"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./bin/kafka-console-producer.sh --broker-list hostName:9092 --topic topicName</a:t>
            </a:r>
            <a:endParaRPr b="0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Starting console consumer client: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$&gt; ./bin/kafka-console-consumer.sh --bootstrap-server hostName:9092 --topic topicName --from-beginning</a:t>
            </a:r>
            <a:endParaRPr b="0" sz="1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 rotWithShape="1">
          <a:blip r:embed="rId3">
            <a:alphaModFix/>
          </a:blip>
          <a:srcRect b="5473" l="12307" r="13640" t="6521"/>
          <a:stretch/>
        </p:blipFill>
        <p:spPr>
          <a:xfrm>
            <a:off x="3963200" y="0"/>
            <a:ext cx="51808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700" y="1610775"/>
            <a:ext cx="2154652" cy="19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616825" y="419325"/>
            <a:ext cx="65685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Cont.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7" name="Google Shape;217;p35"/>
          <p:cNvSpPr txBox="1"/>
          <p:nvPr>
            <p:ph type="title"/>
          </p:nvPr>
        </p:nvSpPr>
        <p:spPr>
          <a:xfrm>
            <a:off x="616825" y="1226975"/>
            <a:ext cx="8119200" cy="28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Docker is a computer program that performs operating-system-level virtualization.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Docker is a tool designed to make it easier to create, deploy and run applications by using containers.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Easier to </a:t>
            </a: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create, deploy and run applications by using containers.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Docker allows applications to use the same linux kernel.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616825" y="419325"/>
            <a:ext cx="83844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Docker Container: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24" name="Google Shape;224;p36"/>
          <p:cNvSpPr txBox="1"/>
          <p:nvPr>
            <p:ph type="title"/>
          </p:nvPr>
        </p:nvSpPr>
        <p:spPr>
          <a:xfrm>
            <a:off x="616825" y="1290900"/>
            <a:ext cx="83157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version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info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container run -it -p 8080:8080 tomcat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container run -d -p 8080:8080 tomcat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container run -d -p 8080:8080 --name containerName tomcat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run -d -p 8080:8080 imageName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616825" y="419325"/>
            <a:ext cx="83844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Container Management: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31" name="Google Shape;231;p37"/>
          <p:cNvSpPr txBox="1"/>
          <p:nvPr>
            <p:ph type="title"/>
          </p:nvPr>
        </p:nvSpPr>
        <p:spPr>
          <a:xfrm>
            <a:off x="616825" y="1290900"/>
            <a:ext cx="6509400" cy="31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container ls (ls -a)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ps (ps -a)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container stop </a:t>
            </a:r>
            <a:r>
              <a:rPr b="0" lang="en" sz="1800">
                <a:solidFill>
                  <a:srgbClr val="FF0000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containerName/Id</a:t>
            </a:r>
            <a:endParaRPr b="0" sz="1800">
              <a:solidFill>
                <a:srgbClr val="FF0000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container rm </a:t>
            </a:r>
            <a:r>
              <a:rPr b="0" lang="en" sz="1800">
                <a:solidFill>
                  <a:srgbClr val="FF0000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containerId</a:t>
            </a:r>
            <a:endParaRPr b="0" sz="1800">
              <a:solidFill>
                <a:srgbClr val="FF0000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container rm -f </a:t>
            </a:r>
            <a:r>
              <a:rPr b="0" lang="en" sz="1800">
                <a:solidFill>
                  <a:srgbClr val="FF0000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containerId</a:t>
            </a:r>
            <a:endParaRPr b="0" sz="1800">
              <a:solidFill>
                <a:srgbClr val="FF0000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rm $(docker ps -aq) -f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616825" y="419325"/>
            <a:ext cx="83844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Docker Images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38" name="Google Shape;238;p38"/>
          <p:cNvSpPr txBox="1"/>
          <p:nvPr>
            <p:ph type="title"/>
          </p:nvPr>
        </p:nvSpPr>
        <p:spPr>
          <a:xfrm>
            <a:off x="616825" y="1290900"/>
            <a:ext cx="6509400" cy="22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Docker uses local image or download from docker hub.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pull imageName(e.g. tomcat)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images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image rm imageId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616825" y="419325"/>
            <a:ext cx="83844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Bashing Container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45" name="Google Shape;245;p39"/>
          <p:cNvSpPr txBox="1"/>
          <p:nvPr>
            <p:ph type="title"/>
          </p:nvPr>
        </p:nvSpPr>
        <p:spPr>
          <a:xfrm>
            <a:off x="616825" y="1290900"/>
            <a:ext cx="6509400" cy="22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After starting a container, we can bash into the container to work with the file systems.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 container exec -it containerName bash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exit 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616825" y="419325"/>
            <a:ext cx="26910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Dockerfile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52" name="Google Shape;252;p40"/>
          <p:cNvSpPr txBox="1"/>
          <p:nvPr>
            <p:ph type="title"/>
          </p:nvPr>
        </p:nvSpPr>
        <p:spPr>
          <a:xfrm>
            <a:off x="616825" y="1153475"/>
            <a:ext cx="65094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To create docker image we need to create Dockerfile in the directory where we want to create the image.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0"/>
          <p:cNvSpPr txBox="1"/>
          <p:nvPr/>
        </p:nvSpPr>
        <p:spPr>
          <a:xfrm>
            <a:off x="1001225" y="2247825"/>
            <a:ext cx="80001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FROM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openjdk:9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target/theJarFileName.jar /where/to/put/the/jar/in/docker/container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EXPOSE</a:t>
            </a: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8080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ENTRYPOINT</a:t>
            </a:r>
            <a:r>
              <a:rPr b="1"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[“java”, “-jar”, “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theJarFileName.jar”]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616825" y="419325"/>
            <a:ext cx="62247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Creating Image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60" name="Google Shape;260;p41"/>
          <p:cNvSpPr txBox="1"/>
          <p:nvPr>
            <p:ph type="title"/>
          </p:nvPr>
        </p:nvSpPr>
        <p:spPr>
          <a:xfrm>
            <a:off x="616825" y="1153475"/>
            <a:ext cx="6509400" cy="23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image build -t dockerUsername/imageName docker/file/directory (or . means current directory) 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build -f Dockerfile -t imageName 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 push dockerUsername/imageName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64975" y="653700"/>
            <a:ext cx="21765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Bello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Muhammad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ETCBASE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50" y="0"/>
            <a:ext cx="6857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616825" y="419325"/>
            <a:ext cx="62247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Docker Compose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67" name="Google Shape;267;p42"/>
          <p:cNvSpPr txBox="1"/>
          <p:nvPr>
            <p:ph type="title"/>
          </p:nvPr>
        </p:nvSpPr>
        <p:spPr>
          <a:xfrm>
            <a:off x="616825" y="1153475"/>
            <a:ext cx="65094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Compose is a tool for defining and running multi-container Docker applications.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accent3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Three Steps to compose:</a:t>
            </a:r>
            <a:endParaRPr b="0" sz="1800">
              <a:solidFill>
                <a:schemeClr val="accent3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Dockerfile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docker-compose.yml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eriod"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ocker-compose  up (up -d)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616825" y="115050"/>
            <a:ext cx="62247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docker-compose.yml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74" name="Google Shape;274;p43"/>
          <p:cNvSpPr txBox="1"/>
          <p:nvPr>
            <p:ph type="title"/>
          </p:nvPr>
        </p:nvSpPr>
        <p:spPr>
          <a:xfrm>
            <a:off x="616825" y="696925"/>
            <a:ext cx="6509400" cy="4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endParaRPr b="0"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container_name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my_app_container</a:t>
            </a:r>
            <a:endParaRPr b="0"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restart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endParaRPr b="0"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.</a:t>
            </a:r>
            <a:endParaRPr b="0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0" i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'80:80'</a:t>
            </a:r>
            <a:endParaRPr b="0"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links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0" i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mongo</a:t>
            </a:r>
            <a:endParaRPr b="0"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mongo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container_name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mongo</a:t>
            </a:r>
            <a:endParaRPr b="0"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0" i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mongo</a:t>
            </a:r>
            <a:endParaRPr b="0" i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b="0" i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'27017:27917'</a:t>
            </a:r>
            <a:endParaRPr b="0" sz="12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616825" y="419325"/>
            <a:ext cx="62247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Running Docker Compose</a:t>
            </a: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81" name="Google Shape;281;p44"/>
          <p:cNvSpPr txBox="1"/>
          <p:nvPr>
            <p:ph type="title"/>
          </p:nvPr>
        </p:nvSpPr>
        <p:spPr>
          <a:xfrm>
            <a:off x="616825" y="1153475"/>
            <a:ext cx="65094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$&gt; docker-compose up (up -d)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	$&gt; docker-compose down</a:t>
            </a:r>
            <a:endParaRPr b="0" sz="18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500" y="3415900"/>
            <a:ext cx="1709975" cy="15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Thank You Very Much.</a:t>
            </a:r>
            <a:endParaRPr sz="1800"/>
          </a:p>
        </p:txBody>
      </p:sp>
      <p:pic>
        <p:nvPicPr>
          <p:cNvPr id="288" name="Google Shape;288;p45"/>
          <p:cNvPicPr preferRelativeResize="0"/>
          <p:nvPr/>
        </p:nvPicPr>
        <p:blipFill rotWithShape="1">
          <a:blip r:embed="rId3">
            <a:alphaModFix/>
          </a:blip>
          <a:srcRect b="0" l="19880" r="19874" t="0"/>
          <a:stretch/>
        </p:blipFill>
        <p:spPr>
          <a:xfrm>
            <a:off x="4488725" y="0"/>
            <a:ext cx="4655272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E9E9E">
            <a:alpha val="0"/>
          </a:srgbClr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/>
          <p:nvPr/>
        </p:nvSpPr>
        <p:spPr>
          <a:xfrm>
            <a:off x="2676450" y="608550"/>
            <a:ext cx="3791100" cy="3926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6"/>
          <p:cNvSpPr txBox="1"/>
          <p:nvPr/>
        </p:nvSpPr>
        <p:spPr>
          <a:xfrm>
            <a:off x="3708150" y="2051550"/>
            <a:ext cx="17277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Q&amp;A</a:t>
            </a:r>
            <a:endParaRPr sz="5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900" y="162725"/>
            <a:ext cx="5860049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306700" y="402750"/>
            <a:ext cx="40995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Contents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2130025" y="879275"/>
            <a:ext cx="4823400" cy="3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What is Zookeeper?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How to Install Zookeeper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Standalone Minimal Configurations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What is Apache Kafka?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The Concepts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Kafka Core APIs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Topics and Logs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Producers and console client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Consumers and console client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What is Docker?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Docker Container and Running Ngnix container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Docker Container Management Commands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Docker Image and Management Commands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Creating Our Image and Running it in a Container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Docker Compose with Spring Boot Application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★"/>
            </a:pPr>
            <a:r>
              <a:rPr b="1" lang="en" sz="1200"/>
              <a:t>Conclusion</a:t>
            </a:r>
            <a:endParaRPr b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616825" y="4334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Zookeeper:</a:t>
            </a:r>
            <a:endParaRPr sz="2400"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616825" y="1717200"/>
            <a:ext cx="51114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A</a:t>
            </a:r>
            <a:r>
              <a:rPr b="0"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high-performance coordination service for distributed applications.</a:t>
            </a:r>
            <a:endParaRPr b="0"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7050" y="2488725"/>
            <a:ext cx="3656950" cy="26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616825" y="4334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Usage</a:t>
            </a:r>
            <a:r>
              <a:rPr lang="en" sz="3600">
                <a:solidFill>
                  <a:schemeClr val="dk1"/>
                </a:solidFill>
              </a:rPr>
              <a:t>:</a:t>
            </a:r>
            <a:endParaRPr sz="2400"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616825" y="1717200"/>
            <a:ext cx="66975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❏"/>
            </a:pPr>
            <a:r>
              <a:rPr b="0" lang="en" sz="17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Centralized service for distributed systems to a hierarchical key-value store, </a:t>
            </a:r>
            <a:endParaRPr b="0" sz="17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❏"/>
            </a:pPr>
            <a:r>
              <a:rPr b="0" lang="en" sz="17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Distributed configuration service, </a:t>
            </a:r>
            <a:endParaRPr b="0" sz="17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❏"/>
            </a:pPr>
            <a:r>
              <a:rPr b="0" lang="en" sz="17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Synchronization service, and </a:t>
            </a:r>
            <a:endParaRPr b="0" sz="1700">
              <a:solidFill>
                <a:srgbClr val="FFFFFF"/>
              </a:solidFill>
              <a:highlight>
                <a:srgbClr val="35353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❏"/>
            </a:pPr>
            <a:r>
              <a:rPr b="0" lang="en" sz="1700">
                <a:solidFill>
                  <a:srgbClr val="FFFFFF"/>
                </a:solidFill>
                <a:highlight>
                  <a:srgbClr val="353535"/>
                </a:highlight>
                <a:latin typeface="Arial"/>
                <a:ea typeface="Arial"/>
                <a:cs typeface="Arial"/>
                <a:sym typeface="Arial"/>
              </a:rPr>
              <a:t>Naming registry for large distributed systems</a:t>
            </a:r>
            <a:endParaRPr b="0" sz="2400">
              <a:solidFill>
                <a:srgbClr val="FFFFFF"/>
              </a:solidFill>
              <a:highlight>
                <a:srgbClr val="353535"/>
              </a:highlight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0325" y="2808900"/>
            <a:ext cx="3656950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616825" y="433400"/>
            <a:ext cx="7785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to Install Zookeeper</a:t>
            </a:r>
            <a:r>
              <a:rPr lang="en" sz="3600">
                <a:solidFill>
                  <a:schemeClr val="dk1"/>
                </a:solidFill>
              </a:rPr>
              <a:t>:</a:t>
            </a:r>
            <a:endParaRPr sz="2400"/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0325" y="2808900"/>
            <a:ext cx="3656950" cy="20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646275" y="1707550"/>
            <a:ext cx="6587100" cy="24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FFFFFF"/>
                </a:solidFill>
              </a:rPr>
              <a:t>Download link: </a:t>
            </a:r>
            <a:r>
              <a:rPr b="0" lang="en" sz="1700" u="sng">
                <a:solidFill>
                  <a:srgbClr val="FFFFFF"/>
                </a:solidFill>
                <a:hlinkClick r:id="rId4"/>
              </a:rPr>
              <a:t>https://zookeeper.apache.org/releases.html#download</a:t>
            </a:r>
            <a:endParaRPr b="0" sz="17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FFFFFF"/>
                </a:solidFill>
              </a:rPr>
              <a:t>$&gt; tar -xzf </a:t>
            </a:r>
            <a:r>
              <a:rPr b="0" lang="en" sz="1700">
                <a:solidFill>
                  <a:schemeClr val="dk1"/>
                </a:solidFill>
              </a:rPr>
              <a:t>zookeeper-version</a:t>
            </a:r>
            <a:r>
              <a:rPr b="0" lang="en" sz="1700">
                <a:solidFill>
                  <a:srgbClr val="FFFFFF"/>
                </a:solidFill>
              </a:rPr>
              <a:t>.tar </a:t>
            </a:r>
            <a:endParaRPr b="0" sz="17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FFFFFF"/>
                </a:solidFill>
              </a:rPr>
              <a:t>$&gt; cd </a:t>
            </a:r>
            <a:r>
              <a:rPr b="0" lang="en" sz="1700">
                <a:solidFill>
                  <a:schemeClr val="dk1"/>
                </a:solidFill>
              </a:rPr>
              <a:t>zookeeper-version</a:t>
            </a:r>
            <a:endParaRPr b="0"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700">
                <a:solidFill>
                  <a:srgbClr val="FFFFFF"/>
                </a:solidFill>
              </a:rPr>
              <a:t>The server can then be run.</a:t>
            </a:r>
            <a:endParaRPr b="0"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646275" y="419325"/>
            <a:ext cx="8266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Zookeeper Standalone Minimal Configurations</a:t>
            </a:r>
            <a:r>
              <a:rPr lang="en" sz="3000">
                <a:solidFill>
                  <a:schemeClr val="dk1"/>
                </a:solidFill>
              </a:rPr>
              <a:t>: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646275" y="1707550"/>
            <a:ext cx="4840800" cy="28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FFFFFF"/>
                </a:solidFill>
              </a:rPr>
              <a:t>Editing </a:t>
            </a:r>
            <a:r>
              <a:rPr lang="en" sz="2000">
                <a:solidFill>
                  <a:schemeClr val="dk1"/>
                </a:solidFill>
              </a:rPr>
              <a:t>zoo.cfg</a:t>
            </a:r>
            <a:r>
              <a:rPr b="0" lang="en" sz="2000">
                <a:solidFill>
                  <a:srgbClr val="FFFFFF"/>
                </a:solidFill>
              </a:rPr>
              <a:t> in </a:t>
            </a:r>
            <a:r>
              <a:rPr lang="en" sz="2000">
                <a:solidFill>
                  <a:schemeClr val="dk1"/>
                </a:solidFill>
              </a:rPr>
              <a:t>config/zoo.cfg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➔"/>
            </a:pPr>
            <a:r>
              <a:rPr b="0" lang="en" sz="2000">
                <a:solidFill>
                  <a:srgbClr val="FFFFFF"/>
                </a:solidFill>
              </a:rPr>
              <a:t>tickTime=</a:t>
            </a:r>
            <a:r>
              <a:rPr b="0" lang="en" sz="2000">
                <a:solidFill>
                  <a:schemeClr val="dk1"/>
                </a:solidFill>
              </a:rPr>
              <a:t>2000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➔"/>
            </a:pPr>
            <a:r>
              <a:rPr b="0" lang="en" sz="2000">
                <a:solidFill>
                  <a:srgbClr val="FFFFFF"/>
                </a:solidFill>
              </a:rPr>
              <a:t>dataDir=</a:t>
            </a:r>
            <a:r>
              <a:rPr b="0" lang="en" sz="2000">
                <a:solidFill>
                  <a:schemeClr val="dk1"/>
                </a:solidFill>
              </a:rPr>
              <a:t>/file/path/fileName</a:t>
            </a:r>
            <a:endParaRPr b="0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➔"/>
            </a:pPr>
            <a:r>
              <a:rPr b="0" lang="en" sz="2000">
                <a:solidFill>
                  <a:srgbClr val="FFFFFF"/>
                </a:solidFill>
              </a:rPr>
              <a:t>clientPort=</a:t>
            </a:r>
            <a:r>
              <a:rPr b="0" lang="en" sz="2000">
                <a:solidFill>
                  <a:schemeClr val="dk1"/>
                </a:solidFill>
              </a:rPr>
              <a:t>2181</a:t>
            </a:r>
            <a:endParaRPr b="0" sz="2000">
              <a:solidFill>
                <a:schemeClr val="dk1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7075" y="2089850"/>
            <a:ext cx="3656950" cy="30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616825" y="419325"/>
            <a:ext cx="7041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Apache Kafka: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616825" y="1688100"/>
            <a:ext cx="6587100" cy="17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  <a:highlight>
                  <a:srgbClr val="353535"/>
                </a:highlight>
              </a:rPr>
              <a:t>Apache Kafka is a distributed streaming platform.</a:t>
            </a:r>
            <a:endParaRPr b="0" sz="1800">
              <a:solidFill>
                <a:srgbClr val="FFFFFF"/>
              </a:solidFill>
              <a:highlight>
                <a:srgbClr val="353535"/>
              </a:highlight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b="0" lang="en" sz="1700">
                <a:solidFill>
                  <a:srgbClr val="FFFFFF"/>
                </a:solidFill>
                <a:highlight>
                  <a:srgbClr val="353535"/>
                </a:highlight>
                <a:latin typeface="Roboto"/>
                <a:ea typeface="Roboto"/>
                <a:cs typeface="Roboto"/>
                <a:sym typeface="Roboto"/>
              </a:rPr>
              <a:t>Publish and subscribe to streams of records.</a:t>
            </a:r>
            <a:endParaRPr b="0" sz="1700">
              <a:solidFill>
                <a:srgbClr val="FFFFFF"/>
              </a:solidFill>
              <a:highlight>
                <a:srgbClr val="35353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b="0" lang="en" sz="1700">
                <a:solidFill>
                  <a:srgbClr val="FFFFFF"/>
                </a:solidFill>
                <a:highlight>
                  <a:srgbClr val="353535"/>
                </a:highlight>
                <a:latin typeface="Roboto"/>
                <a:ea typeface="Roboto"/>
                <a:cs typeface="Roboto"/>
                <a:sym typeface="Roboto"/>
              </a:rPr>
              <a:t>Store streams of records in a fault-tolerant durable way.</a:t>
            </a:r>
            <a:endParaRPr b="0" sz="1700">
              <a:solidFill>
                <a:srgbClr val="FFFFFF"/>
              </a:solidFill>
              <a:highlight>
                <a:srgbClr val="35353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oboto"/>
              <a:buChar char="➢"/>
            </a:pPr>
            <a:r>
              <a:rPr b="0" lang="en" sz="1700">
                <a:solidFill>
                  <a:srgbClr val="FFFFFF"/>
                </a:solidFill>
                <a:highlight>
                  <a:srgbClr val="353535"/>
                </a:highlight>
                <a:latin typeface="Roboto"/>
                <a:ea typeface="Roboto"/>
                <a:cs typeface="Roboto"/>
                <a:sym typeface="Roboto"/>
              </a:rPr>
              <a:t>Process streams of records as they occur.</a:t>
            </a:r>
            <a:endParaRPr b="0" sz="1700">
              <a:solidFill>
                <a:srgbClr val="FFFFFF"/>
              </a:solidFill>
              <a:highlight>
                <a:srgbClr val="35353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9250" y="2153775"/>
            <a:ext cx="1848400" cy="28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