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Averag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4dd1fc47_2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4dd1fc47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4dd1fc47_2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44dd1fc47_2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4dd1fc47_2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4dd1fc47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4dd1fc47_2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44dd1fc47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44dd1fc47_2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44dd1fc47_2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44dd1fc47_2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44dd1fc47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4dd1fc47_2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4dd1fc47_2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44dd1fc47_2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44dd1fc47_2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4dd1fc47_2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4dd1fc47_2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44dd1fc47_2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44dd1fc47_2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4dd1fc47_2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4dd1fc47_2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44dd1fc47_2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44dd1fc47_2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4dd1fc47_2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4dd1fc47_2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44dd1fc47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44dd1fc47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4dd1fc47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4dd1fc47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4dd1fc47_2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4dd1fc47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4dd1fc47_2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44dd1fc47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4dd1fc47_2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4dd1fc47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45375" y="698850"/>
            <a:ext cx="47397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Mockito/PowerM</a:t>
            </a:r>
            <a:r>
              <a:rPr lang="en"/>
              <a:t>o</a:t>
            </a:r>
            <a:r>
              <a:rPr lang="en"/>
              <a:t>ck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r>
              <a:rPr lang="en" sz="2400"/>
              <a:t> </a:t>
            </a:r>
            <a:r>
              <a:rPr lang="en"/>
              <a:t>Bello Muhammad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4294967295" type="title"/>
          </p:nvPr>
        </p:nvSpPr>
        <p:spPr>
          <a:xfrm>
            <a:off x="535775" y="444650"/>
            <a:ext cx="5448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Tired of </a:t>
            </a:r>
            <a:r>
              <a:rPr lang="en" sz="3600"/>
              <a:t>Using </a:t>
            </a:r>
            <a:r>
              <a:rPr lang="en" sz="3600"/>
              <a:t>initMocks(this)?</a:t>
            </a:r>
            <a:endParaRPr sz="3600"/>
          </a:p>
        </p:txBody>
      </p:sp>
      <p:sp>
        <p:nvSpPr>
          <p:cNvPr id="126" name="Google Shape;126;p22"/>
          <p:cNvSpPr txBox="1"/>
          <p:nvPr>
            <p:ph idx="4294967295" type="title"/>
          </p:nvPr>
        </p:nvSpPr>
        <p:spPr>
          <a:xfrm>
            <a:off x="535775" y="1212650"/>
            <a:ext cx="5197200" cy="3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Using runners from Mockito or from Spring Framework will give you automatic validation and initMocks.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MockitoJUnitRunner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MockitoJUnit4Runner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@Runwith(MockitoJUnit4Runner.class)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public class MockitoJUnit4RunnerTest  {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  	@Mock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  	private EtcBaseDao etcBaseDao;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  	@InjectMocks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  	private EtcBaseService etcBaseService;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-840" r="-1702" t="0"/>
          <a:stretch/>
        </p:blipFill>
        <p:spPr>
          <a:xfrm>
            <a:off x="4708950" y="2804500"/>
            <a:ext cx="4207100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4294967295" type="title"/>
          </p:nvPr>
        </p:nvSpPr>
        <p:spPr>
          <a:xfrm>
            <a:off x="535775" y="444650"/>
            <a:ext cx="564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Stubbing Method's Return Value</a:t>
            </a:r>
            <a:endParaRPr sz="3600"/>
          </a:p>
        </p:txBody>
      </p:sp>
      <p:sp>
        <p:nvSpPr>
          <p:cNvPr id="133" name="Google Shape;133;p23"/>
          <p:cNvSpPr txBox="1"/>
          <p:nvPr>
            <p:ph idx="4294967295" type="title"/>
          </p:nvPr>
        </p:nvSpPr>
        <p:spPr>
          <a:xfrm>
            <a:off x="535775" y="1212650"/>
            <a:ext cx="5197200" cy="3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ability to return a test double as value when a method is called is called </a:t>
            </a:r>
            <a:r>
              <a:rPr b="1" lang="en" sz="1800" u="sng">
                <a:latin typeface="Lato"/>
                <a:ea typeface="Lato"/>
                <a:cs typeface="Lato"/>
                <a:sym typeface="Lato"/>
              </a:rPr>
              <a:t>Stubbing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 Using Mockito’s </a:t>
            </a:r>
            <a:r>
              <a:rPr b="1" lang="en" sz="18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when()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with </a:t>
            </a:r>
            <a:r>
              <a:rPr b="1" lang="en" sz="18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thenReturn()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you can specify how and what a method should return.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pattern: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Arrange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Act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assert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-840" r="-1702" t="0"/>
          <a:stretch/>
        </p:blipFill>
        <p:spPr>
          <a:xfrm>
            <a:off x="4708950" y="2804500"/>
            <a:ext cx="4207100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76100" y="1612600"/>
            <a:ext cx="8622300" cy="3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creating and injecting your mock, you should then tell Mockito how to behave when certain method are invoked.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5F06"/>
                </a:solidFill>
              </a:rPr>
              <a:t>Mockito.when(instanceName.methodName(methodArguments)).thenReturn(true);</a:t>
            </a:r>
            <a:endParaRPr sz="14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5F06"/>
                </a:solidFill>
              </a:rPr>
              <a:t>Mockito.when(etcBaseService.save(etcBase)).thenReturn(etcBase);</a:t>
            </a:r>
            <a:endParaRPr sz="14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We can also use matchers as shown below.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5F06"/>
                </a:solidFill>
              </a:rPr>
              <a:t>Mockito.when(etcBaseService.save(Mockito.any(EtcBase.class))).thenReturn(etcBase);</a:t>
            </a:r>
            <a:endParaRPr sz="14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r>
              <a:rPr lang="en" sz="1800"/>
              <a:t>e can’t  mix matcher (this will fail)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45F06"/>
                </a:solidFill>
              </a:rPr>
              <a:t>Mockito.when(etcBaseService.getByIdAndDate(branchId, Mockito.any(Date.class)))</a:t>
            </a:r>
            <a:endParaRPr sz="1400">
              <a:solidFill>
                <a:srgbClr val="B45F06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B45F06"/>
                </a:solidFill>
              </a:rPr>
              <a:t>.thenReturn(etcBase);</a:t>
            </a:r>
            <a:endParaRPr sz="1400">
              <a:solidFill>
                <a:srgbClr val="B45F06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5556" r="5547" t="0"/>
          <a:stretch/>
        </p:blipFill>
        <p:spPr>
          <a:xfrm>
            <a:off x="6781388" y="2496117"/>
            <a:ext cx="2212050" cy="250499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type="title"/>
          </p:nvPr>
        </p:nvSpPr>
        <p:spPr>
          <a:xfrm>
            <a:off x="535775" y="444650"/>
            <a:ext cx="7206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 Methods with Mockito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73125" y="1614575"/>
            <a:ext cx="4045200" cy="17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B8AF"/>
                </a:solidFill>
              </a:rPr>
              <a:t>thenReturn</a:t>
            </a:r>
            <a:r>
              <a:rPr b="0" lang="en" sz="2400">
                <a:solidFill>
                  <a:schemeClr val="dk2"/>
                </a:solidFill>
              </a:rPr>
              <a:t> </a:t>
            </a:r>
            <a:r>
              <a:rPr lang="en" sz="2400">
                <a:solidFill>
                  <a:srgbClr val="E69138"/>
                </a:solidFill>
              </a:rPr>
              <a:t>doReturn</a:t>
            </a:r>
            <a:r>
              <a:rPr b="0" lang="en" sz="2400">
                <a:solidFill>
                  <a:schemeClr val="dk2"/>
                </a:solidFill>
              </a:rPr>
              <a:t> </a:t>
            </a:r>
            <a:r>
              <a:rPr lang="en" sz="2400">
                <a:solidFill>
                  <a:srgbClr val="BF9000"/>
                </a:solidFill>
              </a:rPr>
              <a:t>Answer</a:t>
            </a:r>
            <a:r>
              <a:rPr lang="en" sz="2400">
                <a:solidFill>
                  <a:schemeClr val="dk2"/>
                </a:solidFill>
              </a:rPr>
              <a:t> </a:t>
            </a:r>
            <a:r>
              <a:rPr lang="en" sz="2400">
                <a:solidFill>
                  <a:srgbClr val="F6B26B"/>
                </a:solidFill>
              </a:rPr>
              <a:t>doAnswer</a:t>
            </a:r>
            <a:r>
              <a:rPr b="0" lang="en" sz="2400">
                <a:solidFill>
                  <a:schemeClr val="dk2"/>
                </a:solidFill>
              </a:rPr>
              <a:t> </a:t>
            </a:r>
            <a:r>
              <a:rPr lang="en" sz="2400">
                <a:solidFill>
                  <a:srgbClr val="76A5AF"/>
                </a:solidFill>
              </a:rPr>
              <a:t>thenAnswer</a:t>
            </a:r>
            <a:r>
              <a:rPr b="0" lang="en" sz="2400">
                <a:solidFill>
                  <a:schemeClr val="dk2"/>
                </a:solidFill>
              </a:rPr>
              <a:t> </a:t>
            </a:r>
            <a:endParaRPr b="0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WHEN TO USE WHAT?</a:t>
            </a:r>
            <a:r>
              <a:rPr lang="en" sz="2400"/>
              <a:t> </a:t>
            </a:r>
            <a:r>
              <a:rPr lang="en" sz="2400">
                <a:solidFill>
                  <a:srgbClr val="3C78D8"/>
                </a:solidFill>
              </a:rPr>
              <a:t>assertThat</a:t>
            </a:r>
            <a:r>
              <a:rPr b="0" lang="en" sz="2400">
                <a:solidFill>
                  <a:schemeClr val="dk2"/>
                </a:solidFill>
              </a:rPr>
              <a:t> </a:t>
            </a:r>
            <a:r>
              <a:rPr lang="en" sz="2400">
                <a:solidFill>
                  <a:srgbClr val="A64D79"/>
                </a:solidFill>
              </a:rPr>
              <a:t>assertEquals</a:t>
            </a:r>
            <a:endParaRPr b="0" sz="2400">
              <a:solidFill>
                <a:srgbClr val="A64D79"/>
              </a:solidFill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3737" r="3746" t="0"/>
          <a:stretch/>
        </p:blipFill>
        <p:spPr>
          <a:xfrm>
            <a:off x="4488725" y="0"/>
            <a:ext cx="465527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73125" y="924750"/>
            <a:ext cx="4045200" cy="24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should use</a:t>
            </a:r>
            <a:r>
              <a:rPr lang="en" sz="2400">
                <a:solidFill>
                  <a:srgbClr val="E6B8AF"/>
                </a:solidFill>
              </a:rPr>
              <a:t> thenReturn() or doReturn()</a:t>
            </a:r>
            <a:endParaRPr sz="2400">
              <a:solidFill>
                <a:srgbClr val="E6B8A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6B8A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when you already know the return value at the time you mock the method call.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3737" r="3746" t="0"/>
          <a:stretch/>
        </p:blipFill>
        <p:spPr>
          <a:xfrm>
            <a:off x="4488725" y="0"/>
            <a:ext cx="465527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73125" y="924750"/>
            <a:ext cx="4045200" cy="24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should use</a:t>
            </a:r>
            <a:r>
              <a:rPr lang="en" sz="2400">
                <a:solidFill>
                  <a:srgbClr val="E6B8AF"/>
                </a:solidFill>
              </a:rPr>
              <a:t> </a:t>
            </a:r>
            <a:r>
              <a:rPr lang="en" sz="2400">
                <a:solidFill>
                  <a:srgbClr val="E6B8AF"/>
                </a:solidFill>
              </a:rPr>
              <a:t>Answer</a:t>
            </a:r>
            <a:r>
              <a:rPr lang="en" sz="2400">
                <a:solidFill>
                  <a:srgbClr val="E6B8AF"/>
                </a:solidFill>
              </a:rPr>
              <a:t>() or </a:t>
            </a:r>
            <a:r>
              <a:rPr lang="en" sz="2400">
                <a:solidFill>
                  <a:srgbClr val="E6B8AF"/>
                </a:solidFill>
              </a:rPr>
              <a:t>doAnswer</a:t>
            </a:r>
            <a:r>
              <a:rPr lang="en" sz="2400">
                <a:solidFill>
                  <a:srgbClr val="E6B8AF"/>
                </a:solidFill>
              </a:rPr>
              <a:t>()</a:t>
            </a:r>
            <a:endParaRPr sz="2400">
              <a:solidFill>
                <a:srgbClr val="E6B8A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6B8A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when you need to do additional things when a mocked method is invoked.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3737" r="3746" t="0"/>
          <a:stretch/>
        </p:blipFill>
        <p:spPr>
          <a:xfrm>
            <a:off x="4488725" y="0"/>
            <a:ext cx="465527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73125" y="924750"/>
            <a:ext cx="4045200" cy="3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should use</a:t>
            </a:r>
            <a:r>
              <a:rPr lang="en" sz="2400">
                <a:solidFill>
                  <a:srgbClr val="E6B8AF"/>
                </a:solidFill>
              </a:rPr>
              <a:t> </a:t>
            </a:r>
            <a:r>
              <a:rPr lang="en" sz="2400">
                <a:solidFill>
                  <a:srgbClr val="E6B8AF"/>
                </a:solidFill>
              </a:rPr>
              <a:t>assertThat</a:t>
            </a:r>
            <a:r>
              <a:rPr lang="en" sz="2400">
                <a:solidFill>
                  <a:srgbClr val="E6B8AF"/>
                </a:solidFill>
              </a:rPr>
              <a:t>() or </a:t>
            </a:r>
            <a:r>
              <a:rPr lang="en" sz="2400">
                <a:solidFill>
                  <a:srgbClr val="E6B8AF"/>
                </a:solidFill>
              </a:rPr>
              <a:t>assertEquals</a:t>
            </a:r>
            <a:r>
              <a:rPr lang="en" sz="2400">
                <a:solidFill>
                  <a:srgbClr val="E6B8AF"/>
                </a:solidFill>
              </a:rPr>
              <a:t>()</a:t>
            </a:r>
            <a:endParaRPr sz="2400">
              <a:solidFill>
                <a:srgbClr val="E6B8A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6B8A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There is no much difference between must of Hamcrest matchers and junit asserts, only that hamcrest tends to given more information when there is an error with the test method.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3737" r="3746" t="0"/>
          <a:stretch/>
        </p:blipFill>
        <p:spPr>
          <a:xfrm>
            <a:off x="4488725" y="0"/>
            <a:ext cx="465527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4294967295" type="title"/>
          </p:nvPr>
        </p:nvSpPr>
        <p:spPr>
          <a:xfrm>
            <a:off x="535775" y="444650"/>
            <a:ext cx="6105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Throwing Exception from a Method</a:t>
            </a:r>
            <a:endParaRPr sz="3600"/>
          </a:p>
        </p:txBody>
      </p:sp>
      <p:sp>
        <p:nvSpPr>
          <p:cNvPr id="171" name="Google Shape;171;p29"/>
          <p:cNvSpPr txBox="1"/>
          <p:nvPr>
            <p:ph idx="4294967295" type="title"/>
          </p:nvPr>
        </p:nvSpPr>
        <p:spPr>
          <a:xfrm>
            <a:off x="535775" y="1212650"/>
            <a:ext cx="51972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can use the JUnit </a:t>
            </a:r>
            <a:r>
              <a:rPr lang="en" sz="18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expected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to make sure that a method throw exception when it's called.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@Test(expected = ExceptionName.class)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@Test(expected = ExceptionClassName.class)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public void theNameOfOurTestMethod() {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	// Do all your stuff here.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0" l="-840" r="-1702" t="0"/>
          <a:stretch/>
        </p:blipFill>
        <p:spPr>
          <a:xfrm>
            <a:off x="4708950" y="2804500"/>
            <a:ext cx="4207100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idx="4294967295" type="title"/>
          </p:nvPr>
        </p:nvSpPr>
        <p:spPr>
          <a:xfrm>
            <a:off x="443600" y="4087850"/>
            <a:ext cx="32784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A2C4C9"/>
                </a:solidFill>
              </a:rPr>
              <a:t>com.etcbase.mockito.service.MockitoExpectedTest.java</a:t>
            </a:r>
            <a:endParaRPr sz="900">
              <a:solidFill>
                <a:srgbClr val="A2C4C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4294967295" type="title"/>
          </p:nvPr>
        </p:nvSpPr>
        <p:spPr>
          <a:xfrm>
            <a:off x="535775" y="444650"/>
            <a:ext cx="6327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Mocking Void Methods with Mockito</a:t>
            </a:r>
            <a:endParaRPr sz="3600"/>
          </a:p>
        </p:txBody>
      </p:sp>
      <p:sp>
        <p:nvSpPr>
          <p:cNvPr id="179" name="Google Shape;179;p30"/>
          <p:cNvSpPr txBox="1"/>
          <p:nvPr>
            <p:ph idx="4294967295" type="title"/>
          </p:nvPr>
        </p:nvSpPr>
        <p:spPr>
          <a:xfrm>
            <a:off x="535775" y="1212650"/>
            <a:ext cx="5197200" cy="30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With Mockito we can use </a:t>
            </a:r>
            <a:r>
              <a:rPr lang="en" sz="18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doAnswer()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to mock a void method, </a:t>
            </a:r>
            <a:r>
              <a:rPr lang="en" sz="18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doThrow()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to throw an exception from a void method. The following example illustrate that.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Mockito.doAnswer(new Answer&lt;Void&gt;()  {	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 @Override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public Void answer(InvocationOnMock invocationOnMock) 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throws Throwable {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     		return null;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   }}).when(etcBaseDao).delete(Mockito.any(Long.class));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-840" r="-1702" t="0"/>
          <a:stretch/>
        </p:blipFill>
        <p:spPr>
          <a:xfrm>
            <a:off x="4708950" y="2804500"/>
            <a:ext cx="4207100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>
            <p:ph idx="4294967295" type="title"/>
          </p:nvPr>
        </p:nvSpPr>
        <p:spPr>
          <a:xfrm>
            <a:off x="535775" y="4385900"/>
            <a:ext cx="32784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A2C4C9"/>
                </a:solidFill>
              </a:rPr>
              <a:t>com.etcbase.mockito.service.MockitoVoidTest.java</a:t>
            </a:r>
            <a:endParaRPr sz="900">
              <a:solidFill>
                <a:srgbClr val="A2C4C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4294967295" type="title"/>
          </p:nvPr>
        </p:nvSpPr>
        <p:spPr>
          <a:xfrm>
            <a:off x="535775" y="444650"/>
            <a:ext cx="6327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Using Verify with Mockito</a:t>
            </a:r>
            <a:endParaRPr sz="3600"/>
          </a:p>
        </p:txBody>
      </p:sp>
      <p:sp>
        <p:nvSpPr>
          <p:cNvPr id="187" name="Google Shape;187;p31"/>
          <p:cNvSpPr txBox="1"/>
          <p:nvPr>
            <p:ph idx="4294967295" type="title"/>
          </p:nvPr>
        </p:nvSpPr>
        <p:spPr>
          <a:xfrm>
            <a:off x="535775" y="1212650"/>
            <a:ext cx="5197200" cy="3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Apart from asserting that the return values are valid, we can also verify that a given method is called on a given mock object during test execution, most especially when the method under test is a </a:t>
            </a:r>
            <a:r>
              <a:rPr lang="en" sz="18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Void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method.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There are two types of verify methods: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One that takes the mock object only and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verify(theService).theMethod(...);</a:t>
            </a:r>
            <a:endParaRPr sz="14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One that takes mock object and verification mode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" sz="14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verify(theService, times(1)).theMethod(...);</a:t>
            </a:r>
            <a:endParaRPr sz="14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b="0" l="-840" r="-1702" t="0"/>
          <a:stretch/>
        </p:blipFill>
        <p:spPr>
          <a:xfrm>
            <a:off x="4708950" y="2804500"/>
            <a:ext cx="4207100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>
            <p:ph idx="4294967295" type="title"/>
          </p:nvPr>
        </p:nvSpPr>
        <p:spPr>
          <a:xfrm>
            <a:off x="535775" y="4768850"/>
            <a:ext cx="32784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A2C4C9"/>
                </a:solidFill>
              </a:rPr>
              <a:t>com.etcbase.mockito.service.MockitoWithVerifyTest.java</a:t>
            </a:r>
            <a:endParaRPr sz="900">
              <a:solidFill>
                <a:srgbClr val="A2C4C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-21127" l="-60382" r="-85076" t="-68697"/>
          <a:stretch/>
        </p:blipFill>
        <p:spPr>
          <a:xfrm rot="154825">
            <a:off x="3568422" y="95207"/>
            <a:ext cx="2007156" cy="83853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F6000"/>
                </a:solidFill>
                <a:latin typeface="Raleway"/>
                <a:ea typeface="Raleway"/>
                <a:cs typeface="Raleway"/>
                <a:sym typeface="Raleway"/>
              </a:rPr>
              <a:t>Contents</a:t>
            </a:r>
            <a:endParaRPr b="1" sz="3000">
              <a:solidFill>
                <a:srgbClr val="7F6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6000"/>
                </a:solidFill>
                <a:latin typeface="Raleway"/>
                <a:ea typeface="Raleway"/>
                <a:cs typeface="Raleway"/>
                <a:sym typeface="Raleway"/>
              </a:rPr>
              <a:t>Mockito</a:t>
            </a:r>
            <a:endParaRPr b="1" sz="1200">
              <a:solidFill>
                <a:srgbClr val="7F6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7F6000"/>
                </a:solidFill>
                <a:latin typeface="Raleway"/>
                <a:ea typeface="Raleway"/>
                <a:cs typeface="Raleway"/>
                <a:sym typeface="Raleway"/>
              </a:rPr>
              <a:t>Test Double</a:t>
            </a:r>
            <a:endParaRPr b="1" sz="1200">
              <a:solidFill>
                <a:srgbClr val="7F6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7F6000"/>
                </a:solidFill>
                <a:latin typeface="Raleway"/>
                <a:ea typeface="Raleway"/>
                <a:cs typeface="Raleway"/>
                <a:sym typeface="Raleway"/>
              </a:rPr>
              <a:t>Why Mock</a:t>
            </a:r>
            <a:endParaRPr b="1" sz="1200">
              <a:solidFill>
                <a:srgbClr val="7F6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7F6000"/>
                </a:solidFill>
                <a:latin typeface="Raleway"/>
                <a:ea typeface="Raleway"/>
                <a:cs typeface="Raleway"/>
                <a:sym typeface="Raleway"/>
              </a:rPr>
              <a:t>Mockito Installation</a:t>
            </a:r>
            <a:endParaRPr b="1" sz="1200">
              <a:solidFill>
                <a:srgbClr val="7F6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6000"/>
                </a:solidFill>
                <a:latin typeface="Raleway"/>
                <a:ea typeface="Raleway"/>
                <a:cs typeface="Raleway"/>
                <a:sym typeface="Raleway"/>
              </a:rPr>
              <a:t>Using Mockito</a:t>
            </a:r>
            <a:endParaRPr b="1" sz="1200">
              <a:solidFill>
                <a:srgbClr val="7F6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7F6000"/>
                </a:solidFill>
                <a:latin typeface="Raleway"/>
                <a:ea typeface="Raleway"/>
                <a:cs typeface="Raleway"/>
                <a:sym typeface="Raleway"/>
              </a:rPr>
              <a:t>How to Inject Mocks?</a:t>
            </a:r>
            <a:endParaRPr b="1" sz="1200">
              <a:solidFill>
                <a:srgbClr val="7F6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7F6000"/>
                </a:solidFill>
                <a:latin typeface="Raleway"/>
                <a:ea typeface="Raleway"/>
                <a:cs typeface="Raleway"/>
                <a:sym typeface="Raleway"/>
              </a:rPr>
              <a:t>Mocking Methods with Mockito</a:t>
            </a:r>
            <a:endParaRPr b="1" sz="1200">
              <a:solidFill>
                <a:srgbClr val="7F6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7F6000"/>
                </a:solidFill>
                <a:latin typeface="Raleway"/>
                <a:ea typeface="Raleway"/>
                <a:cs typeface="Raleway"/>
                <a:sym typeface="Raleway"/>
              </a:rPr>
              <a:t>Mocking Void Methods with Mockito</a:t>
            </a:r>
            <a:endParaRPr b="1" sz="1200">
              <a:solidFill>
                <a:srgbClr val="7F6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7F6000"/>
                </a:solidFill>
                <a:latin typeface="Raleway"/>
                <a:ea typeface="Raleway"/>
                <a:cs typeface="Raleway"/>
                <a:sym typeface="Raleway"/>
              </a:rPr>
              <a:t>Using Verify with Mockito</a:t>
            </a:r>
            <a:endParaRPr b="1" sz="1200">
              <a:solidFill>
                <a:srgbClr val="7F6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7F6000"/>
                </a:solidFill>
                <a:latin typeface="Raleway"/>
                <a:ea typeface="Raleway"/>
                <a:cs typeface="Raleway"/>
                <a:sym typeface="Raleway"/>
              </a:rPr>
              <a:t>Using ArgumentCaptor</a:t>
            </a:r>
            <a:endParaRPr b="1" sz="1200">
              <a:solidFill>
                <a:srgbClr val="7F6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7F6000"/>
                </a:solidFill>
                <a:latin typeface="Raleway"/>
                <a:ea typeface="Raleway"/>
                <a:cs typeface="Raleway"/>
                <a:sym typeface="Raleway"/>
              </a:rPr>
              <a:t>Mockito Spy</a:t>
            </a:r>
            <a:endParaRPr b="1" sz="1200">
              <a:solidFill>
                <a:srgbClr val="7F6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Raleway"/>
              <a:buChar char="●"/>
            </a:pPr>
            <a:r>
              <a:rPr b="1" lang="en" sz="1200">
                <a:solidFill>
                  <a:srgbClr val="7F6000"/>
                </a:solidFill>
                <a:latin typeface="Raleway"/>
                <a:ea typeface="Raleway"/>
                <a:cs typeface="Raleway"/>
                <a:sym typeface="Raleway"/>
              </a:rPr>
              <a:t>Using MockitoJUnitRunner</a:t>
            </a:r>
            <a:endParaRPr b="1" sz="1200">
              <a:solidFill>
                <a:srgbClr val="7F6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idx="4294967295" type="title"/>
          </p:nvPr>
        </p:nvSpPr>
        <p:spPr>
          <a:xfrm>
            <a:off x="535775" y="444650"/>
            <a:ext cx="6327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Using ArgumentCaptor</a:t>
            </a:r>
            <a:endParaRPr sz="3600"/>
          </a:p>
        </p:txBody>
      </p:sp>
      <p:sp>
        <p:nvSpPr>
          <p:cNvPr id="195" name="Google Shape;195;p32"/>
          <p:cNvSpPr txBox="1"/>
          <p:nvPr>
            <p:ph idx="4294967295" type="title"/>
          </p:nvPr>
        </p:nvSpPr>
        <p:spPr>
          <a:xfrm>
            <a:off x="535775" y="1212650"/>
            <a:ext cx="6885300" cy="30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8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argumentcaptor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allows you to capture any argument that is passed into a mock method. Mockito.ArgumentCaptor.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Usage: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@Captor</a:t>
            </a:r>
            <a:endParaRPr sz="18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Private ArgumentCaptor&lt;EtcBase&gt; </a:t>
            </a:r>
            <a:r>
              <a:rPr lang="en" sz="18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etcBaseArgumentCaptor</a:t>
            </a:r>
            <a:r>
              <a:rPr lang="en" sz="18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sz="18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b="0" l="-840" r="-1702" t="0"/>
          <a:stretch/>
        </p:blipFill>
        <p:spPr>
          <a:xfrm>
            <a:off x="4708950" y="2804500"/>
            <a:ext cx="4207100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>
            <p:ph idx="4294967295" type="title"/>
          </p:nvPr>
        </p:nvSpPr>
        <p:spPr>
          <a:xfrm>
            <a:off x="535775" y="4049600"/>
            <a:ext cx="32784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A2C4C9"/>
                </a:solidFill>
              </a:rPr>
              <a:t>com.etcbase.mockito.service.MockitoArgumentCaptorTest.java</a:t>
            </a:r>
            <a:endParaRPr sz="900">
              <a:solidFill>
                <a:srgbClr val="A2C4C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4294967295" type="title"/>
          </p:nvPr>
        </p:nvSpPr>
        <p:spPr>
          <a:xfrm>
            <a:off x="535775" y="444650"/>
            <a:ext cx="6327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Mockito Spy</a:t>
            </a:r>
            <a:endParaRPr sz="3600"/>
          </a:p>
        </p:txBody>
      </p:sp>
      <p:sp>
        <p:nvSpPr>
          <p:cNvPr id="203" name="Google Shape;203;p33"/>
          <p:cNvSpPr txBox="1"/>
          <p:nvPr>
            <p:ph idx="4294967295" type="title"/>
          </p:nvPr>
        </p:nvSpPr>
        <p:spPr>
          <a:xfrm>
            <a:off x="535775" y="1212650"/>
            <a:ext cx="4966800" cy="30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Sometimes we do want to interact with the real service and verify that it was invoked, that is where Mockito spy is at your back.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Usage: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@Spy  </a:t>
            </a:r>
            <a:r>
              <a:rPr lang="en" sz="12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// instead of using @Mock we use @Spy</a:t>
            </a:r>
            <a:endParaRPr sz="12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private EtcBaseDao etcBaseDao;</a:t>
            </a:r>
            <a:endParaRPr sz="18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-840" r="-1702" t="0"/>
          <a:stretch/>
        </p:blipFill>
        <p:spPr>
          <a:xfrm>
            <a:off x="4708950" y="2804500"/>
            <a:ext cx="4207100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idx="4294967295" type="title"/>
          </p:nvPr>
        </p:nvSpPr>
        <p:spPr>
          <a:xfrm>
            <a:off x="535775" y="444650"/>
            <a:ext cx="6327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Using MockitoJUnitRunner</a:t>
            </a:r>
            <a:endParaRPr sz="3600"/>
          </a:p>
        </p:txBody>
      </p:sp>
      <p:sp>
        <p:nvSpPr>
          <p:cNvPr id="210" name="Google Shape;210;p34"/>
          <p:cNvSpPr txBox="1"/>
          <p:nvPr>
            <p:ph idx="4294967295" type="title"/>
          </p:nvPr>
        </p:nvSpPr>
        <p:spPr>
          <a:xfrm>
            <a:off x="535775" y="1212650"/>
            <a:ext cx="53874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Are you tired of getting meaning less error? Or verification errors? Again..., initMocks. With Mockito </a:t>
            </a:r>
            <a:r>
              <a:rPr lang="en" sz="18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MockitoJUnitRunner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give you get automatic validation and automatic initMocks().</a:t>
            </a:r>
            <a:endParaRPr sz="18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@Test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public void successAutomaticValidation() {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 	when(myMock.method1()); 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 	// Do something here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 // Error is reported here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 	verify(myMock).method2();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 rotWithShape="1">
          <a:blip r:embed="rId3">
            <a:alphaModFix/>
          </a:blip>
          <a:srcRect b="0" l="-840" r="-1702" t="0"/>
          <a:stretch/>
        </p:blipFill>
        <p:spPr>
          <a:xfrm>
            <a:off x="4708950" y="2804500"/>
            <a:ext cx="4207100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The Google Translate app can repeat anything you say in up to </a:t>
            </a:r>
            <a:r>
              <a:rPr lang="en"/>
              <a:t>NINETY LANGUAGES</a:t>
            </a:r>
            <a:r>
              <a:rPr lang="en" sz="2400"/>
              <a:t> </a:t>
            </a:r>
            <a:r>
              <a:rPr b="0" lang="en" sz="2400">
                <a:solidFill>
                  <a:schemeClr val="dk2"/>
                </a:solidFill>
              </a:rPr>
              <a:t>from German and Japanese  to Czech and Zulu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217" name="Google Shape;217;p35"/>
          <p:cNvPicPr preferRelativeResize="0"/>
          <p:nvPr/>
        </p:nvPicPr>
        <p:blipFill rotWithShape="1">
          <a:blip r:embed="rId3">
            <a:alphaModFix/>
          </a:blip>
          <a:srcRect b="0" l="0" r="39660" t="0"/>
          <a:stretch/>
        </p:blipFill>
        <p:spPr>
          <a:xfrm>
            <a:off x="4488725" y="0"/>
            <a:ext cx="465527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35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219" name="Google Shape;219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20" name="Google Shape;220;p35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3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Don’t wait till the end of the presentation to give the bottom line.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Reveal your product or idea (in this case a translation app) up front.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16702" r="16702" t="0"/>
          <a:stretch/>
        </p:blipFill>
        <p:spPr>
          <a:xfrm>
            <a:off x="-1" y="0"/>
            <a:ext cx="45672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Questions?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 rotWithShape="1">
          <a:blip r:embed="rId4">
            <a:alphaModFix/>
          </a:blip>
          <a:srcRect b="-3263" l="-3770" r="-1859" t="0"/>
          <a:stretch/>
        </p:blipFill>
        <p:spPr>
          <a:xfrm>
            <a:off x="134988" y="2496117"/>
            <a:ext cx="2212050" cy="250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Mockito?</a:t>
            </a:r>
            <a:endParaRPr sz="2400"/>
          </a:p>
        </p:txBody>
      </p:sp>
      <p:sp>
        <p:nvSpPr>
          <p:cNvPr id="74" name="Google Shape;74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Mockito is an open source testing framework for Java that allows the creation of 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test double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objects in automated unit tests for the purpose of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test-driven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development or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behavior-driven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development.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1859" l="-2520" r="-785" t="-1860"/>
          <a:stretch/>
        </p:blipFill>
        <p:spPr>
          <a:xfrm>
            <a:off x="6412175" y="2804500"/>
            <a:ext cx="25038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Test Double</a:t>
            </a:r>
            <a:r>
              <a:rPr lang="en" sz="3600"/>
              <a:t>?</a:t>
            </a:r>
            <a:endParaRPr sz="2400"/>
          </a:p>
        </p:txBody>
      </p:sp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Test Double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is a generic term used by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Gerard Meszaros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to mean any case where you replace a production object for testing purposes.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Dummy  objects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Fake objects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Stubs objects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Spies objects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Mocks objects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1859" l="-2520" r="-785" t="-1860"/>
          <a:stretch/>
        </p:blipFill>
        <p:spPr>
          <a:xfrm>
            <a:off x="6412175" y="2804500"/>
            <a:ext cx="25038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Why Mock?</a:t>
            </a:r>
            <a:endParaRPr sz="2400"/>
          </a:p>
        </p:txBody>
      </p:sp>
      <p:sp>
        <p:nvSpPr>
          <p:cNvPr id="88" name="Google Shape;88;p17"/>
          <p:cNvSpPr txBox="1"/>
          <p:nvPr>
            <p:ph idx="4294967295" type="title"/>
          </p:nvPr>
        </p:nvSpPr>
        <p:spPr>
          <a:xfrm>
            <a:off x="535775" y="1480150"/>
            <a:ext cx="51972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Most of the time the code we write have dependencies. Often, delegates some work to other methods in other classes.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1859" l="-2520" r="-785" t="-1860"/>
          <a:stretch/>
        </p:blipFill>
        <p:spPr>
          <a:xfrm>
            <a:off x="6412175" y="2804500"/>
            <a:ext cx="2503875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4294967295" type="title"/>
          </p:nvPr>
        </p:nvSpPr>
        <p:spPr>
          <a:xfrm>
            <a:off x="642300" y="2623400"/>
            <a:ext cx="2460600" cy="22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Dependency is Bad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7"/>
          <p:cNvSpPr txBox="1"/>
          <p:nvPr>
            <p:ph idx="4294967295" type="title"/>
          </p:nvPr>
        </p:nvSpPr>
        <p:spPr>
          <a:xfrm>
            <a:off x="3202125" y="2623400"/>
            <a:ext cx="2503800" cy="20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Independence is Light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475" y="3177975"/>
            <a:ext cx="1910675" cy="15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1625" y="3140675"/>
            <a:ext cx="2162700" cy="15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83100" y="712150"/>
            <a:ext cx="8631600" cy="4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Mockito Installation: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different ways of adding Mockito into your project, below are some of the common ways.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Download the jar file and at it to our project path.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the dependency to the build automation tool that you are using in your project. E.g.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// Maven Dependency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&lt;dependency&gt;</a:t>
            </a:r>
            <a:endParaRPr sz="10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&lt;groupId&gt;org.mockito&lt;/groupId&gt;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	&lt;artifactId&gt;mockito-all&lt;/artifactId&gt;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	&lt;version&gt;1.9.5&lt;/version&gt;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	&lt;scope&gt;test&lt;/scope&gt;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&lt;/dependency&gt;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// Gradle Dependency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testCompile “org.mockito:mockito−core:1.9.5“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// Ivy Dependency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&lt;dependency org=”org.mockito” name=”mockito-core” rev=”1.9.5” conf=”test-&gt;default”/&gt;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25163" r="25163" t="0"/>
          <a:stretch/>
        </p:blipFill>
        <p:spPr>
          <a:xfrm>
            <a:off x="6781388" y="2496111"/>
            <a:ext cx="2212051" cy="250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Using Mockito</a:t>
            </a:r>
            <a:endParaRPr sz="2400"/>
          </a:p>
        </p:txBody>
      </p:sp>
      <p:sp>
        <p:nvSpPr>
          <p:cNvPr id="105" name="Google Shape;105;p19"/>
          <p:cNvSpPr txBox="1"/>
          <p:nvPr>
            <p:ph idx="4294967295" type="title"/>
          </p:nvPr>
        </p:nvSpPr>
        <p:spPr>
          <a:xfrm>
            <a:off x="535775" y="1480150"/>
            <a:ext cx="51972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After adding the dependencies in our project what next?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9036" l="0" r="0" t="9036"/>
          <a:stretch/>
        </p:blipFill>
        <p:spPr>
          <a:xfrm>
            <a:off x="6412175" y="2804500"/>
            <a:ext cx="2503875" cy="205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How to Inject Mocks? </a:t>
            </a:r>
            <a:endParaRPr sz="2400"/>
          </a:p>
        </p:txBody>
      </p:sp>
      <p:sp>
        <p:nvSpPr>
          <p:cNvPr id="112" name="Google Shape;112;p20"/>
          <p:cNvSpPr txBox="1"/>
          <p:nvPr>
            <p:ph idx="4294967295" type="title"/>
          </p:nvPr>
        </p:nvSpPr>
        <p:spPr>
          <a:xfrm>
            <a:off x="535775" y="1480150"/>
            <a:ext cx="5197200" cy="3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Assuming we want to test a class in our application, we first create and inject the dependencies using either annotations or Mockito's static method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mock().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private EtcBaseDao etcBaseDao;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private EtcBaseService etcBaseService;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@Before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public void setUp()  {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    etcBaseDao = Mockito.mock(EtcBaseDao.class);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    etcBaseService = new EtcBaseService(etcBaseDao);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-840" r="-1702" t="0"/>
          <a:stretch/>
        </p:blipFill>
        <p:spPr>
          <a:xfrm>
            <a:off x="4708950" y="2804500"/>
            <a:ext cx="4207100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4294967295" type="title"/>
          </p:nvPr>
        </p:nvSpPr>
        <p:spPr>
          <a:xfrm>
            <a:off x="535775" y="444650"/>
            <a:ext cx="614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Using @Mock and @InjectMocks</a:t>
            </a:r>
            <a:endParaRPr sz="2400"/>
          </a:p>
        </p:txBody>
      </p:sp>
      <p:sp>
        <p:nvSpPr>
          <p:cNvPr id="119" name="Google Shape;119;p21"/>
          <p:cNvSpPr txBox="1"/>
          <p:nvPr>
            <p:ph idx="4294967295" type="title"/>
          </p:nvPr>
        </p:nvSpPr>
        <p:spPr>
          <a:xfrm>
            <a:off x="535775" y="1212650"/>
            <a:ext cx="5197200" cy="3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There are two commonly used annotations: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@Mock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@InjectMocks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@Mock 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private EtcBaseDao etcBaseDao;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@InjectMocks 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private EtcBaseService etcBaseService;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@Before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public void setUp() throws Exception {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    MockitoAnnotations.initMocks(this); 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-840" r="-1702" t="0"/>
          <a:stretch/>
        </p:blipFill>
        <p:spPr>
          <a:xfrm>
            <a:off x="4708950" y="2804500"/>
            <a:ext cx="4207100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