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e2451553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e2451553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e2451553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e2451553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ef7244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ef7244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9ef72447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9ef7244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ef72447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ef72447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9ef72447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9ef72447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e2451553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e2451553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e2451553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e2451553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e2451553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e2451553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e2451553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e2451553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e2451553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e2451553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9e2451553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9e2451553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e2451553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e2451553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e2451553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e2451553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Java Concurrency</a:t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Bello MUHAMMAD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4294967295" type="title"/>
          </p:nvPr>
        </p:nvSpPr>
        <p:spPr>
          <a:xfrm>
            <a:off x="535775" y="489125"/>
            <a:ext cx="70179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Thread Interrupt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3" name="Google Shape;133;p24"/>
          <p:cNvSpPr txBox="1"/>
          <p:nvPr>
            <p:ph idx="4294967295" type="title"/>
          </p:nvPr>
        </p:nvSpPr>
        <p:spPr>
          <a:xfrm>
            <a:off x="535775" y="1480150"/>
            <a:ext cx="5197200" cy="109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interrupt is an indication to a thread that it should stop what it is doing and do something else.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8400" y="1952750"/>
            <a:ext cx="3051900" cy="26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>
            <p:ph idx="4294967295" type="title"/>
          </p:nvPr>
        </p:nvSpPr>
        <p:spPr>
          <a:xfrm>
            <a:off x="535775" y="2794650"/>
            <a:ext cx="51972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interrupt mechanism is implemented using an internal flag known as the interrupt status. Invoking Thread.interrupt sets this flag.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25" y="162725"/>
            <a:ext cx="7238025" cy="48180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41" name="Google Shape;141;p25"/>
          <p:cNvSpPr txBox="1"/>
          <p:nvPr/>
        </p:nvSpPr>
        <p:spPr>
          <a:xfrm>
            <a:off x="1344700" y="462800"/>
            <a:ext cx="6489600" cy="4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Contents</a:t>
            </a:r>
            <a:endParaRPr b="1" sz="24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Java Concurrency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Processes and Threads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Thread Objects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Defining and starting a Thread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Pausing Execution with Sleep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Interrupt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Joins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Example Application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Synchronization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Interference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Consistency Error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Synchronized Methods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Intrinsic Locks and Synchronization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Atomicity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4294967295" type="title"/>
          </p:nvPr>
        </p:nvSpPr>
        <p:spPr>
          <a:xfrm>
            <a:off x="535775" y="489125"/>
            <a:ext cx="70179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Atomic Access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47" name="Google Shape;147;p26"/>
          <p:cNvSpPr txBox="1"/>
          <p:nvPr>
            <p:ph idx="4294967295" type="title"/>
          </p:nvPr>
        </p:nvSpPr>
        <p:spPr>
          <a:xfrm>
            <a:off x="535775" y="1480150"/>
            <a:ext cx="6649500" cy="109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Atomic action is one that effectively happens all at once. An atomic action cannot stop in the middle: it either happens completely, or it doesn't happen at all.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/>
          <p:nvPr>
            <p:ph idx="4294967295" type="title"/>
          </p:nvPr>
        </p:nvSpPr>
        <p:spPr>
          <a:xfrm>
            <a:off x="535775" y="2469450"/>
            <a:ext cx="6649500" cy="23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Default Atomic Actions: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Reads and writes for reference and most primitive variables (except long and double).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Reads and writes or all volatile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variables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including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long and double).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Atomic operation cannot interleaved but can have memory errors.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4294967295" type="title"/>
          </p:nvPr>
        </p:nvSpPr>
        <p:spPr>
          <a:xfrm>
            <a:off x="535775" y="489125"/>
            <a:ext cx="70179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Liveness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4" name="Google Shape;154;p27"/>
          <p:cNvSpPr txBox="1"/>
          <p:nvPr>
            <p:ph idx="4294967295" type="title"/>
          </p:nvPr>
        </p:nvSpPr>
        <p:spPr>
          <a:xfrm>
            <a:off x="535775" y="1480150"/>
            <a:ext cx="6649500" cy="109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ability of an application to operate in a timely manner.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>
            <p:ph idx="4294967295" type="title"/>
          </p:nvPr>
        </p:nvSpPr>
        <p:spPr>
          <a:xfrm>
            <a:off x="535775" y="2469450"/>
            <a:ext cx="6649500" cy="23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Most common liveness problem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Deadlock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Starvation and livelock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4294967295" type="title"/>
          </p:nvPr>
        </p:nvSpPr>
        <p:spPr>
          <a:xfrm>
            <a:off x="535775" y="489125"/>
            <a:ext cx="70179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Deadlock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1" name="Google Shape;161;p28"/>
          <p:cNvSpPr txBox="1"/>
          <p:nvPr>
            <p:ph idx="4294967295" type="title"/>
          </p:nvPr>
        </p:nvSpPr>
        <p:spPr>
          <a:xfrm>
            <a:off x="535775" y="1480150"/>
            <a:ext cx="6649500" cy="71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Deadlock means two or more threads are blocked forever, waiting for resources from each other. (Ex. required)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2410150"/>
            <a:ext cx="3574647" cy="22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097" y="2410150"/>
            <a:ext cx="3188159" cy="22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4294967295" type="title"/>
          </p:nvPr>
        </p:nvSpPr>
        <p:spPr>
          <a:xfrm>
            <a:off x="535775" y="489125"/>
            <a:ext cx="70179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Starvation and Livelock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9" name="Google Shape;169;p29"/>
          <p:cNvSpPr txBox="1"/>
          <p:nvPr>
            <p:ph idx="4294967295" type="title"/>
          </p:nvPr>
        </p:nvSpPr>
        <p:spPr>
          <a:xfrm>
            <a:off x="535775" y="1480150"/>
            <a:ext cx="6649500" cy="109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Starvation: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happens when shared resources are made unavailable for long periods by "greedy" threads. For example (e.g synchronized that take long time)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 txBox="1"/>
          <p:nvPr>
            <p:ph idx="4294967295" type="title"/>
          </p:nvPr>
        </p:nvSpPr>
        <p:spPr>
          <a:xfrm>
            <a:off x="535775" y="2807350"/>
            <a:ext cx="6649500" cy="143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Livelock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ivelocked threads are unable to make further progress. However, the threads are not blocked — they are simply too busy responding to each other to resume work (e.g. two people trying to pass each other in a corridor).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25" y="162725"/>
            <a:ext cx="7238025" cy="48180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72" name="Google Shape;72;p16"/>
          <p:cNvSpPr txBox="1"/>
          <p:nvPr/>
        </p:nvSpPr>
        <p:spPr>
          <a:xfrm>
            <a:off x="1344700" y="462800"/>
            <a:ext cx="6489600" cy="4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Contents</a:t>
            </a:r>
            <a:endParaRPr b="1" sz="24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Java Concurrency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Processes and Threads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Thread Objects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Defining and starting a Thread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Pausing Execution with Sleep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Interrupt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Joins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Example Application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Synchronization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Interference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Consistency Error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Synchronized Methods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Intrinsic Locks and Synchronization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Atomicity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4294967295" type="title"/>
          </p:nvPr>
        </p:nvSpPr>
        <p:spPr>
          <a:xfrm>
            <a:off x="535775" y="489125"/>
            <a:ext cx="51972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Concurrency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8" name="Google Shape;78;p17"/>
          <p:cNvSpPr txBox="1"/>
          <p:nvPr>
            <p:ph idx="4294967295" type="title"/>
          </p:nvPr>
        </p:nvSpPr>
        <p:spPr>
          <a:xfrm>
            <a:off x="535775" y="1480150"/>
            <a:ext cx="51972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application that has the ability to respond to other events, no matter how busy it is processing other request or events, that application is known as concurrent application (software)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450" y="2712800"/>
            <a:ext cx="2735276" cy="20513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idx="4294967295" type="title"/>
          </p:nvPr>
        </p:nvSpPr>
        <p:spPr>
          <a:xfrm>
            <a:off x="535775" y="2571750"/>
            <a:ext cx="5197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platform was design to support concurrent programming. Java 5.0 added a lot of support for high-level concurrency APIs.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4294967295" type="title"/>
          </p:nvPr>
        </p:nvSpPr>
        <p:spPr>
          <a:xfrm>
            <a:off x="535775" y="489125"/>
            <a:ext cx="62697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Processes and Threads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/>
          <p:nvPr>
            <p:ph idx="4294967295" type="title"/>
          </p:nvPr>
        </p:nvSpPr>
        <p:spPr>
          <a:xfrm>
            <a:off x="535775" y="1480150"/>
            <a:ext cx="5197200" cy="109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has a self-contained execution environment. A process generally has a complete, private set of basic run-time resources; in particular, each process has its own memory space.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450" y="2712800"/>
            <a:ext cx="2735276" cy="20513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4294967295" type="title"/>
          </p:nvPr>
        </p:nvSpPr>
        <p:spPr>
          <a:xfrm>
            <a:off x="535775" y="2794650"/>
            <a:ext cx="51972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are sometimes called lightweight processes. Both processes and threads provide an execution environment, but creating a new thread requires fewer resources than creating a new process.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4294967295" type="title"/>
          </p:nvPr>
        </p:nvSpPr>
        <p:spPr>
          <a:xfrm>
            <a:off x="535775" y="489125"/>
            <a:ext cx="70062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 of Threads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94" name="Google Shape;94;p19"/>
          <p:cNvSpPr txBox="1"/>
          <p:nvPr>
            <p:ph idx="4294967295" type="title"/>
          </p:nvPr>
        </p:nvSpPr>
        <p:spPr>
          <a:xfrm>
            <a:off x="535775" y="1557825"/>
            <a:ext cx="5197200" cy="123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Exploiting multiple processors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Simplicity of modeling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Simplifies handling of asynchronous events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More responsive application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5333" r="5324" t="0"/>
          <a:stretch/>
        </p:blipFill>
        <p:spPr>
          <a:xfrm>
            <a:off x="6097450" y="2712800"/>
            <a:ext cx="2735275" cy="205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4294967295" type="title"/>
          </p:nvPr>
        </p:nvSpPr>
        <p:spPr>
          <a:xfrm>
            <a:off x="535775" y="489125"/>
            <a:ext cx="70062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Risks of Threads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1" name="Google Shape;101;p20"/>
          <p:cNvSpPr txBox="1"/>
          <p:nvPr>
            <p:ph idx="4294967295" type="title"/>
          </p:nvPr>
        </p:nvSpPr>
        <p:spPr>
          <a:xfrm>
            <a:off x="664775" y="1592925"/>
            <a:ext cx="5197200" cy="123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Safety hazards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Liveness hazards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Performance hazards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>
            <p:ph idx="4294967295" type="title"/>
          </p:nvPr>
        </p:nvSpPr>
        <p:spPr>
          <a:xfrm>
            <a:off x="535775" y="3042925"/>
            <a:ext cx="3124200" cy="16458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public class UnsafeGenerator {</a:t>
            </a:r>
            <a:endParaRPr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	private int value;</a:t>
            </a:r>
            <a:endParaRPr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	public int getNextValue() {</a:t>
            </a:r>
            <a:endParaRPr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		return value++;</a:t>
            </a:r>
            <a:endParaRPr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375" y="2978025"/>
            <a:ext cx="4524375" cy="17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4294967295" type="title"/>
          </p:nvPr>
        </p:nvSpPr>
        <p:spPr>
          <a:xfrm>
            <a:off x="535775" y="489125"/>
            <a:ext cx="62697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Thread Objects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" name="Google Shape;109;p21"/>
          <p:cNvSpPr txBox="1"/>
          <p:nvPr>
            <p:ph idx="4294967295" type="title"/>
          </p:nvPr>
        </p:nvSpPr>
        <p:spPr>
          <a:xfrm>
            <a:off x="535775" y="1480150"/>
            <a:ext cx="5197200" cy="109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Each thread is associated with an instance of the class </a:t>
            </a: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There are two basic ways for using Thread to create a concurrent application.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450" y="2712800"/>
            <a:ext cx="2735276" cy="205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idx="4294967295" type="title"/>
          </p:nvPr>
        </p:nvSpPr>
        <p:spPr>
          <a:xfrm>
            <a:off x="535775" y="2794650"/>
            <a:ext cx="5197200" cy="15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Simply to instantiate Thread each time the application need to perform asynchronous task (</a:t>
            </a:r>
            <a:r>
              <a:rPr lang="en" sz="1400">
                <a:solidFill>
                  <a:srgbClr val="DD7E6B"/>
                </a:solidFill>
                <a:latin typeface="Arial"/>
                <a:ea typeface="Arial"/>
                <a:cs typeface="Arial"/>
                <a:sym typeface="Arial"/>
              </a:rPr>
              <a:t>you control and manage the Thread yourself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Passing the thread to an executor (</a:t>
            </a:r>
            <a:r>
              <a:rPr lang="en" sz="1400">
                <a:solidFill>
                  <a:srgbClr val="DD7E6B"/>
                </a:solidFill>
                <a:latin typeface="Arial"/>
                <a:ea typeface="Arial"/>
                <a:cs typeface="Arial"/>
                <a:sym typeface="Arial"/>
              </a:rPr>
              <a:t>you abstract the Thread management from the rest of application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4294967295" type="title"/>
          </p:nvPr>
        </p:nvSpPr>
        <p:spPr>
          <a:xfrm>
            <a:off x="535775" y="489125"/>
            <a:ext cx="72168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Defining and Starting a Thread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7" name="Google Shape;117;p22"/>
          <p:cNvSpPr txBox="1"/>
          <p:nvPr>
            <p:ph idx="4294967295" type="title"/>
          </p:nvPr>
        </p:nvSpPr>
        <p:spPr>
          <a:xfrm>
            <a:off x="535775" y="1480150"/>
            <a:ext cx="5197200" cy="109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There are two ways for an application to create an instance of Thread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(Ex. required)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450" y="2712800"/>
            <a:ext cx="2735276" cy="205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idx="4294967295" type="title"/>
          </p:nvPr>
        </p:nvSpPr>
        <p:spPr>
          <a:xfrm>
            <a:off x="617625" y="2315225"/>
            <a:ext cx="51972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 a Runnable object by implementing Runnable Interface.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Subclass Thread, which itself implement Runnable interface,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and overriding the Run method.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4294967295" type="title"/>
          </p:nvPr>
        </p:nvSpPr>
        <p:spPr>
          <a:xfrm>
            <a:off x="535775" y="489125"/>
            <a:ext cx="70179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Pausing Execution with Sleep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5" name="Google Shape;125;p23"/>
          <p:cNvSpPr txBox="1"/>
          <p:nvPr>
            <p:ph idx="4294967295" type="title"/>
          </p:nvPr>
        </p:nvSpPr>
        <p:spPr>
          <a:xfrm>
            <a:off x="535775" y="1480150"/>
            <a:ext cx="5197200" cy="109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Thread.sleep causes the current thread to suspend execution for a specified period.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(Ex. required)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28894" l="0" r="0" t="28894"/>
          <a:stretch/>
        </p:blipFill>
        <p:spPr>
          <a:xfrm>
            <a:off x="5811475" y="1695500"/>
            <a:ext cx="3021250" cy="30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idx="4294967295" type="title"/>
          </p:nvPr>
        </p:nvSpPr>
        <p:spPr>
          <a:xfrm>
            <a:off x="535775" y="2794650"/>
            <a:ext cx="51972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sleep times are not guaranteed to be precise, because they are limited by the facilities provided by the underlying OS.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