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Slab"/>
      <p:regular r:id="rId32"/>
      <p:bold r:id="rId33"/>
    </p:embeddedFon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
      <p:font typeface="Average"/>
      <p:regular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781534-FF55-4702-A49E-9958BF4331E1}">
  <a:tblStyle styleId="{71781534-FF55-4702-A49E-9958BF4331E1}"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BDD02E7-1FE0-48D1-9B1E-5F9F8681152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schemas.openxmlformats.org/officeDocument/2006/relationships/font" Target="fonts/Lato-regular.fntdata"/><Relationship Id="rId41" Type="http://schemas.openxmlformats.org/officeDocument/2006/relationships/font" Target="fonts/Roboto-boldItalic.fntdata"/><Relationship Id="rId22" Type="http://schemas.openxmlformats.org/officeDocument/2006/relationships/slide" Target="slides/slide15.xml"/><Relationship Id="rId44" Type="http://schemas.openxmlformats.org/officeDocument/2006/relationships/font" Target="fonts/Lato-italic.fntdata"/><Relationship Id="rId21" Type="http://schemas.openxmlformats.org/officeDocument/2006/relationships/slide" Target="slides/slide14.xml"/><Relationship Id="rId43" Type="http://schemas.openxmlformats.org/officeDocument/2006/relationships/font" Target="fonts/Lato-bold.fntdata"/><Relationship Id="rId24" Type="http://schemas.openxmlformats.org/officeDocument/2006/relationships/slide" Target="slides/slide17.xml"/><Relationship Id="rId46" Type="http://schemas.openxmlformats.org/officeDocument/2006/relationships/font" Target="fonts/Average-regular.fntdata"/><Relationship Id="rId23" Type="http://schemas.openxmlformats.org/officeDocument/2006/relationships/slide" Target="slides/slide16.xml"/><Relationship Id="rId45" Type="http://schemas.openxmlformats.org/officeDocument/2006/relationships/font" Target="fonts/La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Oswald-bold.fntdata"/><Relationship Id="rId25" Type="http://schemas.openxmlformats.org/officeDocument/2006/relationships/slide" Target="slides/slide18.xml"/><Relationship Id="rId47" Type="http://schemas.openxmlformats.org/officeDocument/2006/relationships/font" Target="fonts/Oswald-regular.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Slab-bold.fntdata"/><Relationship Id="rId10" Type="http://schemas.openxmlformats.org/officeDocument/2006/relationships/slide" Target="slides/slide3.xml"/><Relationship Id="rId32" Type="http://schemas.openxmlformats.org/officeDocument/2006/relationships/font" Target="fonts/RobotoSlab-regular.fntdata"/><Relationship Id="rId13" Type="http://schemas.openxmlformats.org/officeDocument/2006/relationships/slide" Target="slides/slide6.xml"/><Relationship Id="rId35" Type="http://schemas.openxmlformats.org/officeDocument/2006/relationships/font" Target="fonts/Raleway-bold.fntdata"/><Relationship Id="rId12" Type="http://schemas.openxmlformats.org/officeDocument/2006/relationships/slide" Target="slides/slide5.xml"/><Relationship Id="rId34" Type="http://schemas.openxmlformats.org/officeDocument/2006/relationships/font" Target="fonts/Raleway-regular.fntdata"/><Relationship Id="rId15" Type="http://schemas.openxmlformats.org/officeDocument/2006/relationships/slide" Target="slides/slide8.xml"/><Relationship Id="rId37" Type="http://schemas.openxmlformats.org/officeDocument/2006/relationships/font" Target="fonts/Raleway-boldItalic.fntdata"/><Relationship Id="rId14" Type="http://schemas.openxmlformats.org/officeDocument/2006/relationships/slide" Target="slides/slide7.xml"/><Relationship Id="rId36" Type="http://schemas.openxmlformats.org/officeDocument/2006/relationships/font" Target="fonts/Raleway-italic.fntdata"/><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03c5d5bb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03c5d5bb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03c5d5bb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03c5d5bb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03c5d5bb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03c5d5bb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03c5d5bb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03c5d5bb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03c5d5bb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03c5d5bb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03c5d5bb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03c5d5bb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03c5d5bb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03c5d5bb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03c5d5bb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03c5d5bb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03c5d5bb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03c5d5bb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03c5d5bb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03c5d5bb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03c5d5bb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03c5d5b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03c5d5bb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03c5d5bb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03c5d5bb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03c5d5bb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03c5d5bb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03c5d5bb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03c5d5bb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03c5d5bb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03c5d5bb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03c5d5bb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03c5d5bb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03c5d5bb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03c5d5bb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03c5d5bb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03c5d5bb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03c5d5bb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03c5d5bb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03c5d5bb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03c5d5bb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03c5d5bb8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03c5d5bb8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03c5d5bb8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03c5d5bb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03c5d5bb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03c5d5bb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03c5d5bb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3" name="Shape 63"/>
        <p:cNvGrpSpPr/>
        <p:nvPr/>
      </p:nvGrpSpPr>
      <p:grpSpPr>
        <a:xfrm>
          <a:off x="0" y="0"/>
          <a:ext cx="0" cy="0"/>
          <a:chOff x="0" y="0"/>
          <a:chExt cx="0" cy="0"/>
        </a:xfrm>
      </p:grpSpPr>
      <p:grpSp>
        <p:nvGrpSpPr>
          <p:cNvPr id="64" name="Google Shape;64;p14"/>
          <p:cNvGrpSpPr/>
          <p:nvPr/>
        </p:nvGrpSpPr>
        <p:grpSpPr>
          <a:xfrm>
            <a:off x="4350279" y="2855377"/>
            <a:ext cx="443589" cy="105632"/>
            <a:chOff x="4137525" y="2915950"/>
            <a:chExt cx="869100" cy="207000"/>
          </a:xfrm>
        </p:grpSpPr>
        <p:sp>
          <p:nvSpPr>
            <p:cNvPr id="65" name="Google Shape;65;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9" name="Google Shape;69;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0" name="Google Shape;70;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sp>
        <p:nvSpPr>
          <p:cNvPr id="72" name="Google Shape;72;p1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 name="Google Shape;73;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7" name="Google Shape;77;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6" name="Shape 86"/>
        <p:cNvGrpSpPr/>
        <p:nvPr/>
      </p:nvGrpSpPr>
      <p:grpSpPr>
        <a:xfrm>
          <a:off x="0" y="0"/>
          <a:ext cx="0" cy="0"/>
          <a:chOff x="0" y="0"/>
          <a:chExt cx="0" cy="0"/>
        </a:xfrm>
      </p:grpSpPr>
      <p:sp>
        <p:nvSpPr>
          <p:cNvPr id="87" name="Google Shape;8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8" name="Google Shape;8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9" name="Google Shape;89;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90" name="Shape 90"/>
        <p:cNvGrpSpPr/>
        <p:nvPr/>
      </p:nvGrpSpPr>
      <p:grpSpPr>
        <a:xfrm>
          <a:off x="0" y="0"/>
          <a:ext cx="0" cy="0"/>
          <a:chOff x="0" y="0"/>
          <a:chExt cx="0" cy="0"/>
        </a:xfrm>
      </p:grpSpPr>
      <p:sp>
        <p:nvSpPr>
          <p:cNvPr id="91" name="Google Shape;91;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7" name="Google Shape;97;p21"/>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0" name="Shape 100"/>
        <p:cNvGrpSpPr/>
        <p:nvPr/>
      </p:nvGrpSpPr>
      <p:grpSpPr>
        <a:xfrm>
          <a:off x="0" y="0"/>
          <a:ext cx="0" cy="0"/>
          <a:chOff x="0" y="0"/>
          <a:chExt cx="0" cy="0"/>
        </a:xfrm>
      </p:grpSpPr>
      <p:sp>
        <p:nvSpPr>
          <p:cNvPr id="101" name="Google Shape;101;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02" name="Google Shape;102;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3" name="Shape 103"/>
        <p:cNvGrpSpPr/>
        <p:nvPr/>
      </p:nvGrpSpPr>
      <p:grpSpPr>
        <a:xfrm>
          <a:off x="0" y="0"/>
          <a:ext cx="0" cy="0"/>
          <a:chOff x="0" y="0"/>
          <a:chExt cx="0" cy="0"/>
        </a:xfrm>
      </p:grpSpPr>
      <p:sp>
        <p:nvSpPr>
          <p:cNvPr id="104" name="Google Shape;104;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5" name="Google Shape;105;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6" name="Google Shape;106;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7" name="Shape 107"/>
        <p:cNvGrpSpPr/>
        <p:nvPr/>
      </p:nvGrpSpPr>
      <p:grpSpPr>
        <a:xfrm>
          <a:off x="0" y="0"/>
          <a:ext cx="0" cy="0"/>
          <a:chOff x="0" y="0"/>
          <a:chExt cx="0" cy="0"/>
        </a:xfrm>
      </p:grpSpPr>
      <p:sp>
        <p:nvSpPr>
          <p:cNvPr id="108" name="Google Shape;108;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61" name="Google Shape;6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62" name="Google Shape;62;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hyperlink" Target="https://translate.google.com/community" TargetMode="External"/><Relationship Id="rId5" Type="http://schemas.openxmlformats.org/officeDocument/2006/relationships/image" Target="../media/image1.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5"/>
          <p:cNvSpPr txBox="1"/>
          <p:nvPr>
            <p:ph type="ctrTitle"/>
          </p:nvPr>
        </p:nvSpPr>
        <p:spPr>
          <a:xfrm>
            <a:off x="671250" y="990800"/>
            <a:ext cx="7801500" cy="85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Thread Safety in Java</a:t>
            </a:r>
            <a:endParaRPr/>
          </a:p>
        </p:txBody>
      </p:sp>
      <p:sp>
        <p:nvSpPr>
          <p:cNvPr id="114" name="Google Shape;114;p25"/>
          <p:cNvSpPr txBox="1"/>
          <p:nvPr/>
        </p:nvSpPr>
        <p:spPr>
          <a:xfrm>
            <a:off x="3215400" y="3553825"/>
            <a:ext cx="27132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Presented by:</a:t>
            </a:r>
            <a:r>
              <a:rPr lang="en"/>
              <a:t> </a:t>
            </a:r>
            <a:r>
              <a:rPr lang="en">
                <a:solidFill>
                  <a:srgbClr val="FFFFFF"/>
                </a:solidFill>
              </a:rPr>
              <a:t>Bello Muhammad</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5" name="Shape 185"/>
        <p:cNvGrpSpPr/>
        <p:nvPr/>
      </p:nvGrpSpPr>
      <p:grpSpPr>
        <a:xfrm>
          <a:off x="0" y="0"/>
          <a:ext cx="0" cy="0"/>
          <a:chOff x="0" y="0"/>
          <a:chExt cx="0" cy="0"/>
        </a:xfrm>
      </p:grpSpPr>
      <p:pic>
        <p:nvPicPr>
          <p:cNvPr id="186" name="Google Shape;186;p34"/>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87" name="Google Shape;187;p34"/>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88" name="Google Shape;188;p34"/>
          <p:cNvSpPr txBox="1"/>
          <p:nvPr/>
        </p:nvSpPr>
        <p:spPr>
          <a:xfrm>
            <a:off x="1808550" y="512050"/>
            <a:ext cx="5276100" cy="680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Class Loader Subsystem Cont.</a:t>
            </a:r>
            <a:endParaRPr b="1" sz="2400">
              <a:latin typeface="Raleway"/>
              <a:ea typeface="Raleway"/>
              <a:cs typeface="Raleway"/>
              <a:sym typeface="Raleway"/>
            </a:endParaRPr>
          </a:p>
        </p:txBody>
      </p:sp>
      <p:sp>
        <p:nvSpPr>
          <p:cNvPr id="189" name="Google Shape;189;p34"/>
          <p:cNvSpPr txBox="1"/>
          <p:nvPr>
            <p:ph idx="4294967295" type="body"/>
          </p:nvPr>
        </p:nvSpPr>
        <p:spPr>
          <a:xfrm>
            <a:off x="1808550" y="1346900"/>
            <a:ext cx="52761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b="1" sz="1400">
              <a:solidFill>
                <a:srgbClr val="666666"/>
              </a:solidFill>
              <a:latin typeface="Raleway"/>
              <a:ea typeface="Raleway"/>
              <a:cs typeface="Raleway"/>
              <a:sym typeface="Raleway"/>
            </a:endParaRPr>
          </a:p>
        </p:txBody>
      </p:sp>
      <p:pic>
        <p:nvPicPr>
          <p:cNvPr id="190" name="Google Shape;190;p34"/>
          <p:cNvPicPr preferRelativeResize="0"/>
          <p:nvPr/>
        </p:nvPicPr>
        <p:blipFill rotWithShape="1">
          <a:blip r:embed="rId5">
            <a:alphaModFix/>
          </a:blip>
          <a:srcRect b="0" l="0" r="0" t="0"/>
          <a:stretch/>
        </p:blipFill>
        <p:spPr>
          <a:xfrm>
            <a:off x="1719600" y="1299250"/>
            <a:ext cx="5495052" cy="3423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pic>
        <p:nvPicPr>
          <p:cNvPr id="195" name="Google Shape;195;p35"/>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96" name="Google Shape;196;p35"/>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97" name="Google Shape;197;p35"/>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a:t>
            </a:r>
            <a:endParaRPr b="1" sz="2400">
              <a:latin typeface="Raleway"/>
              <a:ea typeface="Raleway"/>
              <a:cs typeface="Raleway"/>
              <a:sym typeface="Raleway"/>
            </a:endParaRPr>
          </a:p>
        </p:txBody>
      </p:sp>
      <p:sp>
        <p:nvSpPr>
          <p:cNvPr id="198" name="Google Shape;198;p35"/>
          <p:cNvSpPr txBox="1"/>
          <p:nvPr>
            <p:ph idx="4294967295" type="body"/>
          </p:nvPr>
        </p:nvSpPr>
        <p:spPr>
          <a:xfrm>
            <a:off x="1808550" y="1346900"/>
            <a:ext cx="52761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333333"/>
                </a:solidFill>
                <a:highlight>
                  <a:srgbClr val="FFFFFF"/>
                </a:highlight>
                <a:latin typeface="Arial"/>
                <a:ea typeface="Arial"/>
                <a:cs typeface="Arial"/>
                <a:sym typeface="Arial"/>
              </a:rPr>
              <a:t>The runtime data area also known as </a:t>
            </a:r>
            <a:r>
              <a:rPr lang="en" sz="1150">
                <a:solidFill>
                  <a:srgbClr val="BF9000"/>
                </a:solidFill>
                <a:highlight>
                  <a:srgbClr val="FFFFFF"/>
                </a:highlight>
                <a:latin typeface="Arial"/>
                <a:ea typeface="Arial"/>
                <a:cs typeface="Arial"/>
                <a:sym typeface="Arial"/>
              </a:rPr>
              <a:t>memory management area</a:t>
            </a:r>
            <a:r>
              <a:rPr lang="en" sz="1150">
                <a:solidFill>
                  <a:srgbClr val="333333"/>
                </a:solidFill>
                <a:highlight>
                  <a:srgbClr val="FFFFFF"/>
                </a:highlight>
                <a:latin typeface="Arial"/>
                <a:ea typeface="Arial"/>
                <a:cs typeface="Arial"/>
                <a:sym typeface="Arial"/>
              </a:rPr>
              <a:t> is divided into five major components.</a:t>
            </a:r>
            <a:endParaRPr sz="1150">
              <a:solidFill>
                <a:srgbClr val="333333"/>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sz="1150">
              <a:solidFill>
                <a:srgbClr val="333333"/>
              </a:solidFill>
              <a:highlight>
                <a:srgbClr val="FFFFFF"/>
              </a:highlight>
              <a:latin typeface="Arial"/>
              <a:ea typeface="Arial"/>
              <a:cs typeface="Arial"/>
              <a:sym typeface="Arial"/>
            </a:endParaRPr>
          </a:p>
          <a:p>
            <a:pPr indent="-317500" lvl="0" marL="457200" rtl="0" algn="just">
              <a:spcBef>
                <a:spcPts val="100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Method Area</a:t>
            </a:r>
            <a:endParaRPr sz="14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Heap</a:t>
            </a:r>
            <a:endParaRPr sz="14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Java Thread (Stack Area)</a:t>
            </a:r>
            <a:endParaRPr sz="14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Program Counter Register (PC Register)</a:t>
            </a:r>
            <a:endParaRPr sz="14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Native Method Area (Native Method Stack)</a:t>
            </a:r>
            <a:endParaRPr sz="1400">
              <a:solidFill>
                <a:srgbClr val="BF9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2" name="Shape 202"/>
        <p:cNvGrpSpPr/>
        <p:nvPr/>
      </p:nvGrpSpPr>
      <p:grpSpPr>
        <a:xfrm>
          <a:off x="0" y="0"/>
          <a:ext cx="0" cy="0"/>
          <a:chOff x="0" y="0"/>
          <a:chExt cx="0" cy="0"/>
        </a:xfrm>
      </p:grpSpPr>
      <p:pic>
        <p:nvPicPr>
          <p:cNvPr id="203" name="Google Shape;203;p36"/>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04" name="Google Shape;204;p36"/>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05" name="Google Shape;205;p36"/>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206" name="Google Shape;206;p36"/>
          <p:cNvSpPr txBox="1"/>
          <p:nvPr>
            <p:ph idx="4294967295" type="body"/>
          </p:nvPr>
        </p:nvSpPr>
        <p:spPr>
          <a:xfrm>
            <a:off x="1808550" y="1154050"/>
            <a:ext cx="5276100" cy="352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Method Area:</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222222"/>
                </a:solidFill>
                <a:highlight>
                  <a:srgbClr val="FFFFFF"/>
                </a:highlight>
                <a:latin typeface="Arial"/>
                <a:ea typeface="Arial"/>
                <a:cs typeface="Arial"/>
                <a:sym typeface="Arial"/>
              </a:rPr>
              <a:t>The method area is the one responsible for holding all class level information like class name, immediate parent class name, methods and variables information etc. are stored, including static variables. There is only one method area per JVM, and it is a shared resource.</a:t>
            </a:r>
            <a:endParaRPr sz="1200">
              <a:solidFill>
                <a:srgbClr val="222222"/>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just">
              <a:spcBef>
                <a:spcPts val="1000"/>
              </a:spcBef>
              <a:spcAft>
                <a:spcPts val="1000"/>
              </a:spcAft>
              <a:buNone/>
            </a:pPr>
            <a:r>
              <a:t/>
            </a:r>
            <a:endParaRPr sz="1200">
              <a:solidFill>
                <a:srgbClr val="333333"/>
              </a:solidFill>
              <a:highlight>
                <a:srgbClr val="FFFFFF"/>
              </a:highlight>
              <a:latin typeface="Arial"/>
              <a:ea typeface="Arial"/>
              <a:cs typeface="Arial"/>
              <a:sym typeface="Arial"/>
            </a:endParaRPr>
          </a:p>
        </p:txBody>
      </p:sp>
      <p:pic>
        <p:nvPicPr>
          <p:cNvPr id="207" name="Google Shape;207;p36"/>
          <p:cNvPicPr preferRelativeResize="0"/>
          <p:nvPr/>
        </p:nvPicPr>
        <p:blipFill rotWithShape="1">
          <a:blip r:embed="rId5">
            <a:alphaModFix/>
          </a:blip>
          <a:srcRect b="0" l="2052" r="2052" t="0"/>
          <a:stretch/>
        </p:blipFill>
        <p:spPr>
          <a:xfrm>
            <a:off x="3309250" y="2701800"/>
            <a:ext cx="2161075" cy="1837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1" name="Shape 211"/>
        <p:cNvGrpSpPr/>
        <p:nvPr/>
      </p:nvGrpSpPr>
      <p:grpSpPr>
        <a:xfrm>
          <a:off x="0" y="0"/>
          <a:ext cx="0" cy="0"/>
          <a:chOff x="0" y="0"/>
          <a:chExt cx="0" cy="0"/>
        </a:xfrm>
      </p:grpSpPr>
      <p:pic>
        <p:nvPicPr>
          <p:cNvPr id="212" name="Google Shape;212;p37"/>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13" name="Google Shape;213;p37"/>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14" name="Google Shape;214;p37"/>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215" name="Google Shape;215;p37"/>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Heap:</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333333"/>
                </a:solidFill>
                <a:highlight>
                  <a:srgbClr val="FFFFFF"/>
                </a:highlight>
                <a:latin typeface="Arial"/>
                <a:ea typeface="Arial"/>
                <a:cs typeface="Arial"/>
                <a:sym typeface="Arial"/>
              </a:rPr>
              <a:t>This component is a part of JVM memory where all the objects and its corresponding instance variables and arrays are stored. This memory area is created on the JVM start-up and there is only one heap area shared across multiple threads as the data stored in this area is </a:t>
            </a:r>
            <a:r>
              <a:rPr i="1" lang="en" sz="1200">
                <a:solidFill>
                  <a:srgbClr val="333333"/>
                </a:solidFill>
                <a:highlight>
                  <a:srgbClr val="FFFFFF"/>
                </a:highlight>
                <a:latin typeface="Arial"/>
                <a:ea typeface="Arial"/>
                <a:cs typeface="Arial"/>
                <a:sym typeface="Arial"/>
              </a:rPr>
              <a:t>not</a:t>
            </a:r>
            <a:r>
              <a:rPr lang="en" sz="1200">
                <a:solidFill>
                  <a:srgbClr val="333333"/>
                </a:solidFill>
                <a:highlight>
                  <a:srgbClr val="FFFFFF"/>
                </a:highlight>
                <a:latin typeface="Arial"/>
                <a:ea typeface="Arial"/>
                <a:cs typeface="Arial"/>
                <a:sym typeface="Arial"/>
              </a:rPr>
              <a:t> thread-safe.</a:t>
            </a:r>
            <a:endParaRPr sz="1200">
              <a:solidFill>
                <a:srgbClr val="333333"/>
              </a:solidFill>
              <a:highlight>
                <a:srgbClr val="FFFFFF"/>
              </a:highlight>
              <a:latin typeface="Arial"/>
              <a:ea typeface="Arial"/>
              <a:cs typeface="Arial"/>
              <a:sym typeface="Arial"/>
            </a:endParaRPr>
          </a:p>
          <a:p>
            <a:pPr indent="0" lvl="0" marL="0" rtl="0" algn="just">
              <a:spcBef>
                <a:spcPts val="1000"/>
              </a:spcBef>
              <a:spcAft>
                <a:spcPts val="1000"/>
              </a:spcAft>
              <a:buNone/>
            </a:pPr>
            <a:r>
              <a:t/>
            </a:r>
            <a:endParaRPr sz="1200">
              <a:solidFill>
                <a:srgbClr val="333333"/>
              </a:solidFill>
              <a:highlight>
                <a:srgbClr val="FFFFFF"/>
              </a:highlight>
              <a:latin typeface="Arial"/>
              <a:ea typeface="Arial"/>
              <a:cs typeface="Arial"/>
              <a:sym typeface="Arial"/>
            </a:endParaRPr>
          </a:p>
        </p:txBody>
      </p:sp>
      <p:pic>
        <p:nvPicPr>
          <p:cNvPr id="216" name="Google Shape;216;p37"/>
          <p:cNvPicPr preferRelativeResize="0"/>
          <p:nvPr/>
        </p:nvPicPr>
        <p:blipFill>
          <a:blip r:embed="rId5">
            <a:alphaModFix/>
          </a:blip>
          <a:stretch>
            <a:fillRect/>
          </a:stretch>
        </p:blipFill>
        <p:spPr>
          <a:xfrm>
            <a:off x="3570900" y="2642600"/>
            <a:ext cx="2002200" cy="1835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0" name="Shape 220"/>
        <p:cNvGrpSpPr/>
        <p:nvPr/>
      </p:nvGrpSpPr>
      <p:grpSpPr>
        <a:xfrm>
          <a:off x="0" y="0"/>
          <a:ext cx="0" cy="0"/>
          <a:chOff x="0" y="0"/>
          <a:chExt cx="0" cy="0"/>
        </a:xfrm>
      </p:grpSpPr>
      <p:pic>
        <p:nvPicPr>
          <p:cNvPr id="221" name="Google Shape;221;p38"/>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22" name="Google Shape;222;p38"/>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23" name="Google Shape;223;p38"/>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224" name="Google Shape;224;p38"/>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Java Threads (Stack Threads):</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222222"/>
                </a:solidFill>
                <a:highlight>
                  <a:srgbClr val="FFFFFF"/>
                </a:highlight>
                <a:latin typeface="Arial"/>
                <a:ea typeface="Arial"/>
                <a:cs typeface="Arial"/>
                <a:sym typeface="Arial"/>
              </a:rPr>
              <a:t>For every thread, JVM create one run-time stack area  which is stored here. Every block of this stack  is called activation record/stack frame which store methods calls. All local variables of that method are stored in their corresponding frame.The stack area is thread safe since it is not a shared resource.  After a thread terminate, it’s run-time stack will be destroyed by JVM.</a:t>
            </a:r>
            <a:endParaRPr sz="1200">
              <a:solidFill>
                <a:srgbClr val="222222"/>
              </a:solidFill>
              <a:highlight>
                <a:srgbClr val="FFFFFF"/>
              </a:highlight>
              <a:latin typeface="Arial"/>
              <a:ea typeface="Arial"/>
              <a:cs typeface="Arial"/>
              <a:sym typeface="Arial"/>
            </a:endParaRPr>
          </a:p>
          <a:p>
            <a:pPr indent="0" lvl="0" marL="0" rtl="0" algn="just">
              <a:spcBef>
                <a:spcPts val="1000"/>
              </a:spcBef>
              <a:spcAft>
                <a:spcPts val="1000"/>
              </a:spcAft>
              <a:buNone/>
            </a:pPr>
            <a:r>
              <a:t/>
            </a:r>
            <a:endParaRPr sz="1200">
              <a:solidFill>
                <a:srgbClr val="333333"/>
              </a:solidFill>
              <a:highlight>
                <a:srgbClr val="FFFFFF"/>
              </a:highlight>
              <a:latin typeface="Arial"/>
              <a:ea typeface="Arial"/>
              <a:cs typeface="Arial"/>
              <a:sym typeface="Arial"/>
            </a:endParaRPr>
          </a:p>
        </p:txBody>
      </p:sp>
      <p:pic>
        <p:nvPicPr>
          <p:cNvPr id="225" name="Google Shape;225;p38"/>
          <p:cNvPicPr preferRelativeResize="0"/>
          <p:nvPr/>
        </p:nvPicPr>
        <p:blipFill rotWithShape="1">
          <a:blip r:embed="rId5">
            <a:alphaModFix/>
          </a:blip>
          <a:srcRect b="0" l="0" r="0" t="0"/>
          <a:stretch/>
        </p:blipFill>
        <p:spPr>
          <a:xfrm>
            <a:off x="2956950" y="2838975"/>
            <a:ext cx="3306500" cy="183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9" name="Shape 229"/>
        <p:cNvGrpSpPr/>
        <p:nvPr/>
      </p:nvGrpSpPr>
      <p:grpSpPr>
        <a:xfrm>
          <a:off x="0" y="0"/>
          <a:ext cx="0" cy="0"/>
          <a:chOff x="0" y="0"/>
          <a:chExt cx="0" cy="0"/>
        </a:xfrm>
      </p:grpSpPr>
      <p:pic>
        <p:nvPicPr>
          <p:cNvPr id="230" name="Google Shape;230;p39"/>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31" name="Google Shape;231;p39"/>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32" name="Google Shape;232;p39"/>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233" name="Google Shape;233;p39"/>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Program Counter Register (PC Register):</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1000"/>
              </a:spcAft>
              <a:buNone/>
            </a:pPr>
            <a:r>
              <a:rPr lang="en" sz="1200">
                <a:solidFill>
                  <a:srgbClr val="333333"/>
                </a:solidFill>
                <a:highlight>
                  <a:srgbClr val="FFFFFF"/>
                </a:highlight>
                <a:latin typeface="Arial"/>
                <a:ea typeface="Arial"/>
                <a:cs typeface="Arial"/>
                <a:sym typeface="Arial"/>
              </a:rPr>
              <a:t>This component holds the address of the JVM instruction which is currently executing. Each thread in Java has its own PC register to hold the address of the currently executing instruction.</a:t>
            </a:r>
            <a:endParaRPr sz="1200">
              <a:solidFill>
                <a:srgbClr val="333333"/>
              </a:solidFill>
              <a:highlight>
                <a:srgbClr val="FFFFFF"/>
              </a:highlight>
              <a:latin typeface="Arial"/>
              <a:ea typeface="Arial"/>
              <a:cs typeface="Arial"/>
              <a:sym typeface="Arial"/>
            </a:endParaRPr>
          </a:p>
        </p:txBody>
      </p:sp>
      <p:pic>
        <p:nvPicPr>
          <p:cNvPr id="234" name="Google Shape;234;p39"/>
          <p:cNvPicPr preferRelativeResize="0"/>
          <p:nvPr/>
        </p:nvPicPr>
        <p:blipFill rotWithShape="1">
          <a:blip r:embed="rId5">
            <a:alphaModFix/>
          </a:blip>
          <a:srcRect b="6955" l="-920" r="919" t="3293"/>
          <a:stretch/>
        </p:blipFill>
        <p:spPr>
          <a:xfrm>
            <a:off x="3624663" y="2305725"/>
            <a:ext cx="1894675" cy="236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8" name="Shape 238"/>
        <p:cNvGrpSpPr/>
        <p:nvPr/>
      </p:nvGrpSpPr>
      <p:grpSpPr>
        <a:xfrm>
          <a:off x="0" y="0"/>
          <a:ext cx="0" cy="0"/>
          <a:chOff x="0" y="0"/>
          <a:chExt cx="0" cy="0"/>
        </a:xfrm>
      </p:grpSpPr>
      <p:pic>
        <p:nvPicPr>
          <p:cNvPr id="239" name="Google Shape;239;p40"/>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40" name="Google Shape;240;p40"/>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41" name="Google Shape;241;p40"/>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242" name="Google Shape;242;p40"/>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Native Internal Thread (Native Method Stack):</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1000"/>
              </a:spcAft>
              <a:buNone/>
            </a:pPr>
            <a:r>
              <a:rPr lang="en" sz="1200">
                <a:solidFill>
                  <a:srgbClr val="333333"/>
                </a:solidFill>
                <a:highlight>
                  <a:srgbClr val="FFFFFF"/>
                </a:highlight>
                <a:latin typeface="Arial"/>
                <a:ea typeface="Arial"/>
                <a:cs typeface="Arial"/>
                <a:sym typeface="Arial"/>
              </a:rPr>
              <a:t>This component is written in a different language and holds the native method information. Every thread in Java has a separate native method stack. The following exceptional condition is associated with this area.</a:t>
            </a:r>
            <a:endParaRPr sz="1200">
              <a:solidFill>
                <a:srgbClr val="333333"/>
              </a:solidFill>
              <a:highlight>
                <a:srgbClr val="FFFFFF"/>
              </a:highlight>
              <a:latin typeface="Arial"/>
              <a:ea typeface="Arial"/>
              <a:cs typeface="Arial"/>
              <a:sym typeface="Arial"/>
            </a:endParaRPr>
          </a:p>
        </p:txBody>
      </p:sp>
      <p:pic>
        <p:nvPicPr>
          <p:cNvPr id="243" name="Google Shape;243;p40"/>
          <p:cNvPicPr preferRelativeResize="0"/>
          <p:nvPr/>
        </p:nvPicPr>
        <p:blipFill rotWithShape="1">
          <a:blip r:embed="rId5">
            <a:alphaModFix/>
          </a:blip>
          <a:srcRect b="0" l="-10" r="10" t="0"/>
          <a:stretch/>
        </p:blipFill>
        <p:spPr>
          <a:xfrm>
            <a:off x="3942175" y="2705500"/>
            <a:ext cx="1008850" cy="99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pic>
        <p:nvPicPr>
          <p:cNvPr id="248" name="Google Shape;248;p41"/>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49" name="Google Shape;249;p41"/>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50" name="Google Shape;250;p41"/>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a:t>
            </a:r>
            <a:endParaRPr b="1" sz="2400">
              <a:latin typeface="Raleway"/>
              <a:ea typeface="Raleway"/>
              <a:cs typeface="Raleway"/>
              <a:sym typeface="Raleway"/>
            </a:endParaRPr>
          </a:p>
        </p:txBody>
      </p:sp>
      <p:sp>
        <p:nvSpPr>
          <p:cNvPr id="251" name="Google Shape;251;p41"/>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t/>
            </a:r>
            <a:endParaRPr sz="1200">
              <a:solidFill>
                <a:srgbClr val="333333"/>
              </a:solidFill>
              <a:highlight>
                <a:srgbClr val="FFFFFF"/>
              </a:highlight>
              <a:latin typeface="Arial"/>
              <a:ea typeface="Arial"/>
              <a:cs typeface="Arial"/>
              <a:sym typeface="Arial"/>
            </a:endParaRPr>
          </a:p>
        </p:txBody>
      </p:sp>
      <p:pic>
        <p:nvPicPr>
          <p:cNvPr id="252" name="Google Shape;252;p41"/>
          <p:cNvPicPr preferRelativeResize="0"/>
          <p:nvPr/>
        </p:nvPicPr>
        <p:blipFill rotWithShape="1">
          <a:blip r:embed="rId5">
            <a:alphaModFix/>
          </a:blip>
          <a:srcRect b="0" l="0" r="0" t="0"/>
          <a:stretch/>
        </p:blipFill>
        <p:spPr>
          <a:xfrm>
            <a:off x="1808550" y="1207550"/>
            <a:ext cx="5276100" cy="346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58" name="Google Shape;258;p42"/>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59" name="Google Shape;259;p42"/>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a:t>
            </a:r>
            <a:endParaRPr b="1" sz="2400">
              <a:latin typeface="Raleway"/>
              <a:ea typeface="Raleway"/>
              <a:cs typeface="Raleway"/>
              <a:sym typeface="Raleway"/>
            </a:endParaRPr>
          </a:p>
        </p:txBody>
      </p:sp>
      <p:sp>
        <p:nvSpPr>
          <p:cNvPr id="260" name="Google Shape;260;p42"/>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333333"/>
                </a:solidFill>
                <a:highlight>
                  <a:srgbClr val="FFFFFF"/>
                </a:highlight>
                <a:latin typeface="Arial"/>
                <a:ea typeface="Arial"/>
                <a:cs typeface="Arial"/>
                <a:sym typeface="Arial"/>
              </a:rPr>
              <a:t>When everything is alright, the execution engine is then going to execute the generated bytecode. </a:t>
            </a:r>
            <a:r>
              <a:rPr lang="en" sz="1200">
                <a:solidFill>
                  <a:srgbClr val="222222"/>
                </a:solidFill>
                <a:highlight>
                  <a:srgbClr val="FFFFFF"/>
                </a:highlight>
                <a:latin typeface="Arial"/>
                <a:ea typeface="Arial"/>
                <a:cs typeface="Arial"/>
                <a:sym typeface="Arial"/>
              </a:rPr>
              <a:t>The java code will be executed by both </a:t>
            </a:r>
            <a:r>
              <a:rPr lang="en" sz="1200">
                <a:solidFill>
                  <a:srgbClr val="BF9000"/>
                </a:solidFill>
                <a:highlight>
                  <a:srgbClr val="FFFFFF"/>
                </a:highlight>
                <a:latin typeface="Arial"/>
                <a:ea typeface="Arial"/>
                <a:cs typeface="Arial"/>
                <a:sym typeface="Arial"/>
              </a:rPr>
              <a:t>interpreter and JIT compiler</a:t>
            </a:r>
            <a:r>
              <a:rPr lang="en" sz="1200">
                <a:solidFill>
                  <a:srgbClr val="222222"/>
                </a:solidFill>
                <a:highlight>
                  <a:srgbClr val="FFFFFF"/>
                </a:highlight>
                <a:latin typeface="Arial"/>
                <a:ea typeface="Arial"/>
                <a:cs typeface="Arial"/>
                <a:sym typeface="Arial"/>
              </a:rPr>
              <a:t> simultaneously which will reduce the execution time and then by providing high performance.</a:t>
            </a:r>
            <a:r>
              <a:rPr lang="en" sz="850">
                <a:solidFill>
                  <a:srgbClr val="222222"/>
                </a:solidFill>
                <a:highlight>
                  <a:srgbClr val="FFFFFF"/>
                </a:highlight>
                <a:latin typeface="Courier New"/>
                <a:ea typeface="Courier New"/>
                <a:cs typeface="Courier New"/>
                <a:sym typeface="Courier New"/>
              </a:rPr>
              <a:t> </a:t>
            </a:r>
            <a:endParaRPr sz="850">
              <a:solidFill>
                <a:srgbClr val="222222"/>
              </a:solidFill>
              <a:highlight>
                <a:srgbClr val="FFFFFF"/>
              </a:highlight>
              <a:latin typeface="Courier New"/>
              <a:ea typeface="Courier New"/>
              <a:cs typeface="Courier New"/>
              <a:sym typeface="Courier New"/>
            </a:endParaRPr>
          </a:p>
          <a:p>
            <a:pPr indent="0" lvl="0" marL="0" rtl="0" algn="just">
              <a:spcBef>
                <a:spcPts val="1000"/>
              </a:spcBef>
              <a:spcAft>
                <a:spcPts val="1000"/>
              </a:spcAft>
              <a:buNone/>
            </a:pPr>
            <a:br>
              <a:rPr lang="en" sz="850">
                <a:solidFill>
                  <a:srgbClr val="222222"/>
                </a:solidFill>
                <a:highlight>
                  <a:srgbClr val="FFFFFF"/>
                </a:highlight>
                <a:latin typeface="Courier New"/>
                <a:ea typeface="Courier New"/>
                <a:cs typeface="Courier New"/>
                <a:sym typeface="Courier New"/>
              </a:rPr>
            </a:br>
            <a:r>
              <a:rPr lang="en" sz="850">
                <a:solidFill>
                  <a:srgbClr val="222222"/>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Arial"/>
              <a:ea typeface="Arial"/>
              <a:cs typeface="Arial"/>
              <a:sym typeface="Arial"/>
            </a:endParaRPr>
          </a:p>
        </p:txBody>
      </p:sp>
      <p:pic>
        <p:nvPicPr>
          <p:cNvPr id="261" name="Google Shape;261;p42"/>
          <p:cNvPicPr preferRelativeResize="0"/>
          <p:nvPr/>
        </p:nvPicPr>
        <p:blipFill>
          <a:blip r:embed="rId5">
            <a:alphaModFix/>
          </a:blip>
          <a:stretch>
            <a:fillRect/>
          </a:stretch>
        </p:blipFill>
        <p:spPr>
          <a:xfrm>
            <a:off x="1808550" y="2292800"/>
            <a:ext cx="5276100" cy="2382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5" name="Shape 265"/>
        <p:cNvGrpSpPr/>
        <p:nvPr/>
      </p:nvGrpSpPr>
      <p:grpSpPr>
        <a:xfrm>
          <a:off x="0" y="0"/>
          <a:ext cx="0" cy="0"/>
          <a:chOff x="0" y="0"/>
          <a:chExt cx="0" cy="0"/>
        </a:xfrm>
      </p:grpSpPr>
      <p:pic>
        <p:nvPicPr>
          <p:cNvPr id="266" name="Google Shape;266;p43"/>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67" name="Google Shape;267;p43"/>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68" name="Google Shape;268;p43"/>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 Cont.</a:t>
            </a:r>
            <a:endParaRPr b="1" sz="2400">
              <a:latin typeface="Raleway"/>
              <a:ea typeface="Raleway"/>
              <a:cs typeface="Raleway"/>
              <a:sym typeface="Raleway"/>
            </a:endParaRPr>
          </a:p>
        </p:txBody>
      </p:sp>
      <p:sp>
        <p:nvSpPr>
          <p:cNvPr id="269" name="Google Shape;269;p43"/>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Hotspot Profiler:</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000000"/>
                </a:solidFill>
                <a:highlight>
                  <a:srgbClr val="FFFFFF"/>
                </a:highlight>
                <a:latin typeface="Arial"/>
                <a:ea typeface="Arial"/>
                <a:cs typeface="Arial"/>
                <a:sym typeface="Arial"/>
              </a:rPr>
              <a:t>Interpreting bytecodes in the Java virtual machine (JVM) is slow.</a:t>
            </a:r>
            <a:endParaRPr sz="1200">
              <a:solidFill>
                <a:srgbClr val="222222"/>
              </a:solidFill>
              <a:highlight>
                <a:srgbClr val="FFFFFF"/>
              </a:highlight>
              <a:latin typeface="Courier New"/>
              <a:ea typeface="Courier New"/>
              <a:cs typeface="Courier New"/>
              <a:sym typeface="Courier New"/>
            </a:endParaRPr>
          </a:p>
          <a:p>
            <a:pPr indent="0" lvl="0" marL="0" rtl="0" algn="just">
              <a:spcBef>
                <a:spcPts val="1000"/>
              </a:spcBef>
              <a:spcAft>
                <a:spcPts val="1000"/>
              </a:spcAft>
              <a:buNone/>
            </a:pPr>
            <a:br>
              <a:rPr lang="en" sz="850">
                <a:solidFill>
                  <a:srgbClr val="222222"/>
                </a:solidFill>
                <a:highlight>
                  <a:srgbClr val="FFFFFF"/>
                </a:highlight>
                <a:latin typeface="Courier New"/>
                <a:ea typeface="Courier New"/>
                <a:cs typeface="Courier New"/>
                <a:sym typeface="Courier New"/>
              </a:rPr>
            </a:br>
            <a:r>
              <a:rPr lang="en" sz="850">
                <a:solidFill>
                  <a:srgbClr val="222222"/>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Arial"/>
              <a:ea typeface="Arial"/>
              <a:cs typeface="Arial"/>
              <a:sym typeface="Arial"/>
            </a:endParaRPr>
          </a:p>
        </p:txBody>
      </p:sp>
      <p:pic>
        <p:nvPicPr>
          <p:cNvPr id="270" name="Google Shape;270;p43"/>
          <p:cNvPicPr preferRelativeResize="0"/>
          <p:nvPr/>
        </p:nvPicPr>
        <p:blipFill rotWithShape="1">
          <a:blip r:embed="rId5">
            <a:alphaModFix/>
          </a:blip>
          <a:srcRect b="3208" l="-740" r="740" t="1024"/>
          <a:stretch/>
        </p:blipFill>
        <p:spPr>
          <a:xfrm>
            <a:off x="2554300" y="1891300"/>
            <a:ext cx="3712825" cy="267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 name="Shape 118"/>
        <p:cNvGrpSpPr/>
        <p:nvPr/>
      </p:nvGrpSpPr>
      <p:grpSpPr>
        <a:xfrm>
          <a:off x="0" y="0"/>
          <a:ext cx="0" cy="0"/>
          <a:chOff x="0" y="0"/>
          <a:chExt cx="0" cy="0"/>
        </a:xfrm>
      </p:grpSpPr>
      <p:pic>
        <p:nvPicPr>
          <p:cNvPr id="119" name="Google Shape;119;p26"/>
          <p:cNvPicPr preferRelativeResize="0"/>
          <p:nvPr/>
        </p:nvPicPr>
        <p:blipFill>
          <a:blip r:embed="rId3">
            <a:alphaModFix/>
          </a:blip>
          <a:stretch>
            <a:fillRect/>
          </a:stretch>
        </p:blipFill>
        <p:spPr>
          <a:xfrm>
            <a:off x="2444700" y="162737"/>
            <a:ext cx="4254600" cy="4818038"/>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20" name="Google Shape;120;p26"/>
          <p:cNvPicPr preferRelativeResize="0"/>
          <p:nvPr/>
        </p:nvPicPr>
        <p:blipFill rotWithShape="1">
          <a:blip r:embed="rId4">
            <a:alphaModFix/>
          </a:blip>
          <a:srcRect b="367" l="0" r="0" t="377"/>
          <a:stretch/>
        </p:blipFill>
        <p:spPr>
          <a:xfrm rot="-4">
            <a:off x="5237725" y="406900"/>
            <a:ext cx="1186374" cy="1228623"/>
          </a:xfrm>
          <a:prstGeom prst="rect">
            <a:avLst/>
          </a:prstGeom>
          <a:noFill/>
          <a:ln>
            <a:noFill/>
          </a:ln>
        </p:spPr>
      </p:pic>
      <p:sp>
        <p:nvSpPr>
          <p:cNvPr id="121" name="Google Shape;121;p26"/>
          <p:cNvSpPr txBox="1"/>
          <p:nvPr/>
        </p:nvSpPr>
        <p:spPr>
          <a:xfrm>
            <a:off x="2855550" y="661300"/>
            <a:ext cx="2165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Raleway"/>
                <a:ea typeface="Raleway"/>
                <a:cs typeface="Raleway"/>
                <a:sym typeface="Raleway"/>
              </a:rPr>
              <a:t>Content</a:t>
            </a:r>
            <a:endParaRPr b="1" sz="3000">
              <a:latin typeface="Raleway"/>
              <a:ea typeface="Raleway"/>
              <a:cs typeface="Raleway"/>
              <a:sym typeface="Raleway"/>
            </a:endParaRPr>
          </a:p>
        </p:txBody>
      </p:sp>
      <p:sp>
        <p:nvSpPr>
          <p:cNvPr id="122" name="Google Shape;122;p2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What is Thread Safety</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Atomicity</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Race conditions</a:t>
            </a:r>
            <a:endParaRPr b="1">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Compound actions</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Locking</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Intrinsic locks</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Reentrancy</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Guarding state with locks</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Liveness and performance</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Conclusion</a:t>
            </a:r>
            <a:endParaRPr b="1" sz="1400">
              <a:solidFill>
                <a:srgbClr val="666666"/>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pic>
        <p:nvPicPr>
          <p:cNvPr id="275" name="Google Shape;275;p44"/>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76" name="Google Shape;276;p44"/>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77" name="Google Shape;277;p44"/>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 Cont.</a:t>
            </a:r>
            <a:endParaRPr b="1" sz="2400">
              <a:latin typeface="Raleway"/>
              <a:ea typeface="Raleway"/>
              <a:cs typeface="Raleway"/>
              <a:sym typeface="Raleway"/>
            </a:endParaRPr>
          </a:p>
        </p:txBody>
      </p:sp>
      <p:sp>
        <p:nvSpPr>
          <p:cNvPr id="278" name="Google Shape;278;p44"/>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Hotspot Profiler:</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000000"/>
                </a:solidFill>
                <a:highlight>
                  <a:srgbClr val="FFFFFF"/>
                </a:highlight>
                <a:latin typeface="Arial"/>
                <a:ea typeface="Arial"/>
                <a:cs typeface="Arial"/>
                <a:sym typeface="Arial"/>
              </a:rPr>
              <a:t>Interpreting bytecodes in the Java virtual machine (JVM) is still exceedingly slow. </a:t>
            </a:r>
            <a:endParaRPr sz="1200">
              <a:solidFill>
                <a:srgbClr val="000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000000"/>
                </a:solidFill>
                <a:highlight>
                  <a:srgbClr val="FFFFFF"/>
                </a:highlight>
                <a:latin typeface="Arial"/>
                <a:ea typeface="Arial"/>
                <a:cs typeface="Arial"/>
                <a:sym typeface="Arial"/>
              </a:rPr>
              <a:t>The HotSpot profiler looks for "hot spots" in the code, i.e. methods that the JVM spends a significant amount of time running, and then compiles those methods into native generated code.</a:t>
            </a:r>
            <a:endParaRPr sz="1200">
              <a:solidFill>
                <a:srgbClr val="222222"/>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555555"/>
                </a:solidFill>
                <a:highlight>
                  <a:srgbClr val="FFFFFF"/>
                </a:highlight>
                <a:latin typeface="Arial"/>
                <a:ea typeface="Arial"/>
                <a:cs typeface="Arial"/>
                <a:sym typeface="Arial"/>
              </a:rPr>
              <a:t>Let’s say there are some instructions that are been executed again and again, the interpreter will not interpret the instructions again and again. The JIT Compiler will compile those instructions and keeps the target machine code ready for execution. </a:t>
            </a:r>
            <a:endParaRPr sz="1200">
              <a:solidFill>
                <a:srgbClr val="555555"/>
              </a:solidFill>
              <a:highlight>
                <a:srgbClr val="FFFFFF"/>
              </a:highlight>
              <a:latin typeface="Arial"/>
              <a:ea typeface="Arial"/>
              <a:cs typeface="Arial"/>
              <a:sym typeface="Arial"/>
            </a:endParaRPr>
          </a:p>
          <a:p>
            <a:pPr indent="0" lvl="0" marL="0" rtl="0" algn="just">
              <a:spcBef>
                <a:spcPts val="1000"/>
              </a:spcBef>
              <a:spcAft>
                <a:spcPts val="1000"/>
              </a:spcAft>
              <a:buNone/>
            </a:pPr>
            <a:r>
              <a:rPr lang="en" sz="1200">
                <a:solidFill>
                  <a:srgbClr val="555555"/>
                </a:solidFill>
                <a:highlight>
                  <a:srgbClr val="FFFFFF"/>
                </a:highlight>
                <a:latin typeface="Arial"/>
                <a:ea typeface="Arial"/>
                <a:cs typeface="Arial"/>
                <a:sym typeface="Arial"/>
              </a:rPr>
              <a:t>These set of instructions are like hotspots which the Hotspot Profiler will keep an eye on and then act accordingly to optimize the performance of Java Virtual Machine. </a:t>
            </a:r>
            <a:br>
              <a:rPr lang="en" sz="1200">
                <a:solidFill>
                  <a:srgbClr val="222222"/>
                </a:solidFill>
                <a:highlight>
                  <a:srgbClr val="FFFFFF"/>
                </a:highlight>
                <a:latin typeface="Arial"/>
                <a:ea typeface="Arial"/>
                <a:cs typeface="Arial"/>
                <a:sym typeface="Arial"/>
              </a:rPr>
            </a:br>
            <a:r>
              <a:rPr lang="en" sz="1200">
                <a:solidFill>
                  <a:srgbClr val="222222"/>
                </a:solidFill>
                <a:highlight>
                  <a:srgbClr val="FFFFFF"/>
                </a:highlight>
                <a:latin typeface="Arial"/>
                <a:ea typeface="Arial"/>
                <a:cs typeface="Arial"/>
                <a:sym typeface="Arial"/>
              </a:rPr>
              <a:t>								</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2" name="Shape 282"/>
        <p:cNvGrpSpPr/>
        <p:nvPr/>
      </p:nvGrpSpPr>
      <p:grpSpPr>
        <a:xfrm>
          <a:off x="0" y="0"/>
          <a:ext cx="0" cy="0"/>
          <a:chOff x="0" y="0"/>
          <a:chExt cx="0" cy="0"/>
        </a:xfrm>
      </p:grpSpPr>
      <p:pic>
        <p:nvPicPr>
          <p:cNvPr id="283" name="Google Shape;283;p45"/>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284" name="Google Shape;284;p45"/>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285" name="Google Shape;285;p45"/>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 Cont.</a:t>
            </a:r>
            <a:endParaRPr b="1" sz="2400">
              <a:latin typeface="Raleway"/>
              <a:ea typeface="Raleway"/>
              <a:cs typeface="Raleway"/>
              <a:sym typeface="Raleway"/>
            </a:endParaRPr>
          </a:p>
        </p:txBody>
      </p:sp>
      <p:sp>
        <p:nvSpPr>
          <p:cNvPr id="286" name="Google Shape;286;p45"/>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200">
                <a:solidFill>
                  <a:srgbClr val="666666"/>
                </a:solidFill>
                <a:latin typeface="Raleway"/>
                <a:ea typeface="Raleway"/>
                <a:cs typeface="Raleway"/>
                <a:sym typeface="Raleway"/>
              </a:rPr>
              <a:t>Garbage Collector:</a:t>
            </a:r>
            <a:endParaRPr sz="1200">
              <a:solidFill>
                <a:srgbClr val="333333"/>
              </a:solidFill>
              <a:highlight>
                <a:srgbClr val="FFFFFF"/>
              </a:highlight>
              <a:latin typeface="Arial"/>
              <a:ea typeface="Arial"/>
              <a:cs typeface="Arial"/>
              <a:sym typeface="Arial"/>
            </a:endParaRPr>
          </a:p>
        </p:txBody>
      </p:sp>
      <p:pic>
        <p:nvPicPr>
          <p:cNvPr id="287" name="Google Shape;287;p45"/>
          <p:cNvPicPr preferRelativeResize="0"/>
          <p:nvPr/>
        </p:nvPicPr>
        <p:blipFill rotWithShape="1">
          <a:blip r:embed="rId5">
            <a:alphaModFix/>
          </a:blip>
          <a:srcRect b="3964" l="0" r="0" t="4056"/>
          <a:stretch/>
        </p:blipFill>
        <p:spPr>
          <a:xfrm>
            <a:off x="2978938" y="1485450"/>
            <a:ext cx="2938150" cy="3161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Milestones</a:t>
            </a:r>
            <a:endParaRPr>
              <a:solidFill>
                <a:schemeClr val="lt2"/>
              </a:solidFill>
            </a:endParaRPr>
          </a:p>
        </p:txBody>
      </p:sp>
      <p:graphicFrame>
        <p:nvGraphicFramePr>
          <p:cNvPr id="293" name="Google Shape;293;p46"/>
          <p:cNvGraphicFramePr/>
          <p:nvPr/>
        </p:nvGraphicFramePr>
        <p:xfrm>
          <a:off x="323100" y="2393975"/>
          <a:ext cx="3000000" cy="3000000"/>
        </p:xfrm>
        <a:graphic>
          <a:graphicData uri="http://schemas.openxmlformats.org/drawingml/2006/table">
            <a:tbl>
              <a:tblPr>
                <a:noFill/>
                <a:tableStyleId>{0BDD02E7-1FE0-48D1-9B1E-5F9F86811526}</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indent="0" lvl="0" marL="0" rtl="0" algn="ctr">
                        <a:spcBef>
                          <a:spcPts val="0"/>
                        </a:spcBef>
                        <a:spcAft>
                          <a:spcPts val="0"/>
                        </a:spcAft>
                        <a:buNone/>
                      </a:pPr>
                      <a:r>
                        <a:rPr lang="en" sz="1800">
                          <a:solidFill>
                            <a:srgbClr val="FFFFFF"/>
                          </a:solidFill>
                        </a:rPr>
                        <a:t>2014</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ctr">
                        <a:spcBef>
                          <a:spcPts val="0"/>
                        </a:spcBef>
                        <a:spcAft>
                          <a:spcPts val="0"/>
                        </a:spcAft>
                        <a:buNone/>
                      </a:pPr>
                      <a:r>
                        <a:rPr lang="en" sz="1800">
                          <a:solidFill>
                            <a:srgbClr val="FFFFFF"/>
                          </a:solidFill>
                        </a:rPr>
                        <a:t>2015</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294" name="Google Shape;294;p46"/>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295" name="Google Shape;295;p46"/>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2014</a:t>
            </a:r>
            <a:endParaRPr b="1" sz="1800">
              <a:solidFill>
                <a:schemeClr val="dk1"/>
              </a:solidFill>
            </a:endParaRPr>
          </a:p>
        </p:txBody>
      </p:sp>
      <p:sp>
        <p:nvSpPr>
          <p:cNvPr id="296" name="Google Shape;296;p46"/>
          <p:cNvSpPr txBox="1"/>
          <p:nvPr>
            <p:ph idx="4294967295" type="body"/>
          </p:nvPr>
        </p:nvSpPr>
        <p:spPr>
          <a:xfrm>
            <a:off x="646175" y="1560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Translate web pages with Chrome extension</a:t>
            </a:r>
            <a:endParaRPr sz="1400"/>
          </a:p>
          <a:p>
            <a:pPr indent="0" lvl="0" marL="0" rtl="0" algn="l">
              <a:spcBef>
                <a:spcPts val="1600"/>
              </a:spcBef>
              <a:spcAft>
                <a:spcPts val="1600"/>
              </a:spcAft>
              <a:buNone/>
            </a:pPr>
            <a:r>
              <a:t/>
            </a:r>
            <a:endParaRPr sz="1400"/>
          </a:p>
        </p:txBody>
      </p:sp>
      <p:sp>
        <p:nvSpPr>
          <p:cNvPr id="297" name="Google Shape;297;p46"/>
          <p:cNvSpPr txBox="1"/>
          <p:nvPr>
            <p:ph type="title"/>
          </p:nvPr>
        </p:nvSpPr>
        <p:spPr>
          <a:xfrm>
            <a:off x="3251009" y="36683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August 2015</a:t>
            </a:r>
            <a:endParaRPr b="1" sz="1800">
              <a:solidFill>
                <a:schemeClr val="dk1"/>
              </a:solidFill>
            </a:endParaRPr>
          </a:p>
        </p:txBody>
      </p:sp>
      <p:sp>
        <p:nvSpPr>
          <p:cNvPr id="298" name="Google Shape;298;p46"/>
          <p:cNvSpPr txBox="1"/>
          <p:nvPr>
            <p:ph idx="4294967295" type="body"/>
          </p:nvPr>
        </p:nvSpPr>
        <p:spPr>
          <a:xfrm>
            <a:off x="3251009" y="3993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Translate conversations through your Android watch</a:t>
            </a:r>
            <a:endParaRPr sz="1400"/>
          </a:p>
        </p:txBody>
      </p:sp>
      <p:sp>
        <p:nvSpPr>
          <p:cNvPr id="299" name="Google Shape;299;p46"/>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2015</a:t>
            </a:r>
            <a:endParaRPr b="1" sz="1800">
              <a:solidFill>
                <a:schemeClr val="dk1"/>
              </a:solidFill>
            </a:endParaRPr>
          </a:p>
        </p:txBody>
      </p:sp>
      <p:sp>
        <p:nvSpPr>
          <p:cNvPr id="300" name="Google Shape;300;p46"/>
          <p:cNvSpPr txBox="1"/>
          <p:nvPr>
            <p:ph idx="4294967295" type="body"/>
          </p:nvPr>
        </p:nvSpPr>
        <p:spPr>
          <a:xfrm>
            <a:off x="5091049" y="15604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Translate text within an app</a:t>
            </a:r>
            <a:endParaRPr sz="1400"/>
          </a:p>
        </p:txBody>
      </p:sp>
      <p:sp>
        <p:nvSpPr>
          <p:cNvPr id="301" name="Google Shape;301;p46"/>
          <p:cNvSpPr txBox="1"/>
          <p:nvPr>
            <p:ph type="title"/>
          </p:nvPr>
        </p:nvSpPr>
        <p:spPr>
          <a:xfrm>
            <a:off x="624512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November 2015</a:t>
            </a:r>
            <a:endParaRPr b="1" sz="1800">
              <a:solidFill>
                <a:schemeClr val="dk1"/>
              </a:solidFill>
            </a:endParaRPr>
          </a:p>
        </p:txBody>
      </p:sp>
      <p:sp>
        <p:nvSpPr>
          <p:cNvPr id="302" name="Google Shape;302;p46"/>
          <p:cNvSpPr txBox="1"/>
          <p:nvPr>
            <p:ph idx="4294967295" type="body"/>
          </p:nvPr>
        </p:nvSpPr>
        <p:spPr>
          <a:xfrm>
            <a:off x="6245125" y="399375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Translate written text from English or German to Arabic with the click of a camera</a:t>
            </a:r>
            <a:endParaRPr sz="1400"/>
          </a:p>
        </p:txBody>
      </p:sp>
      <p:cxnSp>
        <p:nvCxnSpPr>
          <p:cNvPr id="303" name="Google Shape;303;p46"/>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304" name="Google Shape;304;p46"/>
          <p:cNvCxnSpPr/>
          <p:nvPr/>
        </p:nvCxnSpPr>
        <p:spPr>
          <a:xfrm rot="10800000">
            <a:off x="4997750" y="14393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305" name="Google Shape;305;p46"/>
          <p:cNvCxnSpPr/>
          <p:nvPr/>
        </p:nvCxnSpPr>
        <p:spPr>
          <a:xfrm>
            <a:off x="6168925" y="3113100"/>
            <a:ext cx="0" cy="8280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people are saying</a:t>
            </a:r>
            <a:endParaRPr/>
          </a:p>
        </p:txBody>
      </p:sp>
      <p:sp>
        <p:nvSpPr>
          <p:cNvPr id="311" name="Google Shape;311;p47"/>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7"/>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Translate has officially inspired me to learn French </a:t>
            </a:r>
            <a:endParaRPr sz="2100">
              <a:solidFill>
                <a:schemeClr val="lt1"/>
              </a:solidFill>
            </a:endParaRPr>
          </a:p>
          <a:p>
            <a:pPr indent="0" lvl="0" marL="0" rtl="0" algn="l">
              <a:spcBef>
                <a:spcPts val="1200"/>
              </a:spcBef>
              <a:spcAft>
                <a:spcPts val="1200"/>
              </a:spcAft>
              <a:buNone/>
            </a:pPr>
            <a:r>
              <a:rPr b="0" lang="en" sz="1400"/>
              <a:t>Abby Author</a:t>
            </a:r>
            <a:r>
              <a:rPr b="0" lang="en" sz="1400">
                <a:solidFill>
                  <a:schemeClr val="lt1"/>
                </a:solidFill>
              </a:rPr>
              <a:t>, NYC</a:t>
            </a:r>
            <a:endParaRPr b="0" sz="1400">
              <a:solidFill>
                <a:schemeClr val="lt1"/>
              </a:solidFill>
            </a:endParaRPr>
          </a:p>
        </p:txBody>
      </p:sp>
      <p:sp>
        <p:nvSpPr>
          <p:cNvPr id="315" name="Google Shape;315;p47"/>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With this app, I’m confident to plan a trip to rural Vietnam</a:t>
            </a:r>
            <a:endParaRPr sz="2100">
              <a:solidFill>
                <a:schemeClr val="lt1"/>
              </a:solidFill>
            </a:endParaRPr>
          </a:p>
          <a:p>
            <a:pPr indent="0" lvl="0" marL="0" rtl="0" algn="l">
              <a:spcBef>
                <a:spcPts val="1200"/>
              </a:spcBef>
              <a:spcAft>
                <a:spcPts val="1200"/>
              </a:spcAft>
              <a:buNone/>
            </a:pPr>
            <a:r>
              <a:rPr b="0" lang="en" sz="1400"/>
              <a:t>Wendy Writer</a:t>
            </a:r>
            <a:r>
              <a:rPr b="0" lang="en" sz="1400">
                <a:solidFill>
                  <a:schemeClr val="lt1"/>
                </a:solidFill>
              </a:rPr>
              <a:t>, CA</a:t>
            </a:r>
            <a:endParaRPr sz="1400">
              <a:solidFill>
                <a:schemeClr val="lt1"/>
              </a:solidFill>
            </a:endParaRPr>
          </a:p>
        </p:txBody>
      </p:sp>
      <p:sp>
        <p:nvSpPr>
          <p:cNvPr id="316" name="Google Shape;316;p47"/>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Visual translation feels like magic</a:t>
            </a:r>
            <a:endParaRPr sz="2100">
              <a:solidFill>
                <a:schemeClr val="lt1"/>
              </a:solidFill>
            </a:endParaRPr>
          </a:p>
          <a:p>
            <a:pPr indent="0" lvl="0" marL="0" rtl="0" algn="l">
              <a:spcBef>
                <a:spcPts val="1200"/>
              </a:spcBef>
              <a:spcAft>
                <a:spcPts val="1200"/>
              </a:spcAft>
              <a:buNone/>
            </a:pPr>
            <a:r>
              <a:rPr b="0" lang="en" sz="1400"/>
              <a:t>Ronny Reader</a:t>
            </a:r>
            <a:r>
              <a:rPr b="0" lang="en" sz="1400">
                <a:solidFill>
                  <a:schemeClr val="lt1"/>
                </a:solidFill>
              </a:rPr>
              <a:t>, NYC</a:t>
            </a:r>
            <a:endParaRPr b="0" sz="1400">
              <a:solidFill>
                <a:schemeClr val="lt1"/>
              </a:solidFill>
            </a:endParaRPr>
          </a:p>
        </p:txBody>
      </p:sp>
      <p:sp>
        <p:nvSpPr>
          <p:cNvPr id="317" name="Google Shape;317;p4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Lato"/>
                <a:ea typeface="Lato"/>
                <a:cs typeface="Lato"/>
                <a:sym typeface="Lato"/>
              </a:rPr>
              <a:t>Quotes for illustration purposes only</a:t>
            </a:r>
            <a:endParaRPr i="1" sz="1200">
              <a:solidFill>
                <a:schemeClr val="accent5"/>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Google Shape;322;p48"/>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323" name="Google Shape;323;p4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a 2nd language? </a:t>
            </a:r>
            <a:br>
              <a:rPr lang="en"/>
            </a:br>
            <a:r>
              <a:rPr lang="en"/>
              <a:t>Make Google Translate  even better by joining </a:t>
            </a:r>
            <a:br>
              <a:rPr lang="en"/>
            </a:br>
            <a:r>
              <a:rPr lang="en"/>
              <a:t>the </a:t>
            </a:r>
            <a:r>
              <a:rPr lang="en">
                <a:solidFill>
                  <a:schemeClr val="accent5"/>
                </a:solidFill>
                <a:uFill>
                  <a:noFill/>
                </a:uFill>
                <a:hlinkClick r:id="rId4"/>
              </a:rPr>
              <a:t>community</a:t>
            </a:r>
            <a:r>
              <a:rPr lang="en"/>
              <a:t>.</a:t>
            </a:r>
            <a:endParaRPr/>
          </a:p>
        </p:txBody>
      </p:sp>
      <p:grpSp>
        <p:nvGrpSpPr>
          <p:cNvPr id="324" name="Google Shape;324;p48"/>
          <p:cNvGrpSpPr/>
          <p:nvPr/>
        </p:nvGrpSpPr>
        <p:grpSpPr>
          <a:xfrm>
            <a:off x="6781388" y="2464029"/>
            <a:ext cx="2212050" cy="2537076"/>
            <a:chOff x="6803275" y="395363"/>
            <a:chExt cx="2212050" cy="2537076"/>
          </a:xfrm>
        </p:grpSpPr>
        <p:pic>
          <p:nvPicPr>
            <p:cNvPr id="325" name="Google Shape;325;p48"/>
            <p:cNvPicPr preferRelativeResize="0"/>
            <p:nvPr/>
          </p:nvPicPr>
          <p:blipFill>
            <a:blip r:embed="rId5">
              <a:alphaModFix/>
            </a:blip>
            <a:stretch>
              <a:fillRect/>
            </a:stretch>
          </p:blipFill>
          <p:spPr>
            <a:xfrm>
              <a:off x="6803275" y="427445"/>
              <a:ext cx="2212050" cy="2504994"/>
            </a:xfrm>
            <a:prstGeom prst="rect">
              <a:avLst/>
            </a:prstGeom>
            <a:noFill/>
            <a:ln>
              <a:noFill/>
            </a:ln>
          </p:spPr>
        </p:pic>
        <p:pic>
          <p:nvPicPr>
            <p:cNvPr descr="Piece of duct tape sticking a note to the slide" id="326" name="Google Shape;326;p48"/>
            <p:cNvPicPr preferRelativeResize="0"/>
            <p:nvPr/>
          </p:nvPicPr>
          <p:blipFill rotWithShape="1">
            <a:blip r:embed="rId6">
              <a:alphaModFix/>
            </a:blip>
            <a:srcRect b="10011" l="9244" r="2118" t="5926"/>
            <a:stretch/>
          </p:blipFill>
          <p:spPr>
            <a:xfrm rot="154826">
              <a:off x="7370663" y="419419"/>
              <a:ext cx="1077273" cy="382687"/>
            </a:xfrm>
            <a:prstGeom prst="rect">
              <a:avLst/>
            </a:prstGeom>
            <a:noFill/>
            <a:ln>
              <a:noFill/>
            </a:ln>
          </p:spPr>
        </p:pic>
        <p:sp>
          <p:nvSpPr>
            <p:cNvPr id="327" name="Google Shape;327;p4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Inspire your audience to act on the information they just learned.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Depending on your idea, this can be anything from downloading </a:t>
              </a:r>
              <a:br>
                <a:rPr lang="en" sz="1200">
                  <a:solidFill>
                    <a:schemeClr val="dk2"/>
                  </a:solidFill>
                  <a:latin typeface="Raleway"/>
                  <a:ea typeface="Raleway"/>
                  <a:cs typeface="Raleway"/>
                  <a:sym typeface="Raleway"/>
                </a:rPr>
              </a:br>
              <a:r>
                <a:rPr lang="en" sz="1200">
                  <a:solidFill>
                    <a:schemeClr val="dk2"/>
                  </a:solidFill>
                  <a:latin typeface="Raleway"/>
                  <a:ea typeface="Raleway"/>
                  <a:cs typeface="Raleway"/>
                  <a:sym typeface="Raleway"/>
                </a:rPr>
                <a:t>an app to joining </a:t>
              </a:r>
              <a:br>
                <a:rPr lang="en" sz="1200">
                  <a:solidFill>
                    <a:schemeClr val="dk2"/>
                  </a:solidFill>
                  <a:latin typeface="Raleway"/>
                  <a:ea typeface="Raleway"/>
                  <a:cs typeface="Raleway"/>
                  <a:sym typeface="Raleway"/>
                </a:rPr>
              </a:br>
              <a:r>
                <a:rPr lang="en" sz="1200">
                  <a:solidFill>
                    <a:schemeClr val="dk2"/>
                  </a:solidFill>
                  <a:latin typeface="Raleway"/>
                  <a:ea typeface="Raleway"/>
                  <a:cs typeface="Raleway"/>
                  <a:sym typeface="Raleway"/>
                </a:rPr>
                <a:t>an organization.</a:t>
              </a:r>
              <a:endParaRPr b="1">
                <a:solidFill>
                  <a:schemeClr val="dk1"/>
                </a:solidFill>
                <a:latin typeface="Raleway"/>
                <a:ea typeface="Raleway"/>
                <a:cs typeface="Raleway"/>
                <a:sym typeface="Raleway"/>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txBox="1"/>
          <p:nvPr>
            <p:ph idx="4294967295" type="title"/>
          </p:nvPr>
        </p:nvSpPr>
        <p:spPr>
          <a:xfrm>
            <a:off x="535775" y="489125"/>
            <a:ext cx="5197200" cy="88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b="1" lang="en" sz="3600">
                <a:solidFill>
                  <a:srgbClr val="FFFFFF"/>
                </a:solidFill>
                <a:latin typeface="Arial"/>
                <a:ea typeface="Arial"/>
                <a:cs typeface="Arial"/>
                <a:sym typeface="Arial"/>
              </a:rPr>
              <a:t>What is Thread Safety</a:t>
            </a:r>
            <a:endParaRPr sz="3600">
              <a:solidFill>
                <a:srgbClr val="FFFFFF"/>
              </a:solidFill>
            </a:endParaRPr>
          </a:p>
        </p:txBody>
      </p:sp>
      <p:sp>
        <p:nvSpPr>
          <p:cNvPr id="128" name="Google Shape;128;p27"/>
          <p:cNvSpPr txBox="1"/>
          <p:nvPr>
            <p:ph idx="4294967295" type="title"/>
          </p:nvPr>
        </p:nvSpPr>
        <p:spPr>
          <a:xfrm>
            <a:off x="535775" y="1480150"/>
            <a:ext cx="5197200" cy="942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400">
                <a:solidFill>
                  <a:srgbClr val="FFFFFF"/>
                </a:solidFill>
                <a:latin typeface="Arial"/>
                <a:ea typeface="Arial"/>
                <a:cs typeface="Arial"/>
                <a:sym typeface="Arial"/>
              </a:rPr>
              <a:t>Thread safety is about managing access to state, and in particular to shared, mutable state.</a:t>
            </a:r>
            <a:endParaRPr sz="1400">
              <a:solidFill>
                <a:srgbClr val="FFFFFF"/>
              </a:solidFill>
              <a:latin typeface="Arial"/>
              <a:ea typeface="Arial"/>
              <a:cs typeface="Arial"/>
              <a:sym typeface="Arial"/>
            </a:endParaRPr>
          </a:p>
        </p:txBody>
      </p:sp>
      <p:pic>
        <p:nvPicPr>
          <p:cNvPr id="129" name="Google Shape;129;p27"/>
          <p:cNvPicPr preferRelativeResize="0"/>
          <p:nvPr/>
        </p:nvPicPr>
        <p:blipFill rotWithShape="1">
          <a:blip r:embed="rId3">
            <a:alphaModFix/>
          </a:blip>
          <a:srcRect b="0" l="16829" r="16835" t="0"/>
          <a:stretch/>
        </p:blipFill>
        <p:spPr>
          <a:xfrm>
            <a:off x="6097450" y="2712800"/>
            <a:ext cx="2735276" cy="2051349"/>
          </a:xfrm>
          <a:prstGeom prst="rect">
            <a:avLst/>
          </a:prstGeom>
          <a:noFill/>
          <a:ln>
            <a:noFill/>
          </a:ln>
        </p:spPr>
      </p:pic>
      <p:sp>
        <p:nvSpPr>
          <p:cNvPr id="130" name="Google Shape;130;p27"/>
          <p:cNvSpPr txBox="1"/>
          <p:nvPr>
            <p:ph idx="4294967295" type="title"/>
          </p:nvPr>
        </p:nvSpPr>
        <p:spPr>
          <a:xfrm>
            <a:off x="535775" y="2571750"/>
            <a:ext cx="5197200" cy="1501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chemeClr val="accent5"/>
                </a:solidFill>
                <a:latin typeface="Arial"/>
                <a:ea typeface="Arial"/>
                <a:cs typeface="Arial"/>
                <a:sym typeface="Arial"/>
              </a:rPr>
              <a:t>Shared:</a:t>
            </a:r>
            <a:r>
              <a:rPr lang="en" sz="1400">
                <a:solidFill>
                  <a:srgbClr val="FFFFFF"/>
                </a:solidFill>
                <a:latin typeface="Arial"/>
                <a:ea typeface="Arial"/>
                <a:cs typeface="Arial"/>
                <a:sym typeface="Arial"/>
              </a:rPr>
              <a:t> means a variable could be accessed by multiple threads;</a:t>
            </a:r>
            <a:endParaRPr sz="1400">
              <a:solidFill>
                <a:srgbClr val="FFFFFF"/>
              </a:solidFill>
              <a:latin typeface="Arial"/>
              <a:ea typeface="Arial"/>
              <a:cs typeface="Arial"/>
              <a:sym typeface="Arial"/>
            </a:endParaRPr>
          </a:p>
          <a:p>
            <a:pPr indent="0" lvl="0" marL="0" rtl="0" algn="just">
              <a:lnSpc>
                <a:spcPct val="115000"/>
              </a:lnSpc>
              <a:spcBef>
                <a:spcPts val="1600"/>
              </a:spcBef>
              <a:spcAft>
                <a:spcPts val="1600"/>
              </a:spcAft>
              <a:buNone/>
            </a:pPr>
            <a:r>
              <a:rPr lang="en" sz="1400">
                <a:solidFill>
                  <a:schemeClr val="accent5"/>
                </a:solidFill>
                <a:latin typeface="Arial"/>
                <a:ea typeface="Arial"/>
                <a:cs typeface="Arial"/>
                <a:sym typeface="Arial"/>
              </a:rPr>
              <a:t>Mutable:</a:t>
            </a:r>
            <a:r>
              <a:rPr lang="en" sz="1400">
                <a:solidFill>
                  <a:srgbClr val="FFFFFF"/>
                </a:solidFill>
                <a:latin typeface="Arial"/>
                <a:ea typeface="Arial"/>
                <a:cs typeface="Arial"/>
                <a:sym typeface="Arial"/>
              </a:rPr>
              <a:t> means that its value could change during its lifetime.</a:t>
            </a:r>
            <a:endParaRPr sz="14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8"/>
          <p:cNvSpPr txBox="1"/>
          <p:nvPr>
            <p:ph idx="4294967295" type="title"/>
          </p:nvPr>
        </p:nvSpPr>
        <p:spPr>
          <a:xfrm>
            <a:off x="535775" y="489125"/>
            <a:ext cx="6531600" cy="88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b="1" lang="en" sz="3600">
                <a:solidFill>
                  <a:srgbClr val="FFFFFF"/>
                </a:solidFill>
                <a:latin typeface="Arial"/>
                <a:ea typeface="Arial"/>
                <a:cs typeface="Arial"/>
                <a:sym typeface="Arial"/>
              </a:rPr>
              <a:t>What is Thread Safety Con...</a:t>
            </a:r>
            <a:endParaRPr sz="3600">
              <a:solidFill>
                <a:srgbClr val="FFFFFF"/>
              </a:solidFill>
            </a:endParaRPr>
          </a:p>
        </p:txBody>
      </p:sp>
      <p:sp>
        <p:nvSpPr>
          <p:cNvPr id="136" name="Google Shape;136;p28"/>
          <p:cNvSpPr txBox="1"/>
          <p:nvPr>
            <p:ph idx="4294967295" type="title"/>
          </p:nvPr>
        </p:nvSpPr>
        <p:spPr>
          <a:xfrm>
            <a:off x="535775" y="1480150"/>
            <a:ext cx="5197200" cy="828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400">
                <a:solidFill>
                  <a:srgbClr val="FFFFFF"/>
                </a:solidFill>
                <a:latin typeface="Arial"/>
                <a:ea typeface="Arial"/>
                <a:cs typeface="Arial"/>
                <a:sym typeface="Arial"/>
              </a:rPr>
              <a:t>A broken program is the one accessed by multiple threads without appropriate synchronization.</a:t>
            </a:r>
            <a:endParaRPr sz="1400">
              <a:solidFill>
                <a:srgbClr val="FFFFFF"/>
              </a:solidFill>
              <a:latin typeface="Arial"/>
              <a:ea typeface="Arial"/>
              <a:cs typeface="Arial"/>
              <a:sym typeface="Arial"/>
            </a:endParaRPr>
          </a:p>
        </p:txBody>
      </p:sp>
      <p:pic>
        <p:nvPicPr>
          <p:cNvPr id="137" name="Google Shape;137;p28"/>
          <p:cNvPicPr preferRelativeResize="0"/>
          <p:nvPr/>
        </p:nvPicPr>
        <p:blipFill rotWithShape="1">
          <a:blip r:embed="rId3">
            <a:alphaModFix/>
          </a:blip>
          <a:srcRect b="0" l="5500" r="5491" t="0"/>
          <a:stretch/>
        </p:blipFill>
        <p:spPr>
          <a:xfrm>
            <a:off x="6097450" y="2712800"/>
            <a:ext cx="2735276" cy="2051349"/>
          </a:xfrm>
          <a:prstGeom prst="rect">
            <a:avLst/>
          </a:prstGeom>
          <a:noFill/>
          <a:ln>
            <a:noFill/>
          </a:ln>
        </p:spPr>
      </p:pic>
      <p:sp>
        <p:nvSpPr>
          <p:cNvPr id="138" name="Google Shape;138;p28"/>
          <p:cNvSpPr txBox="1"/>
          <p:nvPr>
            <p:ph idx="4294967295" type="title"/>
          </p:nvPr>
        </p:nvSpPr>
        <p:spPr>
          <a:xfrm>
            <a:off x="535775" y="2571750"/>
            <a:ext cx="5197200" cy="169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chemeClr val="accent5"/>
                </a:solidFill>
                <a:latin typeface="Arial"/>
                <a:ea typeface="Arial"/>
                <a:cs typeface="Arial"/>
                <a:sym typeface="Arial"/>
              </a:rPr>
              <a:t>Fix:</a:t>
            </a:r>
            <a:endParaRPr sz="1400">
              <a:solidFill>
                <a:schemeClr val="accent5"/>
              </a:solidFill>
              <a:latin typeface="Arial"/>
              <a:ea typeface="Arial"/>
              <a:cs typeface="Arial"/>
              <a:sym typeface="Arial"/>
            </a:endParaRPr>
          </a:p>
          <a:p>
            <a:pPr indent="-317500" lvl="0" marL="457200" rtl="0" algn="just">
              <a:lnSpc>
                <a:spcPct val="115000"/>
              </a:lnSpc>
              <a:spcBef>
                <a:spcPts val="1600"/>
              </a:spcBef>
              <a:spcAft>
                <a:spcPts val="0"/>
              </a:spcAft>
              <a:buClr>
                <a:srgbClr val="FFFFFF"/>
              </a:buClr>
              <a:buSzPts val="1400"/>
              <a:buFont typeface="Arial"/>
              <a:buChar char="●"/>
            </a:pPr>
            <a:r>
              <a:rPr lang="en" sz="1400">
                <a:solidFill>
                  <a:srgbClr val="FFFFFF"/>
                </a:solidFill>
                <a:latin typeface="Arial"/>
                <a:ea typeface="Arial"/>
                <a:cs typeface="Arial"/>
                <a:sym typeface="Arial"/>
              </a:rPr>
              <a:t>Don’t share the state variable across threads;</a:t>
            </a:r>
            <a:endParaRPr sz="1400">
              <a:solidFill>
                <a:srgbClr val="FFFFFF"/>
              </a:solidFill>
              <a:latin typeface="Arial"/>
              <a:ea typeface="Arial"/>
              <a:cs typeface="Arial"/>
              <a:sym typeface="Arial"/>
            </a:endParaRPr>
          </a:p>
          <a:p>
            <a:pPr indent="-317500" lvl="0" marL="457200" rtl="0" algn="just">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Make the state variable immutable; or</a:t>
            </a:r>
            <a:endParaRPr sz="1400">
              <a:solidFill>
                <a:srgbClr val="FFFFFF"/>
              </a:solidFill>
              <a:latin typeface="Arial"/>
              <a:ea typeface="Arial"/>
              <a:cs typeface="Arial"/>
              <a:sym typeface="Arial"/>
            </a:endParaRPr>
          </a:p>
          <a:p>
            <a:pPr indent="-317500" lvl="0" marL="457200" rtl="0" algn="just">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Use synchronization whenever accessing the state variable.</a:t>
            </a:r>
            <a:endParaRPr sz="1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9"/>
          <p:cNvSpPr txBox="1"/>
          <p:nvPr>
            <p:ph idx="4294967295" type="title"/>
          </p:nvPr>
        </p:nvSpPr>
        <p:spPr>
          <a:xfrm>
            <a:off x="535775" y="489125"/>
            <a:ext cx="6531600" cy="88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b="1" lang="en" sz="3600">
                <a:solidFill>
                  <a:srgbClr val="FFFFFF"/>
                </a:solidFill>
                <a:latin typeface="Arial"/>
                <a:ea typeface="Arial"/>
                <a:cs typeface="Arial"/>
                <a:sym typeface="Arial"/>
              </a:rPr>
              <a:t>What is Thread Safety Con...</a:t>
            </a:r>
            <a:endParaRPr sz="3600">
              <a:solidFill>
                <a:srgbClr val="FFFFFF"/>
              </a:solidFill>
            </a:endParaRPr>
          </a:p>
        </p:txBody>
      </p:sp>
      <p:sp>
        <p:nvSpPr>
          <p:cNvPr id="144" name="Google Shape;144;p29"/>
          <p:cNvSpPr txBox="1"/>
          <p:nvPr>
            <p:ph idx="4294967295" type="title"/>
          </p:nvPr>
        </p:nvSpPr>
        <p:spPr>
          <a:xfrm>
            <a:off x="535775" y="1480150"/>
            <a:ext cx="5197200" cy="828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400">
                <a:solidFill>
                  <a:srgbClr val="FFFFFF"/>
                </a:solidFill>
                <a:latin typeface="Arial"/>
                <a:ea typeface="Arial"/>
                <a:cs typeface="Arial"/>
                <a:sym typeface="Arial"/>
              </a:rPr>
              <a:t>So a thread safe class behaves correctly regardless of how it is accessed, and it requires no additional synchronization from the caller.</a:t>
            </a:r>
            <a:endParaRPr sz="1400">
              <a:solidFill>
                <a:srgbClr val="FFFFFF"/>
              </a:solidFill>
              <a:latin typeface="Arial"/>
              <a:ea typeface="Arial"/>
              <a:cs typeface="Arial"/>
              <a:sym typeface="Arial"/>
            </a:endParaRPr>
          </a:p>
        </p:txBody>
      </p:sp>
      <p:sp>
        <p:nvSpPr>
          <p:cNvPr id="145" name="Google Shape;145;p29"/>
          <p:cNvSpPr txBox="1"/>
          <p:nvPr>
            <p:ph idx="4294967295" type="title"/>
          </p:nvPr>
        </p:nvSpPr>
        <p:spPr>
          <a:xfrm>
            <a:off x="535775" y="2571750"/>
            <a:ext cx="5197200" cy="393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chemeClr val="accent5"/>
                </a:solidFill>
                <a:latin typeface="Arial"/>
                <a:ea typeface="Arial"/>
                <a:cs typeface="Arial"/>
                <a:sym typeface="Arial"/>
              </a:rPr>
              <a:t>Example</a:t>
            </a:r>
            <a:r>
              <a:rPr lang="en" sz="1400">
                <a:solidFill>
                  <a:schemeClr val="accent5"/>
                </a:solidFill>
                <a:latin typeface="Arial"/>
                <a:ea typeface="Arial"/>
                <a:cs typeface="Arial"/>
                <a:sym typeface="Arial"/>
              </a:rPr>
              <a:t>: </a:t>
            </a:r>
            <a:r>
              <a:rPr lang="en" sz="1400">
                <a:solidFill>
                  <a:srgbClr val="FFFFFF"/>
                </a:solidFill>
                <a:latin typeface="Arial"/>
                <a:ea typeface="Arial"/>
                <a:cs typeface="Arial"/>
                <a:sym typeface="Arial"/>
              </a:rPr>
              <a:t>Stateless objects are always thread-safe.</a:t>
            </a:r>
            <a:endParaRPr sz="1400">
              <a:solidFill>
                <a:srgbClr val="FFFFFF"/>
              </a:solidFill>
              <a:latin typeface="Arial"/>
              <a:ea typeface="Arial"/>
              <a:cs typeface="Arial"/>
              <a:sym typeface="Arial"/>
            </a:endParaRPr>
          </a:p>
          <a:p>
            <a:pPr indent="0" lvl="0" marL="0" rtl="0" algn="just">
              <a:lnSpc>
                <a:spcPct val="115000"/>
              </a:lnSpc>
              <a:spcBef>
                <a:spcPts val="1600"/>
              </a:spcBef>
              <a:spcAft>
                <a:spcPts val="1600"/>
              </a:spcAft>
              <a:buNone/>
            </a:pPr>
            <a:r>
              <a:rPr lang="en"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p:txBody>
      </p:sp>
      <p:graphicFrame>
        <p:nvGraphicFramePr>
          <p:cNvPr id="146" name="Google Shape;146;p29"/>
          <p:cNvGraphicFramePr/>
          <p:nvPr/>
        </p:nvGraphicFramePr>
        <p:xfrm>
          <a:off x="1437550" y="3058988"/>
          <a:ext cx="3000000" cy="3000000"/>
        </p:xfrm>
        <a:graphic>
          <a:graphicData uri="http://schemas.openxmlformats.org/drawingml/2006/table">
            <a:tbl>
              <a:tblPr>
                <a:noFill/>
                <a:tableStyleId>{71781534-FF55-4702-A49E-9958BF4331E1}</a:tableStyleId>
              </a:tblPr>
              <a:tblGrid>
                <a:gridCol w="4115525"/>
              </a:tblGrid>
              <a:tr h="656925">
                <a:tc>
                  <a:txBody>
                    <a:bodyPr/>
                    <a:lstStyle/>
                    <a:p>
                      <a:pPr indent="0" lvl="0" marL="0" rtl="0" algn="l">
                        <a:lnSpc>
                          <a:spcPct val="115000"/>
                        </a:lnSpc>
                        <a:spcBef>
                          <a:spcPts val="0"/>
                        </a:spcBef>
                        <a:spcAft>
                          <a:spcPts val="0"/>
                        </a:spcAft>
                        <a:buNone/>
                      </a:pPr>
                      <a:r>
                        <a:rPr lang="en" sz="900">
                          <a:solidFill>
                            <a:srgbClr val="FCC28C"/>
                          </a:solidFill>
                          <a:highlight>
                            <a:srgbClr val="333333"/>
                          </a:highlight>
                          <a:latin typeface="Consolas"/>
                          <a:ea typeface="Consolas"/>
                          <a:cs typeface="Consolas"/>
                          <a:sym typeface="Consolas"/>
                        </a:rPr>
                        <a:t>public</a:t>
                      </a:r>
                      <a:r>
                        <a:rPr lang="en" sz="900">
                          <a:solidFill>
                            <a:srgbClr val="FFFFFF"/>
                          </a:solidFill>
                          <a:highlight>
                            <a:srgbClr val="333333"/>
                          </a:highlight>
                          <a:latin typeface="Consolas"/>
                          <a:ea typeface="Consolas"/>
                          <a:cs typeface="Consolas"/>
                          <a:sym typeface="Consolas"/>
                        </a:rPr>
                        <a:t> </a:t>
                      </a:r>
                      <a:r>
                        <a:rPr lang="en" sz="900">
                          <a:solidFill>
                            <a:srgbClr val="FCC28C"/>
                          </a:solidFill>
                          <a:highlight>
                            <a:srgbClr val="333333"/>
                          </a:highlight>
                          <a:latin typeface="Consolas"/>
                          <a:ea typeface="Consolas"/>
                          <a:cs typeface="Consolas"/>
                          <a:sym typeface="Consolas"/>
                        </a:rPr>
                        <a:t>class</a:t>
                      </a:r>
                      <a:r>
                        <a:rPr lang="en" sz="900">
                          <a:solidFill>
                            <a:srgbClr val="FFFFFF"/>
                          </a:solidFill>
                          <a:highlight>
                            <a:srgbClr val="333333"/>
                          </a:highlight>
                          <a:latin typeface="Consolas"/>
                          <a:ea typeface="Consolas"/>
                          <a:cs typeface="Consolas"/>
                          <a:sym typeface="Consolas"/>
                        </a:rPr>
                        <a:t> </a:t>
                      </a:r>
                      <a:r>
                        <a:rPr lang="en" sz="900">
                          <a:solidFill>
                            <a:srgbClr val="FFFFAA"/>
                          </a:solidFill>
                          <a:highlight>
                            <a:srgbClr val="333333"/>
                          </a:highlight>
                          <a:latin typeface="Consolas"/>
                          <a:ea typeface="Consolas"/>
                          <a:cs typeface="Consolas"/>
                          <a:sym typeface="Consolas"/>
                        </a:rPr>
                        <a:t>StatelessFactorizer</a:t>
                      </a:r>
                      <a:r>
                        <a:rPr lang="en" sz="900">
                          <a:solidFill>
                            <a:srgbClr val="FFFFFF"/>
                          </a:solidFill>
                          <a:highlight>
                            <a:srgbClr val="333333"/>
                          </a:highlight>
                          <a:latin typeface="Consolas"/>
                          <a:ea typeface="Consolas"/>
                          <a:cs typeface="Consolas"/>
                          <a:sym typeface="Consolas"/>
                        </a:rPr>
                        <a:t> {</a:t>
                      </a:r>
                      <a:br>
                        <a:rPr lang="en" sz="900">
                          <a:solidFill>
                            <a:srgbClr val="FFFFFF"/>
                          </a:solidFill>
                          <a:highlight>
                            <a:srgbClr val="333333"/>
                          </a:highlight>
                          <a:latin typeface="Consolas"/>
                          <a:ea typeface="Consolas"/>
                          <a:cs typeface="Consolas"/>
                          <a:sym typeface="Consolas"/>
                        </a:rPr>
                      </a:br>
                      <a:r>
                        <a:rPr lang="en" sz="900">
                          <a:solidFill>
                            <a:srgbClr val="FFFFFF"/>
                          </a:solidFill>
                          <a:highlight>
                            <a:srgbClr val="333333"/>
                          </a:highlight>
                          <a:latin typeface="Consolas"/>
                          <a:ea typeface="Consolas"/>
                          <a:cs typeface="Consolas"/>
                          <a:sym typeface="Consolas"/>
                        </a:rPr>
                        <a:t>     </a:t>
                      </a:r>
                      <a:br>
                        <a:rPr lang="en" sz="900">
                          <a:solidFill>
                            <a:srgbClr val="FFFFFF"/>
                          </a:solidFill>
                          <a:highlight>
                            <a:srgbClr val="333333"/>
                          </a:highlight>
                          <a:latin typeface="Consolas"/>
                          <a:ea typeface="Consolas"/>
                          <a:cs typeface="Consolas"/>
                          <a:sym typeface="Consolas"/>
                        </a:rPr>
                      </a:br>
                      <a:r>
                        <a:rPr lang="en" sz="900">
                          <a:solidFill>
                            <a:srgbClr val="FFFFFF"/>
                          </a:solidFill>
                          <a:highlight>
                            <a:srgbClr val="333333"/>
                          </a:highlight>
                          <a:latin typeface="Consolas"/>
                          <a:ea typeface="Consolas"/>
                          <a:cs typeface="Consolas"/>
                          <a:sym typeface="Consolas"/>
                        </a:rPr>
                        <a:t>}</a:t>
                      </a:r>
                      <a:endParaRPr sz="900">
                        <a:highlight>
                          <a:srgbClr val="FFFFFF"/>
                        </a:highlight>
                      </a:endParaRPr>
                    </a:p>
                  </a:txBody>
                  <a:tcPr marT="63500" marB="63500" marR="63500" marL="63500">
                    <a:solidFill>
                      <a:srgbClr val="33333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0"/>
          <p:cNvSpPr txBox="1"/>
          <p:nvPr>
            <p:ph idx="4294967295" type="title"/>
          </p:nvPr>
        </p:nvSpPr>
        <p:spPr>
          <a:xfrm>
            <a:off x="535775" y="489125"/>
            <a:ext cx="6531600" cy="88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b="1" lang="en" sz="3600">
                <a:solidFill>
                  <a:srgbClr val="FFFFFF"/>
                </a:solidFill>
                <a:latin typeface="Arial"/>
                <a:ea typeface="Arial"/>
                <a:cs typeface="Arial"/>
                <a:sym typeface="Arial"/>
              </a:rPr>
              <a:t>Atomicity</a:t>
            </a:r>
            <a:endParaRPr sz="3600">
              <a:solidFill>
                <a:srgbClr val="FFFFFF"/>
              </a:solidFill>
            </a:endParaRPr>
          </a:p>
        </p:txBody>
      </p:sp>
      <p:sp>
        <p:nvSpPr>
          <p:cNvPr id="152" name="Google Shape;152;p30"/>
          <p:cNvSpPr txBox="1"/>
          <p:nvPr>
            <p:ph idx="4294967295" type="title"/>
          </p:nvPr>
        </p:nvSpPr>
        <p:spPr>
          <a:xfrm>
            <a:off x="535775" y="1480150"/>
            <a:ext cx="5197200" cy="657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400">
                <a:solidFill>
                  <a:srgbClr val="FFFFFF"/>
                </a:solidFill>
                <a:latin typeface="Arial"/>
                <a:ea typeface="Arial"/>
                <a:cs typeface="Arial"/>
                <a:sym typeface="Arial"/>
              </a:rPr>
              <a:t>If we are to add state to our StatelessFactorizer,  what will happen?</a:t>
            </a:r>
            <a:endParaRPr sz="1400">
              <a:solidFill>
                <a:srgbClr val="FFFFFF"/>
              </a:solidFill>
              <a:latin typeface="Arial"/>
              <a:ea typeface="Arial"/>
              <a:cs typeface="Arial"/>
              <a:sym typeface="Arial"/>
            </a:endParaRPr>
          </a:p>
        </p:txBody>
      </p:sp>
      <p:pic>
        <p:nvPicPr>
          <p:cNvPr id="153" name="Google Shape;153;p30"/>
          <p:cNvPicPr preferRelativeResize="0"/>
          <p:nvPr/>
        </p:nvPicPr>
        <p:blipFill rotWithShape="1">
          <a:blip r:embed="rId3">
            <a:alphaModFix/>
          </a:blip>
          <a:srcRect b="0" l="14994" r="15001" t="0"/>
          <a:stretch/>
        </p:blipFill>
        <p:spPr>
          <a:xfrm>
            <a:off x="6097450" y="2712800"/>
            <a:ext cx="2735276" cy="2051349"/>
          </a:xfrm>
          <a:prstGeom prst="rect">
            <a:avLst/>
          </a:prstGeom>
          <a:noFill/>
          <a:ln>
            <a:noFill/>
          </a:ln>
        </p:spPr>
      </p:pic>
      <p:sp>
        <p:nvSpPr>
          <p:cNvPr id="154" name="Google Shape;154;p30"/>
          <p:cNvSpPr txBox="1"/>
          <p:nvPr>
            <p:ph idx="4294967295" type="title"/>
          </p:nvPr>
        </p:nvSpPr>
        <p:spPr>
          <a:xfrm>
            <a:off x="535775" y="2241675"/>
            <a:ext cx="5197200" cy="1414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chemeClr val="accent5"/>
                </a:solidFill>
                <a:latin typeface="Arial"/>
                <a:ea typeface="Arial"/>
                <a:cs typeface="Arial"/>
                <a:sym typeface="Arial"/>
              </a:rPr>
              <a:t>Unsafe: </a:t>
            </a:r>
            <a:r>
              <a:rPr lang="en" sz="1400">
                <a:latin typeface="Arial"/>
                <a:ea typeface="Arial"/>
                <a:cs typeface="Arial"/>
                <a:sym typeface="Arial"/>
              </a:rPr>
              <a:t>The code in </a:t>
            </a:r>
            <a:r>
              <a:rPr lang="en" sz="1400">
                <a:solidFill>
                  <a:srgbClr val="FFFFAA"/>
                </a:solidFill>
                <a:highlight>
                  <a:srgbClr val="333333"/>
                </a:highlight>
                <a:latin typeface="Consolas"/>
                <a:ea typeface="Consolas"/>
                <a:cs typeface="Consolas"/>
                <a:sym typeface="Consolas"/>
              </a:rPr>
              <a:t>UnsafeFactorizer</a:t>
            </a:r>
            <a:r>
              <a:rPr lang="en" sz="1400">
                <a:latin typeface="Arial"/>
                <a:ea typeface="Arial"/>
                <a:cs typeface="Arial"/>
                <a:sym typeface="Arial"/>
              </a:rPr>
              <a:t> </a:t>
            </a:r>
            <a:r>
              <a:rPr lang="en" sz="1400">
                <a:latin typeface="Arial"/>
                <a:ea typeface="Arial"/>
                <a:cs typeface="Arial"/>
                <a:sym typeface="Arial"/>
              </a:rPr>
              <a:t>is not thread-safe. Why?</a:t>
            </a:r>
            <a:endParaRPr sz="1400">
              <a:latin typeface="Arial"/>
              <a:ea typeface="Arial"/>
              <a:cs typeface="Arial"/>
              <a:sym typeface="Arial"/>
            </a:endParaRPr>
          </a:p>
          <a:p>
            <a:pPr indent="0" lvl="0" marL="0" rtl="0" algn="just">
              <a:lnSpc>
                <a:spcPct val="115000"/>
              </a:lnSpc>
              <a:spcBef>
                <a:spcPts val="1600"/>
              </a:spcBef>
              <a:spcAft>
                <a:spcPts val="1600"/>
              </a:spcAft>
              <a:buNone/>
            </a:pPr>
            <a:r>
              <a:rPr lang="en" sz="1400">
                <a:solidFill>
                  <a:schemeClr val="accent5"/>
                </a:solidFill>
                <a:latin typeface="Arial"/>
                <a:ea typeface="Arial"/>
                <a:cs typeface="Arial"/>
                <a:sym typeface="Arial"/>
              </a:rPr>
              <a:t>Because</a:t>
            </a:r>
            <a:r>
              <a:rPr lang="en" sz="1400">
                <a:solidFill>
                  <a:srgbClr val="FFFFFF"/>
                </a:solidFill>
                <a:latin typeface="Arial"/>
                <a:ea typeface="Arial"/>
                <a:cs typeface="Arial"/>
                <a:sym typeface="Arial"/>
              </a:rPr>
              <a:t> ++count a sequence of three discrete operations known as </a:t>
            </a:r>
            <a:r>
              <a:rPr lang="en" sz="1400">
                <a:solidFill>
                  <a:srgbClr val="E6B8AF"/>
                </a:solidFill>
                <a:latin typeface="Arial"/>
                <a:ea typeface="Arial"/>
                <a:cs typeface="Arial"/>
                <a:sym typeface="Arial"/>
              </a:rPr>
              <a:t>READ-MODIFY-WRITE</a:t>
            </a:r>
            <a:endParaRPr sz="1400">
              <a:solidFill>
                <a:srgbClr val="E6B8AF"/>
              </a:solidFill>
              <a:latin typeface="Arial"/>
              <a:ea typeface="Arial"/>
              <a:cs typeface="Arial"/>
              <a:sym typeface="Arial"/>
            </a:endParaRPr>
          </a:p>
        </p:txBody>
      </p:sp>
      <p:graphicFrame>
        <p:nvGraphicFramePr>
          <p:cNvPr id="155" name="Google Shape;155;p30"/>
          <p:cNvGraphicFramePr/>
          <p:nvPr/>
        </p:nvGraphicFramePr>
        <p:xfrm>
          <a:off x="1076600" y="3948788"/>
          <a:ext cx="3000000" cy="3000000"/>
        </p:xfrm>
        <a:graphic>
          <a:graphicData uri="http://schemas.openxmlformats.org/drawingml/2006/table">
            <a:tbl>
              <a:tblPr>
                <a:noFill/>
                <a:tableStyleId>{71781534-FF55-4702-A49E-9958BF4331E1}</a:tableStyleId>
              </a:tblPr>
              <a:tblGrid>
                <a:gridCol w="4115525"/>
              </a:tblGrid>
              <a:tr h="656925">
                <a:tc>
                  <a:txBody>
                    <a:bodyPr/>
                    <a:lstStyle/>
                    <a:p>
                      <a:pPr indent="0" lvl="0" marL="0" rtl="0" algn="l">
                        <a:lnSpc>
                          <a:spcPct val="115000"/>
                        </a:lnSpc>
                        <a:spcBef>
                          <a:spcPts val="0"/>
                        </a:spcBef>
                        <a:spcAft>
                          <a:spcPts val="0"/>
                        </a:spcAft>
                        <a:buNone/>
                      </a:pPr>
                      <a:r>
                        <a:rPr lang="en" sz="900">
                          <a:solidFill>
                            <a:srgbClr val="FCC28C"/>
                          </a:solidFill>
                          <a:highlight>
                            <a:srgbClr val="333333"/>
                          </a:highlight>
                          <a:latin typeface="Consolas"/>
                          <a:ea typeface="Consolas"/>
                          <a:cs typeface="Consolas"/>
                          <a:sym typeface="Consolas"/>
                        </a:rPr>
                        <a:t>public</a:t>
                      </a:r>
                      <a:r>
                        <a:rPr lang="en" sz="900">
                          <a:solidFill>
                            <a:srgbClr val="FFFFFF"/>
                          </a:solidFill>
                          <a:highlight>
                            <a:srgbClr val="333333"/>
                          </a:highlight>
                          <a:latin typeface="Consolas"/>
                          <a:ea typeface="Consolas"/>
                          <a:cs typeface="Consolas"/>
                          <a:sym typeface="Consolas"/>
                        </a:rPr>
                        <a:t> </a:t>
                      </a:r>
                      <a:r>
                        <a:rPr lang="en" sz="900">
                          <a:solidFill>
                            <a:srgbClr val="FCC28C"/>
                          </a:solidFill>
                          <a:highlight>
                            <a:srgbClr val="333333"/>
                          </a:highlight>
                          <a:latin typeface="Consolas"/>
                          <a:ea typeface="Consolas"/>
                          <a:cs typeface="Consolas"/>
                          <a:sym typeface="Consolas"/>
                        </a:rPr>
                        <a:t>class</a:t>
                      </a:r>
                      <a:r>
                        <a:rPr lang="en" sz="900">
                          <a:solidFill>
                            <a:srgbClr val="FFFFFF"/>
                          </a:solidFill>
                          <a:highlight>
                            <a:srgbClr val="333333"/>
                          </a:highlight>
                          <a:latin typeface="Consolas"/>
                          <a:ea typeface="Consolas"/>
                          <a:cs typeface="Consolas"/>
                          <a:sym typeface="Consolas"/>
                        </a:rPr>
                        <a:t> </a:t>
                      </a:r>
                      <a:r>
                        <a:rPr lang="en" sz="900">
                          <a:solidFill>
                            <a:srgbClr val="FFFFAA"/>
                          </a:solidFill>
                          <a:highlight>
                            <a:srgbClr val="333333"/>
                          </a:highlight>
                          <a:latin typeface="Consolas"/>
                          <a:ea typeface="Consolas"/>
                          <a:cs typeface="Consolas"/>
                          <a:sym typeface="Consolas"/>
                        </a:rPr>
                        <a:t>UnsafeFactorizer</a:t>
                      </a:r>
                      <a:r>
                        <a:rPr lang="en" sz="900">
                          <a:solidFill>
                            <a:srgbClr val="FFFFFF"/>
                          </a:solidFill>
                          <a:highlight>
                            <a:srgbClr val="333333"/>
                          </a:highlight>
                          <a:latin typeface="Consolas"/>
                          <a:ea typeface="Consolas"/>
                          <a:cs typeface="Consolas"/>
                          <a:sym typeface="Consolas"/>
                        </a:rPr>
                        <a:t> {</a:t>
                      </a:r>
                      <a:br>
                        <a:rPr lang="en" sz="900">
                          <a:solidFill>
                            <a:srgbClr val="FFFFFF"/>
                          </a:solidFill>
                          <a:highlight>
                            <a:srgbClr val="333333"/>
                          </a:highlight>
                          <a:latin typeface="Consolas"/>
                          <a:ea typeface="Consolas"/>
                          <a:cs typeface="Consolas"/>
                          <a:sym typeface="Consolas"/>
                        </a:rPr>
                      </a:br>
                      <a:r>
                        <a:rPr lang="en" sz="900">
                          <a:solidFill>
                            <a:srgbClr val="FFFFFF"/>
                          </a:solidFill>
                          <a:highlight>
                            <a:srgbClr val="333333"/>
                          </a:highlight>
                          <a:latin typeface="Consolas"/>
                          <a:ea typeface="Consolas"/>
                          <a:cs typeface="Consolas"/>
                          <a:sym typeface="Consolas"/>
                        </a:rPr>
                        <a:t>     </a:t>
                      </a:r>
                      <a:br>
                        <a:rPr lang="en" sz="900">
                          <a:solidFill>
                            <a:srgbClr val="FFFFFF"/>
                          </a:solidFill>
                          <a:highlight>
                            <a:srgbClr val="333333"/>
                          </a:highlight>
                          <a:latin typeface="Consolas"/>
                          <a:ea typeface="Consolas"/>
                          <a:cs typeface="Consolas"/>
                          <a:sym typeface="Consolas"/>
                        </a:rPr>
                      </a:br>
                      <a:r>
                        <a:rPr lang="en" sz="900">
                          <a:solidFill>
                            <a:srgbClr val="FFFFFF"/>
                          </a:solidFill>
                          <a:highlight>
                            <a:srgbClr val="333333"/>
                          </a:highlight>
                          <a:latin typeface="Consolas"/>
                          <a:ea typeface="Consolas"/>
                          <a:cs typeface="Consolas"/>
                          <a:sym typeface="Consolas"/>
                        </a:rPr>
                        <a:t>}</a:t>
                      </a:r>
                      <a:endParaRPr sz="900">
                        <a:highlight>
                          <a:srgbClr val="FFFFFF"/>
                        </a:highlight>
                      </a:endParaRPr>
                    </a:p>
                  </a:txBody>
                  <a:tcPr marT="63500" marB="63500" marR="63500" marL="63500">
                    <a:solidFill>
                      <a:srgbClr val="33333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ph idx="4294967295" type="title"/>
          </p:nvPr>
        </p:nvSpPr>
        <p:spPr>
          <a:xfrm>
            <a:off x="535775" y="489125"/>
            <a:ext cx="6531600" cy="88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b="1" lang="en" sz="3600">
                <a:solidFill>
                  <a:srgbClr val="FFFFFF"/>
                </a:solidFill>
                <a:latin typeface="Arial"/>
                <a:ea typeface="Arial"/>
                <a:cs typeface="Arial"/>
                <a:sym typeface="Arial"/>
              </a:rPr>
              <a:t>Race Conditions</a:t>
            </a:r>
            <a:endParaRPr sz="3600">
              <a:solidFill>
                <a:srgbClr val="FFFFFF"/>
              </a:solidFill>
            </a:endParaRPr>
          </a:p>
        </p:txBody>
      </p:sp>
      <p:sp>
        <p:nvSpPr>
          <p:cNvPr id="161" name="Google Shape;161;p31"/>
          <p:cNvSpPr txBox="1"/>
          <p:nvPr>
            <p:ph idx="4294967295" type="title"/>
          </p:nvPr>
        </p:nvSpPr>
        <p:spPr>
          <a:xfrm>
            <a:off x="535775" y="1480150"/>
            <a:ext cx="5197200" cy="657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p:txBody>
      </p:sp>
      <p:pic>
        <p:nvPicPr>
          <p:cNvPr id="162" name="Google Shape;162;p31"/>
          <p:cNvPicPr preferRelativeResize="0"/>
          <p:nvPr/>
        </p:nvPicPr>
        <p:blipFill rotWithShape="1">
          <a:blip r:embed="rId3">
            <a:alphaModFix/>
          </a:blip>
          <a:srcRect b="0" l="14994" r="15001" t="0"/>
          <a:stretch/>
        </p:blipFill>
        <p:spPr>
          <a:xfrm>
            <a:off x="6097450" y="2712800"/>
            <a:ext cx="2735276" cy="2051349"/>
          </a:xfrm>
          <a:prstGeom prst="rect">
            <a:avLst/>
          </a:prstGeom>
          <a:noFill/>
          <a:ln>
            <a:noFill/>
          </a:ln>
        </p:spPr>
      </p:pic>
      <p:sp>
        <p:nvSpPr>
          <p:cNvPr id="163" name="Google Shape;163;p31"/>
          <p:cNvSpPr txBox="1"/>
          <p:nvPr>
            <p:ph idx="4294967295" type="title"/>
          </p:nvPr>
        </p:nvSpPr>
        <p:spPr>
          <a:xfrm>
            <a:off x="535775" y="2241675"/>
            <a:ext cx="5197200" cy="1414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400">
                <a:solidFill>
                  <a:schemeClr val="accent5"/>
                </a:solidFill>
                <a:latin typeface="Arial"/>
                <a:ea typeface="Arial"/>
                <a:cs typeface="Arial"/>
                <a:sym typeface="Arial"/>
              </a:rPr>
              <a:t>….</a:t>
            </a:r>
            <a:endParaRPr sz="1400">
              <a:solidFill>
                <a:srgbClr val="E6B8AF"/>
              </a:solidFill>
              <a:latin typeface="Arial"/>
              <a:ea typeface="Arial"/>
              <a:cs typeface="Arial"/>
              <a:sym typeface="Arial"/>
            </a:endParaRPr>
          </a:p>
        </p:txBody>
      </p:sp>
      <p:graphicFrame>
        <p:nvGraphicFramePr>
          <p:cNvPr id="164" name="Google Shape;164;p31"/>
          <p:cNvGraphicFramePr/>
          <p:nvPr/>
        </p:nvGraphicFramePr>
        <p:xfrm>
          <a:off x="1076600" y="3948788"/>
          <a:ext cx="3000000" cy="3000000"/>
        </p:xfrm>
        <a:graphic>
          <a:graphicData uri="http://schemas.openxmlformats.org/drawingml/2006/table">
            <a:tbl>
              <a:tblPr>
                <a:noFill/>
                <a:tableStyleId>{71781534-FF55-4702-A49E-9958BF4331E1}</a:tableStyleId>
              </a:tblPr>
              <a:tblGrid>
                <a:gridCol w="4115525"/>
              </a:tblGrid>
              <a:tr h="656925">
                <a:tc>
                  <a:txBody>
                    <a:bodyPr/>
                    <a:lstStyle/>
                    <a:p>
                      <a:pPr indent="0" lvl="0" marL="0" rtl="0" algn="l">
                        <a:lnSpc>
                          <a:spcPct val="115000"/>
                        </a:lnSpc>
                        <a:spcBef>
                          <a:spcPts val="0"/>
                        </a:spcBef>
                        <a:spcAft>
                          <a:spcPts val="0"/>
                        </a:spcAft>
                        <a:buNone/>
                      </a:pPr>
                      <a:r>
                        <a:rPr lang="en" sz="900">
                          <a:solidFill>
                            <a:srgbClr val="FCC28C"/>
                          </a:solidFill>
                          <a:highlight>
                            <a:srgbClr val="333333"/>
                          </a:highlight>
                          <a:latin typeface="Consolas"/>
                          <a:ea typeface="Consolas"/>
                          <a:cs typeface="Consolas"/>
                          <a:sym typeface="Consolas"/>
                        </a:rPr>
                        <a:t>public</a:t>
                      </a:r>
                      <a:r>
                        <a:rPr lang="en" sz="900">
                          <a:solidFill>
                            <a:srgbClr val="FFFFFF"/>
                          </a:solidFill>
                          <a:highlight>
                            <a:srgbClr val="333333"/>
                          </a:highlight>
                          <a:latin typeface="Consolas"/>
                          <a:ea typeface="Consolas"/>
                          <a:cs typeface="Consolas"/>
                          <a:sym typeface="Consolas"/>
                        </a:rPr>
                        <a:t> </a:t>
                      </a:r>
                      <a:r>
                        <a:rPr lang="en" sz="900">
                          <a:solidFill>
                            <a:srgbClr val="FCC28C"/>
                          </a:solidFill>
                          <a:highlight>
                            <a:srgbClr val="333333"/>
                          </a:highlight>
                          <a:latin typeface="Consolas"/>
                          <a:ea typeface="Consolas"/>
                          <a:cs typeface="Consolas"/>
                          <a:sym typeface="Consolas"/>
                        </a:rPr>
                        <a:t>class</a:t>
                      </a:r>
                      <a:r>
                        <a:rPr lang="en" sz="900">
                          <a:solidFill>
                            <a:srgbClr val="FFFFFF"/>
                          </a:solidFill>
                          <a:highlight>
                            <a:srgbClr val="333333"/>
                          </a:highlight>
                          <a:latin typeface="Consolas"/>
                          <a:ea typeface="Consolas"/>
                          <a:cs typeface="Consolas"/>
                          <a:sym typeface="Consolas"/>
                        </a:rPr>
                        <a:t> </a:t>
                      </a:r>
                      <a:r>
                        <a:rPr lang="en" sz="900">
                          <a:solidFill>
                            <a:srgbClr val="FFFFAA"/>
                          </a:solidFill>
                          <a:highlight>
                            <a:srgbClr val="333333"/>
                          </a:highlight>
                          <a:latin typeface="Consolas"/>
                          <a:ea typeface="Consolas"/>
                          <a:cs typeface="Consolas"/>
                          <a:sym typeface="Consolas"/>
                        </a:rPr>
                        <a:t>UnsafeFactorizer</a:t>
                      </a:r>
                      <a:r>
                        <a:rPr lang="en" sz="900">
                          <a:solidFill>
                            <a:srgbClr val="FFFFFF"/>
                          </a:solidFill>
                          <a:highlight>
                            <a:srgbClr val="333333"/>
                          </a:highlight>
                          <a:latin typeface="Consolas"/>
                          <a:ea typeface="Consolas"/>
                          <a:cs typeface="Consolas"/>
                          <a:sym typeface="Consolas"/>
                        </a:rPr>
                        <a:t> {</a:t>
                      </a:r>
                      <a:br>
                        <a:rPr lang="en" sz="900">
                          <a:solidFill>
                            <a:srgbClr val="FFFFFF"/>
                          </a:solidFill>
                          <a:highlight>
                            <a:srgbClr val="333333"/>
                          </a:highlight>
                          <a:latin typeface="Consolas"/>
                          <a:ea typeface="Consolas"/>
                          <a:cs typeface="Consolas"/>
                          <a:sym typeface="Consolas"/>
                        </a:rPr>
                      </a:br>
                      <a:r>
                        <a:rPr lang="en" sz="900">
                          <a:solidFill>
                            <a:srgbClr val="FFFFFF"/>
                          </a:solidFill>
                          <a:highlight>
                            <a:srgbClr val="333333"/>
                          </a:highlight>
                          <a:latin typeface="Consolas"/>
                          <a:ea typeface="Consolas"/>
                          <a:cs typeface="Consolas"/>
                          <a:sym typeface="Consolas"/>
                        </a:rPr>
                        <a:t>     </a:t>
                      </a:r>
                      <a:br>
                        <a:rPr lang="en" sz="900">
                          <a:solidFill>
                            <a:srgbClr val="FFFFFF"/>
                          </a:solidFill>
                          <a:highlight>
                            <a:srgbClr val="333333"/>
                          </a:highlight>
                          <a:latin typeface="Consolas"/>
                          <a:ea typeface="Consolas"/>
                          <a:cs typeface="Consolas"/>
                          <a:sym typeface="Consolas"/>
                        </a:rPr>
                      </a:br>
                      <a:r>
                        <a:rPr lang="en" sz="900">
                          <a:solidFill>
                            <a:srgbClr val="FFFFFF"/>
                          </a:solidFill>
                          <a:highlight>
                            <a:srgbClr val="333333"/>
                          </a:highlight>
                          <a:latin typeface="Consolas"/>
                          <a:ea typeface="Consolas"/>
                          <a:cs typeface="Consolas"/>
                          <a:sym typeface="Consolas"/>
                        </a:rPr>
                        <a:t>}</a:t>
                      </a:r>
                      <a:endParaRPr sz="900">
                        <a:highlight>
                          <a:srgbClr val="FFFFFF"/>
                        </a:highlight>
                      </a:endParaRPr>
                    </a:p>
                  </a:txBody>
                  <a:tcPr marT="63500" marB="63500" marR="63500" marL="63500">
                    <a:solidFill>
                      <a:srgbClr val="33333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 name="Shape 168"/>
        <p:cNvGrpSpPr/>
        <p:nvPr/>
      </p:nvGrpSpPr>
      <p:grpSpPr>
        <a:xfrm>
          <a:off x="0" y="0"/>
          <a:ext cx="0" cy="0"/>
          <a:chOff x="0" y="0"/>
          <a:chExt cx="0" cy="0"/>
        </a:xfrm>
      </p:grpSpPr>
      <p:pic>
        <p:nvPicPr>
          <p:cNvPr id="169" name="Google Shape;169;p32"/>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70" name="Google Shape;170;p32"/>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71" name="Google Shape;171;p32"/>
          <p:cNvSpPr txBox="1"/>
          <p:nvPr/>
        </p:nvSpPr>
        <p:spPr>
          <a:xfrm>
            <a:off x="1808550" y="512050"/>
            <a:ext cx="5276100" cy="680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Hotspot Architecture</a:t>
            </a:r>
            <a:endParaRPr b="1" sz="2400">
              <a:latin typeface="Raleway"/>
              <a:ea typeface="Raleway"/>
              <a:cs typeface="Raleway"/>
              <a:sym typeface="Raleway"/>
            </a:endParaRPr>
          </a:p>
        </p:txBody>
      </p:sp>
      <p:sp>
        <p:nvSpPr>
          <p:cNvPr id="172" name="Google Shape;172;p32"/>
          <p:cNvSpPr txBox="1"/>
          <p:nvPr>
            <p:ph idx="4294967295" type="body"/>
          </p:nvPr>
        </p:nvSpPr>
        <p:spPr>
          <a:xfrm>
            <a:off x="1808550" y="1346900"/>
            <a:ext cx="52761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b="1" sz="1400">
              <a:solidFill>
                <a:srgbClr val="666666"/>
              </a:solidFill>
              <a:latin typeface="Raleway"/>
              <a:ea typeface="Raleway"/>
              <a:cs typeface="Raleway"/>
              <a:sym typeface="Raleway"/>
            </a:endParaRPr>
          </a:p>
        </p:txBody>
      </p:sp>
      <p:pic>
        <p:nvPicPr>
          <p:cNvPr id="173" name="Google Shape;173;p32"/>
          <p:cNvPicPr preferRelativeResize="0"/>
          <p:nvPr/>
        </p:nvPicPr>
        <p:blipFill>
          <a:blip r:embed="rId5">
            <a:alphaModFix/>
          </a:blip>
          <a:stretch>
            <a:fillRect/>
          </a:stretch>
        </p:blipFill>
        <p:spPr>
          <a:xfrm>
            <a:off x="1750175" y="1299250"/>
            <a:ext cx="5403350" cy="3423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pic>
        <p:nvPicPr>
          <p:cNvPr id="178" name="Google Shape;178;p33"/>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79" name="Google Shape;179;p33"/>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80" name="Google Shape;180;p33"/>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Class Loader Subsystem</a:t>
            </a:r>
            <a:endParaRPr b="1" sz="2400">
              <a:latin typeface="Raleway"/>
              <a:ea typeface="Raleway"/>
              <a:cs typeface="Raleway"/>
              <a:sym typeface="Raleway"/>
            </a:endParaRPr>
          </a:p>
        </p:txBody>
      </p:sp>
      <p:sp>
        <p:nvSpPr>
          <p:cNvPr id="181" name="Google Shape;181;p33"/>
          <p:cNvSpPr txBox="1"/>
          <p:nvPr>
            <p:ph idx="4294967295" type="body"/>
          </p:nvPr>
        </p:nvSpPr>
        <p:spPr>
          <a:xfrm>
            <a:off x="1808550" y="1346900"/>
            <a:ext cx="52761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333333"/>
                </a:solidFill>
                <a:highlight>
                  <a:srgbClr val="FFFFFF"/>
                </a:highlight>
                <a:latin typeface="Arial"/>
                <a:ea typeface="Arial"/>
                <a:cs typeface="Arial"/>
                <a:sym typeface="Arial"/>
              </a:rPr>
              <a:t>The classloader subsystem is an essential core of the Java Virtual machine and is used for loading/reading the </a:t>
            </a:r>
            <a:r>
              <a:rPr lang="en" sz="1400">
                <a:solidFill>
                  <a:srgbClr val="666666"/>
                </a:solidFill>
                <a:highlight>
                  <a:srgbClr val="FFFFFF"/>
                </a:highlight>
                <a:latin typeface="Arial"/>
                <a:ea typeface="Arial"/>
                <a:cs typeface="Arial"/>
                <a:sym typeface="Arial"/>
              </a:rPr>
              <a:t>.class</a:t>
            </a:r>
            <a:r>
              <a:rPr lang="en" sz="1400">
                <a:solidFill>
                  <a:srgbClr val="333333"/>
                </a:solidFill>
                <a:highlight>
                  <a:srgbClr val="FFFFFF"/>
                </a:highlight>
                <a:latin typeface="Arial"/>
                <a:ea typeface="Arial"/>
                <a:cs typeface="Arial"/>
                <a:sym typeface="Arial"/>
              </a:rPr>
              <a:t>. </a:t>
            </a:r>
            <a:r>
              <a:rPr lang="en" sz="1400">
                <a:solidFill>
                  <a:srgbClr val="222222"/>
                </a:solidFill>
                <a:highlight>
                  <a:srgbClr val="FFFFFF"/>
                </a:highlight>
                <a:latin typeface="Arial"/>
                <a:ea typeface="Arial"/>
                <a:cs typeface="Arial"/>
                <a:sym typeface="Arial"/>
              </a:rPr>
              <a:t>It loads, links and initializes the class when it refers to a class for the first time. Class loader subsystem is responsible for following 3 activities.</a:t>
            </a:r>
            <a:endParaRPr sz="1400">
              <a:solidFill>
                <a:srgbClr val="222222"/>
              </a:solidFill>
              <a:highlight>
                <a:srgbClr val="FFFFFF"/>
              </a:highlight>
              <a:latin typeface="Arial"/>
              <a:ea typeface="Arial"/>
              <a:cs typeface="Arial"/>
              <a:sym typeface="Arial"/>
            </a:endParaRPr>
          </a:p>
          <a:p>
            <a:pPr indent="-298450" lvl="0" marL="457200" rtl="0" algn="just">
              <a:spcBef>
                <a:spcPts val="1000"/>
              </a:spcBef>
              <a:spcAft>
                <a:spcPts val="0"/>
              </a:spcAft>
              <a:buClr>
                <a:srgbClr val="BF9000"/>
              </a:buClr>
              <a:buSzPts val="1100"/>
              <a:buFont typeface="Arial"/>
              <a:buChar char="●"/>
            </a:pPr>
            <a:r>
              <a:rPr lang="en" sz="1100">
                <a:solidFill>
                  <a:srgbClr val="BF9000"/>
                </a:solidFill>
                <a:highlight>
                  <a:srgbClr val="FFFFFF"/>
                </a:highlight>
                <a:latin typeface="Arial"/>
                <a:ea typeface="Arial"/>
                <a:cs typeface="Arial"/>
                <a:sym typeface="Arial"/>
              </a:rPr>
              <a:t>Loading: </a:t>
            </a:r>
            <a:r>
              <a:rPr lang="en" sz="1100">
                <a:solidFill>
                  <a:srgbClr val="222222"/>
                </a:solidFill>
                <a:highlight>
                  <a:srgbClr val="FFFFFF"/>
                </a:highlight>
                <a:latin typeface="Arial"/>
                <a:ea typeface="Arial"/>
                <a:cs typeface="Arial"/>
                <a:sym typeface="Arial"/>
              </a:rPr>
              <a:t>The Class loader reads the .class file, generate the corresponding binary data and save it in method area.</a:t>
            </a:r>
            <a:br>
              <a:rPr lang="en" sz="1100">
                <a:solidFill>
                  <a:srgbClr val="222222"/>
                </a:solidFill>
                <a:highlight>
                  <a:srgbClr val="FFFFFF"/>
                </a:highlight>
                <a:latin typeface="Courier New"/>
                <a:ea typeface="Courier New"/>
                <a:cs typeface="Courier New"/>
                <a:sym typeface="Courier New"/>
              </a:rPr>
            </a:br>
            <a:r>
              <a:rPr lang="en" sz="1100">
                <a:solidFill>
                  <a:srgbClr val="222222"/>
                </a:solidFill>
                <a:highlight>
                  <a:srgbClr val="FFFFFF"/>
                </a:highlight>
                <a:latin typeface="Courier New"/>
                <a:ea typeface="Courier New"/>
                <a:cs typeface="Courier New"/>
                <a:sym typeface="Courier New"/>
              </a:rPr>
              <a:t>									</a:t>
            </a:r>
            <a:endParaRPr sz="1100">
              <a:solidFill>
                <a:srgbClr val="BF9000"/>
              </a:solidFill>
              <a:highlight>
                <a:srgbClr val="FFFFFF"/>
              </a:highlight>
              <a:latin typeface="Arial"/>
              <a:ea typeface="Arial"/>
              <a:cs typeface="Arial"/>
              <a:sym typeface="Arial"/>
            </a:endParaRPr>
          </a:p>
          <a:p>
            <a:pPr indent="-298450" lvl="0" marL="457200" rtl="0" algn="just">
              <a:spcBef>
                <a:spcPts val="0"/>
              </a:spcBef>
              <a:spcAft>
                <a:spcPts val="0"/>
              </a:spcAft>
              <a:buClr>
                <a:srgbClr val="BF9000"/>
              </a:buClr>
              <a:buSzPts val="1100"/>
              <a:buFont typeface="Arial"/>
              <a:buChar char="●"/>
            </a:pPr>
            <a:r>
              <a:rPr lang="en" sz="1100">
                <a:solidFill>
                  <a:srgbClr val="BF9000"/>
                </a:solidFill>
                <a:highlight>
                  <a:srgbClr val="FFFFFF"/>
                </a:highlight>
                <a:latin typeface="Arial"/>
                <a:ea typeface="Arial"/>
                <a:cs typeface="Arial"/>
                <a:sym typeface="Arial"/>
              </a:rPr>
              <a:t>Linking: </a:t>
            </a:r>
            <a:r>
              <a:rPr lang="en" sz="1100">
                <a:solidFill>
                  <a:srgbClr val="222222"/>
                </a:solidFill>
                <a:highlight>
                  <a:srgbClr val="FFFFFF"/>
                </a:highlight>
                <a:latin typeface="Arial"/>
                <a:ea typeface="Arial"/>
                <a:cs typeface="Arial"/>
                <a:sym typeface="Arial"/>
              </a:rPr>
              <a:t>Performs verification, preparation, and (optionally) resolution.</a:t>
            </a:r>
            <a:br>
              <a:rPr lang="en" sz="1100">
                <a:solidFill>
                  <a:srgbClr val="222222"/>
                </a:solidFill>
                <a:highlight>
                  <a:srgbClr val="FFFFFF"/>
                </a:highlight>
                <a:latin typeface="Arial"/>
                <a:ea typeface="Arial"/>
                <a:cs typeface="Arial"/>
                <a:sym typeface="Arial"/>
              </a:rPr>
            </a:br>
            <a:r>
              <a:rPr lang="en" sz="1100">
                <a:solidFill>
                  <a:srgbClr val="222222"/>
                </a:solidFill>
                <a:highlight>
                  <a:srgbClr val="FFFFFF"/>
                </a:highlight>
                <a:latin typeface="Courier New"/>
                <a:ea typeface="Courier New"/>
                <a:cs typeface="Courier New"/>
                <a:sym typeface="Courier New"/>
              </a:rPr>
              <a:t>									</a:t>
            </a:r>
            <a:endParaRPr sz="11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100">
                <a:solidFill>
                  <a:srgbClr val="BF9000"/>
                </a:solidFill>
                <a:highlight>
                  <a:srgbClr val="FFFFFF"/>
                </a:highlight>
                <a:latin typeface="Arial"/>
                <a:ea typeface="Arial"/>
                <a:cs typeface="Arial"/>
                <a:sym typeface="Arial"/>
              </a:rPr>
              <a:t>Initialization: </a:t>
            </a:r>
            <a:r>
              <a:rPr lang="en" sz="1100">
                <a:solidFill>
                  <a:srgbClr val="222222"/>
                </a:solidFill>
                <a:highlight>
                  <a:srgbClr val="FFFFFF"/>
                </a:highlight>
                <a:latin typeface="Arial"/>
                <a:ea typeface="Arial"/>
                <a:cs typeface="Arial"/>
                <a:sym typeface="Arial"/>
              </a:rPr>
              <a:t>In this phase, all static variables are assigned with their values defined in the code and static block(if any). This is executed from top to bottom in a class and from parent to child in class hierarchy.</a:t>
            </a:r>
            <a:br>
              <a:rPr lang="en" sz="850">
                <a:solidFill>
                  <a:srgbClr val="222222"/>
                </a:solidFill>
                <a:highlight>
                  <a:srgbClr val="FFFFFF"/>
                </a:highlight>
                <a:latin typeface="Courier New"/>
                <a:ea typeface="Courier New"/>
                <a:cs typeface="Courier New"/>
                <a:sym typeface="Courier New"/>
              </a:rPr>
            </a:br>
            <a:r>
              <a:rPr lang="en" sz="850">
                <a:solidFill>
                  <a:srgbClr val="222222"/>
                </a:solidFill>
                <a:highlight>
                  <a:srgbClr val="FFFFFF"/>
                </a:highlight>
                <a:latin typeface="Courier New"/>
                <a:ea typeface="Courier New"/>
                <a:cs typeface="Courier New"/>
                <a:sym typeface="Courier New"/>
              </a:rPr>
              <a:t>									</a:t>
            </a:r>
            <a:endParaRPr sz="1400">
              <a:solidFill>
                <a:srgbClr val="BF9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