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66" r:id="rId4"/>
    <p:sldId id="278" r:id="rId5"/>
    <p:sldId id="292" r:id="rId6"/>
    <p:sldId id="274" r:id="rId7"/>
    <p:sldId id="275" r:id="rId8"/>
    <p:sldId id="279" r:id="rId9"/>
    <p:sldId id="272" r:id="rId10"/>
    <p:sldId id="262" r:id="rId11"/>
    <p:sldId id="273" r:id="rId12"/>
    <p:sldId id="296" r:id="rId13"/>
    <p:sldId id="281" r:id="rId14"/>
    <p:sldId id="294" r:id="rId15"/>
    <p:sldId id="295" r:id="rId16"/>
    <p:sldId id="297" r:id="rId17"/>
    <p:sldId id="298" r:id="rId18"/>
    <p:sldId id="299" r:id="rId19"/>
    <p:sldId id="293" r:id="rId20"/>
    <p:sldId id="26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3030A"/>
    <a:srgbClr val="A7000C"/>
    <a:srgbClr val="447E78"/>
    <a:srgbClr val="05534C"/>
    <a:srgbClr val="085E5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0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7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18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0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1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97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5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8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AC05-6A62-4DA0-BA54-3B506D6D50E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BB5F-4D4F-4E59-BC65-8DDE7392A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2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online-compiler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s://github.com/belloti12/NIM" TargetMode="Externa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dise.caltech.edu/ist4/lectures/Bouton1901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-315352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NIM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0" y="3731910"/>
            <a:ext cx="1245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João Pedro Belloti Góes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13629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TÁ. Mas, como eu venço?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" y="120058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DECIMAL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BINÁRIO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89449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3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5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101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82386" y="3542826"/>
            <a:ext cx="24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Início da partida: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937238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5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101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530175" y="3542826"/>
            <a:ext cx="2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47790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8893574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8486511" y="3542826"/>
            <a:ext cx="2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8104126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778889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371827" y="5965703"/>
            <a:ext cx="22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-10559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926678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519615" y="5965703"/>
            <a:ext cx="23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137230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883014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475951" y="5965703"/>
            <a:ext cx="23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10795464" y="4572797"/>
            <a:ext cx="103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Final do</a:t>
            </a:r>
          </a:p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093566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6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78" grpId="0"/>
      <p:bldP spid="84" grpId="0"/>
      <p:bldP spid="85" grpId="0"/>
      <p:bldP spid="89" grpId="0"/>
      <p:bldP spid="90" grpId="0"/>
      <p:bldP spid="91" grpId="0"/>
      <p:bldP spid="95" grpId="0"/>
      <p:bldP spid="102" grpId="0"/>
      <p:bldP spid="103" grpId="0"/>
      <p:bldP spid="107" grpId="0"/>
      <p:bldP spid="108" grpId="0"/>
      <p:bldP spid="109" grpId="0"/>
      <p:bldP spid="113" grpId="0"/>
      <p:bldP spid="114" grpId="0"/>
      <p:bldP spid="115" grpId="0"/>
      <p:bldP spid="118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0559" y="57038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SOME OS ALGARISMOS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89449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3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5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101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82386" y="3542826"/>
            <a:ext cx="245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662546" y="3811914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223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529542" y="3865991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701899" y="2149920"/>
            <a:ext cx="139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223 é impar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= </a:t>
            </a:r>
          </a:p>
          <a:p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não seguro</a:t>
            </a:r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Início da partida: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937238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5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101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530175" y="3542826"/>
            <a:ext cx="2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5810335" y="3811914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222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5677331" y="3865991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6849688" y="2149920"/>
            <a:ext cx="1396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222 é </a:t>
            </a:r>
          </a:p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par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= </a:t>
            </a:r>
          </a:p>
          <a:p>
            <a:r>
              <a:rPr lang="pt-BR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seguro</a:t>
            </a:r>
            <a:endParaRPr lang="pt-BR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47790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8893574" y="2296331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7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111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8486511" y="3542826"/>
            <a:ext cx="2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9766671" y="3811914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633667" y="3865991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10806024" y="2149920"/>
            <a:ext cx="139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221 é impar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= </a:t>
            </a:r>
          </a:p>
          <a:p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não seguro</a:t>
            </a:r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8104126" y="1954090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778889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371827" y="5965703"/>
            <a:ext cx="22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1651986" y="6234791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020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1518982" y="6288868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2691339" y="4572797"/>
            <a:ext cx="1396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020 é </a:t>
            </a:r>
          </a:p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par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= </a:t>
            </a:r>
          </a:p>
          <a:p>
            <a:r>
              <a:rPr lang="pt-BR" sz="2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seguro</a:t>
            </a:r>
            <a:endParaRPr lang="pt-BR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-10559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926678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010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519615" y="5965703"/>
            <a:ext cx="23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5799775" y="6234791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010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5666771" y="6288868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839128" y="4572797"/>
            <a:ext cx="1396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10 é impar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= </a:t>
            </a:r>
          </a:p>
          <a:p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</a:t>
            </a:r>
          </a:p>
          <a:p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não</a:t>
            </a:r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seguro</a:t>
            </a:r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137230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8883014" y="4719208"/>
            <a:ext cx="158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 000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475951" y="5965703"/>
            <a:ext cx="231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756111" y="6234791"/>
            <a:ext cx="71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000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9623107" y="6288868"/>
            <a:ext cx="997528" cy="53069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10795464" y="4572797"/>
            <a:ext cx="1038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Final do</a:t>
            </a:r>
          </a:p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093566" y="4376967"/>
            <a:ext cx="201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Máquina: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095" y="57830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CONJUNTO SEGURO?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 animBg="1"/>
      <p:bldP spid="71" grpId="0"/>
      <p:bldP spid="86" grpId="0"/>
      <p:bldP spid="87" grpId="0" animBg="1"/>
      <p:bldP spid="88" grpId="0"/>
      <p:bldP spid="92" grpId="0"/>
      <p:bldP spid="93" grpId="0" animBg="1"/>
      <p:bldP spid="94" grpId="0"/>
      <p:bldP spid="104" grpId="0"/>
      <p:bldP spid="105" grpId="0" animBg="1"/>
      <p:bldP spid="106" grpId="0"/>
      <p:bldP spid="110" grpId="0"/>
      <p:bldP spid="111" grpId="0" animBg="1"/>
      <p:bldP spid="112" grpId="0"/>
      <p:bldP spid="116" grpId="0"/>
      <p:bldP spid="117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" y="136294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QUALQUER jogo </a:t>
            </a:r>
            <a:r>
              <a:rPr lang="pt-BR" sz="44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inseguro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</a:p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Pode ser transformado em </a:t>
            </a:r>
            <a:r>
              <a:rPr lang="pt-BR" sz="44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seguro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?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06087" y="1882933"/>
            <a:ext cx="1953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1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endParaRPr lang="pt-BR" sz="4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5759" y="1882934"/>
            <a:ext cx="7481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1ª</a:t>
            </a:r>
          </a:p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2ª</a:t>
            </a:r>
          </a:p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3ª</a:t>
            </a:r>
          </a:p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4ª</a:t>
            </a:r>
          </a:p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5ª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59578" y="1882932"/>
            <a:ext cx="9044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Suponha que tenha uma lacuna impar, se for a coluna escolhida que esta deixando-la inseguro, apenas substituindo o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algarismo 1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por 0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ja resolveria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, pois eu subtraria -1 á lacuna (quaisquer impar - 1 = par), caso não seja a coluna que esteja transformando em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insegura basta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somar +1 (quaisquer impar + 1 = par)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67644" y="4330930"/>
            <a:ext cx="8936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Tomando o exemplo ao lado e a primeira coluna como escolhida, o primeiro algarismo NÃO é o causadoro da lacuna insegura, os causadores  seriam nas colunas 3, 4 e 5. Ja que temos que o algarismo não é o causador, basta somar +1 , assim ficando 1 0 1 0 1, deixando a primeira lacuna segura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6086" y="1882932"/>
            <a:ext cx="1953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 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1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</a:p>
          <a:p>
            <a:r>
              <a:rPr lang="pt-B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0 </a:t>
            </a:r>
            <a:r>
              <a:rPr lang="pt-BR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0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</a:t>
            </a:r>
            <a:r>
              <a:rPr lang="pt-BR" sz="4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1</a:t>
            </a:r>
            <a:endParaRPr lang="pt-BR" sz="4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538848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O Algoritmo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7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28499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FLUXOGRAMAS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0095" y="1131610"/>
            <a:ext cx="11654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Descreve um </a:t>
            </a:r>
            <a:r>
              <a:rPr lang="pt-BR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processo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, uma sequencia de ordens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Pode ser usado para expressar um algortimo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É escrito por forma de </a:t>
            </a:r>
            <a:r>
              <a:rPr lang="pt-BR" sz="32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figuras conectadas</a:t>
            </a:r>
            <a:endParaRPr lang="pt-BR" sz="32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095" y="2778442"/>
            <a:ext cx="370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Ex.: Uma rotina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23949" y="4272743"/>
            <a:ext cx="1670859" cy="8478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ACORDAR</a:t>
            </a:r>
            <a:endParaRPr lang="pt-BR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693326" y="4256117"/>
            <a:ext cx="1828800" cy="881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TOMAR BANHO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4" name="Losango 13"/>
          <p:cNvSpPr/>
          <p:nvPr/>
        </p:nvSpPr>
        <p:spPr>
          <a:xfrm>
            <a:off x="5449255" y="4127270"/>
            <a:ext cx="2108663" cy="110559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LAVOU O CABELO?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196351" y="3246121"/>
            <a:ext cx="1828800" cy="881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SECAR O CABELO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0343803" y="4272743"/>
            <a:ext cx="1670859" cy="8478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Bold Condensed" panose="020B0502040204020203" pitchFamily="34" charset="0"/>
              </a:rPr>
              <a:t>IR PARA A ESCOLA</a:t>
            </a:r>
            <a:endParaRPr lang="pt-BR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20" name="Conector reto 19"/>
          <p:cNvCxnSpPr>
            <a:stCxn id="8" idx="6"/>
            <a:endCxn id="13" idx="1"/>
          </p:cNvCxnSpPr>
          <p:nvPr/>
        </p:nvCxnSpPr>
        <p:spPr>
          <a:xfrm>
            <a:off x="2094808" y="4696692"/>
            <a:ext cx="5985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3"/>
            <a:endCxn id="14" idx="1"/>
          </p:cNvCxnSpPr>
          <p:nvPr/>
        </p:nvCxnSpPr>
        <p:spPr>
          <a:xfrm flipV="1">
            <a:off x="4522126" y="4680066"/>
            <a:ext cx="927129" cy="16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4" idx="0"/>
            <a:endCxn id="16" idx="1"/>
          </p:cNvCxnSpPr>
          <p:nvPr/>
        </p:nvCxnSpPr>
        <p:spPr>
          <a:xfrm rot="5400000" flipH="1" flipV="1">
            <a:off x="7129682" y="3060601"/>
            <a:ext cx="440574" cy="169276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6" idx="3"/>
            <a:endCxn id="18" idx="0"/>
          </p:cNvCxnSpPr>
          <p:nvPr/>
        </p:nvCxnSpPr>
        <p:spPr>
          <a:xfrm>
            <a:off x="10025151" y="3686696"/>
            <a:ext cx="1154082" cy="58604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4" idx="3"/>
            <a:endCxn id="18" idx="2"/>
          </p:cNvCxnSpPr>
          <p:nvPr/>
        </p:nvCxnSpPr>
        <p:spPr>
          <a:xfrm>
            <a:off x="7557918" y="4680066"/>
            <a:ext cx="2785885" cy="16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6950133" y="3272984"/>
            <a:ext cx="79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SIM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551025" y="4705005"/>
            <a:ext cx="79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NÃO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84410" y="349136"/>
            <a:ext cx="1670859" cy="8478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INICIO</a:t>
            </a:r>
            <a:endParaRPr lang="pt-BR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85526" y="349136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PERGUNTA A QUANTIDADE DE COLUNAS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73868" y="349136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PERGUNTA O NUMERO DE PALITOS DE CADA COLUNA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462210" y="349136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COLOCA AS COLUNAS EM ORDEM CRESCENTE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462210" y="12252"/>
            <a:ext cx="230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Para ficar mais bonito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960902" y="349136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AS COLUNAS COM ZERO PALITOS SÃO ELIMINADAS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60901" y="1913242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MOSTRA O INICIO DO JOGO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462209" y="1913242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DECIDE QUEM COMEÇA NO CARA OU COROA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873866" y="1913242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PEDE PARA VOCE ESCOLHER CARA OU COROA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3" name="Losango 12"/>
          <p:cNvSpPr/>
          <p:nvPr/>
        </p:nvSpPr>
        <p:spPr>
          <a:xfrm>
            <a:off x="616390" y="3070899"/>
            <a:ext cx="2129589" cy="21416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PUXA UM VALOR ALEATORIO ENTRE ZERO E UM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" name="Losango 16"/>
          <p:cNvSpPr/>
          <p:nvPr/>
        </p:nvSpPr>
        <p:spPr>
          <a:xfrm>
            <a:off x="4873867" y="3484283"/>
            <a:ext cx="1974927" cy="125228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VOCE ESCOLHEU CARA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976680" y="4467364"/>
            <a:ext cx="2498693" cy="961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VOCE COMEÇA E O VALOR DE VARIAVEL “Barreira” é alterado para 1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24" name="Conector reto 23"/>
          <p:cNvCxnSpPr>
            <a:stCxn id="13" idx="3"/>
            <a:endCxn id="17" idx="1"/>
          </p:cNvCxnSpPr>
          <p:nvPr/>
        </p:nvCxnSpPr>
        <p:spPr>
          <a:xfrm flipV="1">
            <a:off x="2745979" y="4110425"/>
            <a:ext cx="2127888" cy="31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52905" y="3741093"/>
            <a:ext cx="230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DEU ZERO = CARA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5" name="Losango 34"/>
          <p:cNvSpPr/>
          <p:nvPr/>
        </p:nvSpPr>
        <p:spPr>
          <a:xfrm>
            <a:off x="4873866" y="5212521"/>
            <a:ext cx="1974927" cy="125228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VOCE ESCOLHEU COROA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37" name="Conector angulado 36"/>
          <p:cNvCxnSpPr>
            <a:stCxn id="13" idx="2"/>
            <a:endCxn id="35" idx="1"/>
          </p:cNvCxnSpPr>
          <p:nvPr/>
        </p:nvCxnSpPr>
        <p:spPr>
          <a:xfrm rot="16200000" flipH="1">
            <a:off x="2964454" y="3929251"/>
            <a:ext cx="626142" cy="319268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872771" y="5469331"/>
            <a:ext cx="230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DEU UM = COROA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40" name="Conector angulado 39"/>
          <p:cNvCxnSpPr>
            <a:stCxn id="35" idx="0"/>
            <a:endCxn id="21" idx="1"/>
          </p:cNvCxnSpPr>
          <p:nvPr/>
        </p:nvCxnSpPr>
        <p:spPr>
          <a:xfrm rot="5400000" flipH="1" flipV="1">
            <a:off x="7286807" y="3522648"/>
            <a:ext cx="264396" cy="311535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7" idx="2"/>
            <a:endCxn id="21" idx="1"/>
          </p:cNvCxnSpPr>
          <p:nvPr/>
        </p:nvCxnSpPr>
        <p:spPr>
          <a:xfrm rot="16200000" flipH="1">
            <a:off x="7313226" y="3284671"/>
            <a:ext cx="211558" cy="311534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388595" y="4573144"/>
            <a:ext cx="782052" cy="37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SIM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49992" y="3392905"/>
            <a:ext cx="1974927" cy="532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 MAQUINA COMEÇA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960901" y="5970491"/>
            <a:ext cx="1974927" cy="532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 MAQUINA COMEÇA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49" name="Conector angulado 48"/>
          <p:cNvCxnSpPr>
            <a:stCxn id="17" idx="3"/>
            <a:endCxn id="46" idx="1"/>
          </p:cNvCxnSpPr>
          <p:nvPr/>
        </p:nvCxnSpPr>
        <p:spPr>
          <a:xfrm flipV="1">
            <a:off x="6848794" y="3659332"/>
            <a:ext cx="3101198" cy="45109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35" idx="3"/>
            <a:endCxn id="47" idx="1"/>
          </p:cNvCxnSpPr>
          <p:nvPr/>
        </p:nvCxnSpPr>
        <p:spPr>
          <a:xfrm>
            <a:off x="6848793" y="5838663"/>
            <a:ext cx="3112108" cy="39825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388595" y="3756735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392293" y="5844122"/>
            <a:ext cx="7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56" name="Conector reto 55"/>
          <p:cNvCxnSpPr>
            <a:stCxn id="2" idx="6"/>
            <a:endCxn id="3" idx="1"/>
          </p:cNvCxnSpPr>
          <p:nvPr/>
        </p:nvCxnSpPr>
        <p:spPr>
          <a:xfrm>
            <a:off x="1855269" y="773085"/>
            <a:ext cx="430257" cy="87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3" idx="3"/>
            <a:endCxn id="4" idx="1"/>
          </p:cNvCxnSpPr>
          <p:nvPr/>
        </p:nvCxnSpPr>
        <p:spPr>
          <a:xfrm>
            <a:off x="4260453" y="860368"/>
            <a:ext cx="6134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4" idx="3"/>
            <a:endCxn id="5" idx="1"/>
          </p:cNvCxnSpPr>
          <p:nvPr/>
        </p:nvCxnSpPr>
        <p:spPr>
          <a:xfrm>
            <a:off x="6848795" y="860368"/>
            <a:ext cx="6134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" idx="3"/>
            <a:endCxn id="7" idx="1"/>
          </p:cNvCxnSpPr>
          <p:nvPr/>
        </p:nvCxnSpPr>
        <p:spPr>
          <a:xfrm>
            <a:off x="9437137" y="860368"/>
            <a:ext cx="523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7" idx="2"/>
            <a:endCxn id="8" idx="0"/>
          </p:cNvCxnSpPr>
          <p:nvPr/>
        </p:nvCxnSpPr>
        <p:spPr>
          <a:xfrm flipH="1">
            <a:off x="10948365" y="1371600"/>
            <a:ext cx="1" cy="541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11" idx="3"/>
            <a:endCxn id="10" idx="1"/>
          </p:cNvCxnSpPr>
          <p:nvPr/>
        </p:nvCxnSpPr>
        <p:spPr>
          <a:xfrm>
            <a:off x="6848793" y="2424474"/>
            <a:ext cx="6134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10" idx="3"/>
            <a:endCxn id="8" idx="1"/>
          </p:cNvCxnSpPr>
          <p:nvPr/>
        </p:nvCxnSpPr>
        <p:spPr>
          <a:xfrm>
            <a:off x="9437136" y="2424474"/>
            <a:ext cx="5237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13" idx="0"/>
            <a:endCxn id="11" idx="1"/>
          </p:cNvCxnSpPr>
          <p:nvPr/>
        </p:nvCxnSpPr>
        <p:spPr>
          <a:xfrm rot="5400000" flipH="1" flipV="1">
            <a:off x="2954313" y="1151347"/>
            <a:ext cx="646425" cy="319268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47" idx="2"/>
          </p:cNvCxnSpPr>
          <p:nvPr/>
        </p:nvCxnSpPr>
        <p:spPr>
          <a:xfrm>
            <a:off x="10948365" y="6503345"/>
            <a:ext cx="0" cy="354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do 76"/>
          <p:cNvCxnSpPr>
            <a:stCxn id="46" idx="3"/>
          </p:cNvCxnSpPr>
          <p:nvPr/>
        </p:nvCxnSpPr>
        <p:spPr>
          <a:xfrm>
            <a:off x="11924919" y="3659332"/>
            <a:ext cx="142755" cy="336711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4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3739" y="182880"/>
            <a:ext cx="2068356" cy="11405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CRIA UM LOOP, O LOOP QUE SO ACABA SE TODAS AS COLUNAS ZERAREM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4072" y="2298251"/>
            <a:ext cx="1974927" cy="1022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SOMA +1 Á VARIAVEL “Barreira”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Losango 4"/>
          <p:cNvSpPr/>
          <p:nvPr/>
        </p:nvSpPr>
        <p:spPr>
          <a:xfrm>
            <a:off x="195844" y="3994705"/>
            <a:ext cx="2090716" cy="1479884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VALOR DE “Barreira”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41254" y="4933168"/>
            <a:ext cx="2111242" cy="1479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ENTÃO “Barreira” NÃO FOI ALTERADO, O QUE SIGNIFICA QUE VOCE PERDEU O CARA OU COROA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619970" y="252884"/>
            <a:ext cx="2250061" cy="1479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ENTÃO “Barreira” FOI ALTERADO, O QUE SIGNIFICA QUE VOCE GANHOU O CARA OU COROA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41254" y="2298251"/>
            <a:ext cx="2228778" cy="1154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 MAQUINA PERGUNTA A COLUNA QUE VOCE DESEJA ALTERRAR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957959" y="577957"/>
            <a:ext cx="2228778" cy="1154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 MAQUINA PERGUNTA  QUANTOS PALITOS VOCE DESEJA RETIRAR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14" name="Conector reto 13"/>
          <p:cNvCxnSpPr>
            <a:stCxn id="2" idx="0"/>
          </p:cNvCxnSpPr>
          <p:nvPr/>
        </p:nvCxnSpPr>
        <p:spPr>
          <a:xfrm flipV="1">
            <a:off x="1287917" y="-288758"/>
            <a:ext cx="23525" cy="47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" idx="2"/>
            <a:endCxn id="3" idx="0"/>
          </p:cNvCxnSpPr>
          <p:nvPr/>
        </p:nvCxnSpPr>
        <p:spPr>
          <a:xfrm flipH="1">
            <a:off x="1251536" y="1323474"/>
            <a:ext cx="36381" cy="974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0"/>
            <a:endCxn id="3" idx="2"/>
          </p:cNvCxnSpPr>
          <p:nvPr/>
        </p:nvCxnSpPr>
        <p:spPr>
          <a:xfrm flipV="1">
            <a:off x="1241202" y="3320715"/>
            <a:ext cx="10334" cy="673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5" idx="2"/>
            <a:endCxn id="6" idx="1"/>
          </p:cNvCxnSpPr>
          <p:nvPr/>
        </p:nvCxnSpPr>
        <p:spPr>
          <a:xfrm rot="16200000" flipH="1">
            <a:off x="2841968" y="3873823"/>
            <a:ext cx="198521" cy="340005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5" idx="3"/>
            <a:endCxn id="10" idx="1"/>
          </p:cNvCxnSpPr>
          <p:nvPr/>
        </p:nvCxnSpPr>
        <p:spPr>
          <a:xfrm flipV="1">
            <a:off x="2286560" y="992826"/>
            <a:ext cx="2333410" cy="374182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0" idx="2"/>
            <a:endCxn id="11" idx="0"/>
          </p:cNvCxnSpPr>
          <p:nvPr/>
        </p:nvCxnSpPr>
        <p:spPr>
          <a:xfrm>
            <a:off x="5745001" y="1732768"/>
            <a:ext cx="10642" cy="56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1" idx="3"/>
            <a:endCxn id="12" idx="1"/>
          </p:cNvCxnSpPr>
          <p:nvPr/>
        </p:nvCxnSpPr>
        <p:spPr>
          <a:xfrm flipV="1">
            <a:off x="6870032" y="1155363"/>
            <a:ext cx="1087927" cy="172029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6" idx="3"/>
          </p:cNvCxnSpPr>
          <p:nvPr/>
        </p:nvCxnSpPr>
        <p:spPr>
          <a:xfrm>
            <a:off x="6752496" y="5673110"/>
            <a:ext cx="60009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/>
          <p:nvPr/>
        </p:nvCxnSpPr>
        <p:spPr>
          <a:xfrm rot="5400000">
            <a:off x="7102177" y="3702939"/>
            <a:ext cx="3940342" cy="127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228666" y="5710089"/>
            <a:ext cx="1612232" cy="37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IGUAL A ZERO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286560" y="4399202"/>
            <a:ext cx="1612232" cy="37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IGUAL A UM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3738" y="252883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TRANSFORMA AS COLUNAS EM BINARIO COM A FORMATAÇÃO DE 5 CASAS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3737" y="2286219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COLOCA OS ALGARISMOS DE CADA COLUNA EM UMA LISTA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3737" y="4524092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ANALISA A CHAVE DE CADA ALGARISMO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90759" y="5354270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CRIA 5 VARIAVEIS DE TESTE, CADA UMA RESPONSAVEL POR UM ALGARISMO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90759" y="3501188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COM BASE NOS VALORES DAS CHAVES ATRIBUI VALORES AOS TESTADORES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" name="Losango 10"/>
          <p:cNvSpPr/>
          <p:nvPr/>
        </p:nvSpPr>
        <p:spPr>
          <a:xfrm>
            <a:off x="3690759" y="1543215"/>
            <a:ext cx="2361125" cy="1486008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VALOR DO PRIMEIRO ALGARISMO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726815" y="252882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ATRIBUI VALOR 1 AO TESTADOR_1 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726816" y="1814254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ATRIBUI VALOR 0 AO TESTADOR_1 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15" name="Conector angulado 14"/>
          <p:cNvCxnSpPr>
            <a:stCxn id="11" idx="0"/>
            <a:endCxn id="12" idx="1"/>
          </p:cNvCxnSpPr>
          <p:nvPr/>
        </p:nvCxnSpPr>
        <p:spPr>
          <a:xfrm rot="5400000" flipH="1" flipV="1">
            <a:off x="5957644" y="-225955"/>
            <a:ext cx="682848" cy="285549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11" idx="3"/>
            <a:endCxn id="13" idx="1"/>
          </p:cNvCxnSpPr>
          <p:nvPr/>
        </p:nvCxnSpPr>
        <p:spPr>
          <a:xfrm>
            <a:off x="6051884" y="2286219"/>
            <a:ext cx="1674932" cy="1355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706243" y="491034"/>
            <a:ext cx="162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IGUAL A ZERO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36104" y="1940035"/>
            <a:ext cx="162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IGUAL A UM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726813" y="5354270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TRANSFORMA O NUMERO BINARIO ACHADO EM DECIMAL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726814" y="3531816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REALIZA ESSE PROCESSO COM OS 5 ALGARISMOS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26" name="Conector angulado 25"/>
          <p:cNvCxnSpPr>
            <a:stCxn id="4" idx="2"/>
            <a:endCxn id="8" idx="1"/>
          </p:cNvCxnSpPr>
          <p:nvPr/>
        </p:nvCxnSpPr>
        <p:spPr>
          <a:xfrm rot="16200000" flipH="1">
            <a:off x="2411077" y="4682073"/>
            <a:ext cx="222694" cy="233667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4" idx="0"/>
            <a:endCxn id="3" idx="2"/>
          </p:cNvCxnSpPr>
          <p:nvPr/>
        </p:nvCxnSpPr>
        <p:spPr>
          <a:xfrm flipV="1">
            <a:off x="1354089" y="3501188"/>
            <a:ext cx="0" cy="10229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" idx="0"/>
            <a:endCxn id="2" idx="2"/>
          </p:cNvCxnSpPr>
          <p:nvPr/>
        </p:nvCxnSpPr>
        <p:spPr>
          <a:xfrm flipV="1">
            <a:off x="1354089" y="1467852"/>
            <a:ext cx="1" cy="818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8" idx="0"/>
            <a:endCxn id="9" idx="2"/>
          </p:cNvCxnSpPr>
          <p:nvPr/>
        </p:nvCxnSpPr>
        <p:spPr>
          <a:xfrm flipV="1">
            <a:off x="4791111" y="4716157"/>
            <a:ext cx="0" cy="63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11" idx="2"/>
            <a:endCxn id="9" idx="0"/>
          </p:cNvCxnSpPr>
          <p:nvPr/>
        </p:nvCxnSpPr>
        <p:spPr>
          <a:xfrm flipH="1">
            <a:off x="4791111" y="3029223"/>
            <a:ext cx="80211" cy="471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2" idx="2"/>
            <a:endCxn id="13" idx="0"/>
          </p:cNvCxnSpPr>
          <p:nvPr/>
        </p:nvCxnSpPr>
        <p:spPr>
          <a:xfrm>
            <a:off x="8827167" y="1467851"/>
            <a:ext cx="1" cy="3464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13" idx="2"/>
            <a:endCxn id="24" idx="0"/>
          </p:cNvCxnSpPr>
          <p:nvPr/>
        </p:nvCxnSpPr>
        <p:spPr>
          <a:xfrm flipH="1">
            <a:off x="8827166" y="3029223"/>
            <a:ext cx="2" cy="502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4" idx="2"/>
            <a:endCxn id="23" idx="0"/>
          </p:cNvCxnSpPr>
          <p:nvPr/>
        </p:nvCxnSpPr>
        <p:spPr>
          <a:xfrm flipH="1">
            <a:off x="8827165" y="4746785"/>
            <a:ext cx="1" cy="607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23" idx="3"/>
          </p:cNvCxnSpPr>
          <p:nvPr/>
        </p:nvCxnSpPr>
        <p:spPr>
          <a:xfrm>
            <a:off x="9927516" y="5961755"/>
            <a:ext cx="22644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2" idx="0"/>
          </p:cNvCxnSpPr>
          <p:nvPr/>
        </p:nvCxnSpPr>
        <p:spPr>
          <a:xfrm flipH="1" flipV="1">
            <a:off x="1354088" y="-199505"/>
            <a:ext cx="2" cy="452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de cantos arredondados 47"/>
          <p:cNvSpPr/>
          <p:nvPr/>
        </p:nvSpPr>
        <p:spPr>
          <a:xfrm>
            <a:off x="108065" y="66502"/>
            <a:ext cx="10482350" cy="6641869"/>
          </a:xfrm>
          <a:prstGeom prst="roundRect">
            <a:avLst>
              <a:gd name="adj" fmla="val 2274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0657072" y="191193"/>
            <a:ext cx="11139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L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</a:t>
            </a:r>
          </a:p>
          <a:p>
            <a:r>
              <a:rPr lang="pt-BR" sz="4000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214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sango 1"/>
          <p:cNvSpPr/>
          <p:nvPr/>
        </p:nvSpPr>
        <p:spPr>
          <a:xfrm>
            <a:off x="336884" y="613610"/>
            <a:ext cx="2346158" cy="1922318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NUMERO QUE SATISFAZ MENOR QUE O ORIGINAL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9611" y="4319556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MAQUINA JOGA COM O NUMERO ENCONTRADO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4317" y="967284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MAQUINA PASSA PARA A SEGUNDA COLUNA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84316" y="4319556"/>
            <a:ext cx="2200703" cy="1214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VEZ DO JOGADOR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95106" y="790445"/>
            <a:ext cx="2200703" cy="1568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REALIZA O PROCESSO ATE A QUINTA COLUNA, ONDE A CERTEZA QUE ALGUM NUMERO FUNCIONARA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13" name="Conector reto 12"/>
          <p:cNvCxnSpPr>
            <a:stCxn id="2" idx="3"/>
            <a:endCxn id="4" idx="1"/>
          </p:cNvCxnSpPr>
          <p:nvPr/>
        </p:nvCxnSpPr>
        <p:spPr>
          <a:xfrm>
            <a:off x="2683042" y="1574769"/>
            <a:ext cx="1601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2" idx="2"/>
            <a:endCxn id="3" idx="0"/>
          </p:cNvCxnSpPr>
          <p:nvPr/>
        </p:nvCxnSpPr>
        <p:spPr>
          <a:xfrm>
            <a:off x="1509963" y="2535928"/>
            <a:ext cx="0" cy="1783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3" idx="3"/>
            <a:endCxn id="6" idx="1"/>
          </p:cNvCxnSpPr>
          <p:nvPr/>
        </p:nvCxnSpPr>
        <p:spPr>
          <a:xfrm>
            <a:off x="2610314" y="4927041"/>
            <a:ext cx="1674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4" idx="3"/>
            <a:endCxn id="11" idx="1"/>
          </p:cNvCxnSpPr>
          <p:nvPr/>
        </p:nvCxnSpPr>
        <p:spPr>
          <a:xfrm flipV="1">
            <a:off x="6485020" y="1574768"/>
            <a:ext cx="191008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159757" y="1205435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495801" y="3243076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SIM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cxnSp>
        <p:nvCxnSpPr>
          <p:cNvPr id="25" name="Conector reto 24"/>
          <p:cNvCxnSpPr>
            <a:stCxn id="6" idx="3"/>
          </p:cNvCxnSpPr>
          <p:nvPr/>
        </p:nvCxnSpPr>
        <p:spPr>
          <a:xfrm>
            <a:off x="6485019" y="4927041"/>
            <a:ext cx="58261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3"/>
          </p:cNvCxnSpPr>
          <p:nvPr/>
        </p:nvCxnSpPr>
        <p:spPr>
          <a:xfrm flipV="1">
            <a:off x="10595809" y="1574767"/>
            <a:ext cx="159619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6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lp port Python packages to Python 3 – Fedora Community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" y="485373"/>
            <a:ext cx="6846309" cy="28979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9" y="2834207"/>
            <a:ext cx="6400800" cy="353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Botão de ação: Personalizar 8">
            <a:hlinkClick r:id="rId4" highlightClick="1"/>
          </p:cNvPr>
          <p:cNvSpPr/>
          <p:nvPr/>
        </p:nvSpPr>
        <p:spPr>
          <a:xfrm>
            <a:off x="5799680" y="4926250"/>
            <a:ext cx="1151453" cy="1041581"/>
          </a:xfrm>
          <a:prstGeom prst="actionButtonBlank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08798" y="5740582"/>
            <a:ext cx="17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do projeto</a:t>
            </a:r>
            <a:endParaRPr lang="pt-BR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7027333" y="1515533"/>
            <a:ext cx="829734" cy="584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5" y="485373"/>
            <a:ext cx="2522829" cy="2522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/>
          <a:stretch/>
        </p:blipFill>
        <p:spPr>
          <a:xfrm>
            <a:off x="8589312" y="2635084"/>
            <a:ext cx="2785533" cy="171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Botão de ação: Personalizar 9">
            <a:hlinkClick r:id="rId8" highlightClick="1"/>
          </p:cNvPr>
          <p:cNvSpPr/>
          <p:nvPr/>
        </p:nvSpPr>
        <p:spPr>
          <a:xfrm>
            <a:off x="8589312" y="4926250"/>
            <a:ext cx="1151453" cy="1041581"/>
          </a:xfrm>
          <a:prstGeom prst="actionButtonBlank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699200" y="5740582"/>
            <a:ext cx="17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 </a:t>
            </a:r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jogo</a:t>
            </a:r>
            <a:endParaRPr lang="pt-BR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37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1" grpId="0" animBg="1"/>
      <p:bldP spid="10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3084" y="631767"/>
            <a:ext cx="9667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Introdução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A História do NIM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O Jogo NIM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A Estratégia criada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UM Algoritmo do NIM: A Máquina jogando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-315352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NIM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0" y="3731910"/>
            <a:ext cx="1245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João Pedro Belloti Góes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1" y="4299947"/>
            <a:ext cx="1245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Prof. Juniano Vergna Vieira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967258" y="6334780"/>
            <a:ext cx="122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21/08/22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5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3629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Oque é o Nim?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3" y="1711037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49" y="1711037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3" y="1711036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08" y="1711036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94" y="1711036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68" y="1711035"/>
            <a:ext cx="1563533" cy="1563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61435" y="4116267"/>
            <a:ext cx="2404850" cy="1653835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29457" y="4116269"/>
            <a:ext cx="24048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4828" y="4116266"/>
            <a:ext cx="24048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1159" y="4116262"/>
            <a:ext cx="24048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1088" y="4116270"/>
            <a:ext cx="24048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5534" y="4116269"/>
            <a:ext cx="24048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93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65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30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02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58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30" y="1884751"/>
            <a:ext cx="1083731" cy="1216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3154882" y="3053663"/>
            <a:ext cx="17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Moedas de 1 real</a:t>
            </a:r>
            <a:endParaRPr lang="pt-BR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96377" y="6145605"/>
            <a:ext cx="17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Palitos de fósforo</a:t>
            </a:r>
            <a:endParaRPr lang="pt-BR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819161" y="3100846"/>
            <a:ext cx="17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Grãos de feijão</a:t>
            </a:r>
            <a:endParaRPr lang="pt-BR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96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538848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História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5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5.net/imagens/Bandeira-da-China-gran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6" y="1579952"/>
            <a:ext cx="5594370" cy="37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358467" y="1579952"/>
            <a:ext cx="276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Jiǎn-Shízi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  <a:p>
            <a:endParaRPr lang="pt-BR" sz="4400" dirty="0">
              <a:solidFill>
                <a:srgbClr val="A700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58467" y="3242632"/>
            <a:ext cx="276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Fan-Tan</a:t>
            </a:r>
          </a:p>
          <a:p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3" name="jiǎn-shízi (1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66533" y="2303227"/>
            <a:ext cx="491220" cy="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/>
          <p:cNvSpPr txBox="1"/>
          <p:nvPr/>
        </p:nvSpPr>
        <p:spPr>
          <a:xfrm>
            <a:off x="0" y="3729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*Charles </a:t>
            </a:r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Leonard 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Bouton</a:t>
            </a: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(</a:t>
            </a: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1869-1922</a:t>
            </a: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) </a:t>
            </a:r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- </a:t>
            </a:r>
            <a:r>
              <a:rPr lang="pt-BR" sz="4400" dirty="0" smtClean="0">
                <a:solidFill>
                  <a:srgbClr val="A700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Havard</a:t>
            </a:r>
            <a:endParaRPr lang="pt-BR" sz="4400" dirty="0">
              <a:solidFill>
                <a:srgbClr val="A700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4691" y="1870364"/>
            <a:ext cx="76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Nim, A Game with a Complete Mathematical Theory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H="1">
            <a:off x="2601884" y="2543695"/>
            <a:ext cx="374073" cy="456995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806334" y="3361986"/>
            <a:ext cx="314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Estratégia para vencer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23207" y="3361985"/>
            <a:ext cx="3117273" cy="5533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1978430"/>
            <a:ext cx="3464405" cy="4726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Botão de ação: Documento 34">
            <a:hlinkClick r:id="rId3" highlightClick="1"/>
          </p:cNvPr>
          <p:cNvSpPr/>
          <p:nvPr/>
        </p:nvSpPr>
        <p:spPr>
          <a:xfrm>
            <a:off x="10083338" y="5652655"/>
            <a:ext cx="1080655" cy="1052513"/>
          </a:xfrm>
          <a:prstGeom prst="actionButton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788130" y="6474680"/>
            <a:ext cx="208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artigo de Bouton</a:t>
            </a:r>
            <a:endParaRPr lang="pt-BR" sz="16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5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1" grpId="0" animBg="1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90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Máquinas jogando NIM</a:t>
            </a:r>
            <a:endParaRPr lang="pt-B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48640" y="1662546"/>
            <a:ext cx="281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Nimatron - 1940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42415" y="1662546"/>
            <a:ext cx="279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Nimrod - 1951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" y="2449947"/>
            <a:ext cx="2488449" cy="4147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8312728" y="2080615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Computador</a:t>
            </a:r>
            <a:endParaRPr lang="pt-BR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10" y="2607253"/>
            <a:ext cx="5320145" cy="3990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22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1538848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O Jogo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6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60016" y="1097177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49425" y="1097176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83" y="1097176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563" y="1097174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4006" y="1097174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597" y="1097173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2311" y="1097174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6883" y="3006671"/>
            <a:ext cx="185417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1811" y="3006666"/>
            <a:ext cx="185417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631" y="3006666"/>
            <a:ext cx="185417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177" y="3006664"/>
            <a:ext cx="185417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618" y="3006661"/>
            <a:ext cx="1854169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6068" y="4930255"/>
            <a:ext cx="1879925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524" y="4930253"/>
            <a:ext cx="1879923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CaixaDeTexto 49"/>
          <p:cNvSpPr txBox="1"/>
          <p:nvPr/>
        </p:nvSpPr>
        <p:spPr>
          <a:xfrm>
            <a:off x="1889752" y="3130241"/>
            <a:ext cx="120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68538" y="1110734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9127" y="1110731"/>
            <a:ext cx="1850052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03568" y="1110730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8114" y="1110728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42557" y="1110728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53149" y="1110728"/>
            <a:ext cx="1850052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86661" y="3007588"/>
            <a:ext cx="1855776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51733" y="3007581"/>
            <a:ext cx="185577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6175" y="3007581"/>
            <a:ext cx="185577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0721" y="3007579"/>
            <a:ext cx="185577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5164" y="3007578"/>
            <a:ext cx="185577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5326" y="4930252"/>
            <a:ext cx="187992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5917" y="4930251"/>
            <a:ext cx="187992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6" name="CaixaDeTexto 85"/>
          <p:cNvSpPr txBox="1"/>
          <p:nvPr/>
        </p:nvSpPr>
        <p:spPr>
          <a:xfrm>
            <a:off x="4439514" y="3116680"/>
            <a:ext cx="120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119" name="Imagem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5943" y="1097174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Imagem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6534" y="1097173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1" name="Imagem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0976" y="1097173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Imagem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5522" y="1097171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3" name="Imagem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9965" y="1097171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4" name="Imagem 1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70557" y="1097171"/>
            <a:ext cx="1850052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0" name="Imagem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6666" y="4930254"/>
            <a:ext cx="1879925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1" name="Image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7258" y="4930252"/>
            <a:ext cx="1879923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" name="CaixaDeTexto 132"/>
          <p:cNvSpPr txBox="1"/>
          <p:nvPr/>
        </p:nvSpPr>
        <p:spPr>
          <a:xfrm>
            <a:off x="6966913" y="3116680"/>
            <a:ext cx="120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134" name="Imagem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481" y="1110728"/>
            <a:ext cx="1850050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5" name="Imagem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2429" y="1083619"/>
            <a:ext cx="1850052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3594" y="1075299"/>
            <a:ext cx="1850048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7" name="Imagem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380" y="4933315"/>
            <a:ext cx="1879925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2650" y="1097322"/>
            <a:ext cx="185005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1" name="Imagem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97093" y="1097323"/>
            <a:ext cx="1850052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5" name="Imagem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6672" y="4849152"/>
            <a:ext cx="1879925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6" name="Imagem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77263" y="4849151"/>
            <a:ext cx="1879925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7" name="CaixaDeTexto 146"/>
          <p:cNvSpPr txBox="1"/>
          <p:nvPr/>
        </p:nvSpPr>
        <p:spPr>
          <a:xfrm>
            <a:off x="9494312" y="3130241"/>
            <a:ext cx="120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161" name="Imagem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26134" y="4842223"/>
            <a:ext cx="187992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2" name="Imagem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36725" y="4842222"/>
            <a:ext cx="1879924" cy="1653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1" name="CaixaDeTexto 170"/>
          <p:cNvSpPr txBox="1"/>
          <p:nvPr/>
        </p:nvSpPr>
        <p:spPr>
          <a:xfrm>
            <a:off x="119882" y="0"/>
            <a:ext cx="194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Início do Jogo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2" name="CaixaDeTexto 171"/>
          <p:cNvSpPr txBox="1"/>
          <p:nvPr/>
        </p:nvSpPr>
        <p:spPr>
          <a:xfrm>
            <a:off x="2743884" y="14777"/>
            <a:ext cx="194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Jogou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5" name="CaixaDeTexto 174"/>
          <p:cNvSpPr txBox="1"/>
          <p:nvPr/>
        </p:nvSpPr>
        <p:spPr>
          <a:xfrm>
            <a:off x="5124981" y="14374"/>
            <a:ext cx="194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Jogou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7707950" y="37789"/>
            <a:ext cx="194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Máquina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Jogou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177" name="CaixaDeTexto 176"/>
          <p:cNvSpPr txBox="1"/>
          <p:nvPr/>
        </p:nvSpPr>
        <p:spPr>
          <a:xfrm>
            <a:off x="10027865" y="12393"/>
            <a:ext cx="1946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João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Jogou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5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6" grpId="0"/>
      <p:bldP spid="133" grpId="0"/>
      <p:bldP spid="147" grpId="0"/>
      <p:bldP spid="171" grpId="0"/>
      <p:bldP spid="172" grpId="0"/>
      <p:bldP spid="175" grpId="0"/>
      <p:bldP spid="176" grpId="0"/>
      <p:bldP spid="17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869</Words>
  <Application>Microsoft Office PowerPoint</Application>
  <PresentationFormat>Widescreen</PresentationFormat>
  <Paragraphs>217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Bahnschrift SemiBold Condensed</vt:lpstr>
      <vt:lpstr>Bahnschrift SemiBold SemiConden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119</cp:revision>
  <dcterms:created xsi:type="dcterms:W3CDTF">2022-07-30T01:43:02Z</dcterms:created>
  <dcterms:modified xsi:type="dcterms:W3CDTF">2022-11-23T04:54:11Z</dcterms:modified>
</cp:coreProperties>
</file>