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</p:sldIdLst>
  <p:sldSz cx="18288000" cy="10287000"/>
  <p:notesSz cx="18288000" cy="10287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0" y="504"/>
      </p:cViewPr>
      <p:guideLst>
        <p:guide orient="horz" pos="290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5"/>
          </a:xfrm>
          <a:custGeom>
            <a:avLst/>
            <a:gdLst/>
            <a:ahLst/>
            <a:cxnLst/>
            <a:rect l="l" t="t" r="r" b="b"/>
            <a:pathLst>
              <a:path w="18288000" h="635">
                <a:moveTo>
                  <a:pt x="0" y="591"/>
                </a:moveTo>
                <a:lnTo>
                  <a:pt x="18287998" y="591"/>
                </a:lnTo>
                <a:lnTo>
                  <a:pt x="18287998" y="0"/>
                </a:lnTo>
                <a:lnTo>
                  <a:pt x="0" y="0"/>
                </a:lnTo>
                <a:lnTo>
                  <a:pt x="0" y="5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14867"/>
            <a:ext cx="17786985" cy="9236710"/>
          </a:xfrm>
          <a:custGeom>
            <a:avLst/>
            <a:gdLst/>
            <a:ahLst/>
            <a:cxnLst/>
            <a:rect l="l" t="t" r="r" b="b"/>
            <a:pathLst>
              <a:path w="17786985" h="9236710">
                <a:moveTo>
                  <a:pt x="0" y="9236654"/>
                </a:moveTo>
                <a:lnTo>
                  <a:pt x="17786963" y="9236654"/>
                </a:lnTo>
                <a:lnTo>
                  <a:pt x="17786963" y="0"/>
                </a:lnTo>
                <a:lnTo>
                  <a:pt x="0" y="0"/>
                </a:lnTo>
                <a:lnTo>
                  <a:pt x="0" y="92366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514527"/>
                </a:moveTo>
                <a:lnTo>
                  <a:pt x="17786960" y="514527"/>
                </a:lnTo>
                <a:lnTo>
                  <a:pt x="17786960" y="9750730"/>
                </a:lnTo>
                <a:lnTo>
                  <a:pt x="18288000" y="9750730"/>
                </a:lnTo>
                <a:lnTo>
                  <a:pt x="18288000" y="514527"/>
                </a:lnTo>
                <a:close/>
              </a:path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514273"/>
                </a:lnTo>
                <a:lnTo>
                  <a:pt x="0" y="9750933"/>
                </a:lnTo>
                <a:lnTo>
                  <a:pt x="0" y="10286797"/>
                </a:lnTo>
                <a:lnTo>
                  <a:pt x="18288000" y="10286797"/>
                </a:lnTo>
                <a:lnTo>
                  <a:pt x="18288000" y="9750933"/>
                </a:lnTo>
                <a:lnTo>
                  <a:pt x="483641" y="9750933"/>
                </a:lnTo>
                <a:lnTo>
                  <a:pt x="483641" y="514273"/>
                </a:lnTo>
                <a:lnTo>
                  <a:pt x="18288000" y="51427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6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1621865"/>
            <a:ext cx="16332200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3417" y="379033"/>
            <a:ext cx="123570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25129"/>
            <a:ext cx="18288000" cy="1847850"/>
          </a:xfrm>
          <a:custGeom>
            <a:avLst/>
            <a:gdLst/>
            <a:ahLst/>
            <a:cxnLst/>
            <a:rect l="l" t="t" r="r" b="b"/>
            <a:pathLst>
              <a:path w="18288000" h="1847850">
                <a:moveTo>
                  <a:pt x="0" y="0"/>
                </a:moveTo>
                <a:lnTo>
                  <a:pt x="18287999" y="0"/>
                </a:lnTo>
                <a:lnTo>
                  <a:pt x="18287999" y="1847849"/>
                </a:lnTo>
                <a:lnTo>
                  <a:pt x="0" y="1847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44376" y="4613180"/>
            <a:ext cx="9020173" cy="5524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1777" y="1099960"/>
            <a:ext cx="570166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</a:rPr>
              <a:t>貴社</a:t>
            </a:r>
            <a:r>
              <a:rPr sz="2300" spc="45" dirty="0" err="1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の現状がこのように変わります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。</a:t>
            </a:r>
            <a:endParaRPr sz="23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9239" y="650952"/>
            <a:ext cx="5228590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With</a:t>
            </a:r>
            <a:r>
              <a:rPr sz="6300" spc="66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6300" spc="254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CircleO</a:t>
            </a:r>
            <a:endParaRPr sz="6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R="1708150" algn="ctr">
              <a:lnSpc>
                <a:spcPct val="100000"/>
              </a:lnSpc>
              <a:spcBef>
                <a:spcPts val="610"/>
              </a:spcBef>
            </a:pPr>
            <a:r>
              <a:rPr sz="24825" b="1" spc="-2992" baseline="-10000" dirty="0">
                <a:solidFill>
                  <a:srgbClr val="006ACB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825" b="1" spc="-4312" baseline="-10000" dirty="0">
                <a:solidFill>
                  <a:srgbClr val="006AC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24825" b="1" spc="-4312" baseline="-10000" dirty="0">
                <a:solidFill>
                  <a:srgbClr val="006ACB"/>
                </a:solidFill>
                <a:latin typeface="Trebuchet MS" panose="020B0603020202020204"/>
                <a:cs typeface="Trebuchet MS" panose="020B0603020202020204"/>
              </a:rPr>
              <a:t>      </a:t>
            </a:r>
            <a:r>
              <a:rPr sz="5200" spc="254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講</a:t>
            </a:r>
            <a:r>
              <a:rPr sz="52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義</a:t>
            </a:r>
            <a:endParaRPr sz="52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0218" y="3044197"/>
            <a:ext cx="910209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300" spc="6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z</a:t>
            </a:r>
            <a:r>
              <a:rPr sz="2300" spc="-9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oo</a:t>
            </a:r>
            <a:r>
              <a:rPr sz="2300" spc="-254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m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エントリーによる直接のビデオミーティング環境に⼊る上で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、 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不必要なテンション等のストレスを持つ場合がある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。</a:t>
            </a:r>
            <a:endParaRPr sz="23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5355307"/>
            <a:ext cx="6274435" cy="3536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オフィスから、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認められた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⼈（受講者）だけ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が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専⽤の会議室に⼊り、講義前のイントロダク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シ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ョンを共有し、モチベーションを上げます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5000"/>
              </a:lnSpc>
              <a:spcBef>
                <a:spcPts val="1465"/>
              </a:spcBef>
            </a:pP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同様に講義後もレストスペースとして、カジ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ュ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アルな会話を楽しめます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80645">
              <a:lnSpc>
                <a:spcPct val="125000"/>
              </a:lnSpc>
            </a:pP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動画再⽣モニター</a:t>
            </a:r>
            <a:r>
              <a:rPr sz="2300" spc="-11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インフォメーションボード</a:t>
            </a:r>
            <a:r>
              <a:rPr sz="2300" spc="-13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/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共有ボードなど完備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25129"/>
            <a:ext cx="18288000" cy="1847850"/>
          </a:xfrm>
          <a:custGeom>
            <a:avLst/>
            <a:gdLst/>
            <a:ahLst/>
            <a:cxnLst/>
            <a:rect l="l" t="t" r="r" b="b"/>
            <a:pathLst>
              <a:path w="18288000" h="1847850">
                <a:moveTo>
                  <a:pt x="0" y="0"/>
                </a:moveTo>
                <a:lnTo>
                  <a:pt x="18287999" y="0"/>
                </a:lnTo>
                <a:lnTo>
                  <a:pt x="18287999" y="1847849"/>
                </a:lnTo>
                <a:lnTo>
                  <a:pt x="0" y="1847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11259" y="4654390"/>
            <a:ext cx="8715374" cy="5629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1777" y="1099961"/>
            <a:ext cx="570166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貴社</a:t>
            </a:r>
            <a:r>
              <a:rPr sz="2300" spc="45" dirty="0" err="1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の現状がこのように変わります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。</a:t>
            </a:r>
            <a:endParaRPr sz="23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9239" y="650953"/>
            <a:ext cx="5228590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With</a:t>
            </a:r>
            <a:r>
              <a:rPr sz="6300" spc="66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 </a:t>
            </a:r>
            <a:r>
              <a:rPr sz="6300" spc="254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CircleO</a:t>
            </a:r>
            <a:endParaRPr sz="63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  <a:p>
            <a:pPr marL="455295">
              <a:lnSpc>
                <a:spcPct val="100000"/>
              </a:lnSpc>
              <a:spcBef>
                <a:spcPts val="610"/>
              </a:spcBef>
            </a:pPr>
            <a:r>
              <a:rPr sz="24825" b="1" spc="-2887" baseline="-100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Trebuchet MS" panose="020B0603020202020204"/>
              </a:rPr>
              <a:t>3</a:t>
            </a:r>
            <a:r>
              <a:rPr sz="24825" b="1" spc="-4417" baseline="-100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Trebuchet MS" panose="020B0603020202020204"/>
              </a:rPr>
              <a:t> </a:t>
            </a:r>
            <a:r>
              <a:rPr lang="en-US" sz="24825" b="1" spc="-4417" baseline="-100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Trebuchet MS" panose="020B0603020202020204"/>
              </a:rPr>
              <a:t>              </a:t>
            </a:r>
            <a:r>
              <a:rPr sz="5200" spc="254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セミナ</a:t>
            </a:r>
            <a:r>
              <a:rPr sz="52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ー</a:t>
            </a:r>
            <a:endParaRPr sz="52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0218" y="3044197"/>
            <a:ext cx="96494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グループコンサルティング等、１</a:t>
            </a:r>
            <a:r>
              <a:rPr sz="2300" spc="-5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w</a:t>
            </a:r>
            <a:r>
              <a:rPr sz="2300" spc="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a</a:t>
            </a:r>
            <a:r>
              <a:rPr sz="2300" spc="4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y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型のセミナーは、</a:t>
            </a:r>
            <a:r>
              <a:rPr sz="2300" spc="6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z</a:t>
            </a:r>
            <a:r>
              <a:rPr sz="2300" spc="-9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oo</a:t>
            </a:r>
            <a:r>
              <a:rPr sz="2300" spc="-254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m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利⽤によ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り 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通常講義との差別化がなされていない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。</a:t>
            </a:r>
            <a:endParaRPr sz="2300" dirty="0">
              <a:latin typeface="Yu Gothic" panose="020B0400000000000000" charset="-128"/>
              <a:ea typeface="Yu Gothic" panose="020B0400000000000000" charset="-128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5136232"/>
            <a:ext cx="6274435" cy="451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300" spc="3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1way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型のセミナーとして、ホールを⽤意し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て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います。</a:t>
            </a:r>
            <a:r>
              <a:rPr sz="2300" spc="45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登壇者の声が参加者全員に届くのは</a:t>
            </a:r>
            <a:r>
              <a:rPr sz="2300" dirty="0">
                <a:solidFill>
                  <a:srgbClr val="006ACB"/>
                </a:solidFill>
                <a:latin typeface="Yu Gothic" panose="020B0400000000000000" charset="-128"/>
                <a:ea typeface="Yu Gothic" panose="020B0400000000000000" charset="-128"/>
                <a:cs typeface="微软雅黑" panose="020B0503020204020204" charset="-122"/>
              </a:rPr>
              <a:t>も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ちろんのこと、近くの参加者同⼠が会話をす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る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こともできます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5000"/>
              </a:lnSpc>
            </a:pP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講義中、講義後に質問者を質問待機ゾーン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に </a:t>
            </a:r>
            <a:r>
              <a:rPr sz="2300" spc="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待機させることで、質問者の数の把握ができ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ま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80645">
              <a:lnSpc>
                <a:spcPct val="125000"/>
              </a:lnSpc>
              <a:spcBef>
                <a:spcPts val="1930"/>
              </a:spcBef>
            </a:pP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動画再⽣モニター</a:t>
            </a:r>
            <a:r>
              <a:rPr sz="2300" spc="-11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インフォメーションボード</a:t>
            </a:r>
            <a:r>
              <a:rPr sz="2300" spc="-13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/ </a:t>
            </a:r>
            <a:r>
              <a:rPr sz="2300" spc="45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共有ボードなど完備</a:t>
            </a:r>
            <a:r>
              <a:rPr sz="2300" dirty="0">
                <a:solidFill>
                  <a:srgbClr val="006AC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3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ユーザー設定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Yu Gothic</vt:lpstr>
      <vt:lpstr>微软雅黑</vt:lpstr>
      <vt:lpstr>Trebuchet MS</vt:lpstr>
      <vt:lpstr>Calibri</vt:lpstr>
      <vt:lpstr>MS PGothic</vt:lpstr>
      <vt:lpstr>Arial Unicode MS</vt:lpstr>
      <vt:lpstr>Office Theme</vt:lpstr>
      <vt:lpstr>2 講義</vt:lpstr>
      <vt:lpstr>3 セミナー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　サービス紹介　ビジネス　プレゼンテーション</dc:title>
  <dc:creator>秋本マサテツ</dc:creator>
  <cp:keywords>DAFLs6e47sk,BADmi1MsZxo</cp:keywords>
  <cp:lastModifiedBy>圈圈的心情</cp:lastModifiedBy>
  <cp:revision>12</cp:revision>
  <dcterms:created xsi:type="dcterms:W3CDTF">2022-09-12T07:33:00Z</dcterms:created>
  <dcterms:modified xsi:type="dcterms:W3CDTF">2022-09-28T15:36:42Z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2022-09-10T00:00:00Z</vt:filetime>
  </property>
  <property fmtid="{D5CDD505-2E9C-101B-9397-08002B2CF9AE}" pid="5" name="ICV">
    <vt:lpwstr>F21B17205D224CDD89F7517DAD27949A</vt:lpwstr>
  </property>
  <property fmtid="{D5CDD505-2E9C-101B-9397-08002B2CF9AE}" pid="6" name="KSOProductBuildVer">
    <vt:lpwstr>2052-11.1.0.10943</vt:lpwstr>
  </property>
</Properties>
</file>