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60" r:id="rId5"/>
    <p:sldId id="257" r:id="rId6"/>
    <p:sldId id="259" r:id="rId7"/>
    <p:sldId id="261" r:id="rId8"/>
    <p:sldId id="264" r:id="rId9"/>
    <p:sldId id="262" r:id="rId10"/>
    <p:sldId id="273" r:id="rId11"/>
    <p:sldId id="275" r:id="rId12"/>
    <p:sldId id="276" r:id="rId13"/>
    <p:sldId id="279" r:id="rId14"/>
    <p:sldId id="282" r:id="rId15"/>
    <p:sldId id="284" r:id="rId16"/>
    <p:sldId id="285" r:id="rId17"/>
    <p:sldId id="288" r:id="rId18"/>
    <p:sldId id="289" r:id="rId19"/>
    <p:sldId id="290" r:id="rId20"/>
    <p:sldId id="263" r:id="rId21"/>
    <p:sldId id="265" r:id="rId22"/>
    <p:sldId id="292" r:id="rId23"/>
    <p:sldId id="295" r:id="rId24"/>
    <p:sldId id="293" r:id="rId25"/>
    <p:sldId id="297" r:id="rId26"/>
    <p:sldId id="298" r:id="rId27"/>
    <p:sldId id="300" r:id="rId28"/>
    <p:sldId id="302" r:id="rId29"/>
    <p:sldId id="303" r:id="rId30"/>
    <p:sldId id="266" r:id="rId31"/>
    <p:sldId id="305" r:id="rId32"/>
    <p:sldId id="307" r:id="rId33"/>
    <p:sldId id="306" r:id="rId34"/>
    <p:sldId id="309" r:id="rId35"/>
    <p:sldId id="314" r:id="rId36"/>
    <p:sldId id="258" r:id="rId37"/>
  </p:sldIdLst>
  <p:sldSz cx="18288000" cy="10287000"/>
  <p:notesSz cx="6858000" cy="9144000"/>
  <p:embeddedFontLst>
    <p:embeddedFont>
      <p:font typeface="Bebas Neue Bold" panose="020B0604020202020204"/>
      <p:regular r:id="rId41"/>
    </p:embeddedFont>
    <p:embeddedFont>
      <p:font typeface="TT Fors" panose="020B0604020202020204"/>
      <p:regular r:id="rId42"/>
    </p:embeddedFont>
    <p:embeddedFont>
      <p:font typeface="DM Sans Bold"/>
      <p:bold r:id="rId43"/>
    </p:embeddedFont>
    <p:embeddedFont>
      <p:font typeface="Calibri" panose="020F0502020204030204" pitchFamily="34" charset="0"/>
      <p:regular r:id="rId44"/>
      <p:bold r:id="rId45"/>
      <p:italic r:id="rId46"/>
      <p:boldItalic r:id="rId47"/>
    </p:embeddedFont>
    <p:embeddedFont>
      <p:font typeface="Grenze" panose="020B0604020202020204"/>
      <p:regular r:id="rId48"/>
    </p:embeddedFont>
    <p:embeddedFont>
      <p:font typeface="TT Fors Bold" panose="020B0604020202020204"/>
      <p:regular r:id="rId49"/>
    </p:embeddedFont>
    <p:embeddedFont>
      <p:font typeface="Tahoma" panose="020B0604030504040204" pitchFamily="34" charset="0"/>
      <p:regular r:id="rId50"/>
      <p:bold r:id="rId51"/>
    </p:embeddedFont>
    <p:embeddedFont>
      <p:font typeface="Grenze Bold" panose="020B0604020202020204"/>
      <p:regular r:id="rId52"/>
    </p:embeddedFont>
    <p:embeddedFont>
      <p:font typeface="Calibri" panose="020F0502020204030204"/>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4" d="100"/>
          <a:sy n="54" d="100"/>
        </p:scale>
        <p:origin x="754" y="72"/>
      </p:cViewPr>
      <p:guideLst>
        <p:guide orient="horz" pos="2198"/>
        <p:guide pos="287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font" Target="fonts/font16.fntdata"/><Relationship Id="rId55" Type="http://schemas.openxmlformats.org/officeDocument/2006/relationships/font" Target="fonts/font15.fntdata"/><Relationship Id="rId54" Type="http://schemas.openxmlformats.org/officeDocument/2006/relationships/font" Target="fonts/font14.fntdata"/><Relationship Id="rId53" Type="http://schemas.openxmlformats.org/officeDocument/2006/relationships/font" Target="fonts/font13.fntdata"/><Relationship Id="rId52" Type="http://schemas.openxmlformats.org/officeDocument/2006/relationships/font" Target="fonts/font12.fntdata"/><Relationship Id="rId51" Type="http://schemas.openxmlformats.org/officeDocument/2006/relationships/font" Target="fonts/font11.fntdata"/><Relationship Id="rId50" Type="http://schemas.openxmlformats.org/officeDocument/2006/relationships/font" Target="fonts/font10.fntdata"/><Relationship Id="rId5" Type="http://schemas.openxmlformats.org/officeDocument/2006/relationships/slide" Target="slides/slide2.xml"/><Relationship Id="rId49" Type="http://schemas.openxmlformats.org/officeDocument/2006/relationships/font" Target="fonts/font9.fntdata"/><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780D6-6B32-4F64-B2C8-970106B44C4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7E5B7-5D12-4570-A569-41C2B97DDB5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F7E5B7-5D12-4570-A569-41C2B97DDB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7E5B7-5D12-4570-A569-41C2B97DDB5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F7E5B7-5D12-4570-A569-41C2B97DDB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F7E5B7-5D12-4570-A569-41C2B97DDB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3" Type="http://schemas.openxmlformats.org/officeDocument/2006/relationships/notesSlide" Target="../notesSlides/notesSlide1.xml"/><Relationship Id="rId22" Type="http://schemas.openxmlformats.org/officeDocument/2006/relationships/slideLayout" Target="../slideLayouts/slideLayout7.xml"/><Relationship Id="rId21" Type="http://schemas.openxmlformats.org/officeDocument/2006/relationships/image" Target="../media/image21.sv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svg"/><Relationship Id="rId18" Type="http://schemas.openxmlformats.org/officeDocument/2006/relationships/image" Target="../media/image18.png"/><Relationship Id="rId17" Type="http://schemas.openxmlformats.org/officeDocument/2006/relationships/image" Target="../media/image17.svg"/><Relationship Id="rId16" Type="http://schemas.openxmlformats.org/officeDocument/2006/relationships/image" Target="../media/image16.png"/><Relationship Id="rId15" Type="http://schemas.openxmlformats.org/officeDocument/2006/relationships/image" Target="../media/image15.svg"/><Relationship Id="rId14" Type="http://schemas.openxmlformats.org/officeDocument/2006/relationships/image" Target="../media/image14.png"/><Relationship Id="rId13" Type="http://schemas.openxmlformats.org/officeDocument/2006/relationships/image" Target="../media/image13.svg"/><Relationship Id="rId12" Type="http://schemas.openxmlformats.org/officeDocument/2006/relationships/image" Target="../media/image12.png"/><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2.png"/><Relationship Id="rId7" Type="http://schemas.openxmlformats.org/officeDocument/2006/relationships/image" Target="../media/image22.png"/><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20.png"/><Relationship Id="rId13" Type="http://schemas.openxmlformats.org/officeDocument/2006/relationships/image" Target="../media/image26.png"/><Relationship Id="rId12" Type="http://schemas.openxmlformats.org/officeDocument/2006/relationships/image" Target="../media/image18.png"/><Relationship Id="rId11" Type="http://schemas.openxmlformats.org/officeDocument/2006/relationships/image" Target="../media/image16.png"/><Relationship Id="rId10" Type="http://schemas.openxmlformats.org/officeDocument/2006/relationships/image" Target="../media/image2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23.svg"/><Relationship Id="rId8" Type="http://schemas.openxmlformats.org/officeDocument/2006/relationships/image" Target="../media/image22.png"/><Relationship Id="rId7" Type="http://schemas.openxmlformats.org/officeDocument/2006/relationships/image" Target="../media/image9.sv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3.svg"/><Relationship Id="rId2" Type="http://schemas.openxmlformats.org/officeDocument/2006/relationships/image" Target="../media/image2.png"/><Relationship Id="rId18" Type="http://schemas.openxmlformats.org/officeDocument/2006/relationships/slideLayout" Target="../slideLayouts/slideLayout7.xml"/><Relationship Id="rId17" Type="http://schemas.openxmlformats.org/officeDocument/2006/relationships/image" Target="../media/image21.svg"/><Relationship Id="rId16" Type="http://schemas.openxmlformats.org/officeDocument/2006/relationships/image" Target="../media/image20.png"/><Relationship Id="rId15" Type="http://schemas.openxmlformats.org/officeDocument/2006/relationships/image" Target="../media/image19.svg"/><Relationship Id="rId14" Type="http://schemas.openxmlformats.org/officeDocument/2006/relationships/image" Target="../media/image18.png"/><Relationship Id="rId13" Type="http://schemas.openxmlformats.org/officeDocument/2006/relationships/image" Target="../media/image25.svg"/><Relationship Id="rId12" Type="http://schemas.openxmlformats.org/officeDocument/2006/relationships/image" Target="../media/image24.png"/><Relationship Id="rId11" Type="http://schemas.openxmlformats.org/officeDocument/2006/relationships/image" Target="../media/image13.svg"/><Relationship Id="rId10" Type="http://schemas.openxmlformats.org/officeDocument/2006/relationships/image" Target="../media/image1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2.png"/><Relationship Id="rId7" Type="http://schemas.openxmlformats.org/officeDocument/2006/relationships/image" Target="../media/image22.png"/><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20.png"/><Relationship Id="rId13" Type="http://schemas.openxmlformats.org/officeDocument/2006/relationships/image" Target="../media/image26.png"/><Relationship Id="rId12" Type="http://schemas.openxmlformats.org/officeDocument/2006/relationships/image" Target="../media/image18.png"/><Relationship Id="rId11" Type="http://schemas.openxmlformats.org/officeDocument/2006/relationships/image" Target="../media/image16.png"/><Relationship Id="rId10" Type="http://schemas.openxmlformats.org/officeDocument/2006/relationships/image" Target="../media/image24.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25.svg"/><Relationship Id="rId8" Type="http://schemas.openxmlformats.org/officeDocument/2006/relationships/image" Target="../media/image24.png"/><Relationship Id="rId7" Type="http://schemas.openxmlformats.org/officeDocument/2006/relationships/image" Target="../media/image23.svg"/><Relationship Id="rId6" Type="http://schemas.openxmlformats.org/officeDocument/2006/relationships/image" Target="../media/image22.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7.svg"/><Relationship Id="rId2" Type="http://schemas.openxmlformats.org/officeDocument/2006/relationships/image" Target="../media/image6.png"/><Relationship Id="rId16" Type="http://schemas.openxmlformats.org/officeDocument/2006/relationships/slideLayout" Target="../slideLayouts/slideLayout7.xml"/><Relationship Id="rId15" Type="http://schemas.openxmlformats.org/officeDocument/2006/relationships/image" Target="../media/image19.svg"/><Relationship Id="rId14" Type="http://schemas.openxmlformats.org/officeDocument/2006/relationships/image" Target="../media/image18.png"/><Relationship Id="rId13" Type="http://schemas.openxmlformats.org/officeDocument/2006/relationships/image" Target="../media/image5.svg"/><Relationship Id="rId12" Type="http://schemas.openxmlformats.org/officeDocument/2006/relationships/image" Target="../media/image4.png"/><Relationship Id="rId11" Type="http://schemas.openxmlformats.org/officeDocument/2006/relationships/image" Target="../media/image27.svg"/><Relationship Id="rId10" Type="http://schemas.openxmlformats.org/officeDocument/2006/relationships/image" Target="../media/image26.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25.svg"/><Relationship Id="rId8" Type="http://schemas.openxmlformats.org/officeDocument/2006/relationships/image" Target="../media/image24.png"/><Relationship Id="rId7" Type="http://schemas.openxmlformats.org/officeDocument/2006/relationships/image" Target="../media/image23.svg"/><Relationship Id="rId6" Type="http://schemas.openxmlformats.org/officeDocument/2006/relationships/image" Target="../media/image22.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7.svg"/><Relationship Id="rId2" Type="http://schemas.openxmlformats.org/officeDocument/2006/relationships/image" Target="../media/image6.png"/><Relationship Id="rId14" Type="http://schemas.openxmlformats.org/officeDocument/2006/relationships/slideLayout" Target="../slideLayouts/slideLayout7.xml"/><Relationship Id="rId13" Type="http://schemas.openxmlformats.org/officeDocument/2006/relationships/image" Target="../media/image21.svg"/><Relationship Id="rId12" Type="http://schemas.openxmlformats.org/officeDocument/2006/relationships/image" Target="../media/image20.png"/><Relationship Id="rId11" Type="http://schemas.openxmlformats.org/officeDocument/2006/relationships/image" Target="../media/image19.svg"/><Relationship Id="rId10" Type="http://schemas.openxmlformats.org/officeDocument/2006/relationships/image" Target="../media/image1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25" name="TextBox 12"/>
          <p:cNvSpPr txBox="1"/>
          <p:nvPr/>
        </p:nvSpPr>
        <p:spPr>
          <a:xfrm>
            <a:off x="4953000" y="261620"/>
            <a:ext cx="8510905" cy="1527810"/>
          </a:xfrm>
          <a:prstGeom prst="rect">
            <a:avLst/>
          </a:prstGeom>
        </p:spPr>
        <p:txBody>
          <a:bodyPr wrap="square" lIns="0" tIns="0" rIns="0" bIns="0" rtlCol="0" anchor="t">
            <a:spAutoFit/>
          </a:bodyPr>
          <a:lstStyle/>
          <a:p>
            <a:pPr algn="l">
              <a:lnSpc>
                <a:spcPts val="11915"/>
              </a:lnSpc>
            </a:pPr>
            <a:r>
              <a:rPr lang="en-US" sz="4800" b="1" spc="-240" dirty="0">
                <a:solidFill>
                  <a:schemeClr val="accent1">
                    <a:lumMod val="50000"/>
                  </a:schemeClr>
                </a:solidFill>
                <a:latin typeface="Times New Roman" panose="02020603050405020304" pitchFamily="18" charset="0"/>
                <a:ea typeface="Bebas Neue Bold" panose="020B0604020202020204"/>
                <a:cs typeface="Times New Roman" panose="02020603050405020304" pitchFamily="18" charset="0"/>
                <a:sym typeface="Bebas Neue Bold" panose="020B0604020202020204"/>
              </a:rPr>
              <a:t>Data mining &amp; Machine learning</a:t>
            </a:r>
            <a:endParaRPr lang="en-US" sz="4800" b="1" spc="-240" dirty="0">
              <a:solidFill>
                <a:schemeClr val="accent1">
                  <a:lumMod val="50000"/>
                </a:schemeClr>
              </a:solidFill>
              <a:latin typeface="Times New Roman" panose="02020603050405020304" pitchFamily="18" charset="0"/>
              <a:ea typeface="Bebas Neue Bold" panose="020B0604020202020204"/>
              <a:cs typeface="Times New Roman" panose="02020603050405020304" pitchFamily="18" charset="0"/>
              <a:sym typeface="Bebas Neue Bold" panose="020B0604020202020204"/>
            </a:endParaRPr>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81387" y="9885073"/>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196090" y="9097175"/>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2344832" y="-1432609"/>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13185876" y="-300812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a:off x="5473860" y="-3251937"/>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1" name="Freeform 11"/>
          <p:cNvSpPr/>
          <p:nvPr/>
        </p:nvSpPr>
        <p:spPr>
          <a:xfrm rot="4747568">
            <a:off x="-3488943" y="3526943"/>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3" name="Freeform 13"/>
          <p:cNvSpPr/>
          <p:nvPr/>
        </p:nvSpPr>
        <p:spPr>
          <a:xfrm>
            <a:off x="17497247" y="425987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4" name="Freeform 14"/>
          <p:cNvSpPr/>
          <p:nvPr/>
        </p:nvSpPr>
        <p:spPr>
          <a:xfrm>
            <a:off x="3602152" y="9444772"/>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6" name="Freeform 16"/>
          <p:cNvSpPr/>
          <p:nvPr/>
        </p:nvSpPr>
        <p:spPr>
          <a:xfrm>
            <a:off x="17561478" y="34320"/>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22" name="TextBox 8"/>
          <p:cNvSpPr txBox="1"/>
          <p:nvPr/>
        </p:nvSpPr>
        <p:spPr>
          <a:xfrm>
            <a:off x="1600200" y="2476500"/>
            <a:ext cx="15896590" cy="2954655"/>
          </a:xfrm>
          <a:prstGeom prst="rect">
            <a:avLst/>
          </a:prstGeom>
        </p:spPr>
        <p:txBody>
          <a:bodyPr wrap="square" lIns="0" tIns="0" rIns="0" bIns="0" rtlCol="0" anchor="t">
            <a:spAutoFit/>
          </a:bodyPr>
          <a:lstStyle/>
          <a:p>
            <a:pPr algn="ctr"/>
            <a:r>
              <a:rPr lang="en-US" sz="4800" spc="159"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NGHIÊN CỨU VÀ CÀI ĐẶT CHƯƠNG TRÌNH PHÁT HIỆN CÁC TẬP MẪU PHỔ BIẾN SỬ DỤNG THUẬT TOÁN FP-GROWTH</a:t>
            </a:r>
            <a:endParaRPr lang="en-US" sz="4800" spc="159"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a:p>
            <a:pPr algn="ctr"/>
            <a:endParaRPr lang="en-US" sz="4800" spc="159"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
        <p:nvSpPr>
          <p:cNvPr id="23" name="TextBox 9"/>
          <p:cNvSpPr txBox="1"/>
          <p:nvPr/>
        </p:nvSpPr>
        <p:spPr>
          <a:xfrm>
            <a:off x="6858000" y="5545455"/>
            <a:ext cx="8498840" cy="380365"/>
          </a:xfrm>
          <a:prstGeom prst="rect">
            <a:avLst/>
          </a:prstGeom>
        </p:spPr>
        <p:txBody>
          <a:bodyPr wrap="square" lIns="0" tIns="0" rIns="0" bIns="0" rtlCol="0" anchor="t">
            <a:spAutoFit/>
          </a:bodyPr>
          <a:lstStyle/>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G</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iảng</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viên</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hướng</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dẫn:  TS.Lưu Minh Tuấn</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
        <p:nvSpPr>
          <p:cNvPr id="27" name="TextBox 15"/>
          <p:cNvSpPr txBox="1"/>
          <p:nvPr/>
        </p:nvSpPr>
        <p:spPr>
          <a:xfrm>
            <a:off x="11962500" y="6921406"/>
            <a:ext cx="4419541" cy="405765"/>
          </a:xfrm>
          <a:prstGeom prst="rect">
            <a:avLst/>
          </a:prstGeom>
        </p:spPr>
        <p:txBody>
          <a:bodyPr wrap="square" lIns="0" tIns="0" rIns="0" bIns="0" rtlCol="0" anchor="t">
            <a:spAutoFit/>
          </a:bodyPr>
          <a:lstStyle/>
          <a:p>
            <a:pPr algn="l">
              <a:lnSpc>
                <a:spcPts val="3165"/>
              </a:lnSpc>
            </a:pP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Trần</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Thị</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Huyền</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
        <p:nvSpPr>
          <p:cNvPr id="28" name="TextBox 16"/>
          <p:cNvSpPr txBox="1"/>
          <p:nvPr/>
        </p:nvSpPr>
        <p:spPr>
          <a:xfrm>
            <a:off x="11963712" y="7556456"/>
            <a:ext cx="3262786" cy="405765"/>
          </a:xfrm>
          <a:prstGeom prst="rect">
            <a:avLst/>
          </a:prstGeom>
        </p:spPr>
        <p:txBody>
          <a:bodyPr wrap="square" lIns="0" tIns="0" rIns="0" bIns="0" rtlCol="0" anchor="t">
            <a:spAutoFit/>
          </a:bodyPr>
          <a:lstStyle/>
          <a:p>
            <a:pPr algn="l">
              <a:lnSpc>
                <a:spcPts val="3165"/>
              </a:lnSpc>
            </a:pP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Lý</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Thị</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Thảo</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
        <p:nvSpPr>
          <p:cNvPr id="29" name="TextBox 17"/>
          <p:cNvSpPr txBox="1"/>
          <p:nvPr/>
        </p:nvSpPr>
        <p:spPr>
          <a:xfrm>
            <a:off x="11963635" y="8191218"/>
            <a:ext cx="4514961" cy="405765"/>
          </a:xfrm>
          <a:prstGeom prst="rect">
            <a:avLst/>
          </a:prstGeom>
        </p:spPr>
        <p:txBody>
          <a:bodyPr wrap="square" lIns="0" tIns="0" rIns="0" bIns="0" rtlCol="0" anchor="t">
            <a:spAutoFit/>
          </a:bodyPr>
          <a:lstStyle/>
          <a:p>
            <a:pPr algn="l">
              <a:lnSpc>
                <a:spcPts val="3165"/>
              </a:lnSpc>
            </a:pP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Trần</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Thị</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Mai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Thi</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
        <p:nvSpPr>
          <p:cNvPr id="30" name="TextBox 18"/>
          <p:cNvSpPr txBox="1"/>
          <p:nvPr/>
        </p:nvSpPr>
        <p:spPr>
          <a:xfrm>
            <a:off x="11963197" y="8826658"/>
            <a:ext cx="6078562" cy="405765"/>
          </a:xfrm>
          <a:prstGeom prst="rect">
            <a:avLst/>
          </a:prstGeom>
        </p:spPr>
        <p:txBody>
          <a:bodyPr wrap="square" lIns="0" tIns="0" rIns="0" bIns="0" rtlCol="0" anchor="t">
            <a:spAutoFit/>
          </a:bodyPr>
          <a:lstStyle/>
          <a:p>
            <a:pPr algn="l">
              <a:lnSpc>
                <a:spcPts val="3165"/>
              </a:lnSpc>
            </a:pP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Nguyễn</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Thị</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Minh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Thúy</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
        <p:nvSpPr>
          <p:cNvPr id="31" name="TextBox 9"/>
          <p:cNvSpPr txBox="1"/>
          <p:nvPr/>
        </p:nvSpPr>
        <p:spPr>
          <a:xfrm>
            <a:off x="6858000" y="6269990"/>
            <a:ext cx="8796020" cy="380365"/>
          </a:xfrm>
          <a:prstGeom prst="rect">
            <a:avLst/>
          </a:prstGeom>
        </p:spPr>
        <p:txBody>
          <a:bodyPr wrap="square" lIns="0" tIns="0" rIns="0" bIns="0" rtlCol="0" anchor="t">
            <a:spAutoFit/>
          </a:bodyPr>
          <a:lstStyle/>
          <a:p>
            <a:pPr algn="l">
              <a:lnSpc>
                <a:spcPts val="2970"/>
              </a:lnSpc>
            </a:pPr>
            <a:r>
              <a:rPr lang="vi-VN"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Nhóm sinh viên thực hiện</a:t>
            </a:r>
            <a:r>
              <a:rPr lang="en-US" altLang="vi-VN"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Dương</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Thị</a:t>
            </a:r>
            <a:r>
              <a:rPr lang="en-US" sz="36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Hằng</a:t>
            </a:r>
            <a:endParaRPr lang="en-US" altLang="vi-VN"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2.3.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THUẬT TOÁN FP-GROWTH</a:t>
            </a:r>
            <a:endPar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7" name="Flowchart: Alternate Process 6"/>
          <p:cNvSpPr/>
          <p:nvPr/>
        </p:nvSpPr>
        <p:spPr>
          <a:xfrm>
            <a:off x="1066800" y="1365250"/>
            <a:ext cx="16154400" cy="791464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dirty="0">
                <a:solidFill>
                  <a:schemeClr val="accent1">
                    <a:lumMod val="50000"/>
                  </a:schemeClr>
                </a:solidFill>
                <a:latin typeface="Times New Roman" panose="02020603050405020304" pitchFamily="18" charset="0"/>
                <a:cs typeface="Times New Roman" panose="02020603050405020304" pitchFamily="18" charset="0"/>
              </a:rPr>
              <a:t>Nguyên lý thuật toán FP-Growth</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a:p>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r>
              <a:rPr lang="vi-VN" sz="3600" dirty="0">
                <a:solidFill>
                  <a:schemeClr val="accent1">
                    <a:lumMod val="50000"/>
                  </a:schemeClr>
                </a:solidFill>
                <a:latin typeface="Times New Roman" panose="02020603050405020304" pitchFamily="18" charset="0"/>
                <a:cs typeface="Times New Roman" panose="02020603050405020304" pitchFamily="18" charset="0"/>
              </a:rPr>
              <a:t>Thuật toán FP-Growth hoạt động theo hai bước chính:</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buFont typeface="Courier New" panose="02070309020205020404" pitchFamily="49" charset="0"/>
              <a:buChar char="o"/>
            </a:pPr>
            <a:r>
              <a:rPr lang="vi-VN" sz="3600" b="1" i="1" dirty="0">
                <a:solidFill>
                  <a:schemeClr val="accent1">
                    <a:lumMod val="50000"/>
                  </a:schemeClr>
                </a:solidFill>
                <a:latin typeface="Times New Roman" panose="02020603050405020304" pitchFamily="18" charset="0"/>
                <a:cs typeface="Times New Roman" panose="02020603050405020304" pitchFamily="18" charset="0"/>
              </a:rPr>
              <a:t>Xây dựng FP-tree</a:t>
            </a:r>
            <a:r>
              <a:rPr lang="vi-VN" sz="3600" i="1" dirty="0">
                <a:solidFill>
                  <a:schemeClr val="accent1">
                    <a:lumMod val="50000"/>
                  </a:schemeClr>
                </a:solidFill>
                <a:latin typeface="Times New Roman" panose="02020603050405020304" pitchFamily="18" charset="0"/>
                <a:cs typeface="Times New Roman" panose="02020603050405020304" pitchFamily="18" charset="0"/>
              </a:rPr>
              <a:t>:</a:t>
            </a:r>
            <a:r>
              <a:rPr lang="vi-VN" sz="3600" dirty="0">
                <a:solidFill>
                  <a:schemeClr val="accent1">
                    <a:lumMod val="50000"/>
                  </a:schemeClr>
                </a:solidFill>
                <a:latin typeface="Times New Roman" panose="02020603050405020304" pitchFamily="18" charset="0"/>
                <a:cs typeface="Times New Roman" panose="02020603050405020304" pitchFamily="18" charset="0"/>
              </a:rPr>
              <a:t> FP-tree là một cấu trúc cây nén, trong đó các nhánh của cây đại diện cho các tập hợp sản phẩm. Để xây dựng FP-tree, ta cần quét cơ sở dữ liệu một lần để tính tần suất của từng sản phẩm. Sau đó, cơ sở dữ liệu được quét lần thứ hai để xây dựng FP-tree theo thứ tự tần suất của sản phẩm, với sản phẩm có tần suất cao hơn được đặt trước.</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buFont typeface="Courier New" panose="02070309020205020404" pitchFamily="49" charset="0"/>
              <a:buChar char="o"/>
            </a:pP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buFont typeface="Courier New" panose="02070309020205020404" pitchFamily="49" charset="0"/>
              <a:buChar char="o"/>
            </a:pPr>
            <a:r>
              <a:rPr lang="vi-VN" sz="3600" b="1" i="1" dirty="0">
                <a:solidFill>
                  <a:schemeClr val="accent1">
                    <a:lumMod val="50000"/>
                  </a:schemeClr>
                </a:solidFill>
                <a:latin typeface="Times New Roman" panose="02020603050405020304" pitchFamily="18" charset="0"/>
                <a:cs typeface="Times New Roman" panose="02020603050405020304" pitchFamily="18" charset="0"/>
              </a:rPr>
              <a:t>Khai phá FP-tree</a:t>
            </a:r>
            <a:r>
              <a:rPr lang="vi-VN" sz="3600" i="1" dirty="0">
                <a:solidFill>
                  <a:schemeClr val="accent1">
                    <a:lumMod val="50000"/>
                  </a:schemeClr>
                </a:solidFill>
                <a:latin typeface="Times New Roman" panose="02020603050405020304" pitchFamily="18" charset="0"/>
                <a:cs typeface="Times New Roman" panose="02020603050405020304" pitchFamily="18" charset="0"/>
              </a:rPr>
              <a:t>:</a:t>
            </a:r>
            <a:r>
              <a:rPr lang="vi-VN" sz="3600" dirty="0">
                <a:solidFill>
                  <a:schemeClr val="accent1">
                    <a:lumMod val="50000"/>
                  </a:schemeClr>
                </a:solidFill>
                <a:latin typeface="Times New Roman" panose="02020603050405020304" pitchFamily="18" charset="0"/>
                <a:cs typeface="Times New Roman" panose="02020603050405020304" pitchFamily="18" charset="0"/>
              </a:rPr>
              <a:t> Từ FP-tree, thuật toán tạo ra </a:t>
            </a:r>
            <a:r>
              <a:rPr lang="vi-VN" sz="3600" b="1" dirty="0">
                <a:solidFill>
                  <a:schemeClr val="accent1">
                    <a:lumMod val="50000"/>
                  </a:schemeClr>
                </a:solidFill>
                <a:latin typeface="Times New Roman" panose="02020603050405020304" pitchFamily="18" charset="0"/>
                <a:cs typeface="Times New Roman" panose="02020603050405020304" pitchFamily="18" charset="0"/>
              </a:rPr>
              <a:t>cơ sở mẫu có điều kiện</a:t>
            </a:r>
            <a:r>
              <a:rPr lang="vi-VN" sz="3600" dirty="0">
                <a:solidFill>
                  <a:schemeClr val="accent1">
                    <a:lumMod val="50000"/>
                  </a:schemeClr>
                </a:solidFill>
                <a:latin typeface="Times New Roman" panose="02020603050405020304" pitchFamily="18" charset="0"/>
                <a:cs typeface="Times New Roman" panose="02020603050405020304" pitchFamily="18" charset="0"/>
              </a:rPr>
              <a:t> cho từng sản phẩm, rồi từ đó xây dựng </a:t>
            </a:r>
            <a:r>
              <a:rPr lang="vi-VN" sz="3600" b="1" dirty="0">
                <a:solidFill>
                  <a:schemeClr val="accent1">
                    <a:lumMod val="50000"/>
                  </a:schemeClr>
                </a:solidFill>
                <a:latin typeface="Times New Roman" panose="02020603050405020304" pitchFamily="18" charset="0"/>
                <a:cs typeface="Times New Roman" panose="02020603050405020304" pitchFamily="18" charset="0"/>
              </a:rPr>
              <a:t>FP-tree có điều kiện</a:t>
            </a:r>
            <a:r>
              <a:rPr lang="vi-VN" sz="3600" dirty="0">
                <a:solidFill>
                  <a:schemeClr val="accent1">
                    <a:lumMod val="50000"/>
                  </a:schemeClr>
                </a:solidFill>
                <a:latin typeface="Times New Roman" panose="02020603050405020304" pitchFamily="18" charset="0"/>
                <a:cs typeface="Times New Roman" panose="02020603050405020304" pitchFamily="18" charset="0"/>
              </a:rPr>
              <a:t> cho từng sản phẩm này để tìm ra các tập hợp sản phẩm phổ biến.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9/32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343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2.3.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THUẬT TOÁN FP-GROWTH</a:t>
            </a:r>
            <a:endParaRPr lang="en-US"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9" name="Flowchart: Alternate Process 8"/>
          <p:cNvSpPr/>
          <p:nvPr/>
        </p:nvSpPr>
        <p:spPr>
          <a:xfrm>
            <a:off x="1219200" y="1333500"/>
            <a:ext cx="12983845" cy="856234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0" algn="just"/>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Ví dụ minh họa thuật toán </a:t>
            </a:r>
            <a:r>
              <a:rPr lang="vi-VN" sz="32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FP-Growth</a:t>
            </a:r>
            <a:endPar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Giả </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sử ta có các giao dịch ở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bên.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Với </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ngưỡng độ hỗ trợ tối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thiểu</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min_sup</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là 2, ta thực hiện các bước sau</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Tính tần suất: Đếm tần suất xuất hiện của từng sản phẩm:</a:t>
            </a:r>
            <a:endPar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 4, B: 4, C: 3, D: 4, E: 1.</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Lọc sản phẩm theo ngưỡng hỗ trợ: </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Sản phẩm E bị loại bỏ vì tần suất &lt; 2.</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Sắp xếp sản phẩm theo tần suất: </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Tạo lại các giao dịch với thứ tự sản phẩm giảm dần theo tần suất:</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endParaRPr>
          </a:p>
          <a:p>
            <a:pPr lvl="0" indent="0" algn="just">
              <a:buFont typeface="Arial" panose="020B0604020202020204" pitchFamily="34" charset="0"/>
              <a:buNone/>
            </a:pP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T1: {A, B,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T2</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{B, C,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T3</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 C, D</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T4: {A, B, C,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T5</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 B, </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buFont typeface="Arial" panose="020B0604020202020204" pitchFamily="34" charset="0"/>
              <a:buChar char="•"/>
            </a:pPr>
            <a:r>
              <a:rPr lang="en-US" sz="32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Xây</a:t>
            </a:r>
            <a:r>
              <a:rPr lang="en-US" sz="32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dựng</a:t>
            </a:r>
            <a:r>
              <a:rPr lang="en-US" sz="32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FP-tree</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Sử</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dụng</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các</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giao</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dịch</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trên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để</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xây</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dựng</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FP-Tree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với</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các</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nhánh</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đại</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diện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cho</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các</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giao</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dịch</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có</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thứ</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tự</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tần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suất</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cao</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Kết</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quả</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là</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một</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cây</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với</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các</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nhánh</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tương</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ứng</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giúp</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phát</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hiện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các</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tập</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mẫu</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phổ</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biến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mà</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không</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cần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quét</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lại</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toàn</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bộ</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CSDL.</a:t>
            </a:r>
            <a:endPar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buFont typeface="Arial" panose="020B0604020202020204" pitchFamily="34" charset="0"/>
              <a:buChar char="•"/>
            </a:pPr>
            <a:r>
              <a:rPr lang="en-US" sz="32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Khai</a:t>
            </a:r>
            <a:r>
              <a:rPr lang="en-US" sz="32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phá</a:t>
            </a:r>
            <a:r>
              <a:rPr lang="en-US" sz="32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FP-tree</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Từ</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FP-tree, ta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tạo</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cơ</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sở</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mẫu</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có</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điều</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kiện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và</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tìm</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các</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tập</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hợp</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sản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phẩm</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phổ</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biến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endParaRPr>
          </a:p>
        </p:txBody>
      </p:sp>
      <p:graphicFrame>
        <p:nvGraphicFramePr>
          <p:cNvPr id="10" name="Table 9"/>
          <p:cNvGraphicFramePr>
            <a:graphicFrameLocks noGrp="1"/>
          </p:cNvGraphicFramePr>
          <p:nvPr/>
        </p:nvGraphicFramePr>
        <p:xfrm>
          <a:off x="14135107" y="1943158"/>
          <a:ext cx="3088640" cy="5998845"/>
        </p:xfrm>
        <a:graphic>
          <a:graphicData uri="http://schemas.openxmlformats.org/drawingml/2006/table">
            <a:tbl>
              <a:tblPr firstRow="1" bandRow="1">
                <a:tableStyleId>{69CF1AB2-1976-4502-BF36-3FF5EA218861}</a:tableStyleId>
              </a:tblPr>
              <a:tblGrid>
                <a:gridCol w="1188720"/>
                <a:gridCol w="1899799"/>
              </a:tblGrid>
              <a:tr h="1060621">
                <a:tc>
                  <a:txBody>
                    <a:bodyPr/>
                    <a:lstStyle/>
                    <a:p>
                      <a:r>
                        <a:rPr lang="vi-VN" sz="3200" dirty="0">
                          <a:solidFill>
                            <a:schemeClr val="accent1">
                              <a:lumMod val="50000"/>
                            </a:schemeClr>
                          </a:solidFill>
                        </a:rPr>
                        <a:t>Giao dịch</a:t>
                      </a:r>
                      <a:endParaRPr lang="vi-VN" sz="3200" dirty="0">
                        <a:solidFill>
                          <a:schemeClr val="accent1">
                            <a:lumMod val="50000"/>
                          </a:schemeClr>
                        </a:solidFill>
                      </a:endParaRPr>
                    </a:p>
                  </a:txBody>
                  <a:tcPr>
                    <a:noFill/>
                  </a:tcPr>
                </a:tc>
                <a:tc>
                  <a:txBody>
                    <a:bodyPr/>
                    <a:lstStyle/>
                    <a:p>
                      <a:r>
                        <a:rPr lang="vi-VN" sz="3200" dirty="0">
                          <a:solidFill>
                            <a:schemeClr val="accent1">
                              <a:lumMod val="50000"/>
                            </a:schemeClr>
                          </a:solidFill>
                        </a:rPr>
                        <a:t>Sản phẩm</a:t>
                      </a:r>
                      <a:endParaRPr lang="vi-VN" sz="3200" dirty="0">
                        <a:solidFill>
                          <a:schemeClr val="accent1">
                            <a:lumMod val="50000"/>
                          </a:schemeClr>
                        </a:solidFill>
                      </a:endParaRPr>
                    </a:p>
                  </a:txBody>
                  <a:tcPr>
                    <a:noFill/>
                  </a:tcPr>
                </a:tc>
              </a:tr>
              <a:tr h="986384">
                <a:tc>
                  <a:txBody>
                    <a:bodyPr/>
                    <a:lstStyle/>
                    <a:p>
                      <a:pPr algn="ctr"/>
                      <a:r>
                        <a:rPr lang="vi-VN" sz="2400" dirty="0">
                          <a:solidFill>
                            <a:schemeClr val="accent1">
                              <a:lumMod val="50000"/>
                            </a:schemeClr>
                          </a:solidFill>
                        </a:rPr>
                        <a:t>T1</a:t>
                      </a:r>
                      <a:endParaRPr lang="vi-VN" sz="2400" dirty="0">
                        <a:solidFill>
                          <a:schemeClr val="accent1">
                            <a:lumMod val="50000"/>
                          </a:schemeClr>
                        </a:solidFill>
                      </a:endParaRPr>
                    </a:p>
                  </a:txBody>
                  <a:tcPr>
                    <a:noFill/>
                  </a:tcPr>
                </a:tc>
                <a:tc>
                  <a:txBody>
                    <a:bodyPr/>
                    <a:lstStyle/>
                    <a:p>
                      <a:pPr algn="ctr"/>
                      <a:r>
                        <a:rPr lang="vi-VN" sz="2400" dirty="0">
                          <a:solidFill>
                            <a:schemeClr val="accent1">
                              <a:lumMod val="50000"/>
                            </a:schemeClr>
                          </a:solidFill>
                        </a:rPr>
                        <a:t>{A,B,C}</a:t>
                      </a:r>
                      <a:endParaRPr lang="vi-VN" sz="2400" dirty="0">
                        <a:solidFill>
                          <a:schemeClr val="accent1">
                            <a:lumMod val="50000"/>
                          </a:schemeClr>
                        </a:solidFill>
                      </a:endParaRPr>
                    </a:p>
                  </a:txBody>
                  <a:tcPr>
                    <a:noFill/>
                  </a:tcPr>
                </a:tc>
              </a:tr>
              <a:tr h="986384">
                <a:tc>
                  <a:txBody>
                    <a:bodyPr/>
                    <a:lstStyle/>
                    <a:p>
                      <a:pPr algn="ctr"/>
                      <a:r>
                        <a:rPr lang="vi-VN" sz="2400" dirty="0">
                          <a:solidFill>
                            <a:schemeClr val="accent1">
                              <a:lumMod val="50000"/>
                            </a:schemeClr>
                          </a:solidFill>
                        </a:rPr>
                        <a:t>T2</a:t>
                      </a:r>
                      <a:endParaRPr lang="vi-VN" sz="2400" dirty="0">
                        <a:solidFill>
                          <a:schemeClr val="accent1">
                            <a:lumMod val="50000"/>
                          </a:schemeClr>
                        </a:solidFill>
                      </a:endParaRPr>
                    </a:p>
                  </a:txBody>
                  <a:tcPr>
                    <a:noFill/>
                  </a:tcPr>
                </a:tc>
                <a:tc>
                  <a:txBody>
                    <a:bodyPr/>
                    <a:lstStyle/>
                    <a:p>
                      <a:pPr algn="ctr"/>
                      <a:r>
                        <a:rPr lang="vi-VN" sz="2400" dirty="0">
                          <a:solidFill>
                            <a:schemeClr val="accent1">
                              <a:lumMod val="50000"/>
                            </a:schemeClr>
                          </a:solidFill>
                        </a:rPr>
                        <a:t>{B,C,D}</a:t>
                      </a:r>
                      <a:endParaRPr lang="vi-VN" sz="2400" dirty="0">
                        <a:solidFill>
                          <a:schemeClr val="accent1">
                            <a:lumMod val="50000"/>
                          </a:schemeClr>
                        </a:solidFill>
                      </a:endParaRPr>
                    </a:p>
                  </a:txBody>
                  <a:tcPr>
                    <a:noFill/>
                  </a:tcPr>
                </a:tc>
              </a:tr>
              <a:tr h="986384">
                <a:tc>
                  <a:txBody>
                    <a:bodyPr/>
                    <a:lstStyle/>
                    <a:p>
                      <a:pPr algn="ctr"/>
                      <a:r>
                        <a:rPr lang="vi-VN" sz="2400" dirty="0">
                          <a:solidFill>
                            <a:schemeClr val="accent1">
                              <a:lumMod val="50000"/>
                            </a:schemeClr>
                          </a:solidFill>
                        </a:rPr>
                        <a:t>T3</a:t>
                      </a:r>
                      <a:endParaRPr lang="vi-VN" sz="2400" dirty="0">
                        <a:solidFill>
                          <a:schemeClr val="accent1">
                            <a:lumMod val="50000"/>
                          </a:schemeClr>
                        </a:solidFill>
                      </a:endParaRPr>
                    </a:p>
                  </a:txBody>
                  <a:tcPr>
                    <a:noFill/>
                  </a:tcPr>
                </a:tc>
                <a:tc>
                  <a:txBody>
                    <a:bodyPr/>
                    <a:lstStyle/>
                    <a:p>
                      <a:pPr algn="ctr"/>
                      <a:r>
                        <a:rPr lang="vi-VN" sz="2400" dirty="0">
                          <a:solidFill>
                            <a:schemeClr val="accent1">
                              <a:lumMod val="50000"/>
                            </a:schemeClr>
                          </a:solidFill>
                        </a:rPr>
                        <a:t>{A,C,D,E}</a:t>
                      </a:r>
                      <a:endParaRPr lang="vi-VN" sz="2400" dirty="0">
                        <a:solidFill>
                          <a:schemeClr val="accent1">
                            <a:lumMod val="50000"/>
                          </a:schemeClr>
                        </a:solidFill>
                      </a:endParaRPr>
                    </a:p>
                  </a:txBody>
                  <a:tcPr>
                    <a:noFill/>
                  </a:tcPr>
                </a:tc>
              </a:tr>
              <a:tr h="986384">
                <a:tc>
                  <a:txBody>
                    <a:bodyPr/>
                    <a:lstStyle/>
                    <a:p>
                      <a:pPr algn="ctr"/>
                      <a:r>
                        <a:rPr lang="vi-VN" sz="2400" dirty="0">
                          <a:solidFill>
                            <a:schemeClr val="accent1">
                              <a:lumMod val="50000"/>
                            </a:schemeClr>
                          </a:solidFill>
                        </a:rPr>
                        <a:t>T4</a:t>
                      </a:r>
                      <a:endParaRPr lang="vi-VN" sz="2400" dirty="0">
                        <a:solidFill>
                          <a:schemeClr val="accent1">
                            <a:lumMod val="50000"/>
                          </a:schemeClr>
                        </a:solidFill>
                      </a:endParaRPr>
                    </a:p>
                  </a:txBody>
                  <a:tcPr>
                    <a:noFill/>
                  </a:tcPr>
                </a:tc>
                <a:tc>
                  <a:txBody>
                    <a:bodyPr/>
                    <a:lstStyle/>
                    <a:p>
                      <a:pPr algn="ctr"/>
                      <a:r>
                        <a:rPr lang="vi-VN" sz="2400" dirty="0">
                          <a:solidFill>
                            <a:schemeClr val="accent1">
                              <a:lumMod val="50000"/>
                            </a:schemeClr>
                          </a:solidFill>
                        </a:rPr>
                        <a:t>{A,B,C,D}</a:t>
                      </a:r>
                      <a:endParaRPr lang="vi-VN" sz="2400" dirty="0">
                        <a:solidFill>
                          <a:schemeClr val="accent1">
                            <a:lumMod val="50000"/>
                          </a:schemeClr>
                        </a:solidFill>
                      </a:endParaRPr>
                    </a:p>
                  </a:txBody>
                  <a:tcPr>
                    <a:noFill/>
                  </a:tcPr>
                </a:tc>
              </a:tr>
              <a:tr h="986384">
                <a:tc>
                  <a:txBody>
                    <a:bodyPr/>
                    <a:lstStyle/>
                    <a:p>
                      <a:pPr algn="ctr"/>
                      <a:r>
                        <a:rPr lang="vi-VN" sz="2400" dirty="0">
                          <a:solidFill>
                            <a:schemeClr val="accent1">
                              <a:lumMod val="50000"/>
                            </a:schemeClr>
                          </a:solidFill>
                        </a:rPr>
                        <a:t>T5</a:t>
                      </a:r>
                      <a:endParaRPr lang="vi-VN" sz="2400" dirty="0">
                        <a:solidFill>
                          <a:schemeClr val="accent1">
                            <a:lumMod val="50000"/>
                          </a:schemeClr>
                        </a:solidFill>
                      </a:endParaRPr>
                    </a:p>
                  </a:txBody>
                  <a:tcPr>
                    <a:noFill/>
                  </a:tcPr>
                </a:tc>
                <a:tc>
                  <a:txBody>
                    <a:bodyPr/>
                    <a:lstStyle/>
                    <a:p>
                      <a:pPr algn="ctr"/>
                      <a:r>
                        <a:rPr lang="vi-VN" sz="2400" dirty="0">
                          <a:solidFill>
                            <a:schemeClr val="accent1">
                              <a:lumMod val="50000"/>
                            </a:schemeClr>
                          </a:solidFill>
                        </a:rPr>
                        <a:t>{A,B,C}</a:t>
                      </a:r>
                      <a:endParaRPr lang="vi-VN" sz="2400" dirty="0">
                        <a:solidFill>
                          <a:schemeClr val="accent1">
                            <a:lumMod val="50000"/>
                          </a:schemeClr>
                        </a:solidFill>
                      </a:endParaRPr>
                    </a:p>
                  </a:txBody>
                  <a:tcPr>
                    <a:noFill/>
                  </a:tcPr>
                </a:tc>
              </a:tr>
            </a:tbl>
          </a:graphicData>
        </a:graphic>
      </p:graphicFrame>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10/32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0240645"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2.4.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CẢI TIẾN THUẬT TOÁN</a:t>
            </a:r>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FP-GROWTH</a:t>
            </a:r>
            <a:endParaRPr lang="en-US"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7" name="Flowchart: Alternate Process 6"/>
          <p:cNvSpPr/>
          <p:nvPr/>
        </p:nvSpPr>
        <p:spPr>
          <a:xfrm>
            <a:off x="651510" y="1790700"/>
            <a:ext cx="17636490" cy="72390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Một số cải tiến có thể giúp tối ưu thuật toán FP-Growth bao gồm:</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Ngưỡng hỗ trợ động</a:t>
            </a:r>
            <a:r>
              <a:rPr lang="vi-VN" sz="3600" dirty="0">
                <a:solidFill>
                  <a:schemeClr val="accent1">
                    <a:lumMod val="50000"/>
                  </a:schemeClr>
                </a:solidFill>
                <a:latin typeface="Times New Roman" panose="02020603050405020304" pitchFamily="18" charset="0"/>
                <a:cs typeface="Times New Roman" panose="02020603050405020304" pitchFamily="18" charset="0"/>
              </a:rPr>
              <a:t>: Cho phép thay đổi ngưỡng hỗ trợ theo từng giai đoạn hoặc theo từng tập con của dữ liệu, giúp thu hẹp không gian tìm kiếm và giảm thời gian khai phá.</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Phân phối dữ liệu</a:t>
            </a:r>
            <a:r>
              <a:rPr lang="vi-VN" sz="3600" dirty="0">
                <a:solidFill>
                  <a:schemeClr val="accent1">
                    <a:lumMod val="50000"/>
                  </a:schemeClr>
                </a:solidFill>
                <a:latin typeface="Times New Roman" panose="02020603050405020304" pitchFamily="18" charset="0"/>
                <a:cs typeface="Times New Roman" panose="02020603050405020304" pitchFamily="18" charset="0"/>
              </a:rPr>
              <a:t>: FP-Growth có thể được triển khai theo mô hình phân tán, sử dụng các công cụ như Hadoop hoặc Spark để xử lý dữ liệu lớn trong môi trường phân tán.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Nén dữ liệu bằng bảng băm</a:t>
            </a:r>
            <a:r>
              <a:rPr lang="vi-VN" sz="3600" dirty="0">
                <a:solidFill>
                  <a:schemeClr val="accent1">
                    <a:lumMod val="50000"/>
                  </a:schemeClr>
                </a:solidFill>
                <a:latin typeface="Times New Roman" panose="02020603050405020304" pitchFamily="18" charset="0"/>
                <a:cs typeface="Times New Roman" panose="02020603050405020304" pitchFamily="18" charset="0"/>
              </a:rPr>
              <a:t>: Sử dụng bảng băm để giảm bớt kích thước của FP-tree, giúp giảm thiểu bộ nhớ khi xử lý các tập dữ liệu lớn.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11/32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2.5.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ƯU VÀ NHƯỢC ĐIỂM THUẬT TOÁN FP-GROWTH</a:t>
            </a:r>
            <a:endParaRPr lang="en-US"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6" name="Flowchart: Alternate Process 5"/>
          <p:cNvSpPr/>
          <p:nvPr/>
        </p:nvSpPr>
        <p:spPr>
          <a:xfrm>
            <a:off x="1143000" y="1257300"/>
            <a:ext cx="16535400" cy="74041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2" spcCol="731520" rtlCol="0" anchor="ctr"/>
          <a:lstStyle/>
          <a:p>
            <a:pPr lvl="0" algn="just"/>
            <a:r>
              <a:rPr lang="vi-VN" sz="3600" b="1" dirty="0">
                <a:solidFill>
                  <a:schemeClr val="tx2">
                    <a:lumMod val="75000"/>
                  </a:schemeClr>
                </a:solidFill>
                <a:latin typeface="Times New Roman" panose="02020603050405020304" pitchFamily="18" charset="0"/>
                <a:cs typeface="Times New Roman" panose="02020603050405020304" pitchFamily="18" charset="0"/>
              </a:rPr>
              <a:t>Ưu điểm:</a:t>
            </a:r>
            <a:endParaRPr lang="vi-VN" sz="3600" b="1" dirty="0">
              <a:solidFill>
                <a:schemeClr val="tx2">
                  <a:lumMod val="7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vi-VN" sz="3600" dirty="0">
                <a:solidFill>
                  <a:schemeClr val="tx2">
                    <a:lumMod val="75000"/>
                  </a:schemeClr>
                </a:solidFill>
                <a:latin typeface="Times New Roman" panose="02020603050405020304" pitchFamily="18" charset="0"/>
                <a:cs typeface="Times New Roman" panose="02020603050405020304" pitchFamily="18" charset="0"/>
              </a:rPr>
              <a:t>FP-Growth có khả năng nén dữ liệu tốt, giúp giảm số lần quét dữ liệu so với các thuật toán truyền thống như Apriori.</a:t>
            </a:r>
            <a:endParaRPr lang="vi-VN" sz="3600" dirty="0">
              <a:solidFill>
                <a:schemeClr val="tx2">
                  <a:lumMod val="7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vi-VN" sz="3600" dirty="0">
                <a:solidFill>
                  <a:schemeClr val="tx2">
                    <a:lumMod val="75000"/>
                  </a:schemeClr>
                </a:solidFill>
                <a:latin typeface="Times New Roman" panose="02020603050405020304" pitchFamily="18" charset="0"/>
                <a:cs typeface="Times New Roman" panose="02020603050405020304" pitchFamily="18" charset="0"/>
              </a:rPr>
              <a:t>Cấu trúc FP-tree giúp tối ưu hóa thời gian và bộ nhớ.</a:t>
            </a:r>
            <a:endParaRPr lang="vi-VN" sz="3600" dirty="0">
              <a:solidFill>
                <a:schemeClr val="tx2">
                  <a:lumMod val="7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vi-VN" sz="3600" dirty="0">
                <a:solidFill>
                  <a:schemeClr val="tx2">
                    <a:lumMod val="75000"/>
                  </a:schemeClr>
                </a:solidFill>
                <a:latin typeface="Times New Roman" panose="02020603050405020304" pitchFamily="18" charset="0"/>
                <a:cs typeface="Times New Roman" panose="02020603050405020304" pitchFamily="18" charset="0"/>
              </a:rPr>
              <a:t>Không cần phải tạo ra các tập hợp sản phẩm ứng viên, tiết kiệm thời gian tính toán.</a:t>
            </a:r>
            <a:endParaRPr lang="vi-VN" sz="3600" dirty="0">
              <a:solidFill>
                <a:schemeClr val="tx2">
                  <a:lumMod val="75000"/>
                </a:schemeClr>
              </a:solidFill>
              <a:latin typeface="Times New Roman" panose="02020603050405020304" pitchFamily="18" charset="0"/>
              <a:cs typeface="Times New Roman" panose="02020603050405020304" pitchFamily="18" charset="0"/>
            </a:endParaRPr>
          </a:p>
          <a:p>
            <a:pPr lvl="0" indent="0" algn="just">
              <a:buFont typeface="Arial" panose="020B0604020202020204" pitchFamily="34" charset="0"/>
              <a:buNone/>
            </a:pPr>
            <a:endParaRPr lang="vi-VN" sz="3600" dirty="0">
              <a:solidFill>
                <a:schemeClr val="tx2">
                  <a:lumMod val="75000"/>
                </a:schemeClr>
              </a:solidFill>
              <a:latin typeface="Times New Roman" panose="02020603050405020304" pitchFamily="18" charset="0"/>
              <a:cs typeface="Times New Roman" panose="02020603050405020304" pitchFamily="18" charset="0"/>
            </a:endParaRPr>
          </a:p>
          <a:p>
            <a:pPr lvl="0" algn="just"/>
            <a:r>
              <a:rPr lang="vi-VN" sz="3600" b="1" dirty="0">
                <a:solidFill>
                  <a:schemeClr val="tx2">
                    <a:lumMod val="75000"/>
                  </a:schemeClr>
                </a:solidFill>
                <a:latin typeface="Times New Roman" panose="02020603050405020304" pitchFamily="18" charset="0"/>
                <a:cs typeface="Times New Roman" panose="02020603050405020304" pitchFamily="18" charset="0"/>
              </a:rPr>
              <a:t>Nhược điểm</a:t>
            </a:r>
            <a:r>
              <a:rPr lang="vi-VN" sz="3600" dirty="0">
                <a:solidFill>
                  <a:schemeClr val="tx2">
                    <a:lumMod val="75000"/>
                  </a:schemeClr>
                </a:solidFill>
                <a:latin typeface="Times New Roman" panose="02020603050405020304" pitchFamily="18" charset="0"/>
                <a:cs typeface="Times New Roman" panose="02020603050405020304" pitchFamily="18" charset="0"/>
              </a:rPr>
              <a:t>:</a:t>
            </a:r>
            <a:endParaRPr lang="vi-VN" sz="3600" dirty="0">
              <a:solidFill>
                <a:schemeClr val="tx2">
                  <a:lumMod val="7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vi-VN" sz="3600" dirty="0">
                <a:solidFill>
                  <a:schemeClr val="tx2">
                    <a:lumMod val="75000"/>
                  </a:schemeClr>
                </a:solidFill>
                <a:latin typeface="Times New Roman" panose="02020603050405020304" pitchFamily="18" charset="0"/>
                <a:cs typeface="Times New Roman" panose="02020603050405020304" pitchFamily="18" charset="0"/>
              </a:rPr>
              <a:t>FP-tree có thể tiêu tốn bộ nhớ lớn với các tập dữ liệu đa dạng.</a:t>
            </a:r>
            <a:endParaRPr lang="vi-VN" sz="3600" dirty="0">
              <a:solidFill>
                <a:schemeClr val="tx2">
                  <a:lumMod val="7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vi-VN" sz="3600" dirty="0">
                <a:solidFill>
                  <a:schemeClr val="tx2">
                    <a:lumMod val="75000"/>
                  </a:schemeClr>
                </a:solidFill>
                <a:latin typeface="Times New Roman" panose="02020603050405020304" pitchFamily="18" charset="0"/>
                <a:cs typeface="Times New Roman" panose="02020603050405020304" pitchFamily="18" charset="0"/>
              </a:rPr>
              <a:t>Việc triển khai thuật toán FP-Growth yêu cầu kỹ thuật phức tạp, đặc biệt trong việc xây dựng và khai phá FP-tree.</a:t>
            </a:r>
            <a:endParaRPr lang="vi-VN" sz="3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12/32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6209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2.6.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BÀI TOÁN XÂY DỰNG CẤU TRÚC FP-GROWTH</a:t>
            </a:r>
            <a:endParaRPr lang="en-US"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15" name="Flowchart: Alternate Process 14"/>
          <p:cNvSpPr/>
          <p:nvPr/>
        </p:nvSpPr>
        <p:spPr>
          <a:xfrm>
            <a:off x="1295400" y="1562100"/>
            <a:ext cx="15237460" cy="425132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3200" b="1" i="1" dirty="0">
                <a:solidFill>
                  <a:schemeClr val="tx2">
                    <a:lumMod val="75000"/>
                  </a:schemeClr>
                </a:solidFill>
              </a:rPr>
              <a:t>P-Tree (Frequent Pattern tree)</a:t>
            </a:r>
            <a:r>
              <a:rPr lang="vi-VN" sz="3200" dirty="0">
                <a:solidFill>
                  <a:schemeClr val="tx2">
                    <a:lumMod val="75000"/>
                  </a:schemeClr>
                </a:solidFill>
              </a:rPr>
              <a:t> là cấu trúc dữ liệu của thuật toán FP-Growth để khai thác các tập mục phổ biến từ cơ sở dữ liệu bằng cách sử dụng các quy tắc kết hợp.</a:t>
            </a:r>
            <a:endParaRPr lang="vi-VN" sz="3200" dirty="0">
              <a:solidFill>
                <a:schemeClr val="tx2">
                  <a:lumMod val="75000"/>
                </a:schemeClr>
              </a:solidFill>
            </a:endParaRPr>
          </a:p>
          <a:p>
            <a:pPr algn="just"/>
            <a:endParaRPr lang="vi-VN" sz="3200" dirty="0">
              <a:solidFill>
                <a:schemeClr val="tx2">
                  <a:lumMod val="75000"/>
                </a:schemeClr>
              </a:solidFill>
            </a:endParaRPr>
          </a:p>
          <a:p>
            <a:pPr lvl="0" algn="just" eaLnBrk="0" fontAlgn="base" hangingPunct="0">
              <a:spcBef>
                <a:spcPct val="0"/>
              </a:spcBef>
              <a:spcAft>
                <a:spcPct val="0"/>
              </a:spcAft>
            </a:pPr>
            <a:r>
              <a:rPr lang="en-US" altLang="en-US" sz="3200" b="1"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Bài</a:t>
            </a:r>
            <a:r>
              <a:rPr lang="en-US" altLang="en-US" sz="3200" b="1"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b="1"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toán</a:t>
            </a:r>
            <a:endParaRPr lang="en-US" altLang="en-US" sz="3200" dirty="0">
              <a:solidFill>
                <a:schemeClr val="tx2">
                  <a:lumMod val="75000"/>
                </a:schemeClr>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Cho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bảng</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dữ</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liệu</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bao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gồm</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các</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giao</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dịch</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tid</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sau</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a:t>
            </a:r>
            <a:endParaRPr lang="en-US" altLang="en-US" sz="3200" dirty="0">
              <a:solidFill>
                <a:schemeClr val="tx2">
                  <a:lumMod val="75000"/>
                </a:schemeClr>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Tìm</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các</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tập</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mục</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có</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độ</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hỗ</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trợ</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 0.6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tức</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tần</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a:t>
            </a:r>
            <a:r>
              <a:rPr lang="en-US" altLang="en-US" sz="3200" dirty="0" err="1">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số</a:t>
            </a:r>
            <a:r>
              <a:rPr lang="en-US" altLang="en-US" sz="3200" dirty="0">
                <a:solidFill>
                  <a:schemeClr val="tx2">
                    <a:lumMod val="75000"/>
                  </a:schemeClr>
                </a:solidFill>
                <a:latin typeface="Arial" panose="020B0604020202020204" pitchFamily="34" charset="0"/>
                <a:ea typeface="Calibri" panose="020F0502020204030204" pitchFamily="34" charset="0"/>
                <a:cs typeface="Arial" panose="020B0604020202020204" pitchFamily="34" charset="0"/>
              </a:rPr>
              <a:t> sup. ≥ 3).</a:t>
            </a:r>
            <a:endParaRPr lang="en-US" altLang="en-US" sz="4400" dirty="0">
              <a:solidFill>
                <a:schemeClr val="tx2">
                  <a:lumMod val="75000"/>
                </a:schemeClr>
              </a:solidFill>
              <a:latin typeface="Arial" panose="020B0604020202020204" pitchFamily="34" charset="0"/>
              <a:cs typeface="Arial" panose="020B0604020202020204" pitchFamily="34" charset="0"/>
            </a:endParaRPr>
          </a:p>
          <a:p>
            <a:pPr algn="just"/>
            <a:endParaRPr lang="vi-VN" sz="3200" dirty="0">
              <a:solidFill>
                <a:schemeClr val="tx2">
                  <a:lumMod val="75000"/>
                </a:schemeClr>
              </a:solidFill>
            </a:endParaRPr>
          </a:p>
        </p:txBody>
      </p:sp>
      <p:graphicFrame>
        <p:nvGraphicFramePr>
          <p:cNvPr id="3" name="Table 2"/>
          <p:cNvGraphicFramePr>
            <a:graphicFrameLocks noGrp="1"/>
          </p:cNvGraphicFramePr>
          <p:nvPr>
            <p:custDataLst>
              <p:tags r:id="rId2"/>
            </p:custDataLst>
          </p:nvPr>
        </p:nvGraphicFramePr>
        <p:xfrm>
          <a:off x="12725400" y="3619500"/>
          <a:ext cx="4404360" cy="5334635"/>
        </p:xfrm>
        <a:graphic>
          <a:graphicData uri="http://schemas.openxmlformats.org/drawingml/2006/table">
            <a:tbl>
              <a:tblPr>
                <a:tableStyleId>{5940675A-B579-460E-94D1-54222C63F5DA}</a:tableStyleId>
              </a:tblPr>
              <a:tblGrid>
                <a:gridCol w="1021080"/>
                <a:gridCol w="3383280"/>
              </a:tblGrid>
              <a:tr h="858520">
                <a:tc>
                  <a:txBody>
                    <a:bodyPr/>
                    <a:lstStyle/>
                    <a:p>
                      <a:pPr algn="ctr">
                        <a:lnSpc>
                          <a:spcPct val="150000"/>
                        </a:lnSpc>
                        <a:spcBef>
                          <a:spcPts val="100"/>
                        </a:spcBef>
                        <a:spcAft>
                          <a:spcPts val="100"/>
                        </a:spcAft>
                      </a:pPr>
                      <a:r>
                        <a:rPr lang="en-US" sz="3200" dirty="0">
                          <a:effectLst/>
                        </a:rPr>
                        <a:t>TID</a:t>
                      </a:r>
                      <a:endParaRPr lang="en-US" sz="3200" dirty="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3200" dirty="0">
                          <a:effectLst/>
                        </a:rPr>
                        <a:t>Items</a:t>
                      </a:r>
                      <a:endParaRPr lang="en-US" sz="3200" dirty="0">
                        <a:effectLst/>
                        <a:latin typeface="Times New Roman" panose="02020603050405020304" pitchFamily="18" charset="0"/>
                        <a:ea typeface="Calibri" panose="020F0502020204030204" pitchFamily="34" charset="0"/>
                      </a:endParaRPr>
                    </a:p>
                  </a:txBody>
                  <a:tcPr marL="68580" marR="68580"/>
                </a:tc>
              </a:tr>
              <a:tr h="871855">
                <a:tc>
                  <a:txBody>
                    <a:bodyPr/>
                    <a:lstStyle/>
                    <a:p>
                      <a:pPr algn="ctr">
                        <a:lnSpc>
                          <a:spcPct val="150000"/>
                        </a:lnSpc>
                        <a:spcBef>
                          <a:spcPts val="100"/>
                        </a:spcBef>
                        <a:spcAft>
                          <a:spcPts val="100"/>
                        </a:spcAft>
                      </a:pPr>
                      <a:r>
                        <a:rPr lang="en-US" sz="3200" dirty="0">
                          <a:effectLst/>
                        </a:rPr>
                        <a:t>1</a:t>
                      </a:r>
                      <a:endParaRPr lang="en-US" sz="3200" dirty="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3200" dirty="0">
                          <a:effectLst/>
                        </a:rPr>
                        <a:t>f, a, c, d, g, </a:t>
                      </a:r>
                      <a:r>
                        <a:rPr lang="en-US" sz="3200" dirty="0" err="1">
                          <a:effectLst/>
                        </a:rPr>
                        <a:t>i</a:t>
                      </a:r>
                      <a:r>
                        <a:rPr lang="en-US" sz="3200" dirty="0">
                          <a:effectLst/>
                        </a:rPr>
                        <a:t>, m, p</a:t>
                      </a:r>
                      <a:endParaRPr lang="en-US" sz="3200" dirty="0">
                        <a:effectLst/>
                        <a:latin typeface="Times New Roman" panose="02020603050405020304" pitchFamily="18" charset="0"/>
                        <a:ea typeface="Calibri" panose="020F0502020204030204" pitchFamily="34" charset="0"/>
                      </a:endParaRPr>
                    </a:p>
                  </a:txBody>
                  <a:tcPr marL="68580" marR="68580"/>
                </a:tc>
              </a:tr>
              <a:tr h="901065">
                <a:tc>
                  <a:txBody>
                    <a:bodyPr/>
                    <a:lstStyle/>
                    <a:p>
                      <a:pPr algn="ctr">
                        <a:lnSpc>
                          <a:spcPct val="150000"/>
                        </a:lnSpc>
                        <a:spcBef>
                          <a:spcPts val="100"/>
                        </a:spcBef>
                        <a:spcAft>
                          <a:spcPts val="100"/>
                        </a:spcAft>
                      </a:pPr>
                      <a:r>
                        <a:rPr lang="en-US" sz="3200">
                          <a:effectLst/>
                        </a:rPr>
                        <a:t>2</a:t>
                      </a:r>
                      <a:endParaRPr lang="en-US" sz="32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pt-BR" sz="3200" dirty="0">
                          <a:effectLst/>
                        </a:rPr>
                        <a:t>a, b, c, f, l, m, o</a:t>
                      </a:r>
                      <a:endParaRPr lang="pt-BR" sz="3200" dirty="0">
                        <a:effectLst/>
                        <a:latin typeface="Times New Roman" panose="02020603050405020304" pitchFamily="18" charset="0"/>
                        <a:ea typeface="Calibri" panose="020F0502020204030204" pitchFamily="34" charset="0"/>
                      </a:endParaRPr>
                    </a:p>
                  </a:txBody>
                  <a:tcPr marL="68580" marR="68580"/>
                </a:tc>
              </a:tr>
              <a:tr h="901065">
                <a:tc>
                  <a:txBody>
                    <a:bodyPr/>
                    <a:lstStyle/>
                    <a:p>
                      <a:pPr algn="ctr">
                        <a:lnSpc>
                          <a:spcPct val="150000"/>
                        </a:lnSpc>
                        <a:spcBef>
                          <a:spcPts val="100"/>
                        </a:spcBef>
                        <a:spcAft>
                          <a:spcPts val="100"/>
                        </a:spcAft>
                      </a:pPr>
                      <a:r>
                        <a:rPr lang="en-US" sz="3200">
                          <a:effectLst/>
                        </a:rPr>
                        <a:t>3</a:t>
                      </a:r>
                      <a:endParaRPr lang="en-US" sz="32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pt-BR" sz="3200" dirty="0">
                          <a:effectLst/>
                        </a:rPr>
                        <a:t>b, f, h, j, o</a:t>
                      </a:r>
                      <a:endParaRPr lang="pt-BR" sz="3200" dirty="0">
                        <a:effectLst/>
                        <a:latin typeface="Times New Roman" panose="02020603050405020304" pitchFamily="18" charset="0"/>
                        <a:ea typeface="Calibri" panose="020F0502020204030204" pitchFamily="34" charset="0"/>
                      </a:endParaRPr>
                    </a:p>
                  </a:txBody>
                  <a:tcPr marL="68580" marR="68580"/>
                </a:tc>
              </a:tr>
              <a:tr h="901065">
                <a:tc>
                  <a:txBody>
                    <a:bodyPr/>
                    <a:lstStyle/>
                    <a:p>
                      <a:pPr algn="ctr">
                        <a:lnSpc>
                          <a:spcPct val="150000"/>
                        </a:lnSpc>
                        <a:spcBef>
                          <a:spcPts val="100"/>
                        </a:spcBef>
                        <a:spcAft>
                          <a:spcPts val="100"/>
                        </a:spcAft>
                      </a:pPr>
                      <a:r>
                        <a:rPr lang="en-US" sz="3200">
                          <a:effectLst/>
                        </a:rPr>
                        <a:t>4</a:t>
                      </a:r>
                      <a:endParaRPr lang="en-US" sz="32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3200" dirty="0">
                          <a:effectLst/>
                        </a:rPr>
                        <a:t>b, c, k, s, p</a:t>
                      </a:r>
                      <a:endParaRPr lang="en-US" sz="3200" dirty="0">
                        <a:effectLst/>
                        <a:latin typeface="Times New Roman" panose="02020603050405020304" pitchFamily="18" charset="0"/>
                        <a:ea typeface="Calibri" panose="020F0502020204030204" pitchFamily="34" charset="0"/>
                      </a:endParaRPr>
                    </a:p>
                  </a:txBody>
                  <a:tcPr marL="68580" marR="68580"/>
                </a:tc>
              </a:tr>
              <a:tr h="901065">
                <a:tc>
                  <a:txBody>
                    <a:bodyPr/>
                    <a:lstStyle/>
                    <a:p>
                      <a:pPr algn="ctr">
                        <a:lnSpc>
                          <a:spcPct val="150000"/>
                        </a:lnSpc>
                        <a:spcBef>
                          <a:spcPts val="100"/>
                        </a:spcBef>
                        <a:spcAft>
                          <a:spcPts val="100"/>
                        </a:spcAft>
                      </a:pPr>
                      <a:r>
                        <a:rPr lang="en-US" sz="3200">
                          <a:effectLst/>
                        </a:rPr>
                        <a:t>5</a:t>
                      </a:r>
                      <a:endParaRPr lang="en-US" sz="32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pt-BR" sz="3200" dirty="0">
                          <a:effectLst/>
                        </a:rPr>
                        <a:t>a, f, c, e, l, p, m, n</a:t>
                      </a:r>
                      <a:endParaRPr lang="pt-BR" sz="3200" dirty="0">
                        <a:effectLst/>
                        <a:latin typeface="Times New Roman" panose="02020603050405020304" pitchFamily="18" charset="0"/>
                        <a:ea typeface="Calibri" panose="020F0502020204030204" pitchFamily="34" charset="0"/>
                      </a:endParaRPr>
                    </a:p>
                  </a:txBody>
                  <a:tcPr marL="68580" marR="68580"/>
                </a:tc>
              </a:tr>
            </a:tbl>
          </a:graphicData>
        </a:graphic>
      </p:graphicFrame>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13/32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46546"/>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vi-VN" sz="4000" b="1" i="0" u="none" strike="noStrike" kern="1200" cap="none" spc="-135" normalizeH="0" baseline="0" noProof="0" dirty="0">
                <a:ln>
                  <a:noFill/>
                </a:ln>
                <a:solidFill>
                  <a:schemeClr val="accent1">
                    <a:lumMod val="50000"/>
                  </a:scheme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rPr>
              <a:t>2.6. </a:t>
            </a:r>
            <a:r>
              <a:rPr kumimoji="0" lang="vi-VN" sz="4000" b="1" i="0" u="none" strike="noStrike" kern="1200" cap="none" spc="-135" normalizeH="0" baseline="0" noProof="0" dirty="0">
                <a:ln>
                  <a:noFill/>
                </a:ln>
                <a:solidFill>
                  <a:schemeClr val="accent1">
                    <a:lumMod val="50000"/>
                  </a:scheme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rPr>
              <a:t>BÀI TOÁN XÂY DỰNG CẤU TRÚC FP-GROWTH</a:t>
            </a:r>
            <a:endParaRPr kumimoji="0" lang="vi-VN" sz="4000" b="1" i="0" u="none" strike="noStrike" kern="1200" cap="none" spc="-135" normalizeH="0" baseline="0" noProof="0" dirty="0">
              <a:ln>
                <a:noFill/>
              </a:ln>
              <a:solidFill>
                <a:schemeClr val="accent1">
                  <a:lumMod val="50000"/>
                </a:scheme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9" name="Flowchart: Alternate Process 8"/>
          <p:cNvSpPr/>
          <p:nvPr/>
        </p:nvSpPr>
        <p:spPr>
          <a:xfrm>
            <a:off x="1143000" y="1638207"/>
            <a:ext cx="5303520" cy="2635978"/>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Đầu</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tiên</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tìm</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các</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item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mức</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1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có</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độ</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hỗ</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trợ</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 3,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và</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sắp</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xếp</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theo</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thứ</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tự</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giảm</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3600" b="0" i="0" u="none" strike="noStrike" kern="1200" cap="none" spc="0" normalizeH="0" baseline="0" noProof="0" dirty="0" err="1">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dần</a:t>
            </a:r>
            <a:r>
              <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a:t>
            </a:r>
            <a:endParaRPr kumimoji="0" lang="en-US"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0" name="Table 9"/>
          <p:cNvGraphicFramePr>
            <a:graphicFrameLocks noGrp="1"/>
          </p:cNvGraphicFramePr>
          <p:nvPr/>
        </p:nvGraphicFramePr>
        <p:xfrm>
          <a:off x="1828800" y="4686230"/>
          <a:ext cx="2933700" cy="4226915"/>
        </p:xfrm>
        <a:graphic>
          <a:graphicData uri="http://schemas.openxmlformats.org/drawingml/2006/table">
            <a:tbl>
              <a:tblPr>
                <a:tableStyleId>{5940675A-B579-460E-94D1-54222C63F5DA}</a:tableStyleId>
              </a:tblPr>
              <a:tblGrid>
                <a:gridCol w="1314450"/>
                <a:gridCol w="1619250"/>
              </a:tblGrid>
              <a:tr h="738095">
                <a:tc>
                  <a:txBody>
                    <a:bodyPr/>
                    <a:lstStyle/>
                    <a:p>
                      <a:pPr algn="ctr">
                        <a:lnSpc>
                          <a:spcPct val="150000"/>
                        </a:lnSpc>
                        <a:spcBef>
                          <a:spcPts val="100"/>
                        </a:spcBef>
                        <a:spcAft>
                          <a:spcPts val="100"/>
                        </a:spcAft>
                      </a:pPr>
                      <a:r>
                        <a:rPr lang="en-US" sz="2400" dirty="0">
                          <a:effectLst/>
                        </a:rPr>
                        <a:t>items</a:t>
                      </a:r>
                      <a:endParaRPr lang="en-US" sz="2400" dirty="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Items</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dirty="0">
                          <a:effectLst/>
                        </a:rPr>
                        <a:t>f</a:t>
                      </a:r>
                      <a:endParaRPr lang="en-US" sz="2400" dirty="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4</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a:effectLst/>
                        </a:rPr>
                        <a:t>c</a:t>
                      </a:r>
                      <a:endParaRPr lang="en-US"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4</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a:effectLst/>
                        </a:rPr>
                        <a:t>a</a:t>
                      </a:r>
                      <a:endParaRPr lang="en-US"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3</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a:effectLst/>
                        </a:rPr>
                        <a:t>b</a:t>
                      </a:r>
                      <a:endParaRPr lang="en-US"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3</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a:effectLst/>
                        </a:rPr>
                        <a:t>m</a:t>
                      </a:r>
                      <a:endParaRPr lang="en-US"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3</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a:effectLst/>
                        </a:rPr>
                        <a:t>p</a:t>
                      </a:r>
                      <a:endParaRPr lang="en-US"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3</a:t>
                      </a:r>
                      <a:endParaRPr lang="en-US" sz="2400" dirty="0">
                        <a:effectLst/>
                        <a:latin typeface="Times New Roman" panose="02020603050405020304" pitchFamily="18" charset="0"/>
                        <a:ea typeface="Calibri" panose="020F0502020204030204" pitchFamily="34" charset="0"/>
                      </a:endParaRPr>
                    </a:p>
                  </a:txBody>
                  <a:tcPr marL="68580" marR="68580"/>
                </a:tc>
              </a:tr>
            </a:tbl>
          </a:graphicData>
        </a:graphic>
      </p:graphicFrame>
      <p:sp>
        <p:nvSpPr>
          <p:cNvPr id="11" name="Flowchart: Alternate Process 10"/>
          <p:cNvSpPr/>
          <p:nvPr/>
        </p:nvSpPr>
        <p:spPr>
          <a:xfrm>
            <a:off x="6880645" y="1638599"/>
            <a:ext cx="5943600" cy="2635978"/>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Tiếp theo sắp xếp các mục phổ biến mức 1 vừa tìm được theo thứ tự giảm dần trong mỗi giao dịch:</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2" name="Table 11"/>
          <p:cNvGraphicFramePr>
            <a:graphicFrameLocks noGrp="1"/>
          </p:cNvGraphicFramePr>
          <p:nvPr/>
        </p:nvGraphicFramePr>
        <p:xfrm>
          <a:off x="7162800" y="4838477"/>
          <a:ext cx="4698562" cy="3645445"/>
        </p:xfrm>
        <a:graphic>
          <a:graphicData uri="http://schemas.openxmlformats.org/drawingml/2006/table">
            <a:tbl>
              <a:tblPr>
                <a:tableStyleId>{5940675A-B579-460E-94D1-54222C63F5DA}</a:tableStyleId>
              </a:tblPr>
              <a:tblGrid>
                <a:gridCol w="2564962"/>
                <a:gridCol w="2133600"/>
              </a:tblGrid>
              <a:tr h="738095">
                <a:tc>
                  <a:txBody>
                    <a:bodyPr/>
                    <a:lstStyle/>
                    <a:p>
                      <a:pPr algn="ctr">
                        <a:lnSpc>
                          <a:spcPct val="150000"/>
                        </a:lnSpc>
                        <a:spcBef>
                          <a:spcPts val="100"/>
                        </a:spcBef>
                        <a:spcAft>
                          <a:spcPts val="100"/>
                        </a:spcAft>
                      </a:pPr>
                      <a:r>
                        <a:rPr lang="en-US" sz="2400" dirty="0">
                          <a:effectLst/>
                        </a:rPr>
                        <a:t>items</a:t>
                      </a:r>
                      <a:endParaRPr lang="en-US" sz="2400" dirty="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Items</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dirty="0">
                          <a:effectLst/>
                        </a:rPr>
                        <a:t>f, a, c, d, g, </a:t>
                      </a:r>
                      <a:r>
                        <a:rPr lang="en-US" sz="2400" dirty="0" err="1">
                          <a:effectLst/>
                        </a:rPr>
                        <a:t>i</a:t>
                      </a:r>
                      <a:r>
                        <a:rPr lang="en-US" sz="2400" dirty="0">
                          <a:effectLst/>
                        </a:rPr>
                        <a:t>, m, p</a:t>
                      </a:r>
                      <a:endParaRPr lang="en-US" sz="2400" dirty="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f, c, a, m, p</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pt-BR" sz="2400">
                          <a:effectLst/>
                        </a:rPr>
                        <a:t>a, b, c, f, l, m, o</a:t>
                      </a:r>
                      <a:endParaRPr lang="pt-BR"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f, c, a, b, m</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pt-BR" sz="2400">
                          <a:effectLst/>
                        </a:rPr>
                        <a:t>b, f, h, j, o</a:t>
                      </a:r>
                      <a:endParaRPr lang="pt-BR"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f, b</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en-US" sz="2400">
                          <a:effectLst/>
                        </a:rPr>
                        <a:t>b, c, k, s, p</a:t>
                      </a:r>
                      <a:endParaRPr lang="en-US"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c, b, p</a:t>
                      </a:r>
                      <a:endParaRPr lang="en-US" sz="2400" dirty="0">
                        <a:effectLst/>
                        <a:latin typeface="Times New Roman" panose="02020603050405020304" pitchFamily="18" charset="0"/>
                        <a:ea typeface="Calibri" panose="020F0502020204030204" pitchFamily="34" charset="0"/>
                      </a:endParaRPr>
                    </a:p>
                  </a:txBody>
                  <a:tcPr marL="68580" marR="68580"/>
                </a:tc>
              </a:tr>
              <a:tr h="560514">
                <a:tc>
                  <a:txBody>
                    <a:bodyPr/>
                    <a:lstStyle/>
                    <a:p>
                      <a:pPr algn="ctr">
                        <a:lnSpc>
                          <a:spcPct val="150000"/>
                        </a:lnSpc>
                        <a:spcBef>
                          <a:spcPts val="100"/>
                        </a:spcBef>
                        <a:spcAft>
                          <a:spcPts val="100"/>
                        </a:spcAft>
                      </a:pPr>
                      <a:r>
                        <a:rPr lang="pt-BR" sz="2400">
                          <a:effectLst/>
                        </a:rPr>
                        <a:t>a, f, c, e, l, p, m, n</a:t>
                      </a:r>
                      <a:endParaRPr lang="pt-BR" sz="2400">
                        <a:effectLst/>
                        <a:latin typeface="Times New Roman" panose="02020603050405020304" pitchFamily="18" charset="0"/>
                        <a:ea typeface="Calibri" panose="020F0502020204030204" pitchFamily="34" charset="0"/>
                      </a:endParaRPr>
                    </a:p>
                  </a:txBody>
                  <a:tcPr marL="68580" marR="68580"/>
                </a:tc>
                <a:tc>
                  <a:txBody>
                    <a:bodyPr/>
                    <a:lstStyle/>
                    <a:p>
                      <a:pPr algn="ctr">
                        <a:lnSpc>
                          <a:spcPct val="150000"/>
                        </a:lnSpc>
                        <a:spcBef>
                          <a:spcPts val="100"/>
                        </a:spcBef>
                        <a:spcAft>
                          <a:spcPts val="100"/>
                        </a:spcAft>
                      </a:pPr>
                      <a:r>
                        <a:rPr lang="en-US" sz="2400" dirty="0">
                          <a:effectLst/>
                        </a:rPr>
                        <a:t>f, c, a, m, p</a:t>
                      </a:r>
                      <a:endParaRPr lang="en-US" sz="2400" dirty="0">
                        <a:effectLst/>
                        <a:latin typeface="Times New Roman" panose="02020603050405020304" pitchFamily="18" charset="0"/>
                        <a:ea typeface="Calibri" panose="020F0502020204030204" pitchFamily="34" charset="0"/>
                      </a:endParaRPr>
                    </a:p>
                  </a:txBody>
                  <a:tcPr marL="68580" marR="68580"/>
                </a:tc>
              </a:tr>
            </a:tbl>
          </a:graphicData>
        </a:graphic>
      </p:graphicFrame>
      <p:sp>
        <p:nvSpPr>
          <p:cNvPr id="13" name="Flowchart: Alternate Process 12"/>
          <p:cNvSpPr/>
          <p:nvPr/>
        </p:nvSpPr>
        <p:spPr>
          <a:xfrm>
            <a:off x="13335000" y="1714794"/>
            <a:ext cx="4960465" cy="2339611"/>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Duyệt các Items phổ biến của mỗi giao dịch để xây dựng FP-Tree</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rotWithShape="1">
          <a:blip r:embed="rId2"/>
          <a:srcRect l="28358" t="4016" r="27977"/>
          <a:stretch>
            <a:fillRect/>
          </a:stretch>
        </p:blipFill>
        <p:spPr>
          <a:xfrm>
            <a:off x="14097000" y="4914657"/>
            <a:ext cx="3147892" cy="3642687"/>
          </a:xfrm>
          <a:prstGeom prst="rect">
            <a:avLst/>
          </a:prstGeom>
        </p:spPr>
      </p:pic>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14/32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46546"/>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vi-VN" sz="4000" b="1" i="0" u="none" strike="noStrike" kern="1200" cap="none" spc="-135" normalizeH="0" baseline="0" noProof="0" dirty="0">
                <a:ln>
                  <a:noFill/>
                </a:ln>
                <a:solidFill>
                  <a:schemeClr val="accent1">
                    <a:lumMod val="50000"/>
                  </a:scheme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rPr>
              <a:t>2.6. </a:t>
            </a:r>
            <a:r>
              <a:rPr kumimoji="0" lang="vi-VN" sz="4000" b="1" i="0" u="none" strike="noStrike" kern="1200" cap="none" spc="-135" normalizeH="0" baseline="0" noProof="0" dirty="0">
                <a:ln>
                  <a:noFill/>
                </a:ln>
                <a:solidFill>
                  <a:schemeClr val="accent1">
                    <a:lumMod val="50000"/>
                  </a:scheme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rPr>
              <a:t>BÀI TOÁN XÂY DỰNG CẤU TRÚC FP-GROWTH</a:t>
            </a:r>
            <a:endParaRPr kumimoji="0" lang="vi-VN" sz="4000" b="1" i="0" u="none" strike="noStrike" kern="1200" cap="none" spc="-135" normalizeH="0" baseline="0" noProof="0" dirty="0">
              <a:ln>
                <a:noFill/>
              </a:ln>
              <a:solidFill>
                <a:schemeClr val="accent1">
                  <a:lumMod val="50000"/>
                </a:scheme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15" name="Flowchart: Alternate Process 14"/>
          <p:cNvSpPr/>
          <p:nvPr/>
        </p:nvSpPr>
        <p:spPr>
          <a:xfrm>
            <a:off x="914400" y="1485900"/>
            <a:ext cx="16957675" cy="836104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spcCol="457200" rtlCol="0" anchor="ctr"/>
          <a:lstStyle/>
          <a:p>
            <a:pPr marL="457200" marR="0" lvl="0" indent="-457200" algn="just" defTabSz="914400" rtl="0" eaLnBrk="1" fontAlgn="auto" latinLnBrk="0" hangingPunct="1">
              <a:lnSpc>
                <a:spcPct val="100000"/>
              </a:lnSpc>
              <a:spcBef>
                <a:spcPts val="0"/>
              </a:spcBef>
              <a:spcAft>
                <a:spcPts val="0"/>
              </a:spcAft>
              <a:buClrTx/>
              <a:buSzPct val="150000"/>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Tiếp theo, duyệt các item phổ biến mức 1 theo thứ tự tăng dần độ hỗ trợ là p, m, b, a, c, f. Với mỗi item, xây dựng các cơ sở mẫu điều kiện (conditional pattern-base) và sau đó là các FP-Tree điều kiện (conditional FP-Tree) của nó.</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Pct val="150000"/>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Tính chất: bất kì mẫu phổ biến nào có chứa mục Ii đều được chứa trên các nhánh (đường dẫn) của cây FP-Tree chứa Ii, số lần xuất hiện của mẫu chứa các nút trong đường dẫn tiền tố bằng số lần xuất hiện của nút Ii.</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Pct val="150000"/>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Bắt đầu với item p, cơ sở mẫu điều kiện của nó là tất cả các đường dẫn tiền tố của cây FP-Tree khi duyệt từ gốc root = null đến nút p, chính là {f,c,a,m}:2 và {c,b}:1 (số theo sau là số lần xuất hiện của nút p tương ứng với mỗi tiền tố đó).</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Pct val="150000"/>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Tiếp theo ta xây dựng FP-Tree điều kiện từ mẫu này bằng cách trộn tất cả các đường dẫn và giữ lại các nút có tổng các số đếm ≥  độ hỗ trợ = 3</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Pct val="150000"/>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{f,c,a,m}:2 và {c,b}:1 trộn lại thành f:2, c:3, a:2, m:2, b:1; chỉ có c:3 là thoả mãn điều kiện.</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Pct val="150000"/>
              <a:buFont typeface="Arial" panose="020B0604020202020204" pitchFamily="34" charset="0"/>
              <a:buChar char="•"/>
              <a:defRPr/>
            </a:pPr>
            <a:r>
              <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Do đó, các mẫu phổ biến chứa p là: p, {c,p}.</a:t>
            </a:r>
            <a:endParaRPr kumimoji="0" lang="vi-VN" sz="3600" b="0"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15/32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6209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vi-VN" sz="4000" b="1" i="0" u="none" strike="noStrike" kern="1200" cap="none" spc="-135" normalizeH="0" baseline="0" noProof="0" dirty="0">
                <a:ln>
                  <a:noFill/>
                </a:ln>
                <a:solidFill>
                  <a:srgbClr val="4F81BD">
                    <a:lumMod val="50000"/>
                  </a:srgb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rPr>
              <a:t>2.6. </a:t>
            </a:r>
            <a:r>
              <a:rPr kumimoji="0" lang="vi-VN" sz="4000" b="1" i="0" u="none" strike="noStrike" kern="1200" cap="none" spc="-135" normalizeH="0" baseline="0" noProof="0" dirty="0">
                <a:ln>
                  <a:noFill/>
                </a:ln>
                <a:solidFill>
                  <a:srgbClr val="4F81BD">
                    <a:lumMod val="50000"/>
                  </a:srgb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rPr>
              <a:t>BÀI TOÁN XÂY DỰNG CẤU TRÚC FP-GROWTH</a:t>
            </a:r>
            <a:endParaRPr kumimoji="0" lang="en-US" sz="4000" b="1" i="0" u="none" strike="noStrike" kern="1200" cap="none" spc="-135" normalizeH="0" baseline="0" noProof="0" dirty="0">
              <a:ln>
                <a:noFill/>
              </a:ln>
              <a:solidFill>
                <a:srgbClr val="4F81BD">
                  <a:lumMod val="50000"/>
                </a:srgbClr>
              </a:solidFill>
              <a:effectLst/>
              <a:uLnTx/>
              <a:uFillTx/>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6" name="Rectangle 2"/>
          <p:cNvSpPr>
            <a:spLocks noChangeArrowheads="1"/>
          </p:cNvSpPr>
          <p:nvPr/>
        </p:nvSpPr>
        <p:spPr bwMode="auto">
          <a:xfrm>
            <a:off x="1371600" y="1790700"/>
            <a:ext cx="162941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Làm tương tự cho các item còn lại, ta sẽ tìm được các mẫu phổ biến chứa các item đó. Cuối cùng có bảng sau đây:</a:t>
            </a:r>
            <a:endPar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custDataLst>
              <p:tags r:id="rId2"/>
            </p:custDataLst>
          </p:nvPr>
        </p:nvGraphicFramePr>
        <p:xfrm>
          <a:off x="2863850" y="3275330"/>
          <a:ext cx="12933680" cy="5867400"/>
        </p:xfrm>
        <a:graphic>
          <a:graphicData uri="http://schemas.openxmlformats.org/drawingml/2006/table">
            <a:tbl>
              <a:tblPr>
                <a:tableStyleId>{5940675A-B579-460E-94D1-54222C63F5DA}</a:tableStyleId>
              </a:tblPr>
              <a:tblGrid>
                <a:gridCol w="1402715"/>
                <a:gridCol w="3326130"/>
                <a:gridCol w="3062605"/>
                <a:gridCol w="5142230"/>
              </a:tblGrid>
              <a:tr h="977265">
                <a:tc>
                  <a:txBody>
                    <a:bodyPr/>
                    <a:lstStyle/>
                    <a:p>
                      <a:pPr algn="ctr">
                        <a:lnSpc>
                          <a:spcPct val="150000"/>
                        </a:lnSpc>
                        <a:spcBef>
                          <a:spcPts val="100"/>
                        </a:spcBef>
                        <a:spcAft>
                          <a:spcPts val="100"/>
                        </a:spcAft>
                      </a:pPr>
                      <a:r>
                        <a:rPr lang="en-US" sz="2400" dirty="0">
                          <a:solidFill>
                            <a:schemeClr val="tx2">
                              <a:lumMod val="75000"/>
                            </a:schemeClr>
                          </a:solidFill>
                          <a:effectLst/>
                        </a:rPr>
                        <a:t>Item</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vi-VN" sz="2400" dirty="0">
                          <a:solidFill>
                            <a:schemeClr val="tx2">
                              <a:lumMod val="75000"/>
                            </a:schemeClr>
                          </a:solidFill>
                          <a:effectLst/>
                        </a:rPr>
                        <a:t>Cơ sở mẫu điều kiện</a:t>
                      </a:r>
                      <a:endParaRPr lang="vi-VN"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a:solidFill>
                            <a:schemeClr val="tx2">
                              <a:lumMod val="75000"/>
                            </a:schemeClr>
                          </a:solidFill>
                          <a:effectLst/>
                        </a:rPr>
                        <a:t>FP-Tree điều kiện</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err="1">
                          <a:solidFill>
                            <a:schemeClr val="tx2">
                              <a:lumMod val="75000"/>
                            </a:schemeClr>
                          </a:solidFill>
                          <a:effectLst/>
                        </a:rPr>
                        <a:t>Các</a:t>
                      </a:r>
                      <a:r>
                        <a:rPr lang="en-US" sz="2400" dirty="0">
                          <a:solidFill>
                            <a:schemeClr val="tx2">
                              <a:lumMod val="75000"/>
                            </a:schemeClr>
                          </a:solidFill>
                          <a:effectLst/>
                        </a:rPr>
                        <a:t> </a:t>
                      </a:r>
                      <a:r>
                        <a:rPr lang="en-US" sz="2400" dirty="0" err="1">
                          <a:solidFill>
                            <a:schemeClr val="tx2">
                              <a:lumMod val="75000"/>
                            </a:schemeClr>
                          </a:solidFill>
                          <a:effectLst/>
                        </a:rPr>
                        <a:t>mẫu</a:t>
                      </a:r>
                      <a:r>
                        <a:rPr lang="en-US" sz="2400" dirty="0">
                          <a:solidFill>
                            <a:schemeClr val="tx2">
                              <a:lumMod val="75000"/>
                            </a:schemeClr>
                          </a:solidFill>
                          <a:effectLst/>
                        </a:rPr>
                        <a:t> </a:t>
                      </a:r>
                      <a:r>
                        <a:rPr lang="en-US" sz="2400" dirty="0" err="1">
                          <a:solidFill>
                            <a:schemeClr val="tx2">
                              <a:lumMod val="75000"/>
                            </a:schemeClr>
                          </a:solidFill>
                          <a:effectLst/>
                        </a:rPr>
                        <a:t>phổ</a:t>
                      </a:r>
                      <a:r>
                        <a:rPr lang="en-US" sz="2400" dirty="0">
                          <a:solidFill>
                            <a:schemeClr val="tx2">
                              <a:lumMod val="75000"/>
                            </a:schemeClr>
                          </a:solidFill>
                          <a:effectLst/>
                        </a:rPr>
                        <a:t> </a:t>
                      </a:r>
                      <a:r>
                        <a:rPr lang="en-US" sz="2400" dirty="0" err="1">
                          <a:solidFill>
                            <a:schemeClr val="tx2">
                              <a:lumMod val="75000"/>
                            </a:schemeClr>
                          </a:solidFill>
                          <a:effectLst/>
                        </a:rPr>
                        <a:t>biến</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r>
              <a:tr h="814070">
                <a:tc>
                  <a:txBody>
                    <a:bodyPr/>
                    <a:lstStyle/>
                    <a:p>
                      <a:pPr algn="ctr">
                        <a:lnSpc>
                          <a:spcPct val="150000"/>
                        </a:lnSpc>
                        <a:spcBef>
                          <a:spcPts val="100"/>
                        </a:spcBef>
                        <a:spcAft>
                          <a:spcPts val="100"/>
                        </a:spcAft>
                      </a:pPr>
                      <a:r>
                        <a:rPr lang="en-US" sz="2400">
                          <a:solidFill>
                            <a:schemeClr val="tx2">
                              <a:lumMod val="75000"/>
                            </a:schemeClr>
                          </a:solidFill>
                          <a:effectLst/>
                        </a:rPr>
                        <a:t>P</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a:t>
                      </a:r>
                      <a:r>
                        <a:rPr lang="en-US" sz="2400" dirty="0" err="1">
                          <a:solidFill>
                            <a:schemeClr val="tx2">
                              <a:lumMod val="75000"/>
                            </a:schemeClr>
                          </a:solidFill>
                          <a:effectLst/>
                        </a:rPr>
                        <a:t>f,c,a,m</a:t>
                      </a:r>
                      <a:r>
                        <a:rPr lang="en-US" sz="2400" dirty="0">
                          <a:solidFill>
                            <a:schemeClr val="tx2">
                              <a:lumMod val="75000"/>
                            </a:schemeClr>
                          </a:solidFill>
                          <a:effectLst/>
                        </a:rPr>
                        <a:t>}:2, {</a:t>
                      </a:r>
                      <a:r>
                        <a:rPr lang="en-US" sz="2400" dirty="0" err="1">
                          <a:solidFill>
                            <a:schemeClr val="tx2">
                              <a:lumMod val="75000"/>
                            </a:schemeClr>
                          </a:solidFill>
                          <a:effectLst/>
                        </a:rPr>
                        <a:t>c,b</a:t>
                      </a:r>
                      <a:r>
                        <a:rPr lang="en-US" sz="2400" dirty="0">
                          <a:solidFill>
                            <a:schemeClr val="tx2">
                              <a:lumMod val="75000"/>
                            </a:schemeClr>
                          </a:solidFill>
                          <a:effectLst/>
                        </a:rPr>
                        <a:t>}:1</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c:3-p</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p, {</a:t>
                      </a:r>
                      <a:r>
                        <a:rPr lang="en-US" sz="2400" dirty="0" err="1">
                          <a:solidFill>
                            <a:schemeClr val="tx2">
                              <a:lumMod val="75000"/>
                            </a:schemeClr>
                          </a:solidFill>
                          <a:effectLst/>
                        </a:rPr>
                        <a:t>c,p</a:t>
                      </a:r>
                      <a:r>
                        <a:rPr lang="en-US" sz="2400" dirty="0">
                          <a:solidFill>
                            <a:schemeClr val="tx2">
                              <a:lumMod val="75000"/>
                            </a:schemeClr>
                          </a:solidFill>
                          <a:effectLst/>
                        </a:rPr>
                        <a:t>}</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r>
              <a:tr h="1263650">
                <a:tc>
                  <a:txBody>
                    <a:bodyPr/>
                    <a:lstStyle/>
                    <a:p>
                      <a:pPr algn="ctr">
                        <a:lnSpc>
                          <a:spcPct val="150000"/>
                        </a:lnSpc>
                        <a:spcBef>
                          <a:spcPts val="100"/>
                        </a:spcBef>
                        <a:spcAft>
                          <a:spcPts val="100"/>
                        </a:spcAft>
                      </a:pPr>
                      <a:r>
                        <a:rPr lang="en-US" sz="2400">
                          <a:solidFill>
                            <a:schemeClr val="tx2">
                              <a:lumMod val="75000"/>
                            </a:schemeClr>
                          </a:solidFill>
                          <a:effectLst/>
                        </a:rPr>
                        <a:t>m</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a:t>
                      </a:r>
                      <a:r>
                        <a:rPr lang="en-US" sz="2400" dirty="0" err="1">
                          <a:solidFill>
                            <a:schemeClr val="tx2">
                              <a:lumMod val="75000"/>
                            </a:schemeClr>
                          </a:solidFill>
                          <a:effectLst/>
                        </a:rPr>
                        <a:t>f,c,a</a:t>
                      </a:r>
                      <a:r>
                        <a:rPr lang="en-US" sz="2400" dirty="0">
                          <a:solidFill>
                            <a:schemeClr val="tx2">
                              <a:lumMod val="75000"/>
                            </a:schemeClr>
                          </a:solidFill>
                          <a:effectLst/>
                        </a:rPr>
                        <a:t>}:2, {</a:t>
                      </a:r>
                      <a:r>
                        <a:rPr lang="en-US" sz="2400" dirty="0" err="1">
                          <a:solidFill>
                            <a:schemeClr val="tx2">
                              <a:lumMod val="75000"/>
                            </a:schemeClr>
                          </a:solidFill>
                          <a:effectLst/>
                        </a:rPr>
                        <a:t>f,c,a,b</a:t>
                      </a:r>
                      <a:r>
                        <a:rPr lang="en-US" sz="2400" dirty="0">
                          <a:solidFill>
                            <a:schemeClr val="tx2">
                              <a:lumMod val="75000"/>
                            </a:schemeClr>
                          </a:solidFill>
                          <a:effectLst/>
                        </a:rPr>
                        <a:t>}:1</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f:3,c:3, a:3-m</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m,{</a:t>
                      </a:r>
                      <a:r>
                        <a:rPr lang="en-US" sz="2400" dirty="0" err="1">
                          <a:solidFill>
                            <a:schemeClr val="tx2">
                              <a:lumMod val="75000"/>
                            </a:schemeClr>
                          </a:solidFill>
                          <a:effectLst/>
                        </a:rPr>
                        <a:t>f,m</a:t>
                      </a:r>
                      <a:r>
                        <a:rPr lang="en-US" sz="2400" dirty="0">
                          <a:solidFill>
                            <a:schemeClr val="tx2">
                              <a:lumMod val="75000"/>
                            </a:schemeClr>
                          </a:solidFill>
                          <a:effectLst/>
                        </a:rPr>
                        <a:t>},{</a:t>
                      </a:r>
                      <a:r>
                        <a:rPr lang="en-US" sz="2400" dirty="0" err="1">
                          <a:solidFill>
                            <a:schemeClr val="tx2">
                              <a:lumMod val="75000"/>
                            </a:schemeClr>
                          </a:solidFill>
                          <a:effectLst/>
                        </a:rPr>
                        <a:t>c,m</a:t>
                      </a:r>
                      <a:r>
                        <a:rPr lang="en-US" sz="2400" dirty="0">
                          <a:solidFill>
                            <a:schemeClr val="tx2">
                              <a:lumMod val="75000"/>
                            </a:schemeClr>
                          </a:solidFill>
                          <a:effectLst/>
                        </a:rPr>
                        <a:t>},{</a:t>
                      </a:r>
                      <a:r>
                        <a:rPr lang="en-US" sz="2400" dirty="0" err="1">
                          <a:solidFill>
                            <a:schemeClr val="tx2">
                              <a:lumMod val="75000"/>
                            </a:schemeClr>
                          </a:solidFill>
                          <a:effectLst/>
                        </a:rPr>
                        <a:t>a,m</a:t>
                      </a:r>
                      <a:r>
                        <a:rPr lang="en-US" sz="2400" dirty="0">
                          <a:solidFill>
                            <a:schemeClr val="tx2">
                              <a:lumMod val="75000"/>
                            </a:schemeClr>
                          </a:solidFill>
                          <a:effectLst/>
                        </a:rPr>
                        <a:t>},{</a:t>
                      </a:r>
                      <a:r>
                        <a:rPr lang="en-US" sz="2400" dirty="0" err="1">
                          <a:solidFill>
                            <a:schemeClr val="tx2">
                              <a:lumMod val="75000"/>
                            </a:schemeClr>
                          </a:solidFill>
                          <a:effectLst/>
                        </a:rPr>
                        <a:t>f,c,m</a:t>
                      </a:r>
                      <a:r>
                        <a:rPr lang="en-US" sz="2400" dirty="0">
                          <a:solidFill>
                            <a:schemeClr val="tx2">
                              <a:lumMod val="75000"/>
                            </a:schemeClr>
                          </a:solidFill>
                          <a:effectLst/>
                        </a:rPr>
                        <a:t>},{</a:t>
                      </a:r>
                      <a:r>
                        <a:rPr lang="en-US" sz="2400" dirty="0" err="1">
                          <a:solidFill>
                            <a:schemeClr val="tx2">
                              <a:lumMod val="75000"/>
                            </a:schemeClr>
                          </a:solidFill>
                          <a:effectLst/>
                        </a:rPr>
                        <a:t>c,a,m</a:t>
                      </a:r>
                      <a:r>
                        <a:rPr lang="en-US" sz="2400" dirty="0">
                          <a:solidFill>
                            <a:schemeClr val="tx2">
                              <a:lumMod val="75000"/>
                            </a:schemeClr>
                          </a:solidFill>
                          <a:effectLst/>
                        </a:rPr>
                        <a:t>},</a:t>
                      </a:r>
                      <a:endParaRPr lang="vi-VN" sz="2400" dirty="0">
                        <a:solidFill>
                          <a:schemeClr val="tx2">
                            <a:lumMod val="75000"/>
                          </a:schemeClr>
                        </a:solidFill>
                        <a:effectLst/>
                      </a:endParaRPr>
                    </a:p>
                    <a:p>
                      <a:pPr algn="ctr">
                        <a:lnSpc>
                          <a:spcPct val="150000"/>
                        </a:lnSpc>
                        <a:spcBef>
                          <a:spcPts val="100"/>
                        </a:spcBef>
                        <a:spcAft>
                          <a:spcPts val="100"/>
                        </a:spcAft>
                      </a:pPr>
                      <a:r>
                        <a:rPr lang="en-US" sz="2400" dirty="0">
                          <a:solidFill>
                            <a:schemeClr val="tx2">
                              <a:lumMod val="75000"/>
                            </a:schemeClr>
                          </a:solidFill>
                          <a:effectLst/>
                        </a:rPr>
                        <a:t>{</a:t>
                      </a:r>
                      <a:r>
                        <a:rPr lang="en-US" sz="2400" dirty="0" err="1">
                          <a:solidFill>
                            <a:schemeClr val="tx2">
                              <a:lumMod val="75000"/>
                            </a:schemeClr>
                          </a:solidFill>
                          <a:effectLst/>
                        </a:rPr>
                        <a:t>f,a,m</a:t>
                      </a:r>
                      <a:r>
                        <a:rPr lang="en-US" sz="2400" dirty="0">
                          <a:solidFill>
                            <a:schemeClr val="tx2">
                              <a:lumMod val="75000"/>
                            </a:schemeClr>
                          </a:solidFill>
                          <a:effectLst/>
                        </a:rPr>
                        <a:t>}, {</a:t>
                      </a:r>
                      <a:r>
                        <a:rPr lang="en-US" sz="2400" dirty="0" err="1">
                          <a:solidFill>
                            <a:schemeClr val="tx2">
                              <a:lumMod val="75000"/>
                            </a:schemeClr>
                          </a:solidFill>
                          <a:effectLst/>
                        </a:rPr>
                        <a:t>f,c,a,m</a:t>
                      </a:r>
                      <a:r>
                        <a:rPr lang="en-US" sz="2400" dirty="0">
                          <a:solidFill>
                            <a:schemeClr val="tx2">
                              <a:lumMod val="75000"/>
                            </a:schemeClr>
                          </a:solidFill>
                          <a:effectLst/>
                        </a:rPr>
                        <a:t>}</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r>
              <a:tr h="666115">
                <a:tc>
                  <a:txBody>
                    <a:bodyPr/>
                    <a:lstStyle/>
                    <a:p>
                      <a:pPr algn="ctr">
                        <a:lnSpc>
                          <a:spcPct val="150000"/>
                        </a:lnSpc>
                        <a:spcBef>
                          <a:spcPts val="100"/>
                        </a:spcBef>
                        <a:spcAft>
                          <a:spcPts val="100"/>
                        </a:spcAft>
                      </a:pPr>
                      <a:r>
                        <a:rPr lang="en-US" sz="2400">
                          <a:solidFill>
                            <a:schemeClr val="tx2">
                              <a:lumMod val="75000"/>
                            </a:schemeClr>
                          </a:solidFill>
                          <a:effectLst/>
                        </a:rPr>
                        <a:t>b</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a:solidFill>
                            <a:schemeClr val="tx2">
                              <a:lumMod val="75000"/>
                            </a:schemeClr>
                          </a:solidFill>
                          <a:effectLst/>
                        </a:rPr>
                        <a:t>{f,c,a}:1, f:1, c:1</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b</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r>
              <a:tr h="666115">
                <a:tc>
                  <a:txBody>
                    <a:bodyPr/>
                    <a:lstStyle/>
                    <a:p>
                      <a:pPr algn="ctr">
                        <a:lnSpc>
                          <a:spcPct val="150000"/>
                        </a:lnSpc>
                        <a:spcBef>
                          <a:spcPts val="100"/>
                        </a:spcBef>
                        <a:spcAft>
                          <a:spcPts val="100"/>
                        </a:spcAft>
                      </a:pPr>
                      <a:r>
                        <a:rPr lang="en-US" sz="2400">
                          <a:solidFill>
                            <a:schemeClr val="tx2">
                              <a:lumMod val="75000"/>
                            </a:schemeClr>
                          </a:solidFill>
                          <a:effectLst/>
                        </a:rPr>
                        <a:t>a</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a:solidFill>
                            <a:schemeClr val="tx2">
                              <a:lumMod val="75000"/>
                            </a:schemeClr>
                          </a:solidFill>
                          <a:effectLst/>
                        </a:rPr>
                        <a:t>{f,c}:3</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{f:3, c:3}-a</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a, {</a:t>
                      </a:r>
                      <a:r>
                        <a:rPr lang="en-US" sz="2400" dirty="0" err="1">
                          <a:solidFill>
                            <a:schemeClr val="tx2">
                              <a:lumMod val="75000"/>
                            </a:schemeClr>
                          </a:solidFill>
                          <a:effectLst/>
                        </a:rPr>
                        <a:t>f,a</a:t>
                      </a:r>
                      <a:r>
                        <a:rPr lang="en-US" sz="2400" dirty="0">
                          <a:solidFill>
                            <a:schemeClr val="tx2">
                              <a:lumMod val="75000"/>
                            </a:schemeClr>
                          </a:solidFill>
                          <a:effectLst/>
                        </a:rPr>
                        <a:t>}, {</a:t>
                      </a:r>
                      <a:r>
                        <a:rPr lang="en-US" sz="2400" dirty="0" err="1">
                          <a:solidFill>
                            <a:schemeClr val="tx2">
                              <a:lumMod val="75000"/>
                            </a:schemeClr>
                          </a:solidFill>
                          <a:effectLst/>
                        </a:rPr>
                        <a:t>c,a</a:t>
                      </a:r>
                      <a:r>
                        <a:rPr lang="en-US" sz="2400" dirty="0">
                          <a:solidFill>
                            <a:schemeClr val="tx2">
                              <a:lumMod val="75000"/>
                            </a:schemeClr>
                          </a:solidFill>
                          <a:effectLst/>
                        </a:rPr>
                        <a:t>}, {</a:t>
                      </a:r>
                      <a:r>
                        <a:rPr lang="en-US" sz="2400" dirty="0" err="1">
                          <a:solidFill>
                            <a:schemeClr val="tx2">
                              <a:lumMod val="75000"/>
                            </a:schemeClr>
                          </a:solidFill>
                          <a:effectLst/>
                        </a:rPr>
                        <a:t>f,c,a</a:t>
                      </a:r>
                      <a:r>
                        <a:rPr lang="en-US" sz="2400" dirty="0">
                          <a:solidFill>
                            <a:schemeClr val="tx2">
                              <a:lumMod val="75000"/>
                            </a:schemeClr>
                          </a:solidFill>
                          <a:effectLst/>
                        </a:rPr>
                        <a:t>}</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r>
              <a:tr h="814070">
                <a:tc>
                  <a:txBody>
                    <a:bodyPr/>
                    <a:lstStyle/>
                    <a:p>
                      <a:pPr algn="ctr">
                        <a:lnSpc>
                          <a:spcPct val="150000"/>
                        </a:lnSpc>
                        <a:spcBef>
                          <a:spcPts val="100"/>
                        </a:spcBef>
                        <a:spcAft>
                          <a:spcPts val="100"/>
                        </a:spcAft>
                      </a:pPr>
                      <a:r>
                        <a:rPr lang="en-US" sz="2400">
                          <a:solidFill>
                            <a:schemeClr val="tx2">
                              <a:lumMod val="75000"/>
                            </a:schemeClr>
                          </a:solidFill>
                          <a:effectLst/>
                        </a:rPr>
                        <a:t>c</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a:solidFill>
                            <a:schemeClr val="tx2">
                              <a:lumMod val="75000"/>
                            </a:schemeClr>
                          </a:solidFill>
                          <a:effectLst/>
                        </a:rPr>
                        <a:t>f:3</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a:solidFill>
                            <a:schemeClr val="tx2">
                              <a:lumMod val="75000"/>
                            </a:schemeClr>
                          </a:solidFill>
                          <a:effectLst/>
                        </a:rPr>
                        <a:t>{f:3}-c</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c, {</a:t>
                      </a:r>
                      <a:r>
                        <a:rPr lang="en-US" sz="2400" dirty="0" err="1">
                          <a:solidFill>
                            <a:schemeClr val="tx2">
                              <a:lumMod val="75000"/>
                            </a:schemeClr>
                          </a:solidFill>
                          <a:effectLst/>
                        </a:rPr>
                        <a:t>f,c</a:t>
                      </a:r>
                      <a:r>
                        <a:rPr lang="en-US" sz="2400" dirty="0">
                          <a:solidFill>
                            <a:schemeClr val="tx2">
                              <a:lumMod val="75000"/>
                            </a:schemeClr>
                          </a:solidFill>
                          <a:effectLst/>
                        </a:rPr>
                        <a:t>}</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r>
              <a:tr h="666115">
                <a:tc>
                  <a:txBody>
                    <a:bodyPr/>
                    <a:lstStyle/>
                    <a:p>
                      <a:pPr algn="ctr">
                        <a:lnSpc>
                          <a:spcPct val="150000"/>
                        </a:lnSpc>
                        <a:spcBef>
                          <a:spcPts val="100"/>
                        </a:spcBef>
                        <a:spcAft>
                          <a:spcPts val="100"/>
                        </a:spcAft>
                      </a:pPr>
                      <a:r>
                        <a:rPr lang="en-US" sz="2400">
                          <a:solidFill>
                            <a:schemeClr val="tx2">
                              <a:lumMod val="75000"/>
                            </a:schemeClr>
                          </a:solidFill>
                          <a:effectLst/>
                        </a:rPr>
                        <a:t>f</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a:solidFill>
                            <a:schemeClr val="tx2">
                              <a:lumMod val="75000"/>
                            </a:schemeClr>
                          </a:solidFill>
                          <a:effectLst/>
                        </a:rPr>
                        <a:t>∅</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a:solidFill>
                            <a:schemeClr val="tx2">
                              <a:lumMod val="75000"/>
                            </a:schemeClr>
                          </a:solidFill>
                          <a:effectLst/>
                        </a:rPr>
                        <a:t>∅</a:t>
                      </a:r>
                      <a:endParaRPr lang="en-US" sz="240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c>
                  <a:txBody>
                    <a:bodyPr/>
                    <a:lstStyle/>
                    <a:p>
                      <a:pPr algn="ctr">
                        <a:lnSpc>
                          <a:spcPct val="150000"/>
                        </a:lnSpc>
                        <a:spcBef>
                          <a:spcPts val="100"/>
                        </a:spcBef>
                        <a:spcAft>
                          <a:spcPts val="100"/>
                        </a:spcAft>
                      </a:pPr>
                      <a:r>
                        <a:rPr lang="en-US" sz="2400" dirty="0">
                          <a:solidFill>
                            <a:schemeClr val="tx2">
                              <a:lumMod val="75000"/>
                            </a:schemeClr>
                          </a:solidFill>
                          <a:effectLst/>
                        </a:rPr>
                        <a:t>f</a:t>
                      </a:r>
                      <a:endParaRPr lang="en-US" sz="2400"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a:tc>
              </a:tr>
            </a:tbl>
          </a:graphicData>
        </a:graphic>
      </p:graphicFrame>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16/32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3"/>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4"/>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5"/>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6"/>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8"/>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9"/>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0"/>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1"/>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2"/>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3"/>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14"/>
            <a:stretch>
              <a:fillRect/>
            </a:stretch>
          </a:blipFill>
          <a:ln cap="sq">
            <a:noFill/>
            <a:prstDash val="solid"/>
            <a:miter/>
          </a:ln>
        </p:spPr>
      </p:sp>
      <p:sp>
        <p:nvSpPr>
          <p:cNvPr id="19" name="TextBox 8"/>
          <p:cNvSpPr txBox="1"/>
          <p:nvPr/>
        </p:nvSpPr>
        <p:spPr>
          <a:xfrm>
            <a:off x="4038600" y="4666615"/>
            <a:ext cx="10321290" cy="502285"/>
          </a:xfrm>
          <a:prstGeom prst="rect">
            <a:avLst/>
          </a:prstGeom>
        </p:spPr>
        <p:txBody>
          <a:bodyPr wrap="square" lIns="0" tIns="0" rIns="0" bIns="0" rtlCol="0" anchor="t">
            <a:spAutoFit/>
          </a:bodyPr>
          <a:lstStyle/>
          <a:p>
            <a:pPr algn="ctr">
              <a:lnSpc>
                <a:spcPts val="3920"/>
              </a:lnSpc>
            </a:pPr>
            <a:r>
              <a:rPr lang="en-US" altLang="vi-VN" sz="4800" b="1">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rPr>
              <a:t>CÀI ĐẶT THỬ NGHIỆM</a:t>
            </a:r>
            <a:endParaRPr lang="en-US" altLang="vi-VN"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endParaRPr>
          </a:p>
        </p:txBody>
      </p:sp>
      <p:sp>
        <p:nvSpPr>
          <p:cNvPr id="20" name="TextBox 9"/>
          <p:cNvSpPr txBox="1"/>
          <p:nvPr/>
        </p:nvSpPr>
        <p:spPr>
          <a:xfrm>
            <a:off x="7642225" y="3238500"/>
            <a:ext cx="3491865" cy="862965"/>
          </a:xfrm>
          <a:prstGeom prst="rect">
            <a:avLst/>
          </a:prstGeom>
        </p:spPr>
        <p:txBody>
          <a:bodyPr wrap="square" lIns="0" tIns="0" rIns="0" bIns="0" rtlCol="0" anchor="t">
            <a:spAutoFit/>
          </a:bodyPr>
          <a:lstStyle/>
          <a:p>
            <a:pPr algn="l">
              <a:lnSpc>
                <a:spcPts val="6730"/>
              </a:lnSpc>
            </a:pPr>
            <a:r>
              <a:rPr 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rPr>
              <a:t>CHƯƠNG </a:t>
            </a:r>
            <a:r>
              <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rPr>
              <a:t>3</a:t>
            </a:r>
            <a:endPar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endParaRPr>
          </a:p>
        </p:txBody>
      </p:sp>
      <p:sp>
        <p:nvSpPr>
          <p:cNvPr id="3"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17/32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 name="Group 2"/>
          <p:cNvGrpSpPr/>
          <p:nvPr/>
        </p:nvGrpSpPr>
        <p:grpSpPr>
          <a:xfrm>
            <a:off x="1371600" y="1562100"/>
            <a:ext cx="7732395" cy="3601085"/>
            <a:chOff x="0" y="0"/>
            <a:chExt cx="2036593" cy="648233"/>
          </a:xfrm>
        </p:grpSpPr>
        <p:sp>
          <p:nvSpPr>
            <p:cNvPr id="4" name="Freeform 3"/>
            <p:cNvSpPr/>
            <p:nvPr/>
          </p:nvSpPr>
          <p:spPr>
            <a:xfrm>
              <a:off x="0" y="0"/>
              <a:ext cx="2036593" cy="648233"/>
            </a:xfrm>
            <a:custGeom>
              <a:avLst/>
              <a:gdLst/>
              <a:ahLst/>
              <a:cxnLst/>
              <a:rect l="l" t="t" r="r" b="b"/>
              <a:pathLst>
                <a:path w="2036593" h="648233">
                  <a:moveTo>
                    <a:pt x="0" y="0"/>
                  </a:moveTo>
                  <a:lnTo>
                    <a:pt x="2036593" y="0"/>
                  </a:lnTo>
                  <a:lnTo>
                    <a:pt x="2036593" y="648233"/>
                  </a:lnTo>
                  <a:lnTo>
                    <a:pt x="0" y="648233"/>
                  </a:lnTo>
                  <a:close/>
                </a:path>
              </a:pathLst>
            </a:custGeom>
            <a:solidFill>
              <a:srgbClr val="000000">
                <a:alpha val="0"/>
              </a:srgbClr>
            </a:solidFill>
            <a:ln w="38100" cap="sq">
              <a:solidFill>
                <a:srgbClr val="000000"/>
              </a:solidFill>
              <a:prstDash val="solid"/>
              <a:miter/>
            </a:ln>
          </p:spPr>
        </p:sp>
        <p:sp>
          <p:nvSpPr>
            <p:cNvPr id="5" name="TextBox 4"/>
            <p:cNvSpPr txBox="1"/>
            <p:nvPr/>
          </p:nvSpPr>
          <p:spPr>
            <a:xfrm>
              <a:off x="0" y="0"/>
              <a:ext cx="2036593" cy="648233"/>
            </a:xfrm>
            <a:prstGeom prst="rect">
              <a:avLst/>
            </a:prstGeom>
          </p:spPr>
          <p:txBody>
            <a:bodyPr lIns="50800" tIns="50800" rIns="50800" bIns="50800" rtlCol="0" anchor="ctr"/>
            <a:lstStyle/>
            <a:p>
              <a:pPr algn="ctr">
                <a:lnSpc>
                  <a:spcPts val="2890"/>
                </a:lnSpc>
              </a:pPr>
              <a:endParaRPr>
                <a:solidFill>
                  <a:schemeClr val="tx2">
                    <a:lumMod val="75000"/>
                  </a:schemeClr>
                </a:solidFill>
              </a:endParaRPr>
            </a:p>
          </p:txBody>
        </p:sp>
      </p:grpSp>
      <p:grpSp>
        <p:nvGrpSpPr>
          <p:cNvPr id="6" name="Group 5"/>
          <p:cNvGrpSpPr/>
          <p:nvPr/>
        </p:nvGrpSpPr>
        <p:grpSpPr>
          <a:xfrm>
            <a:off x="1676400" y="1245235"/>
            <a:ext cx="4258310" cy="673100"/>
            <a:chOff x="0" y="0"/>
            <a:chExt cx="943163" cy="177358"/>
          </a:xfrm>
        </p:grpSpPr>
        <p:sp>
          <p:nvSpPr>
            <p:cNvPr id="7" name="Freeform 6"/>
            <p:cNvSpPr/>
            <p:nvPr/>
          </p:nvSpPr>
          <p:spPr>
            <a:xfrm>
              <a:off x="0" y="0"/>
              <a:ext cx="943163" cy="177358"/>
            </a:xfrm>
            <a:custGeom>
              <a:avLst/>
              <a:gdLst/>
              <a:ahLst/>
              <a:cxnLst/>
              <a:rect l="l" t="t" r="r" b="b"/>
              <a:pathLst>
                <a:path w="943163" h="177358">
                  <a:moveTo>
                    <a:pt x="0" y="0"/>
                  </a:moveTo>
                  <a:lnTo>
                    <a:pt x="943163" y="0"/>
                  </a:lnTo>
                  <a:lnTo>
                    <a:pt x="943163" y="177358"/>
                  </a:lnTo>
                  <a:lnTo>
                    <a:pt x="0" y="177358"/>
                  </a:lnTo>
                  <a:close/>
                </a:path>
              </a:pathLst>
            </a:custGeom>
            <a:solidFill>
              <a:srgbClr val="F3F6FA"/>
            </a:solidFill>
            <a:ln>
              <a:solidFill>
                <a:schemeClr val="tx2">
                  <a:lumMod val="50000"/>
                </a:schemeClr>
              </a:solidFill>
            </a:ln>
          </p:spPr>
        </p:sp>
        <p:sp>
          <p:nvSpPr>
            <p:cNvPr id="8" name="TextBox 7"/>
            <p:cNvSpPr txBox="1"/>
            <p:nvPr/>
          </p:nvSpPr>
          <p:spPr>
            <a:xfrm>
              <a:off x="0" y="0"/>
              <a:ext cx="943163" cy="177358"/>
            </a:xfrm>
            <a:prstGeom prst="rect">
              <a:avLst/>
            </a:prstGeom>
            <a:ln>
              <a:solidFill>
                <a:schemeClr val="tx2">
                  <a:lumMod val="50000"/>
                </a:schemeClr>
              </a:solidFill>
            </a:ln>
          </p:spPr>
          <p:txBody>
            <a:bodyPr lIns="50800" tIns="50800" rIns="50800" bIns="50800" rtlCol="0" anchor="ctr"/>
            <a:lstStyle/>
            <a:p>
              <a:pPr algn="ctr">
                <a:lnSpc>
                  <a:spcPts val="2890"/>
                </a:lnSpc>
              </a:pPr>
              <a:endParaRPr>
                <a:solidFill>
                  <a:schemeClr val="tx2">
                    <a:lumMod val="75000"/>
                  </a:schemeClr>
                </a:solidFill>
              </a:endParaRPr>
            </a:p>
          </p:txBody>
        </p:sp>
      </p:grpSp>
      <p:sp>
        <p:nvSpPr>
          <p:cNvPr id="9" name="TextBox 8"/>
          <p:cNvSpPr txBox="1"/>
          <p:nvPr/>
        </p:nvSpPr>
        <p:spPr>
          <a:xfrm>
            <a:off x="1752600" y="1372235"/>
            <a:ext cx="4254500" cy="432435"/>
          </a:xfrm>
          <a:prstGeom prst="rect">
            <a:avLst/>
          </a:prstGeom>
        </p:spPr>
        <p:txBody>
          <a:bodyPr wrap="square" lIns="0" tIns="0" rIns="0" bIns="0" rtlCol="0" anchor="t">
            <a:spAutoFit/>
          </a:bodyPr>
          <a:lstStyle/>
          <a:p>
            <a:pPr algn="ctr">
              <a:lnSpc>
                <a:spcPts val="3375"/>
              </a:lnSpc>
            </a:pPr>
            <a:r>
              <a:rPr lang="vi-VN" sz="36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Ngôn ngữ lập trình</a:t>
            </a:r>
            <a:endParaRPr lang="vi-VN" sz="36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endParaRPr>
          </a:p>
        </p:txBody>
      </p:sp>
      <p:sp>
        <p:nvSpPr>
          <p:cNvPr id="10" name="TextBox 9"/>
          <p:cNvSpPr txBox="1"/>
          <p:nvPr/>
        </p:nvSpPr>
        <p:spPr>
          <a:xfrm>
            <a:off x="1676400" y="2109470"/>
            <a:ext cx="7266305" cy="2954655"/>
          </a:xfrm>
          <a:prstGeom prst="rect">
            <a:avLst/>
          </a:prstGeom>
        </p:spPr>
        <p:txBody>
          <a:bodyPr wrap="square" lIns="0" tIns="0" rIns="0" bIns="0" rtlCol="0" anchor="t">
            <a:spAutoFit/>
          </a:bodyPr>
          <a:lstStyle/>
          <a:p>
            <a:pPr algn="just"/>
            <a:r>
              <a:rPr lang="vi-VN" sz="3200" b="1" dirty="0">
                <a:solidFill>
                  <a:schemeClr val="accent1">
                    <a:lumMod val="50000"/>
                  </a:schemeClr>
                </a:solidFill>
                <a:latin typeface="Times New Roman" panose="02020603050405020304" pitchFamily="18" charset="0"/>
                <a:cs typeface="Times New Roman" panose="02020603050405020304" pitchFamily="18" charset="0"/>
              </a:rPr>
              <a:t>Ngôn ngữ lập trình</a:t>
            </a:r>
            <a:r>
              <a:rPr lang="vi-VN" sz="3200" dirty="0">
                <a:solidFill>
                  <a:schemeClr val="accent1">
                    <a:lumMod val="50000"/>
                  </a:schemeClr>
                </a:solidFill>
                <a:latin typeface="Times New Roman" panose="02020603050405020304" pitchFamily="18" charset="0"/>
                <a:cs typeface="Times New Roman" panose="02020603050405020304" pitchFamily="18" charset="0"/>
              </a:rPr>
              <a:t>:</a:t>
            </a:r>
            <a:r>
              <a:rPr lang="vi-VN" sz="3200" i="1" dirty="0">
                <a:solidFill>
                  <a:schemeClr val="accent1">
                    <a:lumMod val="50000"/>
                  </a:schemeClr>
                </a:solidFill>
                <a:latin typeface="Times New Roman" panose="02020603050405020304" pitchFamily="18" charset="0"/>
                <a:cs typeface="Times New Roman" panose="02020603050405020304" pitchFamily="18" charset="0"/>
              </a:rPr>
              <a:t> </a:t>
            </a:r>
            <a:r>
              <a:rPr lang="vi-VN" sz="3200" b="1" i="1" dirty="0">
                <a:solidFill>
                  <a:schemeClr val="accent1">
                    <a:lumMod val="50000"/>
                  </a:schemeClr>
                </a:solidFill>
                <a:latin typeface="Times New Roman" panose="02020603050405020304" pitchFamily="18" charset="0"/>
                <a:cs typeface="Times New Roman" panose="02020603050405020304" pitchFamily="18" charset="0"/>
              </a:rPr>
              <a:t>Python</a:t>
            </a:r>
            <a:r>
              <a:rPr lang="vi-VN" sz="3200" dirty="0">
                <a:solidFill>
                  <a:schemeClr val="accent1">
                    <a:lumMod val="50000"/>
                  </a:schemeClr>
                </a:solidFill>
                <a:latin typeface="Times New Roman" panose="02020603050405020304" pitchFamily="18" charset="0"/>
                <a:cs typeface="Times New Roman" panose="02020603050405020304" pitchFamily="18" charset="0"/>
              </a:rPr>
              <a:t> là lựa chọn hàng đầu cho việc xử lý và phân tích dữ liệu vì tính dễ sử dụng và hỗ trợ từ cộng đồng lớn. Các thư viện liên quan đến khai phá dữ liệu cũng dễ dàng tích hợp vào Python, giúp tối ưu hóa quá trình triển khai thuật toán.</a:t>
            </a:r>
            <a:endParaRPr lang="vi-VN" sz="3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2" name="Freeform 11"/>
          <p:cNvSpPr/>
          <p:nvPr/>
        </p:nvSpPr>
        <p:spPr>
          <a:xfrm>
            <a:off x="1371600" y="5981700"/>
            <a:ext cx="7732395" cy="3624580"/>
          </a:xfrm>
          <a:custGeom>
            <a:avLst/>
            <a:gdLst/>
            <a:ahLst/>
            <a:cxnLst/>
            <a:rect l="l" t="t" r="r" b="b"/>
            <a:pathLst>
              <a:path w="2036593" h="648233">
                <a:moveTo>
                  <a:pt x="0" y="0"/>
                </a:moveTo>
                <a:lnTo>
                  <a:pt x="2036593" y="0"/>
                </a:lnTo>
                <a:lnTo>
                  <a:pt x="2036593" y="648233"/>
                </a:lnTo>
                <a:lnTo>
                  <a:pt x="0" y="648233"/>
                </a:lnTo>
                <a:close/>
              </a:path>
            </a:pathLst>
          </a:custGeom>
          <a:solidFill>
            <a:srgbClr val="000000">
              <a:alpha val="0"/>
            </a:srgbClr>
          </a:solidFill>
          <a:ln w="38100" cap="sq">
            <a:solidFill>
              <a:srgbClr val="000000"/>
            </a:solidFill>
            <a:prstDash val="solid"/>
            <a:miter/>
          </a:ln>
        </p:spPr>
      </p:sp>
      <p:grpSp>
        <p:nvGrpSpPr>
          <p:cNvPr id="14" name="Group 13"/>
          <p:cNvGrpSpPr/>
          <p:nvPr/>
        </p:nvGrpSpPr>
        <p:grpSpPr>
          <a:xfrm>
            <a:off x="1676400" y="5595620"/>
            <a:ext cx="4598035" cy="673100"/>
            <a:chOff x="0" y="0"/>
            <a:chExt cx="1236225" cy="177358"/>
          </a:xfrm>
        </p:grpSpPr>
        <p:sp>
          <p:nvSpPr>
            <p:cNvPr id="15" name="Freeform 14"/>
            <p:cNvSpPr/>
            <p:nvPr/>
          </p:nvSpPr>
          <p:spPr>
            <a:xfrm>
              <a:off x="0" y="0"/>
              <a:ext cx="1236225" cy="177358"/>
            </a:xfrm>
            <a:custGeom>
              <a:avLst/>
              <a:gdLst/>
              <a:ahLst/>
              <a:cxnLst/>
              <a:rect l="l" t="t" r="r" b="b"/>
              <a:pathLst>
                <a:path w="1236225" h="177358">
                  <a:moveTo>
                    <a:pt x="0" y="0"/>
                  </a:moveTo>
                  <a:lnTo>
                    <a:pt x="1236225" y="0"/>
                  </a:lnTo>
                  <a:lnTo>
                    <a:pt x="1236225" y="177358"/>
                  </a:lnTo>
                  <a:lnTo>
                    <a:pt x="0" y="177358"/>
                  </a:lnTo>
                  <a:close/>
                </a:path>
              </a:pathLst>
            </a:custGeom>
            <a:solidFill>
              <a:srgbClr val="F3F6FA"/>
            </a:solidFill>
            <a:ln>
              <a:solidFill>
                <a:schemeClr val="tx2">
                  <a:lumMod val="50000"/>
                </a:schemeClr>
              </a:solidFill>
            </a:ln>
          </p:spPr>
        </p:sp>
        <p:sp>
          <p:nvSpPr>
            <p:cNvPr id="16" name="TextBox 15"/>
            <p:cNvSpPr txBox="1"/>
            <p:nvPr/>
          </p:nvSpPr>
          <p:spPr>
            <a:xfrm>
              <a:off x="0" y="0"/>
              <a:ext cx="1236225" cy="177358"/>
            </a:xfrm>
            <a:prstGeom prst="rect">
              <a:avLst/>
            </a:prstGeom>
            <a:ln>
              <a:solidFill>
                <a:schemeClr val="tx2">
                  <a:lumMod val="50000"/>
                </a:schemeClr>
              </a:solidFill>
            </a:ln>
          </p:spPr>
          <p:txBody>
            <a:bodyPr lIns="50800" tIns="50800" rIns="50800" bIns="50800" rtlCol="0" anchor="ctr"/>
            <a:lstStyle/>
            <a:p>
              <a:pPr algn="ctr">
                <a:lnSpc>
                  <a:spcPts val="2890"/>
                </a:lnSpc>
              </a:pPr>
              <a:endParaRPr>
                <a:solidFill>
                  <a:schemeClr val="tx2">
                    <a:lumMod val="75000"/>
                  </a:schemeClr>
                </a:solidFill>
              </a:endParaRPr>
            </a:p>
          </p:txBody>
        </p:sp>
      </p:grpSp>
      <p:sp>
        <p:nvSpPr>
          <p:cNvPr id="17" name="TextBox 16"/>
          <p:cNvSpPr txBox="1"/>
          <p:nvPr/>
        </p:nvSpPr>
        <p:spPr>
          <a:xfrm>
            <a:off x="1600357" y="5753082"/>
            <a:ext cx="4693792" cy="432435"/>
          </a:xfrm>
          <a:prstGeom prst="rect">
            <a:avLst/>
          </a:prstGeom>
        </p:spPr>
        <p:txBody>
          <a:bodyPr wrap="square" lIns="0" tIns="0" rIns="0" bIns="0" rtlCol="0" anchor="t">
            <a:spAutoFit/>
          </a:bodyPr>
          <a:lstStyle/>
          <a:p>
            <a:pPr algn="ctr">
              <a:lnSpc>
                <a:spcPts val="3375"/>
              </a:lnSpc>
            </a:pPr>
            <a:r>
              <a:rPr lang="vi-VN" sz="36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Môi trường phát triển</a:t>
            </a:r>
            <a:endParaRPr lang="vi-VN" sz="36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endParaRPr>
          </a:p>
        </p:txBody>
      </p:sp>
      <p:sp>
        <p:nvSpPr>
          <p:cNvPr id="18" name="TextBox 17"/>
          <p:cNvSpPr txBox="1"/>
          <p:nvPr/>
        </p:nvSpPr>
        <p:spPr>
          <a:xfrm>
            <a:off x="1780697" y="6438693"/>
            <a:ext cx="7162144" cy="2461895"/>
          </a:xfrm>
          <a:prstGeom prst="rect">
            <a:avLst/>
          </a:prstGeom>
        </p:spPr>
        <p:txBody>
          <a:bodyPr lIns="0" tIns="0" rIns="0" bIns="0" rtlCol="0" anchor="t">
            <a:spAutoFit/>
          </a:bodyPr>
          <a:lstStyle/>
          <a:p>
            <a:pPr algn="just"/>
            <a:r>
              <a:rPr lang="vi-VN" sz="3200" b="1" i="1" dirty="0">
                <a:solidFill>
                  <a:schemeClr val="accent1">
                    <a:lumMod val="50000"/>
                  </a:schemeClr>
                </a:solidFill>
                <a:latin typeface="Times New Roman" panose="02020603050405020304" pitchFamily="18" charset="0"/>
                <a:cs typeface="Times New Roman" panose="02020603050405020304" pitchFamily="18" charset="0"/>
              </a:rPr>
              <a:t>Colab</a:t>
            </a:r>
            <a:r>
              <a:rPr lang="vi-VN" sz="3200" dirty="0">
                <a:solidFill>
                  <a:schemeClr val="accent1">
                    <a:lumMod val="50000"/>
                  </a:schemeClr>
                </a:solidFill>
                <a:latin typeface="Times New Roman" panose="02020603050405020304" pitchFamily="18" charset="0"/>
                <a:cs typeface="Times New Roman" panose="02020603050405020304" pitchFamily="18" charset="0"/>
              </a:rPr>
              <a:t> hay còn gọi là </a:t>
            </a:r>
            <a:r>
              <a:rPr lang="vi-VN" sz="3200" b="1" i="1" dirty="0">
                <a:solidFill>
                  <a:schemeClr val="accent1">
                    <a:lumMod val="50000"/>
                  </a:schemeClr>
                </a:solidFill>
                <a:latin typeface="Times New Roman" panose="02020603050405020304" pitchFamily="18" charset="0"/>
                <a:cs typeface="Times New Roman" panose="02020603050405020304" pitchFamily="18" charset="0"/>
              </a:rPr>
              <a:t>"Colaboratory"</a:t>
            </a:r>
            <a:r>
              <a:rPr lang="vi-VN" sz="3200" b="1" dirty="0">
                <a:solidFill>
                  <a:schemeClr val="accent1">
                    <a:lumMod val="50000"/>
                  </a:schemeClr>
                </a:solidFill>
                <a:latin typeface="Times New Roman" panose="02020603050405020304" pitchFamily="18" charset="0"/>
                <a:cs typeface="Times New Roman" panose="02020603050405020304" pitchFamily="18" charset="0"/>
              </a:rPr>
              <a:t> </a:t>
            </a:r>
            <a:r>
              <a:rPr lang="vi-VN" sz="3200" dirty="0">
                <a:solidFill>
                  <a:schemeClr val="accent1">
                    <a:lumMod val="50000"/>
                  </a:schemeClr>
                </a:solidFill>
                <a:latin typeface="Times New Roman" panose="02020603050405020304" pitchFamily="18" charset="0"/>
                <a:cs typeface="Times New Roman" panose="02020603050405020304" pitchFamily="18" charset="0"/>
              </a:rPr>
              <a:t>cho phép bạn viết và thực thi Python trong trình duyệt với các lợi ích như không yêu cầu cấu hình, được quyền truy cập miễn phí vào GPU và chia sẻ dễ dàng.</a:t>
            </a:r>
            <a:endParaRPr lang="vi-VN" sz="3200" dirty="0">
              <a:solidFill>
                <a:schemeClr val="accent1">
                  <a:lumMod val="50000"/>
                </a:schemeClr>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9526905" y="1562100"/>
            <a:ext cx="8063865" cy="8075295"/>
            <a:chOff x="0" y="0"/>
            <a:chExt cx="2036593" cy="648233"/>
          </a:xfrm>
        </p:grpSpPr>
        <p:sp>
          <p:nvSpPr>
            <p:cNvPr id="20" name="Freeform 19"/>
            <p:cNvSpPr/>
            <p:nvPr/>
          </p:nvSpPr>
          <p:spPr>
            <a:xfrm>
              <a:off x="0" y="0"/>
              <a:ext cx="2036593" cy="648233"/>
            </a:xfrm>
            <a:custGeom>
              <a:avLst/>
              <a:gdLst/>
              <a:ahLst/>
              <a:cxnLst/>
              <a:rect l="l" t="t" r="r" b="b"/>
              <a:pathLst>
                <a:path w="2036593" h="648233">
                  <a:moveTo>
                    <a:pt x="0" y="0"/>
                  </a:moveTo>
                  <a:lnTo>
                    <a:pt x="2036593" y="0"/>
                  </a:lnTo>
                  <a:lnTo>
                    <a:pt x="2036593" y="648233"/>
                  </a:lnTo>
                  <a:lnTo>
                    <a:pt x="0" y="648233"/>
                  </a:lnTo>
                  <a:close/>
                </a:path>
              </a:pathLst>
            </a:custGeom>
            <a:solidFill>
              <a:srgbClr val="000000">
                <a:alpha val="0"/>
              </a:srgbClr>
            </a:solidFill>
            <a:ln w="38100" cap="sq">
              <a:solidFill>
                <a:srgbClr val="000000"/>
              </a:solidFill>
              <a:prstDash val="solid"/>
              <a:miter/>
            </a:ln>
          </p:spPr>
        </p:sp>
        <p:sp>
          <p:nvSpPr>
            <p:cNvPr id="21" name="TextBox 20"/>
            <p:cNvSpPr txBox="1"/>
            <p:nvPr/>
          </p:nvSpPr>
          <p:spPr>
            <a:xfrm>
              <a:off x="0" y="0"/>
              <a:ext cx="2036593" cy="648233"/>
            </a:xfrm>
            <a:prstGeom prst="rect">
              <a:avLst/>
            </a:prstGeom>
          </p:spPr>
          <p:txBody>
            <a:bodyPr lIns="50800" tIns="50800" rIns="50800" bIns="50800" rtlCol="0" anchor="ctr"/>
            <a:lstStyle/>
            <a:p>
              <a:pPr algn="ctr">
                <a:lnSpc>
                  <a:spcPts val="2890"/>
                </a:lnSpc>
              </a:pPr>
              <a:endParaRPr>
                <a:solidFill>
                  <a:schemeClr val="tx2">
                    <a:lumMod val="75000"/>
                  </a:schemeClr>
                </a:solidFill>
              </a:endParaRPr>
            </a:p>
          </p:txBody>
        </p:sp>
      </p:grpSp>
      <p:grpSp>
        <p:nvGrpSpPr>
          <p:cNvPr id="22" name="Group 21"/>
          <p:cNvGrpSpPr/>
          <p:nvPr/>
        </p:nvGrpSpPr>
        <p:grpSpPr>
          <a:xfrm>
            <a:off x="10100945" y="1257300"/>
            <a:ext cx="4628515" cy="673100"/>
            <a:chOff x="0" y="0"/>
            <a:chExt cx="1886326" cy="177358"/>
          </a:xfrm>
        </p:grpSpPr>
        <p:sp>
          <p:nvSpPr>
            <p:cNvPr id="23" name="Freeform 22"/>
            <p:cNvSpPr/>
            <p:nvPr/>
          </p:nvSpPr>
          <p:spPr>
            <a:xfrm>
              <a:off x="0" y="0"/>
              <a:ext cx="1886326" cy="177358"/>
            </a:xfrm>
            <a:custGeom>
              <a:avLst/>
              <a:gdLst/>
              <a:ahLst/>
              <a:cxnLst/>
              <a:rect l="l" t="t" r="r" b="b"/>
              <a:pathLst>
                <a:path w="1886326" h="177358">
                  <a:moveTo>
                    <a:pt x="0" y="0"/>
                  </a:moveTo>
                  <a:lnTo>
                    <a:pt x="1886326" y="0"/>
                  </a:lnTo>
                  <a:lnTo>
                    <a:pt x="1886326" y="177358"/>
                  </a:lnTo>
                  <a:lnTo>
                    <a:pt x="0" y="177358"/>
                  </a:lnTo>
                  <a:close/>
                </a:path>
              </a:pathLst>
            </a:custGeom>
            <a:solidFill>
              <a:srgbClr val="F3F6FA"/>
            </a:solidFill>
            <a:ln>
              <a:solidFill>
                <a:schemeClr val="tx2">
                  <a:lumMod val="50000"/>
                </a:schemeClr>
              </a:solidFill>
            </a:ln>
          </p:spPr>
        </p:sp>
        <p:sp>
          <p:nvSpPr>
            <p:cNvPr id="24" name="TextBox 23"/>
            <p:cNvSpPr txBox="1"/>
            <p:nvPr/>
          </p:nvSpPr>
          <p:spPr>
            <a:xfrm>
              <a:off x="0" y="0"/>
              <a:ext cx="1886326" cy="177358"/>
            </a:xfrm>
            <a:prstGeom prst="rect">
              <a:avLst/>
            </a:prstGeom>
            <a:ln>
              <a:solidFill>
                <a:schemeClr val="tx2">
                  <a:lumMod val="50000"/>
                </a:schemeClr>
              </a:solidFill>
            </a:ln>
          </p:spPr>
          <p:txBody>
            <a:bodyPr lIns="50800" tIns="50800" rIns="50800" bIns="50800" rtlCol="0" anchor="ctr"/>
            <a:lstStyle/>
            <a:p>
              <a:pPr algn="ctr">
                <a:lnSpc>
                  <a:spcPts val="2890"/>
                </a:lnSpc>
              </a:pPr>
              <a:endParaRPr>
                <a:solidFill>
                  <a:schemeClr val="tx2">
                    <a:lumMod val="75000"/>
                  </a:schemeClr>
                </a:solidFill>
              </a:endParaRPr>
            </a:p>
          </p:txBody>
        </p:sp>
      </p:grpSp>
      <p:sp>
        <p:nvSpPr>
          <p:cNvPr id="25" name="TextBox 24"/>
          <p:cNvSpPr txBox="1"/>
          <p:nvPr/>
        </p:nvSpPr>
        <p:spPr>
          <a:xfrm>
            <a:off x="9753600" y="1409700"/>
            <a:ext cx="5389245" cy="432435"/>
          </a:xfrm>
          <a:prstGeom prst="rect">
            <a:avLst/>
          </a:prstGeom>
        </p:spPr>
        <p:txBody>
          <a:bodyPr wrap="square" lIns="0" tIns="0" rIns="0" bIns="0" rtlCol="0" anchor="t">
            <a:spAutoFit/>
          </a:bodyPr>
          <a:lstStyle/>
          <a:p>
            <a:pPr algn="ctr">
              <a:lnSpc>
                <a:spcPts val="3375"/>
              </a:lnSpc>
            </a:pPr>
            <a:r>
              <a:rPr lang="vi-VN" sz="36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Các thư viện Python</a:t>
            </a:r>
            <a:endParaRPr lang="vi-VN" sz="36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endParaRPr>
          </a:p>
        </p:txBody>
      </p:sp>
      <p:sp>
        <p:nvSpPr>
          <p:cNvPr id="26" name="TextBox 25"/>
          <p:cNvSpPr txBox="1"/>
          <p:nvPr/>
        </p:nvSpPr>
        <p:spPr>
          <a:xfrm>
            <a:off x="9905864" y="2171528"/>
            <a:ext cx="7162144" cy="7386320"/>
          </a:xfrm>
          <a:prstGeom prst="rect">
            <a:avLst/>
          </a:prstGeom>
        </p:spPr>
        <p:txBody>
          <a:bodyPr lIns="0" tIns="0" rIns="0" bIns="0" rtlCol="0" anchor="t">
            <a:spAutoFit/>
          </a:bodyPr>
          <a:lstStyle/>
          <a:p>
            <a:pPr marL="342900" indent="-3429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cs typeface="Times New Roman" panose="02020603050405020304" pitchFamily="18" charset="0"/>
              </a:rPr>
              <a:t>Pandas</a:t>
            </a:r>
            <a:r>
              <a:rPr lang="vi-VN" sz="3200" dirty="0">
                <a:solidFill>
                  <a:schemeClr val="accent1">
                    <a:lumMod val="50000"/>
                  </a:schemeClr>
                </a:solidFill>
                <a:latin typeface="Times New Roman" panose="02020603050405020304" pitchFamily="18" charset="0"/>
                <a:cs typeface="Times New Roman" panose="02020603050405020304" pitchFamily="18" charset="0"/>
              </a:rPr>
              <a:t>: Đây là thư viện quan trọng nhất để quản lý dữ liệu trong Python.</a:t>
            </a:r>
            <a:endParaRPr lang="vi-VN" sz="32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cs typeface="Times New Roman" panose="02020603050405020304" pitchFamily="18" charset="0"/>
              </a:rPr>
              <a:t>Numpy</a:t>
            </a:r>
            <a:r>
              <a:rPr lang="vi-VN" sz="3200" dirty="0">
                <a:solidFill>
                  <a:schemeClr val="accent1">
                    <a:lumMod val="50000"/>
                  </a:schemeClr>
                </a:solidFill>
                <a:latin typeface="Times New Roman" panose="02020603050405020304" pitchFamily="18" charset="0"/>
                <a:cs typeface="Times New Roman" panose="02020603050405020304" pitchFamily="18" charset="0"/>
              </a:rPr>
              <a:t>: numpy hỗ trợ các phép toán trên mảng và ma trận, tối ưu hóa hiệu suất tính toán, đặc biệt hữu ích khi xử lý dữ liệu lớn và tính toán các chỉ số thống kê.</a:t>
            </a:r>
            <a:endParaRPr lang="vi-VN" sz="32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cs typeface="Times New Roman" panose="02020603050405020304" pitchFamily="18" charset="0"/>
              </a:rPr>
              <a:t>Matplotlib</a:t>
            </a:r>
            <a:r>
              <a:rPr lang="vi-VN" sz="3200" dirty="0">
                <a:solidFill>
                  <a:schemeClr val="accent1">
                    <a:lumMod val="50000"/>
                  </a:schemeClr>
                </a:solidFill>
                <a:latin typeface="Times New Roman" panose="02020603050405020304" pitchFamily="18" charset="0"/>
                <a:cs typeface="Times New Roman" panose="02020603050405020304" pitchFamily="18" charset="0"/>
              </a:rPr>
              <a:t> và </a:t>
            </a:r>
            <a:r>
              <a:rPr lang="vi-VN" sz="3200" b="1" dirty="0">
                <a:solidFill>
                  <a:schemeClr val="accent1">
                    <a:lumMod val="50000"/>
                  </a:schemeClr>
                </a:solidFill>
                <a:latin typeface="Times New Roman" panose="02020603050405020304" pitchFamily="18" charset="0"/>
                <a:cs typeface="Times New Roman" panose="02020603050405020304" pitchFamily="18" charset="0"/>
              </a:rPr>
              <a:t>seaborn</a:t>
            </a:r>
            <a:r>
              <a:rPr lang="vi-VN" sz="3200" dirty="0">
                <a:solidFill>
                  <a:schemeClr val="accent1">
                    <a:lumMod val="50000"/>
                  </a:schemeClr>
                </a:solidFill>
                <a:latin typeface="Times New Roman" panose="02020603050405020304" pitchFamily="18" charset="0"/>
                <a:cs typeface="Times New Roman" panose="02020603050405020304" pitchFamily="18" charset="0"/>
              </a:rPr>
              <a:t>: Các thư viện này dùng để tạo biểu đồ và hình ảnh minh họa kết quả.</a:t>
            </a:r>
            <a:endParaRPr lang="vi-VN" sz="32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cs typeface="Times New Roman" panose="02020603050405020304" pitchFamily="18" charset="0"/>
              </a:rPr>
              <a:t>Graphviz</a:t>
            </a:r>
            <a:r>
              <a:rPr lang="vi-VN" sz="3200" dirty="0">
                <a:solidFill>
                  <a:schemeClr val="accent1">
                    <a:lumMod val="50000"/>
                  </a:schemeClr>
                </a:solidFill>
                <a:latin typeface="Times New Roman" panose="02020603050405020304" pitchFamily="18" charset="0"/>
                <a:cs typeface="Times New Roman" panose="02020603050405020304" pitchFamily="18" charset="0"/>
              </a:rPr>
              <a:t>: Để hiển thị cấu trúc FP-tree, graphviz là công cụ mạnh mẽ giúp minh họa trực quan cây FP-tree, cho phép người dùng dễ dàng quan sát các nhánh của cây, tần suất của các mặt hàng và cấu trúc mẫu phổ biến.</a:t>
            </a:r>
            <a:endParaRPr lang="vi-VN" sz="3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7" name="TextBox 34"/>
          <p:cNvSpPr txBox="1"/>
          <p:nvPr/>
        </p:nvSpPr>
        <p:spPr>
          <a:xfrm>
            <a:off x="457200" y="204470"/>
            <a:ext cx="6831330" cy="862965"/>
          </a:xfrm>
          <a:prstGeom prst="rect">
            <a:avLst/>
          </a:prstGeom>
        </p:spPr>
        <p:txBody>
          <a:bodyPr wrap="square" lIns="0" tIns="0" rIns="0" bIns="0" rtlCol="0" anchor="t">
            <a:spAutoFit/>
          </a:bodyPr>
          <a:lstStyle/>
          <a:p>
            <a:pPr lvl="1" algn="l">
              <a:lnSpc>
                <a:spcPts val="6730"/>
              </a:lnSpc>
            </a:pPr>
            <a:r>
              <a:rPr lang="en-US" altLang="vi-VN" sz="4000" b="1" spc="-135"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3.1. </a:t>
            </a:r>
            <a:r>
              <a:rPr lang="vi-VN" sz="4000" b="1" spc="-135"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MÔI TRƯỜNG CÀI ĐẶT</a:t>
            </a:r>
            <a:endParaRPr lang="en-US" sz="4000" b="1" spc="-135" dirty="0">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11"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18/32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619500" y="-38862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AutoShape 3"/>
          <p:cNvSpPr/>
          <p:nvPr/>
        </p:nvSpPr>
        <p:spPr>
          <a:xfrm>
            <a:off x="-686097" y="2933490"/>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6639117" y="2676747"/>
            <a:ext cx="502056" cy="502056"/>
            <a:chOff x="0" y="0"/>
            <a:chExt cx="812800" cy="812800"/>
          </a:xfrm>
          <a:solidFill>
            <a:schemeClr val="accent1">
              <a:lumMod val="50000"/>
            </a:schemeClr>
          </a:solidFill>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pFill/>
            <a:ln cap="sq">
              <a:noFill/>
              <a:prstDash val="solid"/>
              <a:miter/>
            </a:ln>
          </p:spPr>
        </p:sp>
        <p:sp>
          <p:nvSpPr>
            <p:cNvPr id="6" name="TextBox 6"/>
            <p:cNvSpPr txBox="1"/>
            <p:nvPr/>
          </p:nvSpPr>
          <p:spPr>
            <a:xfrm>
              <a:off x="190500" y="219075"/>
              <a:ext cx="431800" cy="403225"/>
            </a:xfrm>
            <a:prstGeom prst="rect">
              <a:avLst/>
            </a:prstGeom>
            <a:grpFill/>
          </p:spPr>
          <p:txBody>
            <a:bodyPr lIns="50800" tIns="50800" rIns="50800" bIns="50800" rtlCol="0" anchor="ctr">
              <a:scene3d>
                <a:camera prst="orthographicFront"/>
                <a:lightRig rig="threePt" dir="t"/>
              </a:scene3d>
            </a:bodyPr>
            <a:lstStyle/>
            <a:p>
              <a:pPr marL="0" lvl="0" indent="0" algn="ctr">
                <a:lnSpc>
                  <a:spcPts val="2265"/>
                </a:lnSpc>
                <a:spcBef>
                  <a:spcPct val="0"/>
                </a:spcBef>
              </a:pPr>
              <a:endParaRPr>
                <a:ln>
                  <a:solidFill>
                    <a:schemeClr val="accent1">
                      <a:lumMod val="50000"/>
                    </a:schemeClr>
                  </a:solidFill>
                </a:ln>
                <a:solidFill>
                  <a:schemeClr val="accent1">
                    <a:lumMod val="50000"/>
                  </a:schemeClr>
                </a:solidFill>
                <a:effectLst/>
                <a:latin typeface="Times New Roman" panose="02020603050405020304" pitchFamily="18" charset="0"/>
                <a:cs typeface="Times New Roman" panose="02020603050405020304" pitchFamily="18" charset="0"/>
              </a:endParaRPr>
            </a:p>
          </p:txBody>
        </p:sp>
      </p:grpSp>
      <p:grpSp>
        <p:nvGrpSpPr>
          <p:cNvPr id="7" name="Group 7"/>
          <p:cNvGrpSpPr/>
          <p:nvPr/>
        </p:nvGrpSpPr>
        <p:grpSpPr>
          <a:xfrm>
            <a:off x="2244846" y="2676112"/>
            <a:ext cx="502056" cy="502056"/>
            <a:chOff x="0" y="0"/>
            <a:chExt cx="812800" cy="812800"/>
          </a:xfrm>
          <a:solidFill>
            <a:schemeClr val="accent1">
              <a:lumMod val="50000"/>
            </a:schemeClr>
          </a:solidFill>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pFill/>
            <a:ln>
              <a:solidFill>
                <a:schemeClr val="accent1">
                  <a:lumMod val="50000"/>
                </a:schemeClr>
              </a:solidFill>
            </a:ln>
          </p:spPr>
        </p:sp>
        <p:sp>
          <p:nvSpPr>
            <p:cNvPr id="9" name="TextBox 9"/>
            <p:cNvSpPr txBox="1"/>
            <p:nvPr/>
          </p:nvSpPr>
          <p:spPr>
            <a:xfrm>
              <a:off x="190500" y="219075"/>
              <a:ext cx="431800" cy="403225"/>
            </a:xfrm>
            <a:prstGeom prst="rect">
              <a:avLst/>
            </a:prstGeom>
            <a:grpFill/>
            <a:ln>
              <a:solidFill>
                <a:schemeClr val="accent1">
                  <a:lumMod val="50000"/>
                </a:schemeClr>
              </a:solidFill>
            </a:ln>
          </p:spPr>
          <p:txBody>
            <a:bodyPr lIns="50800" tIns="50800" rIns="50800" bIns="50800" rtlCol="0" anchor="ctr">
              <a:scene3d>
                <a:camera prst="orthographicFront"/>
                <a:lightRig rig="threePt" dir="t"/>
              </a:scene3d>
            </a:bodyPr>
            <a:lstStyle/>
            <a:p>
              <a:pPr algn="ctr">
                <a:lnSpc>
                  <a:spcPts val="2265"/>
                </a:lnSpc>
              </a:pPr>
              <a:endParaRPr>
                <a:ln w="22225">
                  <a:solidFill>
                    <a:schemeClr val="accent2"/>
                  </a:solidFill>
                  <a:prstDash val="solid"/>
                </a:ln>
                <a:solidFill>
                  <a:schemeClr val="accent1">
                    <a:lumMod val="75000"/>
                  </a:schemeClr>
                </a:solidFill>
                <a:effectLst/>
                <a:latin typeface="Times New Roman" panose="02020603050405020304" pitchFamily="18" charset="0"/>
                <a:cs typeface="Times New Roman" panose="02020603050405020304" pitchFamily="18" charset="0"/>
              </a:endParaRPr>
            </a:p>
          </p:txBody>
        </p:sp>
      </p:grpSp>
      <p:grpSp>
        <p:nvGrpSpPr>
          <p:cNvPr id="10" name="Group 10"/>
          <p:cNvGrpSpPr/>
          <p:nvPr/>
        </p:nvGrpSpPr>
        <p:grpSpPr>
          <a:xfrm>
            <a:off x="11159265" y="2652950"/>
            <a:ext cx="502056" cy="502056"/>
            <a:chOff x="0" y="0"/>
            <a:chExt cx="812800" cy="812800"/>
          </a:xfrm>
          <a:solidFill>
            <a:schemeClr val="accent1">
              <a:lumMod val="50000"/>
            </a:schemeClr>
          </a:solidFill>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pFill/>
            <a:ln cap="sq">
              <a:noFill/>
              <a:prstDash val="solid"/>
              <a:miter/>
            </a:ln>
          </p:spPr>
        </p:sp>
        <p:sp>
          <p:nvSpPr>
            <p:cNvPr id="12" name="TextBox 12"/>
            <p:cNvSpPr txBox="1"/>
            <p:nvPr/>
          </p:nvSpPr>
          <p:spPr>
            <a:xfrm>
              <a:off x="190500" y="219075"/>
              <a:ext cx="431800" cy="403225"/>
            </a:xfrm>
            <a:prstGeom prst="rect">
              <a:avLst/>
            </a:prstGeom>
            <a:grpFill/>
          </p:spPr>
          <p:txBody>
            <a:bodyPr lIns="50800" tIns="50800" rIns="50800" bIns="50800" rtlCol="0" anchor="ctr"/>
            <a:lstStyle/>
            <a:p>
              <a:pPr marL="0" lvl="0" indent="0" algn="ctr">
                <a:lnSpc>
                  <a:spcPts val="2265"/>
                </a:lnSpc>
                <a:spcBef>
                  <a:spcPct val="0"/>
                </a:spcBef>
              </a:pPr>
              <a:endParaRPr>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13" name="Group 13"/>
          <p:cNvGrpSpPr/>
          <p:nvPr/>
        </p:nvGrpSpPr>
        <p:grpSpPr>
          <a:xfrm>
            <a:off x="15391911" y="2677300"/>
            <a:ext cx="502056" cy="502056"/>
            <a:chOff x="0" y="0"/>
            <a:chExt cx="812800" cy="812800"/>
          </a:xfrm>
          <a:solidFill>
            <a:schemeClr val="accent1">
              <a:lumMod val="50000"/>
            </a:schemeClr>
          </a:solidFill>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grpFill/>
            <a:ln cap="sq">
              <a:noFill/>
              <a:prstDash val="solid"/>
              <a:miter/>
            </a:ln>
          </p:spPr>
        </p:sp>
        <p:sp>
          <p:nvSpPr>
            <p:cNvPr id="15" name="TextBox 15"/>
            <p:cNvSpPr txBox="1"/>
            <p:nvPr/>
          </p:nvSpPr>
          <p:spPr>
            <a:xfrm>
              <a:off x="190500" y="219075"/>
              <a:ext cx="431800" cy="403225"/>
            </a:xfrm>
            <a:prstGeom prst="rect">
              <a:avLst/>
            </a:prstGeom>
            <a:grpFill/>
          </p:spPr>
          <p:txBody>
            <a:bodyPr lIns="50800" tIns="50800" rIns="50800" bIns="50800" rtlCol="0" anchor="ctr"/>
            <a:lstStyle/>
            <a:p>
              <a:pPr marL="0" lvl="0" indent="0" algn="ctr">
                <a:lnSpc>
                  <a:spcPts val="2265"/>
                </a:lnSpc>
                <a:spcBef>
                  <a:spcPct val="0"/>
                </a:spcBef>
              </a:pPr>
              <a:endParaRPr>
                <a:latin typeface="Times New Roman" panose="02020603050405020304" pitchFamily="18" charset="0"/>
                <a:cs typeface="Times New Roman" panose="02020603050405020304" pitchFamily="18" charset="0"/>
              </a:endParaRPr>
            </a:p>
          </p:txBody>
        </p:sp>
      </p:grpSp>
      <p:sp>
        <p:nvSpPr>
          <p:cNvPr id="17" name="TextBox 17"/>
          <p:cNvSpPr txBox="1"/>
          <p:nvPr/>
        </p:nvSpPr>
        <p:spPr>
          <a:xfrm>
            <a:off x="2209800" y="3238500"/>
            <a:ext cx="615315" cy="660400"/>
          </a:xfrm>
          <a:prstGeom prst="rect">
            <a:avLst/>
          </a:prstGeom>
        </p:spPr>
        <p:txBody>
          <a:bodyPr wrap="square" lIns="0" tIns="0" rIns="0" bIns="0" rtlCol="0" anchor="t">
            <a:spAutoFit/>
          </a:bodyPr>
          <a:lstStyle/>
          <a:p>
            <a:pPr algn="l">
              <a:lnSpc>
                <a:spcPts val="5150"/>
              </a:lnSpc>
            </a:pPr>
            <a:r>
              <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rPr>
              <a:t>01</a:t>
            </a:r>
            <a:endPar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endParaRPr>
          </a:p>
        </p:txBody>
      </p:sp>
      <p:sp>
        <p:nvSpPr>
          <p:cNvPr id="18" name="TextBox 18"/>
          <p:cNvSpPr txBox="1"/>
          <p:nvPr/>
        </p:nvSpPr>
        <p:spPr>
          <a:xfrm>
            <a:off x="6638925" y="3249930"/>
            <a:ext cx="594995" cy="660400"/>
          </a:xfrm>
          <a:prstGeom prst="rect">
            <a:avLst/>
          </a:prstGeom>
        </p:spPr>
        <p:txBody>
          <a:bodyPr wrap="square" lIns="0" tIns="0" rIns="0" bIns="0" rtlCol="0" anchor="t">
            <a:spAutoFit/>
          </a:bodyPr>
          <a:lstStyle/>
          <a:p>
            <a:pPr algn="l">
              <a:lnSpc>
                <a:spcPts val="5150"/>
              </a:lnSpc>
            </a:pPr>
            <a:r>
              <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rPr>
              <a:t>02</a:t>
            </a:r>
            <a:endPar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endParaRPr>
          </a:p>
        </p:txBody>
      </p:sp>
      <p:sp>
        <p:nvSpPr>
          <p:cNvPr id="21" name="TextBox 21"/>
          <p:cNvSpPr txBox="1"/>
          <p:nvPr/>
        </p:nvSpPr>
        <p:spPr>
          <a:xfrm>
            <a:off x="11098530" y="3238500"/>
            <a:ext cx="650240" cy="660400"/>
          </a:xfrm>
          <a:prstGeom prst="rect">
            <a:avLst/>
          </a:prstGeom>
        </p:spPr>
        <p:txBody>
          <a:bodyPr wrap="square" lIns="0" tIns="0" rIns="0" bIns="0" rtlCol="0" anchor="t">
            <a:spAutoFit/>
          </a:bodyPr>
          <a:lstStyle/>
          <a:p>
            <a:pPr algn="l">
              <a:lnSpc>
                <a:spcPts val="5150"/>
              </a:lnSpc>
            </a:pPr>
            <a:r>
              <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rPr>
              <a:t>03</a:t>
            </a:r>
            <a:endPar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endParaRPr>
          </a:p>
        </p:txBody>
      </p:sp>
      <p:sp>
        <p:nvSpPr>
          <p:cNvPr id="23" name="TextBox 23"/>
          <p:cNvSpPr txBox="1"/>
          <p:nvPr/>
        </p:nvSpPr>
        <p:spPr>
          <a:xfrm>
            <a:off x="15355570" y="3238500"/>
            <a:ext cx="646430" cy="660400"/>
          </a:xfrm>
          <a:prstGeom prst="rect">
            <a:avLst/>
          </a:prstGeom>
        </p:spPr>
        <p:txBody>
          <a:bodyPr wrap="square" lIns="0" tIns="0" rIns="0" bIns="0" rtlCol="0" anchor="t">
            <a:spAutoFit/>
          </a:bodyPr>
          <a:lstStyle/>
          <a:p>
            <a:pPr algn="l">
              <a:lnSpc>
                <a:spcPts val="5150"/>
              </a:lnSpc>
            </a:pPr>
            <a:r>
              <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rPr>
              <a:t>04</a:t>
            </a:r>
            <a:endParaRPr lang="en-US" sz="4000" b="1">
              <a:solidFill>
                <a:schemeClr val="accent1">
                  <a:lumMod val="50000"/>
                </a:schemeClr>
              </a:solidFill>
              <a:latin typeface="Times New Roman" panose="02020603050405020304" pitchFamily="18" charset="0"/>
              <a:ea typeface="DM Sans Bold"/>
              <a:cs typeface="Times New Roman" panose="02020603050405020304" pitchFamily="18" charset="0"/>
              <a:sym typeface="DM Sans Bold"/>
            </a:endParaRP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Freeform 26"/>
          <p:cNvSpPr/>
          <p:nvPr/>
        </p:nvSpPr>
        <p:spPr>
          <a:xfrm>
            <a:off x="16002095" y="87248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28" name="Freeform 28"/>
          <p:cNvSpPr/>
          <p:nvPr/>
        </p:nvSpPr>
        <p:spPr>
          <a:xfrm>
            <a:off x="11101574" y="963940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31" name="Freeform 31"/>
          <p:cNvSpPr/>
          <p:nvPr/>
        </p:nvSpPr>
        <p:spPr>
          <a:xfrm>
            <a:off x="2084557" y="9640743"/>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33" name="TextBox 2"/>
          <p:cNvSpPr txBox="1"/>
          <p:nvPr/>
        </p:nvSpPr>
        <p:spPr>
          <a:xfrm>
            <a:off x="5943600" y="723900"/>
            <a:ext cx="6224905" cy="1290320"/>
          </a:xfrm>
          <a:prstGeom prst="rect">
            <a:avLst/>
          </a:prstGeom>
        </p:spPr>
        <p:txBody>
          <a:bodyPr wrap="square" lIns="0" tIns="0" rIns="0" bIns="0" rtlCol="0" anchor="t">
            <a:spAutoFit/>
          </a:bodyPr>
          <a:lstStyle/>
          <a:p>
            <a:pPr algn="l">
              <a:lnSpc>
                <a:spcPts val="10065"/>
              </a:lnSpc>
            </a:pPr>
            <a:r>
              <a:rPr lang="vi-VN" sz="4800" b="1" spc="-203"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Grenze" panose="020B0604020202020204"/>
              </a:rPr>
              <a:t>CẤU TRÚC ĐỀ TÀI</a:t>
            </a:r>
            <a:endParaRPr lang="vi-VN" sz="4800" b="1" spc="-203"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Grenze" panose="020B0604020202020204"/>
            </a:endParaRPr>
          </a:p>
        </p:txBody>
      </p:sp>
      <p:sp>
        <p:nvSpPr>
          <p:cNvPr id="34" name="TextBox 6"/>
          <p:cNvSpPr txBox="1"/>
          <p:nvPr/>
        </p:nvSpPr>
        <p:spPr>
          <a:xfrm>
            <a:off x="914313" y="5222349"/>
            <a:ext cx="3518297" cy="1969770"/>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Đối</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tượng</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và</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mục</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đích</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nghiên</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cứu</a:t>
            </a:r>
            <a:endPar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Phương</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pháp</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nghiên</a:t>
            </a:r>
            <a:r>
              <a:rPr lang="en-US" sz="3200" dirty="0">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cứu</a:t>
            </a:r>
            <a:endParaRPr lang="en-US" sz="32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
        <p:nvSpPr>
          <p:cNvPr id="35" name="TextBox 7"/>
          <p:cNvSpPr txBox="1"/>
          <p:nvPr/>
        </p:nvSpPr>
        <p:spPr>
          <a:xfrm>
            <a:off x="4800600" y="5227955"/>
            <a:ext cx="5694045" cy="3939540"/>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Khái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niệm</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về</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khai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phá</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dữ</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liệu</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Khai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phá</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tập</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mẫu</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phổ</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biến</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Thuật</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toán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FP-Growth</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Cải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tiến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thuật</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toán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FP-Growth</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Ưu</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nhược</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điểm</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thuật</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toán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FP-Growth</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Bài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toán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xây</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dựng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cấu</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trúc</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FP-</a:t>
            </a:r>
            <a:r>
              <a:rPr lang="vi-VN"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Tree</a:t>
            </a:r>
            <a:endParaRPr lang="vi-VN"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p:txBody>
      </p:sp>
      <p:sp>
        <p:nvSpPr>
          <p:cNvPr id="36" name="TextBox 8"/>
          <p:cNvSpPr txBox="1"/>
          <p:nvPr/>
        </p:nvSpPr>
        <p:spPr>
          <a:xfrm>
            <a:off x="10569575" y="5219700"/>
            <a:ext cx="2976880" cy="1880870"/>
          </a:xfrm>
          <a:prstGeom prst="rect">
            <a:avLst/>
          </a:prstGeom>
        </p:spPr>
        <p:txBody>
          <a:bodyPr wrap="square" lIns="0" tIns="0" rIns="0" bIns="0" rtlCol="0" anchor="t">
            <a:noAutofit/>
          </a:bodyPr>
          <a:lstStyle/>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Môi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trường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cài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đặt</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Bộ</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dữ</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liệu</a:t>
            </a:r>
            <a:endPar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p:txBody>
      </p:sp>
      <p:sp>
        <p:nvSpPr>
          <p:cNvPr id="37" name="TextBox 6"/>
          <p:cNvSpPr txBox="1"/>
          <p:nvPr/>
        </p:nvSpPr>
        <p:spPr>
          <a:xfrm>
            <a:off x="13621385" y="5143500"/>
            <a:ext cx="4666615" cy="3446780"/>
          </a:xfrm>
          <a:prstGeom prst="rect">
            <a:avLst/>
          </a:prstGeom>
        </p:spPr>
        <p:txBody>
          <a:bodyPr wrap="square" lIns="0" tIns="0" rIns="0" bIns="0" rtlCol="0" anchor="t">
            <a:spAutoFit/>
          </a:bodyPr>
          <a:lstStyle/>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Bảng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so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sánh</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thuật</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toán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Apriori</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FP-Growth</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Đánh</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giá</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kết</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quả</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nghiên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cứu</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Xây</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dựng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và</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tích</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hợp</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ứng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dụng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AI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trên</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model</a:t>
            </a:r>
            <a:endPar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a:p>
            <a:pPr marL="342900" indent="-342900" algn="l">
              <a:buFont typeface="Arial" panose="020B0604020202020204" pitchFamily="34" charset="0"/>
              <a:buChar char="•"/>
            </a:pP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Ứng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dụng</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thực</a:t>
            </a:r>
            <a:r>
              <a:rPr lang="en-US" sz="3200" dirty="0">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rPr>
              <a:t>tiễn</a:t>
            </a:r>
            <a:endParaRPr lang="en-US" sz="3200" dirty="0" err="1">
              <a:solidFill>
                <a:schemeClr val="accent1">
                  <a:lumMod val="50000"/>
                </a:schemeClr>
              </a:solidFill>
              <a:latin typeface="Times New Roman" panose="02020603050405020304" pitchFamily="18" charset="0"/>
              <a:cs typeface="Times New Roman" panose="02020603050405020304" pitchFamily="18" charset="0"/>
              <a:sym typeface="TT Fors" panose="020B0604020202020204"/>
            </a:endParaRPr>
          </a:p>
        </p:txBody>
      </p:sp>
      <p:sp>
        <p:nvSpPr>
          <p:cNvPr id="38" name="TextBox 31"/>
          <p:cNvSpPr txBox="1"/>
          <p:nvPr/>
        </p:nvSpPr>
        <p:spPr>
          <a:xfrm>
            <a:off x="533400" y="4000500"/>
            <a:ext cx="4149090" cy="480060"/>
          </a:xfrm>
          <a:prstGeom prst="rect">
            <a:avLst/>
          </a:prstGeom>
        </p:spPr>
        <p:txBody>
          <a:bodyPr wrap="square" lIns="0" tIns="0" rIns="0" bIns="0" rtlCol="0" anchor="t">
            <a:spAutoFit/>
          </a:bodyPr>
          <a:lstStyle/>
          <a:p>
            <a:pPr algn="ctr">
              <a:lnSpc>
                <a:spcPts val="3745"/>
              </a:lnSpc>
            </a:pP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Giới</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thiệu</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đề</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tài</a:t>
            </a:r>
            <a:endPar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endParaRPr>
          </a:p>
        </p:txBody>
      </p:sp>
      <p:sp>
        <p:nvSpPr>
          <p:cNvPr id="39" name="TextBox 18"/>
          <p:cNvSpPr txBox="1"/>
          <p:nvPr/>
        </p:nvSpPr>
        <p:spPr>
          <a:xfrm>
            <a:off x="5105400" y="4000500"/>
            <a:ext cx="3844290" cy="480060"/>
          </a:xfrm>
          <a:prstGeom prst="rect">
            <a:avLst/>
          </a:prstGeom>
        </p:spPr>
        <p:txBody>
          <a:bodyPr wrap="square" lIns="0" tIns="0" rIns="0" bIns="0" rtlCol="0" anchor="t">
            <a:spAutoFit/>
          </a:bodyPr>
          <a:lstStyle/>
          <a:p>
            <a:pPr algn="ctr">
              <a:lnSpc>
                <a:spcPts val="3745"/>
              </a:lnSpc>
            </a:pP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Cơ</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sở</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lý</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thuyết</a:t>
            </a:r>
            <a:endPar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endParaRPr>
          </a:p>
        </p:txBody>
      </p:sp>
      <p:sp>
        <p:nvSpPr>
          <p:cNvPr id="40" name="TextBox 35"/>
          <p:cNvSpPr txBox="1"/>
          <p:nvPr/>
        </p:nvSpPr>
        <p:spPr>
          <a:xfrm>
            <a:off x="9885045" y="3924300"/>
            <a:ext cx="3076575" cy="960120"/>
          </a:xfrm>
          <a:prstGeom prst="rect">
            <a:avLst/>
          </a:prstGeom>
        </p:spPr>
        <p:txBody>
          <a:bodyPr wrap="square" lIns="0" tIns="0" rIns="0" bIns="0" rtlCol="0" anchor="t">
            <a:spAutoFit/>
          </a:bodyPr>
          <a:lstStyle/>
          <a:p>
            <a:pPr algn="ctr">
              <a:lnSpc>
                <a:spcPts val="3745"/>
              </a:lnSpc>
            </a:pP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Cài</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đặt</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thử</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nghiệm</a:t>
            </a:r>
            <a:endPar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endParaRPr>
          </a:p>
        </p:txBody>
      </p:sp>
      <p:sp>
        <p:nvSpPr>
          <p:cNvPr id="41" name="TextBox 9"/>
          <p:cNvSpPr txBox="1"/>
          <p:nvPr/>
        </p:nvSpPr>
        <p:spPr>
          <a:xfrm>
            <a:off x="13792200" y="3928110"/>
            <a:ext cx="4163060" cy="960120"/>
          </a:xfrm>
          <a:prstGeom prst="rect">
            <a:avLst/>
          </a:prstGeom>
        </p:spPr>
        <p:txBody>
          <a:bodyPr wrap="square" lIns="0" tIns="0" rIns="0" bIns="0" rtlCol="0" anchor="t">
            <a:spAutoFit/>
          </a:bodyPr>
          <a:lstStyle/>
          <a:p>
            <a:pPr algn="ctr">
              <a:lnSpc>
                <a:spcPts val="3745"/>
              </a:lnSpc>
            </a:pP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Đánh</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giá</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kết</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quả</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nghiên</a:t>
            </a:r>
            <a:r>
              <a:rPr lang="en-US" sz="4000" b="1" dirty="0">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 </a:t>
            </a:r>
            <a:r>
              <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rPr>
              <a:t>cứu</a:t>
            </a:r>
            <a:endParaRPr lang="en-US" sz="4000" b="1" dirty="0" err="1">
              <a:solidFill>
                <a:schemeClr val="accent1">
                  <a:lumMod val="50000"/>
                </a:schemeClr>
              </a:solidFill>
              <a:latin typeface="Times New Roman" panose="02020603050405020304" pitchFamily="18" charset="0"/>
              <a:ea typeface="TT Fors Bold" panose="020B0604020202020204"/>
              <a:cs typeface="Times New Roman" panose="02020603050405020304" pitchFamily="18" charset="0"/>
              <a:sym typeface="TT Fors Bold" panose="020B0604020202020204"/>
            </a:endParaRPr>
          </a:p>
        </p:txBody>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386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1" name="Group 5"/>
          <p:cNvGrpSpPr/>
          <p:nvPr/>
        </p:nvGrpSpPr>
        <p:grpSpPr>
          <a:xfrm>
            <a:off x="1143000" y="1257300"/>
            <a:ext cx="7431405" cy="755650"/>
            <a:chOff x="0" y="0"/>
            <a:chExt cx="943163" cy="177358"/>
          </a:xfrm>
        </p:grpSpPr>
        <p:sp>
          <p:nvSpPr>
            <p:cNvPr id="32" name="Freeform 6"/>
            <p:cNvSpPr/>
            <p:nvPr/>
          </p:nvSpPr>
          <p:spPr>
            <a:xfrm>
              <a:off x="0" y="0"/>
              <a:ext cx="943163" cy="177358"/>
            </a:xfrm>
            <a:custGeom>
              <a:avLst/>
              <a:gdLst/>
              <a:ahLst/>
              <a:cxnLst/>
              <a:rect l="l" t="t" r="r" b="b"/>
              <a:pathLst>
                <a:path w="943163" h="177358">
                  <a:moveTo>
                    <a:pt x="0" y="0"/>
                  </a:moveTo>
                  <a:lnTo>
                    <a:pt x="943163" y="0"/>
                  </a:lnTo>
                  <a:lnTo>
                    <a:pt x="943163" y="177358"/>
                  </a:lnTo>
                  <a:lnTo>
                    <a:pt x="0" y="177358"/>
                  </a:lnTo>
                  <a:close/>
                </a:path>
              </a:pathLst>
            </a:custGeom>
            <a:solidFill>
              <a:srgbClr val="F3F6FA"/>
            </a:solidFill>
            <a:ln>
              <a:solidFill>
                <a:schemeClr val="tx2">
                  <a:lumMod val="50000"/>
                </a:schemeClr>
              </a:solidFill>
            </a:ln>
          </p:spPr>
        </p:sp>
        <p:sp>
          <p:nvSpPr>
            <p:cNvPr id="33" name="TextBox 7"/>
            <p:cNvSpPr txBox="1"/>
            <p:nvPr/>
          </p:nvSpPr>
          <p:spPr>
            <a:xfrm>
              <a:off x="0" y="0"/>
              <a:ext cx="943163" cy="177358"/>
            </a:xfrm>
            <a:prstGeom prst="rect">
              <a:avLst/>
            </a:prstGeom>
            <a:ln>
              <a:solidFill>
                <a:schemeClr val="tx2">
                  <a:lumMod val="50000"/>
                </a:schemeClr>
              </a:solidFill>
            </a:ln>
          </p:spPr>
          <p:txBody>
            <a:bodyPr lIns="50800" tIns="50800" rIns="50800" bIns="50800" rtlCol="0" anchor="ctr"/>
            <a:lstStyle/>
            <a:p>
              <a:pPr algn="ctr">
                <a:lnSpc>
                  <a:spcPts val="2890"/>
                </a:lnSpc>
              </a:pPr>
              <a:endParaRPr>
                <a:solidFill>
                  <a:schemeClr val="tx2">
                    <a:lumMod val="75000"/>
                  </a:schemeClr>
                </a:solidFill>
              </a:endParaRPr>
            </a:p>
          </p:txBody>
        </p:sp>
      </p:grpSp>
      <p:sp>
        <p:nvSpPr>
          <p:cNvPr id="34" name="TextBox 8"/>
          <p:cNvSpPr txBox="1"/>
          <p:nvPr/>
        </p:nvSpPr>
        <p:spPr>
          <a:xfrm>
            <a:off x="974725" y="1290320"/>
            <a:ext cx="7539990" cy="722630"/>
          </a:xfrm>
          <a:prstGeom prst="rect">
            <a:avLst/>
          </a:prstGeom>
        </p:spPr>
        <p:txBody>
          <a:bodyPr wrap="square" lIns="0" tIns="0" rIns="0" bIns="0" rtlCol="0" anchor="t">
            <a:noAutofit/>
          </a:bodyPr>
          <a:lstStyle/>
          <a:p>
            <a:pPr algn="ctr"/>
            <a:r>
              <a:rPr lang="en-US" sz="3600" b="1" dirty="0" err="1">
                <a:solidFill>
                  <a:schemeClr val="accent1">
                    <a:lumMod val="50000"/>
                  </a:schemeClr>
                </a:solidFill>
                <a:latin typeface="Times New Roman" panose="02020603050405020304" pitchFamily="18" charset="0"/>
                <a:cs typeface="Times New Roman" panose="02020603050405020304" pitchFamily="18" charset="0"/>
              </a:rPr>
              <a:t>Tên</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bộ</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liệu</a:t>
            </a:r>
            <a:r>
              <a:rPr lang="en-US" sz="3600" dirty="0">
                <a:solidFill>
                  <a:schemeClr val="accent1">
                    <a:lumMod val="50000"/>
                  </a:schemeClr>
                </a:solidFill>
                <a:latin typeface="Times New Roman" panose="02020603050405020304" pitchFamily="18" charset="0"/>
                <a:cs typeface="Times New Roman" panose="02020603050405020304" pitchFamily="18" charset="0"/>
              </a:rPr>
              <a:t>: Groceries_dataset.csv</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0" name="TextBox 34"/>
          <p:cNvSpPr txBox="1"/>
          <p:nvPr/>
        </p:nvSpPr>
        <p:spPr>
          <a:xfrm>
            <a:off x="457200" y="266700"/>
            <a:ext cx="4516755" cy="862965"/>
          </a:xfrm>
          <a:prstGeom prst="rect">
            <a:avLst/>
          </a:prstGeom>
        </p:spPr>
        <p:txBody>
          <a:bodyPr wrap="square" lIns="0" tIns="0" rIns="0" bIns="0" rtlCol="0" anchor="t">
            <a:spAutoFit/>
          </a:bodyPr>
          <a:lstStyle/>
          <a:p>
            <a:pPr lvl="1" algn="l">
              <a:lnSpc>
                <a:spcPts val="6730"/>
              </a:lnSpc>
            </a:pPr>
            <a:r>
              <a:rPr lang="en-US" alt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3.2. </a:t>
            </a:r>
            <a:r>
              <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BỘ DỮ LIỆU</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41" name="Flowchart: Alternate Process 40"/>
          <p:cNvSpPr/>
          <p:nvPr/>
        </p:nvSpPr>
        <p:spPr>
          <a:xfrm>
            <a:off x="914400" y="2247900"/>
            <a:ext cx="16701135" cy="72390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z="3600" b="1" dirty="0">
                <a:solidFill>
                  <a:schemeClr val="tx2">
                    <a:lumMod val="75000"/>
                  </a:schemeClr>
                </a:solidFill>
                <a:latin typeface="Times New Roman" panose="02020603050405020304" pitchFamily="18" charset="0"/>
                <a:cs typeface="Times New Roman" panose="02020603050405020304" pitchFamily="18" charset="0"/>
              </a:rPr>
              <a:t>Mô tả bộ dữ liệu:</a:t>
            </a:r>
            <a:endParaRPr lang="vi-VN" sz="3600" b="1" dirty="0">
              <a:solidFill>
                <a:schemeClr val="tx2">
                  <a:lumMod val="75000"/>
                </a:schemeClr>
              </a:solidFill>
              <a:latin typeface="Times New Roman" panose="02020603050405020304" pitchFamily="18" charset="0"/>
              <a:cs typeface="Times New Roman" panose="02020603050405020304" pitchFamily="18" charset="0"/>
            </a:endParaRPr>
          </a:p>
          <a:p>
            <a:pPr lvl="0"/>
            <a:endParaRPr lang="vi-VN" sz="3600" b="1" dirty="0">
              <a:solidFill>
                <a:schemeClr val="tx2">
                  <a:lumMod val="75000"/>
                </a:schemeClr>
              </a:solidFill>
              <a:latin typeface="Times New Roman" panose="02020603050405020304" pitchFamily="18" charset="0"/>
              <a:cs typeface="Times New Roman" panose="02020603050405020304" pitchFamily="18" charset="0"/>
            </a:endParaRPr>
          </a:p>
          <a:p>
            <a:pPr marL="457200" lvl="0" indent="-457200" algn="just">
              <a:buSzPct val="150000"/>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Nguồn gốc</a:t>
            </a:r>
            <a:r>
              <a:rPr lang="vi-VN" sz="3600" dirty="0">
                <a:solidFill>
                  <a:schemeClr val="accent1">
                    <a:lumMod val="50000"/>
                  </a:schemeClr>
                </a:solidFill>
                <a:latin typeface="Times New Roman" panose="02020603050405020304" pitchFamily="18" charset="0"/>
                <a:cs typeface="Times New Roman" panose="02020603050405020304" pitchFamily="18" charset="0"/>
              </a:rPr>
              <a:t>: Bộ dữ liệu giao dịch của các cửa hàng tạp hóa, mô phỏng các giao dịch mua hàng của khách hàng. Đây là một tập dữ liệu phổ biến trong các nghiên cứu khai phá tập mẫu phổ biến trong ngành bán lẻ.</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SzPct val="150000"/>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Dạng dữ liệu</a:t>
            </a:r>
            <a:r>
              <a:rPr lang="vi-VN" sz="3600" dirty="0">
                <a:solidFill>
                  <a:schemeClr val="accent1">
                    <a:lumMod val="50000"/>
                  </a:schemeClr>
                </a:solidFill>
                <a:latin typeface="Times New Roman" panose="02020603050405020304" pitchFamily="18" charset="0"/>
                <a:cs typeface="Times New Roman" panose="02020603050405020304" pitchFamily="18" charset="0"/>
              </a:rPr>
              <a:t>: Dữ liệu dạng văn bản, với mỗi dòng đại diện cho một giao dịch của khách hàng. Trong đó:</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1028700" lvl="1" indent="-571500" algn="just">
              <a:buSzPct val="70000"/>
              <a:buFont typeface="Wingdings" panose="05000000000000000000" charset="0"/>
              <a:buChar char="o"/>
            </a:pPr>
            <a:r>
              <a:rPr lang="en-US" altLang="vi-VN" sz="3600" b="1" dirty="0">
                <a:solidFill>
                  <a:schemeClr val="accent1">
                    <a:lumMod val="50000"/>
                  </a:schemeClr>
                </a:solidFill>
                <a:latin typeface="Times New Roman" panose="02020603050405020304" pitchFamily="18" charset="0"/>
                <a:cs typeface="Times New Roman" panose="02020603050405020304" pitchFamily="18" charset="0"/>
              </a:rPr>
              <a:t>I</a:t>
            </a:r>
            <a:r>
              <a:rPr lang="vi-VN" sz="3600" b="1" dirty="0">
                <a:solidFill>
                  <a:schemeClr val="accent1">
                    <a:lumMod val="50000"/>
                  </a:schemeClr>
                </a:solidFill>
                <a:latin typeface="Times New Roman" panose="02020603050405020304" pitchFamily="18" charset="0"/>
                <a:cs typeface="Times New Roman" panose="02020603050405020304" pitchFamily="18" charset="0"/>
              </a:rPr>
              <a:t>temDescription</a:t>
            </a:r>
            <a:r>
              <a:rPr lang="vi-VN" sz="3600" dirty="0">
                <a:solidFill>
                  <a:schemeClr val="accent1">
                    <a:lumMod val="50000"/>
                  </a:schemeClr>
                </a:solidFill>
                <a:latin typeface="Times New Roman" panose="02020603050405020304" pitchFamily="18" charset="0"/>
                <a:cs typeface="Times New Roman" panose="02020603050405020304" pitchFamily="18" charset="0"/>
              </a:rPr>
              <a:t>: Cột này chứa danh sách các mặt hàng đã được mua trong một giao dịch. Các mặt hàng được phân tách nhau bằng dấu cách (khoảng trắng). Ví dụ: một giao dịch có thể bao gồm các mặt hàng như milk bread eggs.</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1028700" lvl="1" indent="-571500" algn="just">
              <a:buSzPct val="70000"/>
              <a:buFont typeface="Wingdings" panose="05000000000000000000" charset="0"/>
              <a:buChar char="o"/>
            </a:pPr>
            <a:r>
              <a:rPr lang="vi-VN" sz="3600" dirty="0">
                <a:solidFill>
                  <a:schemeClr val="accent1">
                    <a:lumMod val="50000"/>
                  </a:schemeClr>
                </a:solidFill>
                <a:latin typeface="Times New Roman" panose="02020603050405020304" pitchFamily="18" charset="0"/>
                <a:cs typeface="Times New Roman" panose="02020603050405020304" pitchFamily="18" charset="0"/>
              </a:rPr>
              <a:t>Dữ liệu được tổ chức sao cho mỗi giao dịch là một đơn vị độc lập, điều này giúp thuận tiện cho việc triển khai FP-Growth để phân tích tần suất đồng xuất hiện của các mặt hàng trong các giao dịch.</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19/32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1" name="Group 5"/>
          <p:cNvGrpSpPr/>
          <p:nvPr/>
        </p:nvGrpSpPr>
        <p:grpSpPr>
          <a:xfrm>
            <a:off x="1905000" y="1333500"/>
            <a:ext cx="7411720" cy="822960"/>
            <a:chOff x="0" y="0"/>
            <a:chExt cx="943163" cy="177358"/>
          </a:xfrm>
        </p:grpSpPr>
        <p:sp>
          <p:nvSpPr>
            <p:cNvPr id="32" name="Freeform 6"/>
            <p:cNvSpPr/>
            <p:nvPr/>
          </p:nvSpPr>
          <p:spPr>
            <a:xfrm>
              <a:off x="0" y="0"/>
              <a:ext cx="943163" cy="177358"/>
            </a:xfrm>
            <a:custGeom>
              <a:avLst/>
              <a:gdLst/>
              <a:ahLst/>
              <a:cxnLst/>
              <a:rect l="l" t="t" r="r" b="b"/>
              <a:pathLst>
                <a:path w="943163" h="177358">
                  <a:moveTo>
                    <a:pt x="0" y="0"/>
                  </a:moveTo>
                  <a:lnTo>
                    <a:pt x="943163" y="0"/>
                  </a:lnTo>
                  <a:lnTo>
                    <a:pt x="943163" y="177358"/>
                  </a:lnTo>
                  <a:lnTo>
                    <a:pt x="0" y="177358"/>
                  </a:lnTo>
                  <a:close/>
                </a:path>
              </a:pathLst>
            </a:custGeom>
            <a:solidFill>
              <a:srgbClr val="F3F6FA"/>
            </a:solidFill>
            <a:ln>
              <a:solidFill>
                <a:schemeClr val="tx2">
                  <a:lumMod val="50000"/>
                </a:schemeClr>
              </a:solidFill>
            </a:ln>
          </p:spPr>
        </p:sp>
        <p:sp>
          <p:nvSpPr>
            <p:cNvPr id="33" name="TextBox 7"/>
            <p:cNvSpPr txBox="1"/>
            <p:nvPr/>
          </p:nvSpPr>
          <p:spPr>
            <a:xfrm>
              <a:off x="0" y="0"/>
              <a:ext cx="943163" cy="177358"/>
            </a:xfrm>
            <a:prstGeom prst="rect">
              <a:avLst/>
            </a:prstGeom>
            <a:ln>
              <a:solidFill>
                <a:schemeClr val="tx2">
                  <a:lumMod val="50000"/>
                </a:schemeClr>
              </a:solidFill>
            </a:ln>
          </p:spPr>
          <p:txBody>
            <a:bodyPr lIns="50800" tIns="50800" rIns="50800" bIns="50800" rtlCol="0" anchor="ctr"/>
            <a:lstStyle/>
            <a:p>
              <a:pPr algn="ctr">
                <a:lnSpc>
                  <a:spcPts val="2890"/>
                </a:lnSpc>
              </a:pPr>
              <a:endParaRPr>
                <a:solidFill>
                  <a:schemeClr val="tx2">
                    <a:lumMod val="75000"/>
                  </a:schemeClr>
                </a:solidFill>
              </a:endParaRPr>
            </a:p>
          </p:txBody>
        </p:sp>
      </p:grpSp>
      <p:sp>
        <p:nvSpPr>
          <p:cNvPr id="34" name="TextBox 8"/>
          <p:cNvSpPr txBox="1"/>
          <p:nvPr/>
        </p:nvSpPr>
        <p:spPr>
          <a:xfrm>
            <a:off x="1828800" y="1468120"/>
            <a:ext cx="7529195" cy="553720"/>
          </a:xfrm>
          <a:prstGeom prst="rect">
            <a:avLst/>
          </a:prstGeom>
        </p:spPr>
        <p:txBody>
          <a:bodyPr wrap="square" lIns="0" tIns="0" rIns="0" bIns="0" rtlCol="0" anchor="t">
            <a:spAutoFit/>
          </a:bodyPr>
          <a:lstStyle/>
          <a:p>
            <a:pPr algn="ctr"/>
            <a:r>
              <a:rPr lang="en-US" sz="3600" b="1" dirty="0" err="1">
                <a:solidFill>
                  <a:schemeClr val="accent1">
                    <a:lumMod val="50000"/>
                  </a:schemeClr>
                </a:solidFill>
                <a:latin typeface="Times New Roman" panose="02020603050405020304" pitchFamily="18" charset="0"/>
                <a:cs typeface="Times New Roman" panose="02020603050405020304" pitchFamily="18" charset="0"/>
              </a:rPr>
              <a:t>Tên</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bộ</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liệu</a:t>
            </a:r>
            <a:r>
              <a:rPr lang="en-US" sz="3600" dirty="0">
                <a:solidFill>
                  <a:schemeClr val="accent1">
                    <a:lumMod val="50000"/>
                  </a:schemeClr>
                </a:solidFill>
                <a:latin typeface="Times New Roman" panose="02020603050405020304" pitchFamily="18" charset="0"/>
                <a:cs typeface="Times New Roman" panose="02020603050405020304" pitchFamily="18" charset="0"/>
              </a:rPr>
              <a:t>: Groceries_dataset.csv</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0" name="TextBox 34"/>
          <p:cNvSpPr txBox="1"/>
          <p:nvPr/>
        </p:nvSpPr>
        <p:spPr>
          <a:xfrm>
            <a:off x="533400" y="266700"/>
            <a:ext cx="4592320" cy="862965"/>
          </a:xfrm>
          <a:prstGeom prst="rect">
            <a:avLst/>
          </a:prstGeom>
        </p:spPr>
        <p:txBody>
          <a:bodyPr wrap="square" lIns="0" tIns="0" rIns="0" bIns="0" rtlCol="0" anchor="t">
            <a:spAutoFit/>
          </a:bodyPr>
          <a:lstStyle/>
          <a:p>
            <a:pPr lvl="1" algn="l">
              <a:lnSpc>
                <a:spcPts val="6730"/>
              </a:lnSpc>
            </a:pPr>
            <a:r>
              <a:rPr lang="en-US" alt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3.2. </a:t>
            </a:r>
            <a:r>
              <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BỘ DỮ LIỆU</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9" name="Flowchart: Alternate Process 8"/>
          <p:cNvSpPr/>
          <p:nvPr/>
        </p:nvSpPr>
        <p:spPr>
          <a:xfrm>
            <a:off x="1447800" y="2360305"/>
            <a:ext cx="16383000" cy="72390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vi-VN" sz="3600" b="1" dirty="0">
                <a:solidFill>
                  <a:schemeClr val="accent1">
                    <a:lumMod val="50000"/>
                  </a:schemeClr>
                </a:solidFill>
                <a:latin typeface="Times New Roman" panose="02020603050405020304" pitchFamily="18" charset="0"/>
                <a:cs typeface="Times New Roman" panose="02020603050405020304" pitchFamily="18" charset="0"/>
              </a:rPr>
              <a:t>Đặc điểm của bộ dữ liệu:</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a:p>
            <a:pPr lvl="0" algn="just"/>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Kích thước và Phạm vi</a:t>
            </a:r>
            <a:r>
              <a:rPr lang="vi-VN" sz="3600" dirty="0">
                <a:solidFill>
                  <a:schemeClr val="accent1">
                    <a:lumMod val="50000"/>
                  </a:schemeClr>
                </a:solidFill>
                <a:latin typeface="Times New Roman" panose="02020603050405020304" pitchFamily="18" charset="0"/>
                <a:cs typeface="Times New Roman" panose="02020603050405020304" pitchFamily="18" charset="0"/>
              </a:rPr>
              <a:t>: Bộ dữ liệu có hàng nghìn giao dịch, với mỗi giao dịch có thể chứa từ một đến nhiều mặt hàng. Phạm vi các mặt hàng bao gồm nhiều loại sản phẩm tạp hóa phổ biến, như thực phẩm (milk, bread), đồ uống (juice, soda), và đồ gia dụng.</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Phân phối mặt hàng</a:t>
            </a:r>
            <a:r>
              <a:rPr lang="vi-VN" sz="3600" dirty="0">
                <a:solidFill>
                  <a:schemeClr val="accent1">
                    <a:lumMod val="50000"/>
                  </a:schemeClr>
                </a:solidFill>
                <a:latin typeface="Times New Roman" panose="02020603050405020304" pitchFamily="18" charset="0"/>
                <a:cs typeface="Times New Roman" panose="02020603050405020304" pitchFamily="18" charset="0"/>
              </a:rPr>
              <a:t>: Do bộ dữ liệu này là tập hợp các giao dịch thực tế, số lượng xuất hiện của các mặt hàng sẽ có sự phân bổ không đồng đều, với một số mặt hàng phổ biến như milk, bread có tần suất xuất hiện cao hơn những mặt hàng ít phổ biến hơn.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Thách thức</a:t>
            </a:r>
            <a:r>
              <a:rPr lang="vi-VN" sz="3600" dirty="0">
                <a:solidFill>
                  <a:schemeClr val="accent1">
                    <a:lumMod val="50000"/>
                  </a:schemeClr>
                </a:solidFill>
                <a:latin typeface="Times New Roman" panose="02020603050405020304" pitchFamily="18" charset="0"/>
                <a:cs typeface="Times New Roman" panose="02020603050405020304" pitchFamily="18" charset="0"/>
              </a:rPr>
              <a:t>: Số lượng mặt hàng lớn và cấu trúc không đồng nhất của các giao dịch khiến việc phân tích phải tập trung vào lọc và sắp xếp các mặt hàng theo tần suất để loại bỏ các mặt hàng ít xuất hiện.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20/32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243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grpSp>
        <p:nvGrpSpPr>
          <p:cNvPr id="31" name="Group 5"/>
          <p:cNvGrpSpPr/>
          <p:nvPr/>
        </p:nvGrpSpPr>
        <p:grpSpPr>
          <a:xfrm>
            <a:off x="1905000" y="1293495"/>
            <a:ext cx="7479030" cy="750570"/>
            <a:chOff x="0" y="0"/>
            <a:chExt cx="943163" cy="177358"/>
          </a:xfrm>
        </p:grpSpPr>
        <p:sp>
          <p:nvSpPr>
            <p:cNvPr id="32" name="Freeform 6"/>
            <p:cNvSpPr/>
            <p:nvPr/>
          </p:nvSpPr>
          <p:spPr>
            <a:xfrm>
              <a:off x="0" y="0"/>
              <a:ext cx="943163" cy="177358"/>
            </a:xfrm>
            <a:custGeom>
              <a:avLst/>
              <a:gdLst/>
              <a:ahLst/>
              <a:cxnLst/>
              <a:rect l="l" t="t" r="r" b="b"/>
              <a:pathLst>
                <a:path w="943163" h="177358">
                  <a:moveTo>
                    <a:pt x="0" y="0"/>
                  </a:moveTo>
                  <a:lnTo>
                    <a:pt x="943163" y="0"/>
                  </a:lnTo>
                  <a:lnTo>
                    <a:pt x="943163" y="177358"/>
                  </a:lnTo>
                  <a:lnTo>
                    <a:pt x="0" y="177358"/>
                  </a:lnTo>
                  <a:close/>
                </a:path>
              </a:pathLst>
            </a:custGeom>
            <a:solidFill>
              <a:srgbClr val="F3F6FA"/>
            </a:solidFill>
            <a:ln>
              <a:solidFill>
                <a:schemeClr val="tx2">
                  <a:lumMod val="50000"/>
                </a:schemeClr>
              </a:solidFill>
            </a:ln>
          </p:spPr>
        </p:sp>
        <p:sp>
          <p:nvSpPr>
            <p:cNvPr id="33" name="TextBox 7"/>
            <p:cNvSpPr txBox="1"/>
            <p:nvPr/>
          </p:nvSpPr>
          <p:spPr>
            <a:xfrm>
              <a:off x="0" y="0"/>
              <a:ext cx="943163" cy="177358"/>
            </a:xfrm>
            <a:prstGeom prst="rect">
              <a:avLst/>
            </a:prstGeom>
            <a:ln>
              <a:solidFill>
                <a:schemeClr val="tx2">
                  <a:lumMod val="50000"/>
                </a:schemeClr>
              </a:solidFill>
            </a:ln>
          </p:spPr>
          <p:txBody>
            <a:bodyPr lIns="50800" tIns="50800" rIns="50800" bIns="50800" rtlCol="0" anchor="ctr"/>
            <a:lstStyle/>
            <a:p>
              <a:pPr algn="ctr">
                <a:lnSpc>
                  <a:spcPts val="2890"/>
                </a:lnSpc>
              </a:pPr>
              <a:endParaRPr>
                <a:solidFill>
                  <a:schemeClr val="tx2">
                    <a:lumMod val="75000"/>
                  </a:schemeClr>
                </a:solidFill>
              </a:endParaRPr>
            </a:p>
          </p:txBody>
        </p:sp>
      </p:grpSp>
      <p:sp>
        <p:nvSpPr>
          <p:cNvPr id="34" name="TextBox 8"/>
          <p:cNvSpPr txBox="1"/>
          <p:nvPr/>
        </p:nvSpPr>
        <p:spPr>
          <a:xfrm>
            <a:off x="1524000" y="1333500"/>
            <a:ext cx="8078470" cy="553720"/>
          </a:xfrm>
          <a:prstGeom prst="rect">
            <a:avLst/>
          </a:prstGeom>
        </p:spPr>
        <p:txBody>
          <a:bodyPr wrap="square" lIns="0" tIns="0" rIns="0" bIns="0" rtlCol="0" anchor="t">
            <a:spAutoFit/>
          </a:bodyPr>
          <a:lstStyle/>
          <a:p>
            <a:pPr algn="ctr"/>
            <a:r>
              <a:rPr lang="en-US" sz="3600" b="1" dirty="0" err="1">
                <a:solidFill>
                  <a:schemeClr val="accent1">
                    <a:lumMod val="50000"/>
                  </a:schemeClr>
                </a:solidFill>
                <a:latin typeface="Times New Roman" panose="02020603050405020304" pitchFamily="18" charset="0"/>
                <a:cs typeface="Times New Roman" panose="02020603050405020304" pitchFamily="18" charset="0"/>
              </a:rPr>
              <a:t>Tên</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bộ</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36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err="1">
                <a:solidFill>
                  <a:schemeClr val="accent1">
                    <a:lumMod val="50000"/>
                  </a:schemeClr>
                </a:solidFill>
                <a:latin typeface="Times New Roman" panose="02020603050405020304" pitchFamily="18" charset="0"/>
                <a:cs typeface="Times New Roman" panose="02020603050405020304" pitchFamily="18" charset="0"/>
              </a:rPr>
              <a:t>liệu</a:t>
            </a:r>
            <a:r>
              <a:rPr lang="en-US" sz="3600" dirty="0">
                <a:solidFill>
                  <a:schemeClr val="accent1">
                    <a:lumMod val="50000"/>
                  </a:schemeClr>
                </a:solidFill>
                <a:latin typeface="Times New Roman" panose="02020603050405020304" pitchFamily="18" charset="0"/>
                <a:cs typeface="Times New Roman" panose="02020603050405020304" pitchFamily="18" charset="0"/>
              </a:rPr>
              <a:t>: Groceries_dataset.csv</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0" name="TextBox 34"/>
          <p:cNvSpPr txBox="1"/>
          <p:nvPr/>
        </p:nvSpPr>
        <p:spPr>
          <a:xfrm>
            <a:off x="609600" y="266700"/>
            <a:ext cx="4577715" cy="862965"/>
          </a:xfrm>
          <a:prstGeom prst="rect">
            <a:avLst/>
          </a:prstGeom>
        </p:spPr>
        <p:txBody>
          <a:bodyPr wrap="square" lIns="0" tIns="0" rIns="0" bIns="0" rtlCol="0" anchor="t">
            <a:spAutoFit/>
          </a:bodyPr>
          <a:lstStyle/>
          <a:p>
            <a:pPr lvl="1" algn="l">
              <a:lnSpc>
                <a:spcPts val="6730"/>
              </a:lnSpc>
            </a:pPr>
            <a:r>
              <a:rPr lang="en-US" alt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3.2. </a:t>
            </a:r>
            <a:r>
              <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BỘ DỮ LIỆU</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9" name="Flowchart: Alternate Process 8"/>
          <p:cNvSpPr/>
          <p:nvPr/>
        </p:nvSpPr>
        <p:spPr>
          <a:xfrm>
            <a:off x="1524000" y="1790700"/>
            <a:ext cx="16497300" cy="734758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vi-VN" sz="3600" b="1" dirty="0">
                <a:solidFill>
                  <a:schemeClr val="accent1">
                    <a:lumMod val="50000"/>
                  </a:schemeClr>
                </a:solidFill>
                <a:latin typeface="Times New Roman" panose="02020603050405020304" pitchFamily="18" charset="0"/>
                <a:cs typeface="Times New Roman" panose="02020603050405020304" pitchFamily="18" charset="0"/>
              </a:rPr>
              <a:t>Mục tiêu xử lý bộ dữ liệu:</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a:p>
            <a:pPr lvl="0" algn="just"/>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Xác định tập mẫu phổ biến</a:t>
            </a:r>
            <a:r>
              <a:rPr lang="vi-VN" sz="3600" dirty="0">
                <a:solidFill>
                  <a:schemeClr val="accent1">
                    <a:lumMod val="50000"/>
                  </a:schemeClr>
                </a:solidFill>
                <a:latin typeface="Times New Roman" panose="02020603050405020304" pitchFamily="18" charset="0"/>
                <a:cs typeface="Times New Roman" panose="02020603050405020304" pitchFamily="18" charset="0"/>
              </a:rPr>
              <a:t>: Dùng thuật toán FP-Growth để tìm ra các tập hợp mặt hàng có xu hướng xuất hiện cùng nhau trong các giao dịch. Ví dụ, nếu milk và bread thường xuyên được mua cùng nhau, chúng sẽ trở thành tập mẫu phổ biến.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3600" b="1" dirty="0">
                <a:solidFill>
                  <a:schemeClr val="accent1">
                    <a:lumMod val="50000"/>
                  </a:schemeClr>
                </a:solidFill>
                <a:latin typeface="Times New Roman" panose="02020603050405020304" pitchFamily="18" charset="0"/>
                <a:cs typeface="Times New Roman" panose="02020603050405020304" pitchFamily="18" charset="0"/>
              </a:rPr>
              <a:t>Ứng dụng thực tiễn</a:t>
            </a:r>
            <a:r>
              <a:rPr lang="vi-VN" sz="3600" dirty="0">
                <a:solidFill>
                  <a:schemeClr val="accent1">
                    <a:lumMod val="50000"/>
                  </a:schemeClr>
                </a:solidFill>
                <a:latin typeface="Times New Roman" panose="02020603050405020304" pitchFamily="18" charset="0"/>
                <a:cs typeface="Times New Roman" panose="02020603050405020304" pitchFamily="18" charset="0"/>
              </a:rPr>
              <a:t>: Phân tích các tập mẫu phổ biến giúp tối ưu hóa các quyết định trong kinh doanh, ví dụ như cách xếp hàng hóa trong cửa hàng, đề xuất sản phẩm liên quan, và xây dựng các chương trình khuyến mãi cho các mặt hàng thường được mua cùng nhau.</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21/32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40" name="TextBox 34"/>
          <p:cNvSpPr txBox="1"/>
          <p:nvPr/>
        </p:nvSpPr>
        <p:spPr>
          <a:xfrm>
            <a:off x="457200" y="190504"/>
            <a:ext cx="11239500" cy="862965"/>
          </a:xfrm>
          <a:prstGeom prst="rect">
            <a:avLst/>
          </a:prstGeom>
        </p:spPr>
        <p:txBody>
          <a:bodyPr wrap="square" lIns="0" tIns="0" rIns="0" bIns="0" rtlCol="0" anchor="t">
            <a:spAutoFit/>
          </a:bodyPr>
          <a:lstStyle/>
          <a:p>
            <a:pPr lvl="1" algn="l">
              <a:lnSpc>
                <a:spcPts val="6730"/>
              </a:lnSpc>
            </a:pPr>
            <a:r>
              <a:rPr lang="en-US" alt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3.3. </a:t>
            </a:r>
            <a:r>
              <a:rPr 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QUY TRÌNH PHÁT TRIỂN ỨNG DỤNG AI</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pic>
        <p:nvPicPr>
          <p:cNvPr id="10" name="Picture 9"/>
          <p:cNvPicPr>
            <a:picLocks noChangeAspect="1"/>
          </p:cNvPicPr>
          <p:nvPr/>
        </p:nvPicPr>
        <p:blipFill>
          <a:blip r:embed="rId2"/>
          <a:stretch>
            <a:fillRect/>
          </a:stretch>
        </p:blipFill>
        <p:spPr>
          <a:xfrm>
            <a:off x="4572000" y="2095500"/>
            <a:ext cx="7366635" cy="6981190"/>
          </a:xfrm>
          <a:prstGeom prst="rect">
            <a:avLst/>
          </a:prstGeom>
        </p:spPr>
      </p:pic>
      <p:sp>
        <p:nvSpPr>
          <p:cNvPr id="14" name="TextBox 8"/>
          <p:cNvSpPr txBox="1"/>
          <p:nvPr/>
        </p:nvSpPr>
        <p:spPr>
          <a:xfrm>
            <a:off x="1523738" y="1257400"/>
            <a:ext cx="6769362" cy="553720"/>
          </a:xfrm>
          <a:prstGeom prst="rect">
            <a:avLst/>
          </a:prstGeom>
        </p:spPr>
        <p:txBody>
          <a:bodyPr wrap="square" lIns="0" tIns="0" rIns="0" bIns="0" rtlCol="0" anchor="t">
            <a:spAutoFit/>
          </a:bodyPr>
          <a:lstStyle/>
          <a:p>
            <a:pPr algn="ctr"/>
            <a:r>
              <a:rPr lang="vi-VN" sz="3600" b="1" dirty="0">
                <a:solidFill>
                  <a:schemeClr val="accent1">
                    <a:lumMod val="50000"/>
                  </a:schemeClr>
                </a:solidFill>
                <a:latin typeface="Times New Roman" panose="02020603050405020304" pitchFamily="18" charset="0"/>
                <a:cs typeface="Times New Roman" panose="02020603050405020304" pitchFamily="18" charset="0"/>
              </a:rPr>
              <a:t>Thu thập và chuẩn bị bộ dữ liệu</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6616700" y="9410700"/>
            <a:ext cx="3277235" cy="645160"/>
          </a:xfrm>
          <a:prstGeom prst="rect">
            <a:avLst/>
          </a:prstGeom>
          <a:noFill/>
        </p:spPr>
        <p:txBody>
          <a:bodyPr wrap="square" rtlCol="0">
            <a:spAutoFit/>
          </a:bodyPr>
          <a:lstStyle/>
          <a:p>
            <a:r>
              <a:rPr lang="en-US" sz="3600"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liệu</a:t>
            </a:r>
            <a:r>
              <a:rPr lang="en-US" sz="3600" dirty="0">
                <a:solidFill>
                  <a:schemeClr val="accent1">
                    <a:lumMod val="50000"/>
                  </a:schemeClr>
                </a:solidFill>
                <a:latin typeface="Times New Roman" panose="02020603050405020304" pitchFamily="18" charset="0"/>
                <a:cs typeface="Times New Roman" panose="02020603050405020304" pitchFamily="18" charset="0"/>
              </a:rPr>
              <a:t> ban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đầu</a:t>
            </a:r>
            <a:endParaRPr lang="en-US" sz="3600" dirty="0" err="1">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22/32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624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40" name="TextBox 34"/>
          <p:cNvSpPr txBox="1"/>
          <p:nvPr/>
        </p:nvSpPr>
        <p:spPr>
          <a:xfrm>
            <a:off x="685800" y="266704"/>
            <a:ext cx="11239500" cy="862965"/>
          </a:xfrm>
          <a:prstGeom prst="rect">
            <a:avLst/>
          </a:prstGeom>
        </p:spPr>
        <p:txBody>
          <a:bodyPr wrap="square" lIns="0" tIns="0" rIns="0" bIns="0" rtlCol="0" anchor="t">
            <a:spAutoFit/>
          </a:bodyPr>
          <a:lstStyle/>
          <a:p>
            <a:pPr lvl="1" algn="l">
              <a:lnSpc>
                <a:spcPts val="6730"/>
              </a:lnSpc>
            </a:pPr>
            <a:r>
              <a:rPr lang="en-US" alt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3.3. </a:t>
            </a:r>
            <a:r>
              <a:rPr 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QUY TRÌNH PHÁT TRIỂN ỨNG DỤNG AI</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14" name="TextBox 8"/>
          <p:cNvSpPr txBox="1"/>
          <p:nvPr/>
        </p:nvSpPr>
        <p:spPr>
          <a:xfrm>
            <a:off x="1904738" y="1638400"/>
            <a:ext cx="6769362" cy="553720"/>
          </a:xfrm>
          <a:prstGeom prst="rect">
            <a:avLst/>
          </a:prstGeom>
        </p:spPr>
        <p:txBody>
          <a:bodyPr wrap="square" lIns="0" tIns="0" rIns="0" bIns="0" rtlCol="0" anchor="t">
            <a:spAutoFit/>
          </a:bodyPr>
          <a:lstStyle/>
          <a:p>
            <a:pPr algn="l"/>
            <a:r>
              <a:rPr lang="vi-VN" sz="3600" b="1" dirty="0">
                <a:solidFill>
                  <a:schemeClr val="accent1">
                    <a:lumMod val="50000"/>
                  </a:schemeClr>
                </a:solidFill>
                <a:latin typeface="Times New Roman" panose="02020603050405020304" pitchFamily="18" charset="0"/>
                <a:cs typeface="Times New Roman" panose="02020603050405020304" pitchFamily="18" charset="0"/>
              </a:rPr>
              <a:t>Thu thập và chuẩn bị bộ dữ liệu</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7315200" y="8724900"/>
            <a:ext cx="3468370" cy="645160"/>
          </a:xfrm>
          <a:prstGeom prst="rect">
            <a:avLst/>
          </a:prstGeom>
          <a:noFill/>
        </p:spPr>
        <p:txBody>
          <a:bodyPr wrap="square" rtlCol="0">
            <a:spAutoFit/>
          </a:bodyPr>
          <a:lstStyle/>
          <a:p>
            <a:r>
              <a:rPr lang="en-US" sz="3600"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vi-VN" sz="3600" dirty="0">
                <a:solidFill>
                  <a:schemeClr val="accent1">
                    <a:lumMod val="50000"/>
                  </a:schemeClr>
                </a:solidFill>
                <a:latin typeface="Times New Roman" panose="02020603050405020304" pitchFamily="18" charset="0"/>
                <a:cs typeface="Times New Roman" panose="02020603050405020304" pitchFamily="18" charset="0"/>
              </a:rPr>
              <a:t>liệu sau xử lý</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438100" y="2400257"/>
            <a:ext cx="13329521" cy="6065672"/>
          </a:xfrm>
          <a:prstGeom prst="rect">
            <a:avLst/>
          </a:prstGeom>
        </p:spPr>
      </p:pic>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23/32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40" name="TextBox 34"/>
          <p:cNvSpPr txBox="1"/>
          <p:nvPr/>
        </p:nvSpPr>
        <p:spPr>
          <a:xfrm>
            <a:off x="685800" y="342904"/>
            <a:ext cx="11239500" cy="862965"/>
          </a:xfrm>
          <a:prstGeom prst="rect">
            <a:avLst/>
          </a:prstGeom>
        </p:spPr>
        <p:txBody>
          <a:bodyPr wrap="square" lIns="0" tIns="0" rIns="0" bIns="0" rtlCol="0" anchor="t">
            <a:spAutoFit/>
          </a:bodyPr>
          <a:lstStyle/>
          <a:p>
            <a:pPr lvl="1" algn="l">
              <a:lnSpc>
                <a:spcPts val="6730"/>
              </a:lnSpc>
            </a:pPr>
            <a:r>
              <a:rPr lang="en-US" alt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3.3. </a:t>
            </a:r>
            <a:r>
              <a:rPr 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QUY TRÌNH PHÁT TRIỂN ỨNG DỤNG AI</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14" name="TextBox 8"/>
          <p:cNvSpPr txBox="1"/>
          <p:nvPr/>
        </p:nvSpPr>
        <p:spPr>
          <a:xfrm>
            <a:off x="1828538" y="1333600"/>
            <a:ext cx="6769362" cy="553720"/>
          </a:xfrm>
          <a:prstGeom prst="rect">
            <a:avLst/>
          </a:prstGeom>
        </p:spPr>
        <p:txBody>
          <a:bodyPr wrap="square" lIns="0" tIns="0" rIns="0" bIns="0" rtlCol="0" anchor="t">
            <a:spAutoFit/>
          </a:bodyPr>
          <a:lstStyle/>
          <a:p>
            <a:pPr algn="ctr"/>
            <a:r>
              <a:rPr lang="vi-VN" sz="3600" b="1" dirty="0">
                <a:solidFill>
                  <a:schemeClr val="accent1">
                    <a:lumMod val="50000"/>
                  </a:schemeClr>
                </a:solidFill>
                <a:latin typeface="Times New Roman" panose="02020603050405020304" pitchFamily="18" charset="0"/>
                <a:cs typeface="Times New Roman" panose="02020603050405020304" pitchFamily="18" charset="0"/>
              </a:rPr>
              <a:t>Thu thập và chuẩn bị bộ dữ liệu</a:t>
            </a:r>
            <a:endParaRPr lang="vi-VN" altLang="vi-VN" sz="3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981200" y="1886990"/>
            <a:ext cx="4541065" cy="645160"/>
          </a:xfrm>
          <a:prstGeom prst="rect">
            <a:avLst/>
          </a:prstGeom>
          <a:noFill/>
        </p:spPr>
        <p:txBody>
          <a:bodyPr wrap="square" rtlCol="0">
            <a:spAutoFit/>
          </a:bodyPr>
          <a:lstStyle/>
          <a:p>
            <a:r>
              <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Trực quan hóa dữ liệu</a:t>
            </a:r>
            <a:endPar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lowchart: Alternate Process 6"/>
          <p:cNvSpPr/>
          <p:nvPr/>
        </p:nvSpPr>
        <p:spPr>
          <a:xfrm>
            <a:off x="6781800" y="8877300"/>
            <a:ext cx="4381500" cy="119189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z="3600" b="1" dirty="0">
                <a:solidFill>
                  <a:schemeClr val="accent1">
                    <a:lumMod val="50000"/>
                  </a:schemeClr>
                </a:solidFill>
                <a:latin typeface="Times New Roman" panose="02020603050405020304" pitchFamily="18" charset="0"/>
                <a:cs typeface="Times New Roman" panose="02020603050405020304" pitchFamily="18" charset="0"/>
              </a:rPr>
              <a:t>Biểu đồ hình cột</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2"/>
          <a:srcRect l="1010" t="1283"/>
          <a:stretch>
            <a:fillRect/>
          </a:stretch>
        </p:blipFill>
        <p:spPr>
          <a:xfrm>
            <a:off x="4191000" y="2476611"/>
            <a:ext cx="9525163" cy="6604298"/>
          </a:xfrm>
          <a:prstGeom prst="rect">
            <a:avLst/>
          </a:prstGeom>
        </p:spPr>
      </p:pic>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24/32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40" name="TextBox 34"/>
          <p:cNvSpPr txBox="1"/>
          <p:nvPr/>
        </p:nvSpPr>
        <p:spPr>
          <a:xfrm>
            <a:off x="647700" y="342904"/>
            <a:ext cx="11239500" cy="862965"/>
          </a:xfrm>
          <a:prstGeom prst="rect">
            <a:avLst/>
          </a:prstGeom>
        </p:spPr>
        <p:txBody>
          <a:bodyPr wrap="square" lIns="0" tIns="0" rIns="0" bIns="0" rtlCol="0" anchor="t">
            <a:spAutoFit/>
          </a:bodyPr>
          <a:lstStyle/>
          <a:p>
            <a:pPr lvl="1" algn="l">
              <a:lnSpc>
                <a:spcPts val="6730"/>
              </a:lnSpc>
            </a:pPr>
            <a:r>
              <a:rPr lang="en-US" alt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3.3. </a:t>
            </a:r>
            <a:r>
              <a:rPr 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QUY TRÌNH PHÁT TRIỂN ỨNG DỤNG AI</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14" name="TextBox 8"/>
          <p:cNvSpPr txBox="1"/>
          <p:nvPr/>
        </p:nvSpPr>
        <p:spPr>
          <a:xfrm>
            <a:off x="1904738" y="1419960"/>
            <a:ext cx="6769362" cy="553720"/>
          </a:xfrm>
          <a:prstGeom prst="rect">
            <a:avLst/>
          </a:prstGeom>
        </p:spPr>
        <p:txBody>
          <a:bodyPr wrap="square" lIns="0" tIns="0" rIns="0" bIns="0" rtlCol="0" anchor="t">
            <a:spAutoFit/>
          </a:bodyPr>
          <a:lstStyle/>
          <a:p>
            <a:pPr algn="ctr"/>
            <a:r>
              <a:rPr lang="vi-VN" sz="3600" b="1" dirty="0">
                <a:solidFill>
                  <a:schemeClr val="accent1">
                    <a:lumMod val="50000"/>
                  </a:schemeClr>
                </a:solidFill>
                <a:latin typeface="Times New Roman" panose="02020603050405020304" pitchFamily="18" charset="0"/>
                <a:cs typeface="Times New Roman" panose="02020603050405020304" pitchFamily="18" charset="0"/>
              </a:rPr>
              <a:t>Thu thập và chuẩn bị bộ dữ liệu</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209800" y="2400070"/>
            <a:ext cx="4541065" cy="645160"/>
          </a:xfrm>
          <a:prstGeom prst="rect">
            <a:avLst/>
          </a:prstGeom>
          <a:noFill/>
        </p:spPr>
        <p:txBody>
          <a:bodyPr wrap="square" rtlCol="0">
            <a:spAutoFit/>
          </a:bodyPr>
          <a:lstStyle/>
          <a:p>
            <a:r>
              <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Trực quan hóa dữ liệu</a:t>
            </a:r>
            <a:endPar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Flowchart: Alternate Process 8"/>
          <p:cNvSpPr/>
          <p:nvPr/>
        </p:nvSpPr>
        <p:spPr>
          <a:xfrm>
            <a:off x="10972800" y="9182100"/>
            <a:ext cx="3834130" cy="85280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z="3600" b="1" dirty="0">
                <a:solidFill>
                  <a:schemeClr val="accent1">
                    <a:lumMod val="50000"/>
                  </a:schemeClr>
                </a:solidFill>
                <a:latin typeface="Times New Roman" panose="02020603050405020304" pitchFamily="18" charset="0"/>
                <a:cs typeface="Times New Roman" panose="02020603050405020304" pitchFamily="18" charset="0"/>
              </a:rPr>
              <a:t>Biểu đồ heatmap</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8534400" y="1205865"/>
            <a:ext cx="8207375" cy="7986395"/>
          </a:xfrm>
          <a:prstGeom prst="rect">
            <a:avLst/>
          </a:prstGeom>
        </p:spPr>
      </p:pic>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25/32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243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40" name="TextBox 34"/>
          <p:cNvSpPr txBox="1"/>
          <p:nvPr/>
        </p:nvSpPr>
        <p:spPr>
          <a:xfrm>
            <a:off x="685800" y="266704"/>
            <a:ext cx="11239500" cy="862965"/>
          </a:xfrm>
          <a:prstGeom prst="rect">
            <a:avLst/>
          </a:prstGeom>
        </p:spPr>
        <p:txBody>
          <a:bodyPr wrap="square" lIns="0" tIns="0" rIns="0" bIns="0" rtlCol="0" anchor="t">
            <a:spAutoFit/>
          </a:bodyPr>
          <a:lstStyle/>
          <a:p>
            <a:pPr lvl="1" algn="l">
              <a:lnSpc>
                <a:spcPts val="6730"/>
              </a:lnSpc>
            </a:pPr>
            <a:r>
              <a:rPr lang="en-US" alt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3.3. </a:t>
            </a:r>
            <a:r>
              <a:rPr lang="vi-VN" sz="4000" b="1" spc="-135">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rPr>
              <a:t>QUY TRÌNH PHÁT TRIỂN ỨNG DỤNG AI</a:t>
            </a:r>
            <a:endParaRPr lang="vi-VN" sz="4000" b="1" spc="-135"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Bebas Neue Bold" panose="020B0604020202020204"/>
            </a:endParaRPr>
          </a:p>
        </p:txBody>
      </p:sp>
      <p:sp>
        <p:nvSpPr>
          <p:cNvPr id="14" name="TextBox 8"/>
          <p:cNvSpPr txBox="1"/>
          <p:nvPr/>
        </p:nvSpPr>
        <p:spPr>
          <a:xfrm>
            <a:off x="1676138" y="1409800"/>
            <a:ext cx="6769362" cy="553720"/>
          </a:xfrm>
          <a:prstGeom prst="rect">
            <a:avLst/>
          </a:prstGeom>
        </p:spPr>
        <p:txBody>
          <a:bodyPr wrap="square" lIns="0" tIns="0" rIns="0" bIns="0" rtlCol="0" anchor="t">
            <a:spAutoFit/>
          </a:bodyPr>
          <a:lstStyle/>
          <a:p>
            <a:pPr algn="ctr"/>
            <a:r>
              <a:rPr lang="vi-VN" sz="3600" b="1" dirty="0">
                <a:solidFill>
                  <a:schemeClr val="tx2">
                    <a:lumMod val="75000"/>
                  </a:schemeClr>
                </a:solidFill>
                <a:latin typeface="Times New Roman" panose="02020603050405020304" pitchFamily="18" charset="0"/>
                <a:cs typeface="Times New Roman" panose="02020603050405020304" pitchFamily="18" charset="0"/>
              </a:rPr>
              <a:t>Thu thập và chuẩn bị bộ dữ liệu</a:t>
            </a:r>
            <a:endParaRPr lang="en-US" sz="3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905000" y="2323870"/>
            <a:ext cx="4541065" cy="645160"/>
          </a:xfrm>
          <a:prstGeom prst="rect">
            <a:avLst/>
          </a:prstGeom>
          <a:noFill/>
        </p:spPr>
        <p:txBody>
          <a:bodyPr wrap="square" rtlCol="0">
            <a:spAutoFit/>
          </a:bodyPr>
          <a:lstStyle/>
          <a:p>
            <a:r>
              <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Trực quan hóa dữ liệu</a:t>
            </a:r>
            <a:endPar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Flowchart: Alternate Process 7"/>
          <p:cNvSpPr/>
          <p:nvPr/>
        </p:nvSpPr>
        <p:spPr>
          <a:xfrm>
            <a:off x="10744200" y="9029700"/>
            <a:ext cx="3242945" cy="98298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z="3600" b="1" dirty="0">
                <a:solidFill>
                  <a:schemeClr val="accent1">
                    <a:lumMod val="50000"/>
                  </a:schemeClr>
                </a:solidFill>
                <a:latin typeface="Times New Roman" panose="02020603050405020304" pitchFamily="18" charset="0"/>
                <a:cs typeface="Times New Roman" panose="02020603050405020304" pitchFamily="18" charset="0"/>
              </a:rPr>
              <a:t>Cây FP-Tree</a:t>
            </a:r>
            <a:endParaRPr lang="vi-VN" sz="36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1" name="Picture 10" descr="C:\Users\Admin\OneDrive\Pictures\Screenshots\Screenshot 2024-10-31 2146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915465" y="1333500"/>
            <a:ext cx="7165209" cy="7579746"/>
          </a:xfrm>
          <a:prstGeom prst="rect">
            <a:avLst/>
          </a:prstGeom>
          <a:noFill/>
          <a:ln>
            <a:noFill/>
          </a:ln>
        </p:spPr>
      </p:pic>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26/32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3"/>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6"/>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8"/>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9"/>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0"/>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1"/>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2"/>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13"/>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14"/>
            <a:stretch>
              <a:fillRect/>
            </a:stretch>
          </a:blipFill>
          <a:ln cap="sq">
            <a:noFill/>
            <a:prstDash val="solid"/>
            <a:miter/>
          </a:ln>
        </p:spPr>
      </p:sp>
      <p:sp>
        <p:nvSpPr>
          <p:cNvPr id="18" name="TextBox 8"/>
          <p:cNvSpPr txBox="1"/>
          <p:nvPr/>
        </p:nvSpPr>
        <p:spPr>
          <a:xfrm>
            <a:off x="3276600" y="4838700"/>
            <a:ext cx="11946255" cy="1151255"/>
          </a:xfrm>
          <a:prstGeom prst="rect">
            <a:avLst/>
          </a:prstGeom>
        </p:spPr>
        <p:txBody>
          <a:bodyPr wrap="square" lIns="0" tIns="0" rIns="0" bIns="0" rtlCol="0" anchor="t">
            <a:noAutofit/>
          </a:bodyPr>
          <a:lstStyle/>
          <a:p>
            <a:pPr algn="ctr">
              <a:lnSpc>
                <a:spcPts val="3920"/>
              </a:lnSpc>
            </a:pPr>
            <a:r>
              <a:rPr lang="en-US" altLang="vi-VN"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rPr>
              <a:t>ĐÁNH GIÁ KẾT QUẢ NGHIÊN CỨU</a:t>
            </a:r>
            <a:endParaRPr lang="en-US" altLang="vi-VN"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endParaRPr>
          </a:p>
        </p:txBody>
      </p:sp>
      <p:sp>
        <p:nvSpPr>
          <p:cNvPr id="19" name="TextBox 9"/>
          <p:cNvSpPr txBox="1"/>
          <p:nvPr/>
        </p:nvSpPr>
        <p:spPr>
          <a:xfrm>
            <a:off x="7010400" y="3338830"/>
            <a:ext cx="3765550" cy="862965"/>
          </a:xfrm>
          <a:prstGeom prst="rect">
            <a:avLst/>
          </a:prstGeom>
        </p:spPr>
        <p:txBody>
          <a:bodyPr wrap="square" lIns="0" tIns="0" rIns="0" bIns="0" rtlCol="0" anchor="t">
            <a:spAutoFit/>
          </a:bodyPr>
          <a:lstStyle/>
          <a:p>
            <a:pPr algn="l">
              <a:lnSpc>
                <a:spcPts val="6730"/>
              </a:lnSpc>
            </a:pPr>
            <a:r>
              <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rPr>
              <a:t>CHƯƠNG 4</a:t>
            </a:r>
            <a:endPar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27/32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2"/>
          <p:cNvSpPr txBox="1"/>
          <p:nvPr/>
        </p:nvSpPr>
        <p:spPr>
          <a:xfrm>
            <a:off x="1066800" y="114300"/>
            <a:ext cx="13331825" cy="1107440"/>
          </a:xfrm>
          <a:prstGeom prst="rect">
            <a:avLst/>
          </a:prstGeom>
        </p:spPr>
        <p:txBody>
          <a:bodyPr wrap="square" lIns="0" tIns="0" rIns="0" bIns="0" rtlCol="0" anchor="t">
            <a:noAutofit/>
          </a:bodyPr>
          <a:lstStyle/>
          <a:p>
            <a:pPr algn="l">
              <a:lnSpc>
                <a:spcPts val="9505"/>
              </a:lnSpc>
            </a:pPr>
            <a:r>
              <a:rPr lang="en-US" altLang="vi-VN" sz="4000" b="1" spc="-192" dirty="0">
                <a:solidFill>
                  <a:schemeClr val="accent1">
                    <a:lumMod val="50000"/>
                  </a:schemeClr>
                </a:solidFill>
                <a:latin typeface="Times New Roman" panose="02020603050405020304" pitchFamily="18" charset="0"/>
                <a:ea typeface="Bebas Neue Bold" panose="020B0604020202020204"/>
                <a:cs typeface="Times New Roman" panose="02020603050405020304" pitchFamily="18" charset="0"/>
                <a:sym typeface="Bebas Neue Bold" panose="020B0604020202020204"/>
              </a:rPr>
              <a:t>4.1. S</a:t>
            </a:r>
            <a:r>
              <a:rPr lang="vi-VN" sz="4000" b="1" spc="-192" dirty="0">
                <a:solidFill>
                  <a:schemeClr val="accent1">
                    <a:lumMod val="50000"/>
                  </a:schemeClr>
                </a:solidFill>
                <a:latin typeface="Times New Roman" panose="02020603050405020304" pitchFamily="18" charset="0"/>
                <a:ea typeface="Bebas Neue Bold" panose="020B0604020202020204"/>
                <a:cs typeface="Times New Roman" panose="02020603050405020304" pitchFamily="18" charset="0"/>
                <a:sym typeface="Bebas Neue Bold" panose="020B0604020202020204"/>
              </a:rPr>
              <a:t>o sánh ưu, nhược điểm của thuật toán Apriori và FP-Growth</a:t>
            </a:r>
            <a:endParaRPr lang="vi-VN" sz="4000" b="1" spc="-192" dirty="0">
              <a:solidFill>
                <a:schemeClr val="accent1">
                  <a:lumMod val="50000"/>
                </a:schemeClr>
              </a:solidFill>
              <a:latin typeface="Times New Roman" panose="02020603050405020304" pitchFamily="18" charset="0"/>
              <a:ea typeface="Bebas Neue Bold" panose="020B0604020202020204"/>
              <a:cs typeface="Times New Roman" panose="02020603050405020304" pitchFamily="18" charset="0"/>
              <a:sym typeface="Bebas Neue Bold" panose="020B0604020202020204"/>
            </a:endParaRPr>
          </a:p>
        </p:txBody>
      </p:sp>
      <p:graphicFrame>
        <p:nvGraphicFramePr>
          <p:cNvPr id="4" name="Table 3"/>
          <p:cNvGraphicFramePr>
            <a:graphicFrameLocks noGrp="1"/>
          </p:cNvGraphicFramePr>
          <p:nvPr/>
        </p:nvGraphicFramePr>
        <p:xfrm>
          <a:off x="1142940" y="1562412"/>
          <a:ext cx="15931575" cy="6460179"/>
        </p:xfrm>
        <a:graphic>
          <a:graphicData uri="http://schemas.openxmlformats.org/drawingml/2006/table">
            <a:tbl>
              <a:tblPr firstRow="1" bandRow="1">
                <a:tableStyleId>{5940675A-B579-460E-94D1-54222C63F5DA}</a:tableStyleId>
              </a:tblPr>
              <a:tblGrid>
                <a:gridCol w="2830096"/>
                <a:gridCol w="6557010"/>
                <a:gridCol w="6544469"/>
              </a:tblGrid>
              <a:tr h="848038">
                <a:tc>
                  <a:txBody>
                    <a:bodyPr/>
                    <a:lstStyle/>
                    <a:p>
                      <a:pPr algn="ctr"/>
                      <a:endParaRPr lang="en-US" sz="2000" dirty="0">
                        <a:solidFill>
                          <a:schemeClr val="accent1">
                            <a:lumMod val="50000"/>
                          </a:schemeClr>
                        </a:solidFill>
                      </a:endParaRPr>
                    </a:p>
                  </a:txBody>
                  <a:tcPr/>
                </a:tc>
                <a:tc>
                  <a:txBody>
                    <a:bodyPr/>
                    <a:lstStyle/>
                    <a:p>
                      <a:pPr algn="ctr"/>
                      <a:r>
                        <a:rPr lang="vi-VN" sz="3600" dirty="0">
                          <a:solidFill>
                            <a:schemeClr val="accent1">
                              <a:lumMod val="50000"/>
                            </a:schemeClr>
                          </a:solidFill>
                          <a:latin typeface="Times New Roman" panose="02020603050405020304" pitchFamily="18" charset="0"/>
                          <a:cs typeface="Times New Roman" panose="02020603050405020304" pitchFamily="18" charset="0"/>
                        </a:rPr>
                        <a:t>Thuật toán Apriori</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pPr algn="ctr"/>
                      <a:r>
                        <a:rPr lang="vi-VN" sz="3600" dirty="0">
                          <a:solidFill>
                            <a:schemeClr val="accent1">
                              <a:lumMod val="50000"/>
                            </a:schemeClr>
                          </a:solidFill>
                          <a:latin typeface="Times New Roman" panose="02020603050405020304" pitchFamily="18" charset="0"/>
                          <a:cs typeface="Times New Roman" panose="02020603050405020304" pitchFamily="18" charset="0"/>
                        </a:rPr>
                        <a:t>Thuật toán FP-Growth</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r>
              <a:tr h="2762152">
                <a:tc>
                  <a:txBody>
                    <a:bodyPr/>
                    <a:lstStyle/>
                    <a:p>
                      <a:pPr algn="ctr"/>
                      <a:endParaRPr lang="vi-VN" sz="2400" dirty="0">
                        <a:solidFill>
                          <a:schemeClr val="accent1">
                            <a:lumMod val="50000"/>
                          </a:schemeClr>
                        </a:solidFill>
                      </a:endParaRPr>
                    </a:p>
                    <a:p>
                      <a:pPr algn="ctr"/>
                      <a:endParaRPr lang="vi-VN" sz="2400" dirty="0">
                        <a:solidFill>
                          <a:schemeClr val="accent1">
                            <a:lumMod val="50000"/>
                          </a:schemeClr>
                        </a:solidFill>
                      </a:endParaRPr>
                    </a:p>
                    <a:p>
                      <a:pPr algn="ctr"/>
                      <a:endParaRPr lang="vi-VN" sz="2400" dirty="0">
                        <a:solidFill>
                          <a:schemeClr val="accent1">
                            <a:lumMod val="50000"/>
                          </a:schemeClr>
                        </a:solidFill>
                      </a:endParaRPr>
                    </a:p>
                    <a:p>
                      <a:pPr algn="ctr"/>
                      <a:r>
                        <a:rPr lang="vi-VN" sz="3600" dirty="0">
                          <a:solidFill>
                            <a:schemeClr val="accent1">
                              <a:lumMod val="50000"/>
                            </a:schemeClr>
                          </a:solidFill>
                          <a:latin typeface="Times New Roman" panose="02020603050405020304" pitchFamily="18" charset="0"/>
                          <a:cs typeface="Times New Roman" panose="02020603050405020304" pitchFamily="18" charset="0"/>
                        </a:rPr>
                        <a:t>Ưu điểm</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pPr algn="l"/>
                      <a:r>
                        <a:rPr lang="vi-VN" sz="3600" dirty="0">
                          <a:solidFill>
                            <a:schemeClr val="accent1">
                              <a:lumMod val="50000"/>
                            </a:schemeClr>
                          </a:solidFill>
                          <a:latin typeface="Times New Roman" panose="02020603050405020304" pitchFamily="18" charset="0"/>
                          <a:cs typeface="Times New Roman" panose="02020603050405020304" pitchFamily="18" charset="0"/>
                        </a:rPr>
                        <a:t>- Dễ hiểu và triển khai.</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vi-VN" sz="3600" dirty="0">
                          <a:solidFill>
                            <a:schemeClr val="accent1">
                              <a:lumMod val="50000"/>
                            </a:schemeClr>
                          </a:solidFill>
                          <a:latin typeface="Times New Roman" panose="02020603050405020304" pitchFamily="18" charset="0"/>
                          <a:cs typeface="Times New Roman" panose="02020603050405020304" pitchFamily="18" charset="0"/>
                        </a:rPr>
                        <a:t>- Thích hợp cho dữ liệu lớn.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vi-VN" sz="3600" dirty="0">
                          <a:solidFill>
                            <a:schemeClr val="accent1">
                              <a:lumMod val="50000"/>
                            </a:schemeClr>
                          </a:solidFill>
                          <a:latin typeface="Times New Roman" panose="02020603050405020304" pitchFamily="18" charset="0"/>
                          <a:cs typeface="Times New Roman" panose="02020603050405020304" pitchFamily="18" charset="0"/>
                        </a:rPr>
                        <a:t>- Dễ dàng diễn giải các quy tắc kết hợp.</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Tiết kiệm bộ nhớ với cấu trúc cây FP-Tree.</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Chỉ cần quét cơ sở dữ liệu hai lần.</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Tốc độ nhanh hơn do không cần sinh tập ứng viên.</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r>
              <a:tr h="2849989">
                <a:tc>
                  <a:txBody>
                    <a:bodyPr/>
                    <a:lstStyle/>
                    <a:p>
                      <a:pPr algn="ctr"/>
                      <a:endParaRPr lang="vi-VN" sz="2400" dirty="0">
                        <a:solidFill>
                          <a:schemeClr val="accent1">
                            <a:lumMod val="50000"/>
                          </a:schemeClr>
                        </a:solidFill>
                      </a:endParaRPr>
                    </a:p>
                    <a:p>
                      <a:pPr algn="ctr"/>
                      <a:endParaRPr lang="vi-VN" sz="2400" dirty="0">
                        <a:solidFill>
                          <a:schemeClr val="accent1">
                            <a:lumMod val="50000"/>
                          </a:schemeClr>
                        </a:solidFill>
                      </a:endParaRPr>
                    </a:p>
                    <a:p>
                      <a:pPr algn="ctr"/>
                      <a:endParaRPr lang="vi-VN" sz="2400" dirty="0">
                        <a:solidFill>
                          <a:schemeClr val="accent1">
                            <a:lumMod val="50000"/>
                          </a:schemeClr>
                        </a:solidFill>
                      </a:endParaRPr>
                    </a:p>
                    <a:p>
                      <a:pPr algn="ctr"/>
                      <a:r>
                        <a:rPr lang="vi-VN" sz="3600" dirty="0">
                          <a:solidFill>
                            <a:schemeClr val="accent1">
                              <a:lumMod val="50000"/>
                            </a:schemeClr>
                          </a:solidFill>
                          <a:latin typeface="Times New Roman" panose="02020603050405020304" pitchFamily="18" charset="0"/>
                          <a:cs typeface="Times New Roman" panose="02020603050405020304" pitchFamily="18" charset="0"/>
                        </a:rPr>
                        <a:t>Nhược điểm</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Tiêu tốn bộ nhớ khi số lượng tập ứng viên tăng.</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Cần nhiều lần quét cơ sở dữ liệu, tăng thời gian xử lý.</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Hiệu suất giảm khi xử lý dữ liệu lớn.</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Khó hiểu hơn với cấu trúc cây FP-Tree.</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Hiệu quả nhất với cơ sở dữ liệu nhỏ và tập phổ biến không quá dài.</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vi-VN" sz="3600" dirty="0">
                          <a:solidFill>
                            <a:schemeClr val="accent1">
                              <a:lumMod val="50000"/>
                            </a:schemeClr>
                          </a:solidFill>
                          <a:latin typeface="Times New Roman" panose="02020603050405020304" pitchFamily="18" charset="0"/>
                          <a:cs typeface="Times New Roman" panose="02020603050405020304" pitchFamily="18" charset="0"/>
                        </a:rPr>
                        <a:t>- Gặp khó khăn khi số lượng quy tắc lớn, tăng độ phức tạp trong xử lý.</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txBody>
                  <a:tcPr/>
                </a:tc>
              </a:tr>
            </a:tbl>
          </a:graphicData>
        </a:graphic>
      </p:graphicFrame>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28/32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848100" y="-38862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5994648" y="-2068182"/>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Freeform 6"/>
          <p:cNvSpPr/>
          <p:nvPr/>
        </p:nvSpPr>
        <p:spPr>
          <a:xfrm>
            <a:off x="-421283" y="-179706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8" name="TextBox 8"/>
          <p:cNvSpPr txBox="1"/>
          <p:nvPr/>
        </p:nvSpPr>
        <p:spPr>
          <a:xfrm>
            <a:off x="5801995" y="4610100"/>
            <a:ext cx="6379210" cy="659130"/>
          </a:xfrm>
          <a:prstGeom prst="rect">
            <a:avLst/>
          </a:prstGeom>
        </p:spPr>
        <p:txBody>
          <a:bodyPr wrap="square" lIns="0" tIns="0" rIns="0" bIns="0" rtlCol="0" anchor="t">
            <a:noAutofit/>
          </a:bodyPr>
          <a:lstStyle/>
          <a:p>
            <a:pPr algn="just">
              <a:lnSpc>
                <a:spcPts val="3920"/>
              </a:lnSpc>
            </a:pPr>
            <a:r>
              <a:rPr lang="en-US" altLang="vi-VN"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rPr>
              <a:t>GIỚI THIỆU ĐỀ TÀI</a:t>
            </a:r>
            <a:endParaRPr lang="en-US" altLang="vi-VN"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endParaRPr>
          </a:p>
        </p:txBody>
      </p:sp>
      <p:sp>
        <p:nvSpPr>
          <p:cNvPr id="9" name="TextBox 9"/>
          <p:cNvSpPr txBox="1"/>
          <p:nvPr/>
        </p:nvSpPr>
        <p:spPr>
          <a:xfrm>
            <a:off x="7239000" y="3162300"/>
            <a:ext cx="3431540" cy="862965"/>
          </a:xfrm>
          <a:prstGeom prst="rect">
            <a:avLst/>
          </a:prstGeom>
        </p:spPr>
        <p:txBody>
          <a:bodyPr wrap="square" lIns="0" tIns="0" rIns="0" bIns="0" rtlCol="0" anchor="t">
            <a:spAutoFit/>
          </a:bodyPr>
          <a:lstStyle/>
          <a:p>
            <a:pPr algn="l">
              <a:lnSpc>
                <a:spcPts val="6730"/>
              </a:lnSpc>
            </a:pPr>
            <a:r>
              <a:rPr 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rPr>
              <a:t>CHƯƠNG</a:t>
            </a:r>
            <a:r>
              <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rPr>
              <a:t> 1</a:t>
            </a:r>
            <a:endPar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endParaRPr>
          </a:p>
        </p:txBody>
      </p:sp>
      <p:sp>
        <p:nvSpPr>
          <p:cNvPr id="10" name="Freeform 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8481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4" name="TextBox 2"/>
          <p:cNvSpPr txBox="1"/>
          <p:nvPr/>
        </p:nvSpPr>
        <p:spPr>
          <a:xfrm>
            <a:off x="1143000" y="114300"/>
            <a:ext cx="6964680" cy="1218565"/>
          </a:xfrm>
          <a:prstGeom prst="rect">
            <a:avLst/>
          </a:prstGeom>
        </p:spPr>
        <p:txBody>
          <a:bodyPr wrap="square" lIns="0" tIns="0" rIns="0" bIns="0" rtlCol="0" anchor="t">
            <a:spAutoFit/>
          </a:bodyPr>
          <a:lstStyle/>
          <a:p>
            <a:pPr algn="l">
              <a:lnSpc>
                <a:spcPts val="9505"/>
              </a:lnSpc>
            </a:pPr>
            <a:r>
              <a:rPr lang="en-US" alt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rPr>
              <a:t>4.2. </a:t>
            </a:r>
            <a:r>
              <a:rPr 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rPr>
              <a:t>Đánh giá kết quả nghiên cứu</a:t>
            </a:r>
            <a:endParaRPr 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endParaRPr>
          </a:p>
        </p:txBody>
      </p:sp>
      <p:sp>
        <p:nvSpPr>
          <p:cNvPr id="5" name="TextBox 2"/>
          <p:cNvSpPr txBox="1"/>
          <p:nvPr/>
        </p:nvSpPr>
        <p:spPr>
          <a:xfrm>
            <a:off x="1142956" y="1028817"/>
            <a:ext cx="11904880" cy="1045864"/>
          </a:xfrm>
          <a:prstGeom prst="rect">
            <a:avLst/>
          </a:prstGeom>
        </p:spPr>
        <p:txBody>
          <a:bodyPr wrap="square" lIns="0" tIns="0" rIns="0" bIns="0" rtlCol="0" anchor="t">
            <a:spAutoFit/>
          </a:bodyPr>
          <a:lstStyle/>
          <a:p>
            <a:pPr algn="l">
              <a:lnSpc>
                <a:spcPts val="9505"/>
              </a:lnSpc>
            </a:pPr>
            <a:r>
              <a:rPr lang="vi-VN" sz="3600" b="1" spc="-192" dirty="0">
                <a:solidFill>
                  <a:schemeClr val="accent1">
                    <a:lumMod val="50000"/>
                  </a:schemeClr>
                </a:solidFill>
                <a:latin typeface="+mj-lt"/>
                <a:ea typeface="Bebas Neue Bold" panose="020B0604020202020204"/>
                <a:cs typeface="Bebas Neue Bold" panose="020B0604020202020204"/>
                <a:sym typeface="Bebas Neue Bold" panose="020B0604020202020204"/>
              </a:rPr>
              <a:t>Đánh giá dựa trên các tiêu chí: Độ đo Lift và Conviction</a:t>
            </a:r>
            <a:endParaRPr lang="vi-VN" sz="3600" b="1" spc="-192" dirty="0">
              <a:solidFill>
                <a:schemeClr val="accent1">
                  <a:lumMod val="50000"/>
                </a:schemeClr>
              </a:solidFill>
              <a:latin typeface="+mj-lt"/>
              <a:ea typeface="Bebas Neue Bold" panose="020B0604020202020204"/>
              <a:cs typeface="Bebas Neue Bold" panose="020B0604020202020204"/>
              <a:sym typeface="Bebas Neue Bold" panose="020B0604020202020204"/>
            </a:endParaRPr>
          </a:p>
        </p:txBody>
      </p:sp>
      <p:sp>
        <p:nvSpPr>
          <p:cNvPr id="6" name="TextBox 8"/>
          <p:cNvSpPr txBox="1"/>
          <p:nvPr/>
        </p:nvSpPr>
        <p:spPr>
          <a:xfrm>
            <a:off x="1143000" y="2400300"/>
            <a:ext cx="8801100" cy="7709535"/>
          </a:xfrm>
          <a:prstGeom prst="rect">
            <a:avLst/>
          </a:prstGeom>
        </p:spPr>
        <p:txBody>
          <a:bodyPr wrap="square" lIns="0" tIns="0" rIns="0" bIns="0" rtlCol="0" anchor="t">
            <a:noAutofit/>
          </a:bodyPr>
          <a:lstStyle/>
          <a:p>
            <a:pPr algn="just">
              <a:spcBef>
                <a:spcPts val="100"/>
              </a:spcBef>
              <a:spcAft>
                <a:spcPts val="150"/>
              </a:spcAft>
            </a:pPr>
            <a:r>
              <a:rPr lang="vi-VN" sz="25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TT Fors Bold" panose="020B0604020202020204"/>
              </a:rPr>
              <a:t>Độ đo </a:t>
            </a:r>
            <a:r>
              <a:rPr lang="vi-VN"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TT Fors Bold" panose="020B0604020202020204"/>
              </a:rPr>
              <a:t>Lift</a:t>
            </a:r>
            <a:r>
              <a:rPr lang="en-US" sz="25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TT Fors Bold" panose="020B0604020202020204"/>
              </a:rPr>
              <a:t> </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(Lift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measure</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được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sử dụng để đánh giá mức độ liên quan hoặc phụ thuộc giữa hai hoặc nhiều mặt hàng trong một tập dữ liệu giao dịch. Nói một cách đơn giản, Lift cho biết khả năng một mặt hàng được mua khi một mặt hàng khác đã được mua cao hơn bao nhiêu so với khi mặt hàng đó được mua một cách ngẫu nhiên.</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00"/>
              </a:spcBef>
              <a:spcAft>
                <a:spcPts val="150"/>
              </a:spcAft>
              <a:buFont typeface="Arial" panose="020B0604020202020204" pitchFamily="34" charset="0"/>
              <a:buChar char="•"/>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Xét luật kết hợp: A-&gt;</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a:t>
            </a:r>
            <a:r>
              <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Độ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đo lift(A -&gt; B) được xác định như sau:</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00"/>
              </a:spcBef>
              <a:spcAft>
                <a:spcPts val="150"/>
              </a:spcAft>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lift(A -&gt; B) = conf(A -&gt; B) / sup(B) = sup(A U B) / (sup(A).sup(B))</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00"/>
              </a:spcBef>
              <a:spcAft>
                <a:spcPts val="150"/>
              </a:spcAft>
              <a:buFont typeface="Arial" panose="020B0604020202020204" pitchFamily="34" charset="0"/>
              <a:buChar char="•"/>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Trong đó: </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spcBef>
                <a:spcPts val="100"/>
              </a:spcBef>
              <a:spcAft>
                <a:spcPts val="150"/>
              </a:spcAft>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sup(A U B) là tỷ lệ giao dịch chứa cả mặt hàng A và mặt hàng B.</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spcBef>
                <a:spcPts val="100"/>
              </a:spcBef>
              <a:spcAft>
                <a:spcPts val="150"/>
              </a:spcAft>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sup(A) là tỷ lệ giao dịch chứa mặt hàng A.</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spcBef>
                <a:spcPts val="100"/>
              </a:spcBef>
              <a:spcAft>
                <a:spcPts val="150"/>
              </a:spcAft>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sup (B) là tỷ lệ giao dịch chứa mặt hàng B</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spcBef>
                <a:spcPts val="100"/>
              </a:spcBef>
              <a:spcAft>
                <a:spcPts val="150"/>
              </a:spcAft>
            </a:pPr>
            <a:r>
              <a:rPr lang="en-US" sz="25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Đánh</a:t>
            </a:r>
            <a:r>
              <a:rPr lang="en-US"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giá</a:t>
            </a:r>
            <a:r>
              <a:rPr lang="en-US"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endParaRPr lang="en-US"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00"/>
              </a:spcBef>
              <a:spcAft>
                <a:spcPts val="150"/>
              </a:spcAft>
              <a:buFont typeface="Arial" panose="020B0604020202020204" pitchFamily="34" charset="0"/>
              <a:buChar char="•"/>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Nếu lift(A -&gt; B) = 1: A và B độc lập, không </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ê</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có mối quan hệ tương quan giữa A và B</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00"/>
              </a:spcBef>
              <a:spcAft>
                <a:spcPts val="150"/>
              </a:spcAft>
              <a:buFont typeface="Arial" panose="020B0604020202020204" pitchFamily="34" charset="0"/>
              <a:buChar char="•"/>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Nếu lift(A -&gt; B) &gt; 1: luật A -&gt; B có ý nghĩa (tương quan dương – positive correlation)</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Bef>
                <a:spcPts val="100"/>
              </a:spcBef>
              <a:spcAft>
                <a:spcPts val="150"/>
              </a:spcAft>
              <a:buFont typeface="Arial" panose="020B0604020202020204" pitchFamily="34" charset="0"/>
              <a:buChar char="•"/>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Nếu lift(A -&gt; B) &lt; 1: luật A -&gt; B và luật B -&gt; A không có ý nghĩa (tương quan âm – negative correlation)</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spcBef>
                <a:spcPts val="100"/>
              </a:spcBef>
              <a:spcAft>
                <a:spcPts val="150"/>
              </a:spcAft>
            </a:pPr>
            <a:endParaRPr lang="vi-VN" sz="25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TT Fors Bold" panose="020B0604020202020204"/>
            </a:endParaRPr>
          </a:p>
        </p:txBody>
      </p:sp>
      <p:pic>
        <p:nvPicPr>
          <p:cNvPr id="9" name="Picture 8" descr="C:\Users\Admin\OneDrive\Pictures\Screenshots\Screenshot 2024-10-31 1934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515600" y="3467100"/>
            <a:ext cx="7663815" cy="1778635"/>
          </a:xfrm>
          <a:prstGeom prst="rect">
            <a:avLst/>
          </a:prstGeom>
          <a:noFill/>
          <a:ln>
            <a:noFill/>
          </a:ln>
        </p:spPr>
      </p:pic>
      <p:pic>
        <p:nvPicPr>
          <p:cNvPr id="10" name="Picture 9"/>
          <p:cNvPicPr>
            <a:picLocks noChangeAspect="1"/>
          </p:cNvPicPr>
          <p:nvPr/>
        </p:nvPicPr>
        <p:blipFill>
          <a:blip r:embed="rId3"/>
          <a:stretch>
            <a:fillRect/>
          </a:stretch>
        </p:blipFill>
        <p:spPr>
          <a:xfrm>
            <a:off x="12115799" y="6743709"/>
            <a:ext cx="3995504" cy="881361"/>
          </a:xfrm>
          <a:prstGeom prst="rect">
            <a:avLst/>
          </a:prstGeom>
        </p:spPr>
      </p:pic>
      <p:sp>
        <p:nvSpPr>
          <p:cNvPr id="3" name="TextBox 5"/>
          <p:cNvSpPr txBox="1"/>
          <p:nvPr/>
        </p:nvSpPr>
        <p:spPr>
          <a:xfrm>
            <a:off x="10439334" y="2705100"/>
            <a:ext cx="5943600" cy="475615"/>
          </a:xfrm>
          <a:prstGeom prst="rect">
            <a:avLst/>
          </a:prstGeom>
          <a:noFill/>
        </p:spPr>
        <p:txBody>
          <a:bodyPr wrap="square" rtlCol="0">
            <a:spAutoFit/>
          </a:bodyPr>
          <a:p>
            <a:r>
              <a:rPr lang="en-US" sz="2500" dirty="0" err="1">
                <a:solidFill>
                  <a:schemeClr val="accent1">
                    <a:lumMod val="50000"/>
                  </a:schemeClr>
                </a:solidFill>
                <a:latin typeface="Times New Roman" panose="02020603050405020304" pitchFamily="18" charset="0"/>
                <a:cs typeface="Times New Roman" panose="02020603050405020304" pitchFamily="18" charset="0"/>
              </a:rPr>
              <a:t>Dựa</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trên</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bộ</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liệu</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thực</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tế</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có</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đánh</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giá</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sau</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2500" dirty="0" smtClean="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1" name="TextBox 4"/>
          <p:cNvSpPr txBox="1"/>
          <p:nvPr/>
        </p:nvSpPr>
        <p:spPr>
          <a:xfrm>
            <a:off x="10439218" y="5829350"/>
            <a:ext cx="4739822" cy="475615"/>
          </a:xfrm>
          <a:prstGeom prst="rect">
            <a:avLst/>
          </a:prstGeom>
          <a:noFill/>
        </p:spPr>
        <p:txBody>
          <a:bodyPr wrap="square" rtlCol="0">
            <a:spAutoFit/>
          </a:bodyPr>
          <a:p>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Sau</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khi</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ta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có</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kết</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quả</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sau</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2500" dirty="0" smtClean="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29/32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243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8"/>
          <p:cNvSpPr txBox="1"/>
          <p:nvPr/>
        </p:nvSpPr>
        <p:spPr>
          <a:xfrm>
            <a:off x="1219200" y="2476500"/>
            <a:ext cx="9407525" cy="6645910"/>
          </a:xfrm>
          <a:prstGeom prst="rect">
            <a:avLst/>
          </a:prstGeom>
        </p:spPr>
        <p:txBody>
          <a:bodyPr wrap="square" lIns="0" tIns="0" rIns="0" bIns="0" rtlCol="0" anchor="t">
            <a:noAutofit/>
          </a:bodyPr>
          <a:lstStyle/>
          <a:p>
            <a:pPr algn="just"/>
            <a:r>
              <a:rPr lang="vi-VN" sz="25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TT Fors Bold" panose="020B0604020202020204"/>
              </a:rPr>
              <a:t>Độ đo Conviction</a:t>
            </a:r>
            <a:r>
              <a:rPr lang="en-US"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TT Fors Bold" panose="020B0604020202020204"/>
              </a:rPr>
              <a:t>: </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được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sử dụng để đánh giá mức độ ngụ ý của một luật. Nó đo lường mức độ mà hậu quả của một luật (consequent) phụ thuộc vào tiền đề của nó (antecedent). Nói cách khác, Conviction cho biết sự tin tưởng vào một luật sẽ sai lệch như thế nào nếu tiền đề và hậu quả là độc lập với nhau.</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buFont typeface="Arial" panose="020B0604020202020204" pitchFamily="34" charset="0"/>
              <a:buChar char="•"/>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Xét luật kết hợp: A-&gt;B</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Conviction(A</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-&gt;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 được xác định như sau: </a:t>
            </a:r>
            <a:endPar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Conviction(A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-&gt; B) = (1 - Support(B)) / (1 - Confidence(A -&gt; B))</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buFont typeface="Arial" panose="020B0604020202020204" pitchFamily="34" charset="0"/>
              <a:buChar char="•"/>
            </a:pP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Trong đó:</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Support(B</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là tỷ lệ giao dịch chứa hậu quả B.</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Confidence(A -&gt; B</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là tỷ lệ giao dịch chứa cả tiền đề A và </a:t>
            </a:r>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hậu</a:t>
            </a:r>
            <a:endParaRPr lang="en-US"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r>
              <a:rPr lang="vi-VN" sz="25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quả </a:t>
            </a:r>
            <a:r>
              <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 trong số các giao dịch chứa tiền đề A.</a:t>
            </a:r>
            <a:endParaRPr lang="vi-VN"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0" algn="just">
              <a:spcBef>
                <a:spcPts val="100"/>
              </a:spcBef>
              <a:spcAft>
                <a:spcPts val="150"/>
              </a:spcAft>
            </a:pPr>
            <a:r>
              <a:rPr lang="en-US" sz="25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Đánh</a:t>
            </a:r>
            <a:r>
              <a:rPr lang="en-US"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b="1" dirty="0" err="1"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giá</a:t>
            </a:r>
            <a:r>
              <a:rPr lang="en-US"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endParaRPr lang="en-US" sz="2500"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Arial" panose="020B0604020202020204" pitchFamily="34" charset="0"/>
              <a:buChar char="•"/>
            </a:pP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Conviction = 1: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Tiền</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đề</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và</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hậu</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quả</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là</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độc</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lập</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với</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nhau</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luật</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không</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có</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ý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nghĩa</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Arial" panose="020B0604020202020204" pitchFamily="34" charset="0"/>
              <a:buChar char="•"/>
            </a:pP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Conviction &gt; 1: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Tiền</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đề</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và</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hậu</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quả</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có</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liên</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quan</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với</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nhau</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luật</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có</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ý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nghĩa</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Giá</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trị</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Conviction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càng</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cao</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mức</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độ</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ngụ</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ý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của</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luật</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càng</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25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mạnh</a:t>
            </a:r>
            <a:r>
              <a:rPr lang="en-US" sz="25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25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endParaRPr>
          </a:p>
        </p:txBody>
      </p:sp>
      <p:pic>
        <p:nvPicPr>
          <p:cNvPr id="8" name="Picture 7"/>
          <p:cNvPicPr>
            <a:picLocks noChangeAspect="1"/>
          </p:cNvPicPr>
          <p:nvPr/>
        </p:nvPicPr>
        <p:blipFill>
          <a:blip r:embed="rId2"/>
          <a:stretch>
            <a:fillRect/>
          </a:stretch>
        </p:blipFill>
        <p:spPr>
          <a:xfrm>
            <a:off x="11125200" y="3390900"/>
            <a:ext cx="6947535" cy="2042160"/>
          </a:xfrm>
          <a:prstGeom prst="rect">
            <a:avLst/>
          </a:prstGeom>
        </p:spPr>
      </p:pic>
      <p:pic>
        <p:nvPicPr>
          <p:cNvPr id="9" name="Picture 8"/>
          <p:cNvPicPr>
            <a:picLocks noChangeAspect="1"/>
          </p:cNvPicPr>
          <p:nvPr/>
        </p:nvPicPr>
        <p:blipFill>
          <a:blip r:embed="rId3"/>
          <a:stretch>
            <a:fillRect/>
          </a:stretch>
        </p:blipFill>
        <p:spPr>
          <a:xfrm>
            <a:off x="11050709" y="7124699"/>
            <a:ext cx="6039818" cy="1060858"/>
          </a:xfrm>
          <a:prstGeom prst="rect">
            <a:avLst/>
          </a:prstGeom>
        </p:spPr>
      </p:pic>
      <p:sp>
        <p:nvSpPr>
          <p:cNvPr id="10" name="TextBox 2"/>
          <p:cNvSpPr txBox="1"/>
          <p:nvPr/>
        </p:nvSpPr>
        <p:spPr>
          <a:xfrm>
            <a:off x="1143000" y="38100"/>
            <a:ext cx="7196455" cy="1049020"/>
          </a:xfrm>
          <a:prstGeom prst="rect">
            <a:avLst/>
          </a:prstGeom>
        </p:spPr>
        <p:txBody>
          <a:bodyPr wrap="square" lIns="0" tIns="0" rIns="0" bIns="0" rtlCol="0" anchor="t">
            <a:noAutofit/>
          </a:bodyPr>
          <a:lstStyle/>
          <a:p>
            <a:pPr algn="l">
              <a:lnSpc>
                <a:spcPts val="9505"/>
              </a:lnSpc>
            </a:pPr>
            <a:r>
              <a:rPr lang="en-US" altLang="vi-VN" sz="4000" b="1" spc="-192" dirty="0">
                <a:solidFill>
                  <a:schemeClr val="tx2">
                    <a:lumMod val="75000"/>
                  </a:schemeClr>
                </a:solidFill>
                <a:latin typeface="+mj-lt"/>
                <a:ea typeface="Bebas Neue Bold" panose="020B0604020202020204"/>
                <a:cs typeface="Bebas Neue Bold" panose="020B0604020202020204"/>
                <a:sym typeface="Bebas Neue Bold" panose="020B0604020202020204"/>
              </a:rPr>
              <a:t>4.2. </a:t>
            </a:r>
            <a:r>
              <a:rPr lang="vi-VN" sz="4000" b="1" spc="-192" dirty="0">
                <a:solidFill>
                  <a:schemeClr val="tx2">
                    <a:lumMod val="75000"/>
                  </a:schemeClr>
                </a:solidFill>
                <a:latin typeface="+mj-lt"/>
                <a:ea typeface="Bebas Neue Bold" panose="020B0604020202020204"/>
                <a:cs typeface="Bebas Neue Bold" panose="020B0604020202020204"/>
                <a:sym typeface="Bebas Neue Bold" panose="020B0604020202020204"/>
              </a:rPr>
              <a:t>Đánh giá kết quả nghiên cứu</a:t>
            </a:r>
            <a:endParaRPr lang="en-US" sz="4000" b="1" spc="-192" dirty="0">
              <a:solidFill>
                <a:schemeClr val="tx2">
                  <a:lumMod val="75000"/>
                </a:schemeClr>
              </a:solidFill>
              <a:latin typeface="+mj-lt"/>
              <a:ea typeface="Bebas Neue Bold" panose="020B0604020202020204"/>
              <a:cs typeface="Bebas Neue Bold" panose="020B0604020202020204"/>
              <a:sym typeface="Bebas Neue Bold" panose="020B0604020202020204"/>
            </a:endParaRPr>
          </a:p>
        </p:txBody>
      </p:sp>
      <p:sp>
        <p:nvSpPr>
          <p:cNvPr id="11" name="TextBox 2"/>
          <p:cNvSpPr txBox="1"/>
          <p:nvPr/>
        </p:nvSpPr>
        <p:spPr>
          <a:xfrm>
            <a:off x="1219200" y="1028700"/>
            <a:ext cx="9831705" cy="1367790"/>
          </a:xfrm>
          <a:prstGeom prst="rect">
            <a:avLst/>
          </a:prstGeom>
        </p:spPr>
        <p:txBody>
          <a:bodyPr wrap="square" lIns="0" tIns="0" rIns="0" bIns="0" rtlCol="0" anchor="t">
            <a:noAutofit/>
          </a:bodyPr>
          <a:lstStyle/>
          <a:p>
            <a:pPr algn="l">
              <a:lnSpc>
                <a:spcPts val="9505"/>
              </a:lnSpc>
            </a:pPr>
            <a:r>
              <a:rPr lang="vi-VN" sz="3600" b="1" spc="-192" dirty="0">
                <a:solidFill>
                  <a:schemeClr val="tx2">
                    <a:lumMod val="75000"/>
                  </a:schemeClr>
                </a:solidFill>
                <a:latin typeface="+mj-lt"/>
                <a:ea typeface="Bebas Neue Bold" panose="020B0604020202020204"/>
                <a:cs typeface="Bebas Neue Bold" panose="020B0604020202020204"/>
                <a:sym typeface="Bebas Neue Bold" panose="020B0604020202020204"/>
              </a:rPr>
              <a:t>Đánh giá dựa trên các tiêu chí: Độ đo Lift và Conviction</a:t>
            </a:r>
            <a:endParaRPr lang="en-US" sz="3600" b="1" spc="-192" dirty="0">
              <a:solidFill>
                <a:schemeClr val="tx2">
                  <a:lumMod val="75000"/>
                </a:schemeClr>
              </a:solidFill>
              <a:latin typeface="+mj-lt"/>
              <a:ea typeface="Bebas Neue Bold" panose="020B0604020202020204"/>
              <a:cs typeface="Bebas Neue Bold" panose="020B0604020202020204"/>
              <a:sym typeface="Bebas Neue Bold" panose="020B0604020202020204"/>
            </a:endParaRPr>
          </a:p>
        </p:txBody>
      </p:sp>
      <p:sp>
        <p:nvSpPr>
          <p:cNvPr id="3" name="TextBox 5"/>
          <p:cNvSpPr txBox="1"/>
          <p:nvPr/>
        </p:nvSpPr>
        <p:spPr>
          <a:xfrm>
            <a:off x="10972618" y="2705189"/>
            <a:ext cx="6019800" cy="475615"/>
          </a:xfrm>
          <a:prstGeom prst="rect">
            <a:avLst/>
          </a:prstGeom>
          <a:noFill/>
        </p:spPr>
        <p:txBody>
          <a:bodyPr wrap="square" rtlCol="0">
            <a:spAutoFit/>
          </a:bodyPr>
          <a:p>
            <a:r>
              <a:rPr lang="en-US" sz="2500" dirty="0" err="1">
                <a:solidFill>
                  <a:schemeClr val="accent1">
                    <a:lumMod val="50000"/>
                  </a:schemeClr>
                </a:solidFill>
                <a:latin typeface="Times New Roman" panose="02020603050405020304" pitchFamily="18" charset="0"/>
                <a:cs typeface="Times New Roman" panose="02020603050405020304" pitchFamily="18" charset="0"/>
              </a:rPr>
              <a:t>Dựa</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trên</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bộ</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liệu</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thực</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tế</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có</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đánh</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giá</a:t>
            </a:r>
            <a:r>
              <a:rPr lang="en-US" sz="2500" dirty="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a:solidFill>
                  <a:schemeClr val="accent1">
                    <a:lumMod val="50000"/>
                  </a:schemeClr>
                </a:solidFill>
                <a:latin typeface="Times New Roman" panose="02020603050405020304" pitchFamily="18" charset="0"/>
                <a:cs typeface="Times New Roman" panose="02020603050405020304" pitchFamily="18" charset="0"/>
              </a:rPr>
              <a:t>sau</a:t>
            </a:r>
            <a:r>
              <a:rPr lang="en-US" sz="2500" dirty="0">
                <a:solidFill>
                  <a:schemeClr val="accent1">
                    <a:lumMod val="50000"/>
                  </a:schemeClr>
                </a:solidFill>
                <a:latin typeface="Times New Roman" panose="02020603050405020304" pitchFamily="18" charset="0"/>
                <a:cs typeface="Times New Roman" panose="02020603050405020304" pitchFamily="18" charset="0"/>
              </a:rPr>
              <a:t>:</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4"/>
          <p:cNvSpPr txBox="1"/>
          <p:nvPr/>
        </p:nvSpPr>
        <p:spPr>
          <a:xfrm>
            <a:off x="11050723" y="6057604"/>
            <a:ext cx="4739822" cy="475615"/>
          </a:xfrm>
          <a:prstGeom prst="rect">
            <a:avLst/>
          </a:prstGeom>
          <a:noFill/>
        </p:spPr>
        <p:txBody>
          <a:bodyPr wrap="square" rtlCol="0">
            <a:spAutoFit/>
          </a:bodyPr>
          <a:p>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Sau</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khi</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đánh</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giá</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ta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có</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kết</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quả</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500" dirty="0" err="1" smtClean="0">
                <a:solidFill>
                  <a:schemeClr val="accent1">
                    <a:lumMod val="50000"/>
                  </a:schemeClr>
                </a:solidFill>
                <a:latin typeface="Times New Roman" panose="02020603050405020304" pitchFamily="18" charset="0"/>
                <a:cs typeface="Times New Roman" panose="02020603050405020304" pitchFamily="18" charset="0"/>
              </a:rPr>
              <a:t>sau</a:t>
            </a:r>
            <a:r>
              <a:rPr lang="en-US" sz="2500"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2500" dirty="0" smtClean="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30/32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2"/>
          <p:cNvSpPr txBox="1"/>
          <p:nvPr/>
        </p:nvSpPr>
        <p:spPr>
          <a:xfrm>
            <a:off x="1143000" y="38100"/>
            <a:ext cx="10898505" cy="1218565"/>
          </a:xfrm>
          <a:prstGeom prst="rect">
            <a:avLst/>
          </a:prstGeom>
        </p:spPr>
        <p:txBody>
          <a:bodyPr wrap="square" lIns="0" tIns="0" rIns="0" bIns="0" rtlCol="0" anchor="t">
            <a:spAutoFit/>
          </a:bodyPr>
          <a:lstStyle/>
          <a:p>
            <a:pPr algn="l">
              <a:lnSpc>
                <a:spcPts val="9505"/>
              </a:lnSpc>
            </a:pPr>
            <a:r>
              <a:rPr lang="en-US" alt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rPr>
              <a:t>4.3. </a:t>
            </a:r>
            <a:r>
              <a:rPr 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rPr>
              <a:t>Xây dựng và tích hợp ứng dụng AI trên model</a:t>
            </a:r>
            <a:endParaRPr 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endParaRPr>
          </a:p>
        </p:txBody>
      </p:sp>
      <p:pic>
        <p:nvPicPr>
          <p:cNvPr id="4" name="Picture 3" descr="C:\Users\Admin\Documents\Zalo Received Files\Screenshot 2024-10-31 213419.png"/>
          <p:cNvPicPr>
            <a:picLocks noChangeAspect="1" noChangeArrowheads="1"/>
          </p:cNvPicPr>
          <p:nvPr/>
        </p:nvPicPr>
        <p:blipFill rotWithShape="1">
          <a:blip r:embed="rId2">
            <a:extLst>
              <a:ext uri="{28A0092B-C50C-407E-A947-70E740481C1C}">
                <a14:useLocalDpi xmlns:a14="http://schemas.microsoft.com/office/drawing/2010/main" val="0"/>
              </a:ext>
            </a:extLst>
          </a:blip>
          <a:srcRect t="1176"/>
          <a:stretch>
            <a:fillRect/>
          </a:stretch>
        </p:blipFill>
        <p:spPr>
          <a:xfrm>
            <a:off x="3810000" y="1866900"/>
            <a:ext cx="10972800" cy="7054850"/>
          </a:xfrm>
          <a:prstGeom prst="rect">
            <a:avLst/>
          </a:prstGeom>
          <a:noFill/>
          <a:ln>
            <a:noFill/>
          </a:ln>
        </p:spPr>
      </p:pic>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31/32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624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2"/>
          <p:cNvSpPr txBox="1"/>
          <p:nvPr/>
        </p:nvSpPr>
        <p:spPr>
          <a:xfrm>
            <a:off x="1143000" y="114300"/>
            <a:ext cx="5276215" cy="1218565"/>
          </a:xfrm>
          <a:prstGeom prst="rect">
            <a:avLst/>
          </a:prstGeom>
        </p:spPr>
        <p:txBody>
          <a:bodyPr wrap="square" lIns="0" tIns="0" rIns="0" bIns="0" rtlCol="0" anchor="t">
            <a:spAutoFit/>
          </a:bodyPr>
          <a:lstStyle/>
          <a:p>
            <a:pPr algn="l">
              <a:lnSpc>
                <a:spcPts val="9505"/>
              </a:lnSpc>
            </a:pPr>
            <a:r>
              <a:rPr lang="en-US" alt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rPr>
              <a:t>4.4. </a:t>
            </a:r>
            <a:r>
              <a:rPr 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rPr>
              <a:t>Ứng dụng thực tiễn </a:t>
            </a:r>
            <a:endParaRPr lang="vi-VN" sz="4000" b="1" spc="-192" dirty="0">
              <a:solidFill>
                <a:schemeClr val="accent1">
                  <a:lumMod val="50000"/>
                </a:schemeClr>
              </a:solidFill>
              <a:latin typeface="+mj-lt"/>
              <a:ea typeface="Bebas Neue Bold" panose="020B0604020202020204"/>
              <a:cs typeface="Bebas Neue Bold" panose="020B0604020202020204"/>
              <a:sym typeface="Bebas Neue Bold" panose="020B0604020202020204"/>
            </a:endParaRPr>
          </a:p>
        </p:txBody>
      </p:sp>
      <p:sp>
        <p:nvSpPr>
          <p:cNvPr id="4" name="Flowchart: Alternate Process 3"/>
          <p:cNvSpPr/>
          <p:nvPr/>
        </p:nvSpPr>
        <p:spPr>
          <a:xfrm>
            <a:off x="1295400" y="1104900"/>
            <a:ext cx="16416655" cy="871283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Thuật toán FP-Growth (Frequent Pattern Growth) là một kỹ thuật rất hiệu quả trong khai thác mẫu thường xuyên từ tập dữ liệu lớn</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FP-Growth có tính ứng dụng cao trong nhiều lĩnh vực như bán lẻ, công nghệ, y tế và tài chính.</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Dưới đây là một số ứng dụng thực tế của thuật toán FP-Growth:</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Phân tích giỏ hàng</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Phát hiện sản phẩm thường mua cùng nhau, giúp tối ưu hóa trưng bày và tăng doanh thu.</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Đề xuất sản phẩm</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Hỗ</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trợ</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hệ</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thống</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gợi</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ý,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đề</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xuất</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các</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sản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phẩm</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liên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quan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dựa</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trên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giao</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dịch</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khách</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hàng</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Phân tích mạng xã hội</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Tìm ra các nhóm tương tác thường xuyên, phát hiện cộng đồng người dùng</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Phân tích hành vi người dùng</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Phân tích hành vi để tối ưu trải nghiệm và cá nhân hóa nội dung</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Khai thác dữ liệu y tế</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Phát hiện mẫu bệnh lý thường gặp, hỗ trợ chẩn đoán và điều trị</a:t>
            </a:r>
            <a:r>
              <a:rPr lang="vi-VN"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en-US" sz="3200" b="1"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Phân</a:t>
            </a:r>
            <a:r>
              <a:rPr lang="en-US"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b="1"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tích</a:t>
            </a:r>
            <a:r>
              <a:rPr lang="en-US"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b="1"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văn</a:t>
            </a:r>
            <a:r>
              <a:rPr lang="en-US"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b="1"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bản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Xác</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định</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từ</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vựng</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phổ</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biến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trong</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tài</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liệu</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giúp</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cải</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thiện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tìm</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kiếm</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và</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phân</a:t>
            </a:r>
            <a:r>
              <a:rPr lang="en-US"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200" dirty="0" err="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loại</a:t>
            </a:r>
            <a:r>
              <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32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vi-VN" sz="32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Phát hiện gian lận</a:t>
            </a:r>
            <a:r>
              <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Phát hiện các giao dịch bất thường để ngăn chặn gian lận tài chính.</a:t>
            </a:r>
            <a:endParaRPr lang="vi-VN" sz="32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endParaRPr>
          </a:p>
        </p:txBody>
      </p:sp>
      <p:sp>
        <p:nvSpPr>
          <p:cNvPr id="16" name="TextBox 9"/>
          <p:cNvSpPr txBox="1"/>
          <p:nvPr/>
        </p:nvSpPr>
        <p:spPr>
          <a:xfrm>
            <a:off x="17056100" y="9715500"/>
            <a:ext cx="962660"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32/32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9" name="Freeform 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stretch>
              <a:fillRect/>
            </a:stretch>
          </a:blipFill>
        </p:spPr>
      </p:sp>
      <p:sp>
        <p:nvSpPr>
          <p:cNvPr id="10" name="Freeform 10"/>
          <p:cNvSpPr/>
          <p:nvPr/>
        </p:nvSpPr>
        <p:spPr>
          <a:xfrm>
            <a:off x="10896600" y="-1211714"/>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3"/>
            <a:stretch>
              <a:fillRect/>
            </a:stretch>
          </a:blipFill>
          <a:ln cap="sq">
            <a:noFill/>
            <a:prstDash val="solid"/>
            <a:miter/>
          </a:ln>
        </p:spPr>
      </p:sp>
      <p:sp>
        <p:nvSpPr>
          <p:cNvPr id="11" name="Freeform 11"/>
          <p:cNvSpPr/>
          <p:nvPr/>
        </p:nvSpPr>
        <p:spPr>
          <a:xfrm>
            <a:off x="16549550" y="8644886"/>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4"/>
            <a:stretch>
              <a:fillRect/>
            </a:stretch>
          </a:blipFill>
          <a:ln cap="sq">
            <a:noFill/>
            <a:prstDash val="solid"/>
            <a:miter/>
          </a:ln>
        </p:spPr>
      </p:sp>
      <p:sp>
        <p:nvSpPr>
          <p:cNvPr id="12" name="Freeform 1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5"/>
            <a:stretch>
              <a:fillRect/>
            </a:stretch>
          </a:blipFill>
          <a:ln cap="sq">
            <a:noFill/>
            <a:prstDash val="solid"/>
            <a:miter/>
          </a:ln>
        </p:spPr>
      </p:sp>
      <p:sp>
        <p:nvSpPr>
          <p:cNvPr id="17" name="TextBox 2"/>
          <p:cNvSpPr txBox="1"/>
          <p:nvPr/>
        </p:nvSpPr>
        <p:spPr>
          <a:xfrm>
            <a:off x="5257800" y="2476500"/>
            <a:ext cx="8016240" cy="4588510"/>
          </a:xfrm>
          <a:prstGeom prst="rect">
            <a:avLst/>
          </a:prstGeom>
        </p:spPr>
        <p:txBody>
          <a:bodyPr wrap="square" lIns="0" tIns="0" rIns="0" bIns="0" rtlCol="0" anchor="t">
            <a:noAutofit/>
          </a:bodyPr>
          <a:lstStyle/>
          <a:p>
            <a:pPr algn="ctr">
              <a:lnSpc>
                <a:spcPts val="15975"/>
              </a:lnSpc>
            </a:pPr>
            <a:r>
              <a:rPr lang="vi-VN" sz="6000" b="1" spc="-322" dirty="0">
                <a:solidFill>
                  <a:schemeClr val="accent1">
                    <a:lumMod val="50000"/>
                  </a:schemeClr>
                </a:solidFill>
                <a:latin typeface="+mj-lt"/>
                <a:ea typeface="Bebas Neue Bold" panose="020B0604020202020204"/>
                <a:cs typeface="Bebas Neue Bold" panose="020B0604020202020204"/>
                <a:sym typeface="Bebas Neue Bold" panose="020B0604020202020204"/>
              </a:rPr>
              <a:t>Xin cảm ơn thầy và các bạn đã lắng nghe!!!</a:t>
            </a:r>
            <a:endParaRPr lang="vi-VN" sz="6000" b="1" spc="-322" dirty="0">
              <a:solidFill>
                <a:schemeClr val="accent1">
                  <a:lumMod val="50000"/>
                </a:schemeClr>
              </a:solidFill>
              <a:latin typeface="+mj-lt"/>
              <a:ea typeface="Bebas Neue Bold" panose="020B0604020202020204"/>
              <a:cs typeface="Bebas Neue Bold" panose="020B0604020202020204"/>
              <a:sym typeface="Bebas Neue Bold" panose="020B0604020202020204"/>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2"/>
          <p:cNvSpPr txBox="1"/>
          <p:nvPr/>
        </p:nvSpPr>
        <p:spPr>
          <a:xfrm>
            <a:off x="762000" y="549794"/>
            <a:ext cx="11468100"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1.1.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ĐỐI TƯỢNG VÀ MỤC ĐÍCH NGHIÊN CỨU</a:t>
            </a:r>
            <a:endPar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6" name="TextBox 5"/>
          <p:cNvSpPr txBox="1"/>
          <p:nvPr/>
        </p:nvSpPr>
        <p:spPr>
          <a:xfrm>
            <a:off x="1752916" y="2247937"/>
            <a:ext cx="15638464" cy="4986020"/>
          </a:xfrm>
          <a:prstGeom prst="rect">
            <a:avLst/>
          </a:prstGeom>
        </p:spPr>
        <p:txBody>
          <a:bodyPr wrap="square" lIns="0" tIns="0" rIns="0" bIns="0" rtlCol="0" anchor="t">
            <a:spAutoFit/>
          </a:bodyPr>
          <a:lstStyle/>
          <a:p>
            <a:pPr lvl="0" algn="just"/>
            <a:r>
              <a:rPr lang="vi-VN" sz="3600" b="1" dirty="0">
                <a:solidFill>
                  <a:schemeClr val="accent1">
                    <a:lumMod val="50000"/>
                  </a:schemeClr>
                </a:solidFill>
                <a:latin typeface="Times New Roman" panose="02020603050405020304" pitchFamily="18" charset="0"/>
                <a:cs typeface="Times New Roman" panose="02020603050405020304" pitchFamily="18" charset="0"/>
              </a:rPr>
              <a:t>Đối tượng nghiên cứu</a:t>
            </a:r>
            <a:r>
              <a:rPr lang="vi-VN" sz="3600" dirty="0">
                <a:solidFill>
                  <a:schemeClr val="accent1">
                    <a:lumMod val="50000"/>
                  </a:schemeClr>
                </a:solidFill>
                <a:latin typeface="Times New Roman" panose="02020603050405020304" pitchFamily="18" charset="0"/>
                <a:cs typeface="Times New Roman" panose="02020603050405020304" pitchFamily="18" charset="0"/>
              </a:rPr>
              <a:t>: Đối tượng của đề tài là tập dữ liệu giao dịch của khách hàng tại các cửa hàng tạp hóa, với mỗi giao dịch chứa danh sách các sản phẩm mà khách hàng đã mua.</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lvl="0" algn="just"/>
            <a:r>
              <a:rPr lang="vi-VN" sz="3600" b="1" dirty="0">
                <a:solidFill>
                  <a:schemeClr val="accent1">
                    <a:lumMod val="50000"/>
                  </a:schemeClr>
                </a:solidFill>
                <a:latin typeface="Times New Roman" panose="02020603050405020304" pitchFamily="18" charset="0"/>
                <a:cs typeface="Times New Roman" panose="02020603050405020304" pitchFamily="18" charset="0"/>
              </a:rPr>
              <a:t>Mục đích nghiên cứu</a:t>
            </a:r>
            <a:r>
              <a:rPr lang="vi-VN" sz="3600" dirty="0">
                <a:solidFill>
                  <a:schemeClr val="accent1">
                    <a:lumMod val="50000"/>
                  </a:schemeClr>
                </a:solidFill>
                <a:latin typeface="Times New Roman" panose="02020603050405020304" pitchFamily="18" charset="0"/>
                <a:cs typeface="Times New Roman" panose="02020603050405020304" pitchFamily="18" charset="0"/>
              </a:rPr>
              <a:t>:</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1028700" lvl="1" indent="-571500" algn="just">
              <a:buFont typeface="Courier New" panose="02070309020205020404" pitchFamily="49" charset="0"/>
              <a:buChar char="o"/>
            </a:pPr>
            <a:r>
              <a:rPr lang="vi-VN" sz="3600" dirty="0">
                <a:solidFill>
                  <a:schemeClr val="accent1">
                    <a:lumMod val="50000"/>
                  </a:schemeClr>
                </a:solidFill>
                <a:latin typeface="Times New Roman" panose="02020603050405020304" pitchFamily="18" charset="0"/>
                <a:cs typeface="Times New Roman" panose="02020603050405020304" pitchFamily="18" charset="0"/>
              </a:rPr>
              <a:t>Xây dựng và triển khai một hệ thống sử dụng thuật toán FP-Growth để phát hiện các tập hợp sản phẩm phổ biến trong cơ sở dữ liệu giao dịch.</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1028700" lvl="1" indent="-571500" algn="just">
              <a:buFont typeface="Courier New" panose="02070309020205020404" pitchFamily="49" charset="0"/>
              <a:buChar char="o"/>
            </a:pPr>
            <a:r>
              <a:rPr lang="vi-VN" sz="3600" dirty="0">
                <a:solidFill>
                  <a:schemeClr val="accent1">
                    <a:lumMod val="50000"/>
                  </a:schemeClr>
                </a:solidFill>
                <a:latin typeface="Times New Roman" panose="02020603050405020304" pitchFamily="18" charset="0"/>
                <a:cs typeface="Times New Roman" panose="02020603050405020304" pitchFamily="18" charset="0"/>
              </a:rPr>
              <a:t>Phân tích các tập mẫu phổ biến được tìm thấy, đưa ra các gợi ý về cách cải thiện trải nghiệm khách hàng và các chiến lược kinh doanh dựa trên kết quả khai phá.</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3/32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8862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TextBox 2"/>
          <p:cNvSpPr txBox="1"/>
          <p:nvPr/>
        </p:nvSpPr>
        <p:spPr>
          <a:xfrm>
            <a:off x="762000" y="495300"/>
            <a:ext cx="10116820" cy="862965"/>
          </a:xfrm>
          <a:prstGeom prst="rect">
            <a:avLst/>
          </a:prstGeom>
        </p:spPr>
        <p:txBody>
          <a:bodyPr wrap="square" lIns="0" tIns="0" rIns="0" bIns="0" rtlCol="0" anchor="t">
            <a:spAutoFit/>
          </a:bodyPr>
          <a:lstStyle/>
          <a:p>
            <a:pPr algn="l">
              <a:lnSpc>
                <a:spcPts val="6730"/>
              </a:lnSpc>
            </a:pPr>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1.2.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PHƯƠNG PHÁP NGHIÊN CỨU</a:t>
            </a:r>
            <a:endPar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4" name="TextBox 5"/>
          <p:cNvSpPr txBox="1"/>
          <p:nvPr/>
        </p:nvSpPr>
        <p:spPr>
          <a:xfrm>
            <a:off x="1829751" y="2400337"/>
            <a:ext cx="15579728" cy="3323590"/>
          </a:xfrm>
          <a:prstGeom prst="rect">
            <a:avLst/>
          </a:prstGeom>
        </p:spPr>
        <p:txBody>
          <a:bodyPr lIns="0" tIns="0" rIns="0" bIns="0" rtlCol="0" anchor="t">
            <a:spAutoFit/>
          </a:bodyPr>
          <a:lstStyle/>
          <a:p>
            <a:r>
              <a:rPr lang="vi-VN" sz="3600" dirty="0">
                <a:solidFill>
                  <a:schemeClr val="accent1">
                    <a:lumMod val="50000"/>
                  </a:schemeClr>
                </a:solidFill>
                <a:latin typeface="Times New Roman" panose="02020603050405020304" pitchFamily="18" charset="0"/>
                <a:cs typeface="Times New Roman" panose="02020603050405020304" pitchFamily="18" charset="0"/>
              </a:rPr>
              <a:t>Để đạt được mục tiêu đề tài, các phương pháp nghiên cứu được áp dụng như sau:</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1143000" lvl="1" indent="-685800">
              <a:buFont typeface="Arial" panose="020B0604020202020204" pitchFamily="34" charset="0"/>
              <a:buChar char="•"/>
            </a:pPr>
            <a:r>
              <a:rPr lang="en-US" sz="3600" dirty="0" err="1">
                <a:solidFill>
                  <a:schemeClr val="accent1">
                    <a:lumMod val="50000"/>
                  </a:schemeClr>
                </a:solidFill>
                <a:latin typeface="Times New Roman" panose="02020603050405020304" pitchFamily="18" charset="0"/>
                <a:cs typeface="Times New Roman" panose="02020603050405020304" pitchFamily="18" charset="0"/>
              </a:rPr>
              <a:t>Phân</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tích</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tài</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liệu</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marL="1143000" lvl="1" indent="-685800">
              <a:buFont typeface="Arial" panose="020B0604020202020204" pitchFamily="34" charset="0"/>
              <a:buChar char="•"/>
            </a:pPr>
            <a:r>
              <a:rPr lang="en-US" sz="3600" dirty="0">
                <a:solidFill>
                  <a:schemeClr val="accent1">
                    <a:lumMod val="50000"/>
                  </a:schemeClr>
                </a:solidFill>
                <a:latin typeface="Times New Roman" panose="02020603050405020304" pitchFamily="18" charset="0"/>
                <a:cs typeface="Times New Roman" panose="02020603050405020304" pitchFamily="18" charset="0"/>
              </a:rPr>
              <a:t>Thu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thập</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và</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xử</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lý</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dữ</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liệu</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marL="1143000" lvl="1" indent="-685800">
              <a:buFont typeface="Arial" panose="020B0604020202020204" pitchFamily="34" charset="0"/>
              <a:buChar char="•"/>
            </a:pPr>
            <a:r>
              <a:rPr lang="en-US" sz="3600" dirty="0" err="1">
                <a:solidFill>
                  <a:schemeClr val="accent1">
                    <a:lumMod val="50000"/>
                  </a:schemeClr>
                </a:solidFill>
                <a:latin typeface="Times New Roman" panose="02020603050405020304" pitchFamily="18" charset="0"/>
                <a:cs typeface="Times New Roman" panose="02020603050405020304" pitchFamily="18" charset="0"/>
              </a:rPr>
              <a:t>Triển</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khai</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thuật</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toán</a:t>
            </a:r>
            <a:r>
              <a:rPr lang="en-US" sz="3600" dirty="0">
                <a:solidFill>
                  <a:schemeClr val="accent1">
                    <a:lumMod val="50000"/>
                  </a:schemeClr>
                </a:solidFill>
                <a:latin typeface="Times New Roman" panose="02020603050405020304" pitchFamily="18" charset="0"/>
                <a:cs typeface="Times New Roman" panose="02020603050405020304" pitchFamily="18" charset="0"/>
              </a:rPr>
              <a:t> FP-Growth</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marL="1143000" lvl="1" indent="-685800">
              <a:buFont typeface="Arial" panose="020B0604020202020204" pitchFamily="34" charset="0"/>
              <a:buChar char="•"/>
            </a:pPr>
            <a:r>
              <a:rPr lang="en-US" sz="3600" dirty="0" err="1">
                <a:solidFill>
                  <a:schemeClr val="accent1">
                    <a:lumMod val="50000"/>
                  </a:schemeClr>
                </a:solidFill>
                <a:latin typeface="Times New Roman" panose="02020603050405020304" pitchFamily="18" charset="0"/>
                <a:cs typeface="Times New Roman" panose="02020603050405020304" pitchFamily="18" charset="0"/>
              </a:rPr>
              <a:t>Phân</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tích</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và</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đánh</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giá</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kết</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quả</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4/32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3968388"/>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3" name="Freeform 3"/>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Freeform 6"/>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8" name="Freeform 8"/>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9" name="Freeform 9"/>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0" name="TextBox 8"/>
          <p:cNvSpPr txBox="1"/>
          <p:nvPr/>
        </p:nvSpPr>
        <p:spPr>
          <a:xfrm>
            <a:off x="5534660" y="4533900"/>
            <a:ext cx="7771130" cy="657225"/>
          </a:xfrm>
          <a:prstGeom prst="rect">
            <a:avLst/>
          </a:prstGeom>
        </p:spPr>
        <p:txBody>
          <a:bodyPr wrap="square" lIns="0" tIns="0" rIns="0" bIns="0" rtlCol="0" anchor="t">
            <a:noAutofit/>
          </a:bodyPr>
          <a:lstStyle/>
          <a:p>
            <a:pPr algn="ctr">
              <a:lnSpc>
                <a:spcPts val="3920"/>
              </a:lnSpc>
            </a:pPr>
            <a:r>
              <a:rPr lang="en-US" altLang="vi-VN"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rPr>
              <a:t>CƠ SỞ LÝ THUYẾT</a:t>
            </a:r>
            <a:endParaRPr lang="en-US" altLang="vi-VN"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sym typeface="TT Fors" panose="020B0604020202020204"/>
            </a:endParaRPr>
          </a:p>
        </p:txBody>
      </p:sp>
      <p:sp>
        <p:nvSpPr>
          <p:cNvPr id="11" name="TextBox 9"/>
          <p:cNvSpPr txBox="1"/>
          <p:nvPr/>
        </p:nvSpPr>
        <p:spPr>
          <a:xfrm>
            <a:off x="7772400" y="3162300"/>
            <a:ext cx="3571240" cy="862965"/>
          </a:xfrm>
          <a:prstGeom prst="rect">
            <a:avLst/>
          </a:prstGeom>
        </p:spPr>
        <p:txBody>
          <a:bodyPr wrap="square" lIns="0" tIns="0" rIns="0" bIns="0" rtlCol="0" anchor="t">
            <a:spAutoFit/>
          </a:bodyPr>
          <a:lstStyle/>
          <a:p>
            <a:pPr algn="l">
              <a:lnSpc>
                <a:spcPts val="6730"/>
              </a:lnSpc>
            </a:pPr>
            <a:r>
              <a:rPr 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rPr>
              <a:t>CHƯƠNG </a:t>
            </a:r>
            <a:r>
              <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rPr>
              <a:t>2</a:t>
            </a:r>
            <a:endParaRPr lang="en-US" altLang="vi-VN" sz="4800" b="1" spc="-136" dirty="0">
              <a:solidFill>
                <a:schemeClr val="accent1">
                  <a:lumMod val="50000"/>
                </a:schemeClr>
              </a:solidFill>
              <a:latin typeface="Times New Roman" panose="02020603050405020304" pitchFamily="18" charset="0"/>
              <a:ea typeface="Adobe Gothic Std B" panose="020B0800000000000000" pitchFamily="34" charset="-128"/>
              <a:cs typeface="Times New Roman" panose="02020603050405020304" pitchFamily="18" charset="0"/>
              <a:sym typeface="Bebas Neue Bold" panose="020B0604020202020204"/>
            </a:endParaRPr>
          </a:p>
        </p:txBody>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5/32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243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4" name="Flowchart: Alternate Process 3"/>
          <p:cNvSpPr/>
          <p:nvPr/>
        </p:nvSpPr>
        <p:spPr>
          <a:xfrm>
            <a:off x="1066800" y="1638599"/>
            <a:ext cx="16230600" cy="723900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3200" b="1" i="1" dirty="0">
                <a:solidFill>
                  <a:schemeClr val="accent1">
                    <a:lumMod val="50000"/>
                  </a:schemeClr>
                </a:solidFill>
              </a:rPr>
              <a:t>Khai phá dữ liệu</a:t>
            </a:r>
            <a:r>
              <a:rPr lang="vi-VN" sz="3200" i="1" dirty="0">
                <a:solidFill>
                  <a:schemeClr val="accent1">
                    <a:lumMod val="50000"/>
                  </a:schemeClr>
                </a:solidFill>
              </a:rPr>
              <a:t> (Data Mining)</a:t>
            </a:r>
            <a:r>
              <a:rPr lang="vi-VN" sz="3200" dirty="0">
                <a:solidFill>
                  <a:schemeClr val="accent1">
                    <a:lumMod val="50000"/>
                  </a:schemeClr>
                </a:solidFill>
              </a:rPr>
              <a:t> là một quá trình tìm kiếm các mẫu, xu hướng hoặc thông tin có ý nghĩa từ một lượng lớn dữ liệu. Mục tiêu của khai phá dữ liệu là biến đổi dữ liệu thô thành thông tin hữu ích, hỗ trợ cho việc ra quyết định trong các lĩnh vực như kinh doanh, y tế, khoa học và kỹ thuật.</a:t>
            </a:r>
            <a:endParaRPr lang="vi-VN" sz="3200" dirty="0">
              <a:solidFill>
                <a:schemeClr val="accent1">
                  <a:lumMod val="50000"/>
                </a:schemeClr>
              </a:solidFill>
            </a:endParaRPr>
          </a:p>
          <a:p>
            <a:pPr algn="just"/>
            <a:endParaRPr lang="vi-VN" sz="3200" dirty="0">
              <a:solidFill>
                <a:schemeClr val="accent1">
                  <a:lumMod val="50000"/>
                </a:schemeClr>
              </a:solidFill>
            </a:endParaRPr>
          </a:p>
          <a:p>
            <a:pPr algn="just"/>
            <a:r>
              <a:rPr lang="vi-VN" sz="3200" dirty="0">
                <a:solidFill>
                  <a:schemeClr val="accent1">
                    <a:lumMod val="50000"/>
                  </a:schemeClr>
                </a:solidFill>
              </a:rPr>
              <a:t>Khai phá dữ liệu thường bao gồm các kỹ thuật như:</a:t>
            </a:r>
            <a:endParaRPr lang="vi-VN" sz="3200" dirty="0">
              <a:solidFill>
                <a:schemeClr val="accent1">
                  <a:lumMod val="50000"/>
                </a:schemeClr>
              </a:solidFill>
            </a:endParaRPr>
          </a:p>
          <a:p>
            <a:pPr marL="914400" lvl="1" indent="-457200" algn="just">
              <a:buFont typeface="Wingdings" panose="05000000000000000000" pitchFamily="2" charset="2"/>
              <a:buChar char="ü"/>
            </a:pPr>
            <a:r>
              <a:rPr lang="vi-VN" sz="3200" b="1" i="1" dirty="0">
                <a:solidFill>
                  <a:schemeClr val="accent1">
                    <a:lumMod val="50000"/>
                  </a:schemeClr>
                </a:solidFill>
              </a:rPr>
              <a:t>Phân loại (Classification)</a:t>
            </a:r>
            <a:r>
              <a:rPr lang="vi-VN" sz="3200" i="1" dirty="0">
                <a:solidFill>
                  <a:schemeClr val="accent1">
                    <a:lumMod val="50000"/>
                  </a:schemeClr>
                </a:solidFill>
              </a:rPr>
              <a:t>:</a:t>
            </a:r>
            <a:r>
              <a:rPr lang="vi-VN" sz="3200" dirty="0">
                <a:solidFill>
                  <a:schemeClr val="accent1">
                    <a:lumMod val="50000"/>
                  </a:schemeClr>
                </a:solidFill>
              </a:rPr>
              <a:t> Gán các đối tượng dữ liệu vào các nhóm hoặc lớp đã biết trước.</a:t>
            </a:r>
            <a:endParaRPr lang="vi-VN" sz="3200" dirty="0">
              <a:solidFill>
                <a:schemeClr val="accent1">
                  <a:lumMod val="50000"/>
                </a:schemeClr>
              </a:solidFill>
            </a:endParaRPr>
          </a:p>
          <a:p>
            <a:pPr marL="914400" lvl="1" indent="-457200" algn="just">
              <a:buFont typeface="Wingdings" panose="05000000000000000000" pitchFamily="2" charset="2"/>
              <a:buChar char="ü"/>
            </a:pPr>
            <a:r>
              <a:rPr lang="vi-VN" sz="3200" b="1" i="1" dirty="0">
                <a:solidFill>
                  <a:schemeClr val="accent1">
                    <a:lumMod val="50000"/>
                  </a:schemeClr>
                </a:solidFill>
              </a:rPr>
              <a:t>Hồi quy (Regression)</a:t>
            </a:r>
            <a:r>
              <a:rPr lang="vi-VN" sz="3200" i="1" dirty="0">
                <a:solidFill>
                  <a:schemeClr val="accent1">
                    <a:lumMod val="50000"/>
                  </a:schemeClr>
                </a:solidFill>
              </a:rPr>
              <a:t>:</a:t>
            </a:r>
            <a:r>
              <a:rPr lang="vi-VN" sz="3200" dirty="0">
                <a:solidFill>
                  <a:schemeClr val="accent1">
                    <a:lumMod val="50000"/>
                  </a:schemeClr>
                </a:solidFill>
              </a:rPr>
              <a:t> Dự đoán giá trị liên tục của dữ liệu.</a:t>
            </a:r>
            <a:endParaRPr lang="vi-VN" sz="3200" dirty="0">
              <a:solidFill>
                <a:schemeClr val="accent1">
                  <a:lumMod val="50000"/>
                </a:schemeClr>
              </a:solidFill>
            </a:endParaRPr>
          </a:p>
          <a:p>
            <a:pPr marL="914400" lvl="1" indent="-457200" algn="just">
              <a:buFont typeface="Wingdings" panose="05000000000000000000" pitchFamily="2" charset="2"/>
              <a:buChar char="ü"/>
            </a:pPr>
            <a:r>
              <a:rPr lang="vi-VN" sz="3200" b="1" i="1" dirty="0">
                <a:solidFill>
                  <a:schemeClr val="accent1">
                    <a:lumMod val="50000"/>
                  </a:schemeClr>
                </a:solidFill>
              </a:rPr>
              <a:t>Phân cụm (Clustering):</a:t>
            </a:r>
            <a:r>
              <a:rPr lang="vi-VN" sz="3200" dirty="0">
                <a:solidFill>
                  <a:schemeClr val="accent1">
                    <a:lumMod val="50000"/>
                  </a:schemeClr>
                </a:solidFill>
              </a:rPr>
              <a:t> Nhóm các đối tượng dữ liệu tương tự nhau vào cùng một cụm.</a:t>
            </a:r>
            <a:endParaRPr lang="vi-VN" sz="3200" dirty="0">
              <a:solidFill>
                <a:schemeClr val="accent1">
                  <a:lumMod val="50000"/>
                </a:schemeClr>
              </a:solidFill>
            </a:endParaRPr>
          </a:p>
          <a:p>
            <a:pPr marL="914400" lvl="1" indent="-457200" algn="just">
              <a:buFont typeface="Wingdings" panose="05000000000000000000" pitchFamily="2" charset="2"/>
              <a:buChar char="ü"/>
            </a:pPr>
            <a:r>
              <a:rPr lang="vi-VN" sz="3200" b="1" i="1" dirty="0">
                <a:solidFill>
                  <a:schemeClr val="accent1">
                    <a:lumMod val="50000"/>
                  </a:schemeClr>
                </a:solidFill>
              </a:rPr>
              <a:t>Khai phá tập mẫu phổ biến (Frequent Pattern Mining)</a:t>
            </a:r>
            <a:r>
              <a:rPr lang="vi-VN" sz="3200" i="1" dirty="0">
                <a:solidFill>
                  <a:schemeClr val="accent1">
                    <a:lumMod val="50000"/>
                  </a:schemeClr>
                </a:solidFill>
              </a:rPr>
              <a:t>:</a:t>
            </a:r>
            <a:r>
              <a:rPr lang="vi-VN" sz="3200" dirty="0">
                <a:solidFill>
                  <a:schemeClr val="accent1">
                    <a:lumMod val="50000"/>
                  </a:schemeClr>
                </a:solidFill>
              </a:rPr>
              <a:t> Tìm kiếm các tập hợp hoặc mẫu phổ biến trong cơ sở dữ liệu.</a:t>
            </a:r>
            <a:endParaRPr lang="vi-VN" sz="3200" dirty="0">
              <a:solidFill>
                <a:schemeClr val="accent1">
                  <a:lumMod val="50000"/>
                </a:schemeClr>
              </a:solidFill>
            </a:endParaRPr>
          </a:p>
        </p:txBody>
      </p:sp>
      <p:sp>
        <p:nvSpPr>
          <p:cNvPr id="5" name="TextBox 4"/>
          <p:cNvSpPr txBox="1"/>
          <p:nvPr/>
        </p:nvSpPr>
        <p:spPr>
          <a:xfrm>
            <a:off x="762000" y="647700"/>
            <a:ext cx="9937115"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2.1.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KHÁI NIỆM VỀ KHAI </a:t>
            </a:r>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PHÁ DỮ LIỆU</a:t>
            </a:r>
            <a:endParaRPr lang="en-US"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6/32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76700" y="-40386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8835390"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2.2.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KHAI PHÁ TẬP MẪU PHỔ BIẾN</a:t>
            </a:r>
            <a:endParaRPr lang="en-US"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mc:AlternateContent xmlns:mc="http://schemas.openxmlformats.org/markup-compatibility/2006">
        <mc:Choice xmlns:a14="http://schemas.microsoft.com/office/drawing/2010/main" Requires="a14">
          <p:sp>
            <p:nvSpPr>
              <p:cNvPr id="6" name="Flowchart: Alternate Process 5"/>
              <p:cNvSpPr/>
              <p:nvPr/>
            </p:nvSpPr>
            <p:spPr>
              <a:xfrm>
                <a:off x="1371600" y="2019300"/>
                <a:ext cx="16154400" cy="649033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i="1" dirty="0">
                    <a:solidFill>
                      <a:schemeClr val="accent1">
                        <a:lumMod val="50000"/>
                      </a:schemeClr>
                    </a:solidFill>
                    <a:latin typeface="Times New Roman" panose="02020603050405020304" pitchFamily="18" charset="0"/>
                    <a:cs typeface="Times New Roman" panose="02020603050405020304" pitchFamily="18" charset="0"/>
                  </a:rPr>
                  <a:t>Khai phá tập mẫu phổ biến</a:t>
                </a:r>
                <a:r>
                  <a:rPr lang="vi-VN" sz="3600" dirty="0">
                    <a:solidFill>
                      <a:schemeClr val="accent1">
                        <a:lumMod val="50000"/>
                      </a:schemeClr>
                    </a:solidFill>
                    <a:latin typeface="Times New Roman" panose="02020603050405020304" pitchFamily="18" charset="0"/>
                    <a:cs typeface="Times New Roman" panose="02020603050405020304" pitchFamily="18" charset="0"/>
                  </a:rPr>
                  <a:t> là một kỹ thuật đặc biệt trong khai phá dữ liệu nhằm tìm ra các tập hợp hoặc mẫu xuất hiện thường xuyên trong cơ sở dữ liệu.</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endParaRPr lang="vi-VN" sz="3200" dirty="0">
                  <a:solidFill>
                    <a:schemeClr val="accent1">
                      <a:lumMod val="50000"/>
                    </a:schemeClr>
                  </a:solidFill>
                </a:endParaRPr>
              </a:p>
              <a:p>
                <a:r>
                  <a:rPr lang="en-US" sz="3600" dirty="0">
                    <a:solidFill>
                      <a:schemeClr val="accent1">
                        <a:lumMod val="50000"/>
                      </a:schemeClr>
                    </a:solidFill>
                    <a:latin typeface="Times New Roman" panose="02020603050405020304" pitchFamily="18" charset="0"/>
                    <a:cs typeface="Times New Roman" panose="02020603050405020304" pitchFamily="18" charset="0"/>
                  </a:rPr>
                  <a:t>Hai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chỉ</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số</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chính</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trong</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khai</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phá</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tập</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mẫu</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phổ</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biến</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là:</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err="1">
                    <a:solidFill>
                      <a:schemeClr val="accent1">
                        <a:lumMod val="50000"/>
                      </a:schemeClr>
                    </a:solidFill>
                    <a:latin typeface="Times New Roman" panose="02020603050405020304" pitchFamily="18" charset="0"/>
                    <a:cs typeface="Times New Roman" panose="02020603050405020304" pitchFamily="18" charset="0"/>
                  </a:rPr>
                  <a:t>Độ</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hỗ</a:t>
                </a:r>
                <a:r>
                  <a:rPr lang="en-US" sz="3600" dirty="0">
                    <a:solidFill>
                      <a:schemeClr val="accent1">
                        <a:lumMod val="50000"/>
                      </a:schemeClr>
                    </a:solidFill>
                    <a:latin typeface="Times New Roman" panose="02020603050405020304" pitchFamily="18" charset="0"/>
                    <a:cs typeface="Times New Roman" panose="02020603050405020304" pitchFamily="18" charset="0"/>
                  </a:rPr>
                  <a:t> </a:t>
                </a:r>
                <a:r>
                  <a:rPr lang="en-US" sz="3600" dirty="0" err="1">
                    <a:solidFill>
                      <a:schemeClr val="accent1">
                        <a:lumMod val="50000"/>
                      </a:schemeClr>
                    </a:solidFill>
                    <a:latin typeface="Times New Roman" panose="02020603050405020304" pitchFamily="18" charset="0"/>
                    <a:cs typeface="Times New Roman" panose="02020603050405020304" pitchFamily="18" charset="0"/>
                  </a:rPr>
                  <a:t>trợ</a:t>
                </a:r>
                <a:r>
                  <a:rPr lang="en-US" sz="3600" dirty="0">
                    <a:solidFill>
                      <a:schemeClr val="accent1">
                        <a:lumMod val="50000"/>
                      </a:schemeClr>
                    </a:solidFill>
                    <a:latin typeface="Times New Roman" panose="02020603050405020304" pitchFamily="18" charset="0"/>
                    <a:cs typeface="Times New Roman" panose="02020603050405020304" pitchFamily="18" charset="0"/>
                  </a:rPr>
                  <a:t> (Support)</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r>
                  <a:rPr lang="vi-VN" sz="3600" dirty="0">
                    <a:solidFill>
                      <a:schemeClr val="accent1">
                        <a:lumMod val="50000"/>
                      </a:schemeClr>
                    </a:solidFill>
                    <a:latin typeface="Times New Roman" panose="02020603050405020304" pitchFamily="18" charset="0"/>
                    <a:cs typeface="Times New Roman" panose="02020603050405020304" pitchFamily="18" charset="0"/>
                  </a:rPr>
                  <a:t>             </a:t>
                </a:r>
                <a:r>
                  <a:rPr lang="en-US" altLang="vi-VN" sz="3600" dirty="0">
                    <a:solidFill>
                      <a:schemeClr val="accent1">
                        <a:lumMod val="50000"/>
                      </a:schemeClr>
                    </a:solidFill>
                    <a:latin typeface="Times New Roman" panose="02020603050405020304" pitchFamily="18" charset="0"/>
                    <a:cs typeface="Times New Roman" panose="02020603050405020304" pitchFamily="18" charset="0"/>
                  </a:rPr>
                  <a:t>			</a:t>
                </a:r>
                <a:r>
                  <a:rPr lang="vi-VN" sz="3600" dirty="0">
                    <a:solidFill>
                      <a:schemeClr val="accent1">
                        <a:lumMod val="50000"/>
                      </a:schemeClr>
                    </a:solidFill>
                    <a:latin typeface="Times New Roman" panose="02020603050405020304" pitchFamily="18" charset="0"/>
                    <a:cs typeface="Times New Roman" panose="02020603050405020304" pitchFamily="18" charset="0"/>
                  </a:rPr>
                  <a:t>Support (X) = </a:t>
                </a:r>
                <a14:m>
                  <m:oMath xmlns:m="http://schemas.openxmlformats.org/officeDocument/2006/math">
                    <m:f>
                      <m:fPr>
                        <m:ctrlPr>
                          <a:rPr lang="vi-VN" sz="3600" i="1" smtClean="0">
                            <a:solidFill>
                              <a:schemeClr val="accent1">
                                <a:lumMod val="50000"/>
                              </a:schemeClr>
                            </a:solidFill>
                            <a:latin typeface="Cambria Math" panose="02040503050406030204" pitchFamily="18" charset="0"/>
                            <a:cs typeface="Cambria Math" panose="02040503050406030204" pitchFamily="18" charset="0"/>
                          </a:rPr>
                        </m:ctrlPr>
                      </m:fPr>
                      <m:num>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S</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ố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l</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ầ</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n</m:t>
                        </m:r>
                        <m:r>
                          <a:rPr lang="vi-VN" sz="3600" b="0" i="1" smtClean="0">
                            <a:solidFill>
                              <a:schemeClr val="accent1">
                                <a:lumMod val="50000"/>
                              </a:schemeClr>
                            </a:solidFill>
                            <a:latin typeface="Cambria Math" panose="02040503050406030204" pitchFamily="18" charset="0"/>
                            <a:ea typeface="MS Mincho" charset="0"/>
                            <a:cs typeface="Cambria Math" panose="02040503050406030204" pitchFamily="18" charset="0"/>
                          </a:rPr>
                          <m:t>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xu</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ấ</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t</m:t>
                        </m:r>
                        <m:r>
                          <a:rPr lang="vi-VN" sz="3600" b="0" i="1" smtClean="0">
                            <a:solidFill>
                              <a:schemeClr val="accent1">
                                <a:lumMod val="50000"/>
                              </a:schemeClr>
                            </a:solidFill>
                            <a:latin typeface="Cambria Math" panose="02040503050406030204" pitchFamily="18" charset="0"/>
                            <a:ea typeface="MS Mincho" charset="0"/>
                            <a:cs typeface="Cambria Math" panose="02040503050406030204" pitchFamily="18" charset="0"/>
                          </a:rPr>
                          <m:t>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hi</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ệ</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n</m:t>
                        </m:r>
                        <m:r>
                          <a:rPr lang="vi-VN" sz="3600" b="0" i="1" smtClean="0">
                            <a:solidFill>
                              <a:schemeClr val="accent1">
                                <a:lumMod val="50000"/>
                              </a:schemeClr>
                            </a:solidFill>
                            <a:latin typeface="Cambria Math" panose="02040503050406030204" pitchFamily="18" charset="0"/>
                            <a:ea typeface="MS Mincho" charset="0"/>
                            <a:cs typeface="Cambria Math" panose="02040503050406030204" pitchFamily="18" charset="0"/>
                          </a:rPr>
                          <m:t>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c</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ủ</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a</m:t>
                        </m:r>
                        <m:r>
                          <a:rPr lang="vi-VN" sz="3600" b="0" i="1" smtClean="0">
                            <a:solidFill>
                              <a:schemeClr val="accent1">
                                <a:lumMod val="50000"/>
                              </a:schemeClr>
                            </a:solidFill>
                            <a:latin typeface="Cambria Math" panose="02040503050406030204" pitchFamily="18" charset="0"/>
                            <a:ea typeface="MS Mincho" charset="0"/>
                            <a:cs typeface="Cambria Math" panose="02040503050406030204" pitchFamily="18" charset="0"/>
                          </a:rPr>
                          <m:t>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X</m:t>
                        </m:r>
                      </m:num>
                      <m:den>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T</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ổ</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ng</m:t>
                        </m:r>
                        <m:r>
                          <a:rPr lang="vi-VN" sz="3600" b="0" i="1" smtClean="0">
                            <a:solidFill>
                              <a:schemeClr val="accent1">
                                <a:lumMod val="50000"/>
                              </a:schemeClr>
                            </a:solidFill>
                            <a:latin typeface="Cambria Math" panose="02040503050406030204" pitchFamily="18" charset="0"/>
                            <a:ea typeface="MS Mincho" charset="0"/>
                            <a:cs typeface="Cambria Math" panose="02040503050406030204" pitchFamily="18" charset="0"/>
                          </a:rPr>
                          <m:t>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s</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ố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giao</m:t>
                        </m:r>
                        <m:r>
                          <a:rPr lang="vi-VN" sz="3600" b="0" i="1" smtClean="0">
                            <a:solidFill>
                              <a:schemeClr val="accent1">
                                <a:lumMod val="50000"/>
                              </a:schemeClr>
                            </a:solidFill>
                            <a:latin typeface="Cambria Math" panose="02040503050406030204" pitchFamily="18" charset="0"/>
                            <a:ea typeface="MS Mincho" charset="0"/>
                            <a:cs typeface="Cambria Math" panose="02040503050406030204" pitchFamily="18" charset="0"/>
                          </a:rPr>
                          <m:t> </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d</m:t>
                        </m:r>
                        <m:r>
                          <a:rPr lang="vi-VN" sz="3600" i="1">
                            <a:solidFill>
                              <a:schemeClr val="accent1">
                                <a:lumMod val="50000"/>
                              </a:schemeClr>
                            </a:solidFill>
                            <a:latin typeface="Cambria Math" panose="02040503050406030204" pitchFamily="18" charset="0"/>
                            <a:ea typeface="MS Mincho" charset="0"/>
                            <a:cs typeface="Cambria Math" panose="02040503050406030204" pitchFamily="18" charset="0"/>
                          </a:rPr>
                          <m:t>ị</m:t>
                        </m:r>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ch</m:t>
                        </m:r>
                      </m:den>
                    </m:f>
                  </m:oMath>
                </a14:m>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i="1" dirty="0" err="1">
                    <a:solidFill>
                      <a:schemeClr val="accent1">
                        <a:lumMod val="50000"/>
                      </a:schemeClr>
                    </a:solidFill>
                    <a:latin typeface="Times New Roman" panose="02020603050405020304" pitchFamily="18" charset="0"/>
                    <a:cs typeface="Times New Roman" panose="02020603050405020304" pitchFamily="18" charset="0"/>
                  </a:rPr>
                  <a:t>Độ</a:t>
                </a:r>
                <a:r>
                  <a:rPr lang="en-US" sz="3600" i="1" dirty="0">
                    <a:solidFill>
                      <a:schemeClr val="accent1">
                        <a:lumMod val="50000"/>
                      </a:schemeClr>
                    </a:solidFill>
                    <a:latin typeface="Times New Roman" panose="02020603050405020304" pitchFamily="18" charset="0"/>
                    <a:cs typeface="Times New Roman" panose="02020603050405020304" pitchFamily="18" charset="0"/>
                  </a:rPr>
                  <a:t> tin </a:t>
                </a:r>
                <a:r>
                  <a:rPr lang="en-US" sz="3600" i="1" dirty="0" err="1">
                    <a:solidFill>
                      <a:schemeClr val="accent1">
                        <a:lumMod val="50000"/>
                      </a:schemeClr>
                    </a:solidFill>
                    <a:latin typeface="Times New Roman" panose="02020603050405020304" pitchFamily="18" charset="0"/>
                    <a:cs typeface="Times New Roman" panose="02020603050405020304" pitchFamily="18" charset="0"/>
                  </a:rPr>
                  <a:t>cậy</a:t>
                </a:r>
                <a:r>
                  <a:rPr lang="en-US" sz="3600" i="1" dirty="0">
                    <a:solidFill>
                      <a:schemeClr val="accent1">
                        <a:lumMod val="50000"/>
                      </a:schemeClr>
                    </a:solidFill>
                    <a:latin typeface="Times New Roman" panose="02020603050405020304" pitchFamily="18" charset="0"/>
                    <a:cs typeface="Times New Roman" panose="02020603050405020304" pitchFamily="18" charset="0"/>
                  </a:rPr>
                  <a:t> (Confidence)</a:t>
                </a:r>
                <a:endParaRPr lang="vi-VN" sz="3600" i="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vi-VN" sz="3600" i="1" dirty="0">
                  <a:solidFill>
                    <a:schemeClr val="accent1">
                      <a:lumMod val="50000"/>
                    </a:schemeClr>
                  </a:solidFill>
                  <a:latin typeface="Times New Roman" panose="02020603050405020304" pitchFamily="18" charset="0"/>
                  <a:cs typeface="Times New Roman" panose="02020603050405020304" pitchFamily="18" charset="0"/>
                </a:endParaRPr>
              </a:p>
              <a:p>
                <a:r>
                  <a:rPr lang="vi-VN" sz="3600" dirty="0">
                    <a:solidFill>
                      <a:schemeClr val="accent1">
                        <a:lumMod val="50000"/>
                      </a:schemeClr>
                    </a:solidFill>
                    <a:latin typeface="Times New Roman" panose="02020603050405020304" pitchFamily="18" charset="0"/>
                    <a:cs typeface="Times New Roman" panose="02020603050405020304" pitchFamily="18" charset="0"/>
                  </a:rPr>
                  <a:t>             </a:t>
                </a:r>
                <a:r>
                  <a:rPr lang="en-US" altLang="vi-VN" sz="3600" dirty="0">
                    <a:solidFill>
                      <a:schemeClr val="accent1">
                        <a:lumMod val="50000"/>
                      </a:schemeClr>
                    </a:solidFill>
                    <a:latin typeface="Times New Roman" panose="02020603050405020304" pitchFamily="18" charset="0"/>
                    <a:cs typeface="Times New Roman" panose="02020603050405020304" pitchFamily="18" charset="0"/>
                  </a:rPr>
                  <a:t>			</a:t>
                </a:r>
                <a:r>
                  <a:rPr lang="vi-VN" sz="3600" dirty="0">
                    <a:solidFill>
                      <a:schemeClr val="accent1">
                        <a:lumMod val="50000"/>
                      </a:schemeClr>
                    </a:solidFill>
                    <a:latin typeface="Times New Roman" panose="02020603050405020304" pitchFamily="18" charset="0"/>
                    <a:cs typeface="Times New Roman" panose="02020603050405020304" pitchFamily="18" charset="0"/>
                  </a:rPr>
                  <a:t>Confidence (A </a:t>
                </a:r>
                <a:r>
                  <a:rPr lang="vi-VN" sz="3600" dirty="0">
                    <a:solidFill>
                      <a:schemeClr val="accent1">
                        <a:lumMod val="50000"/>
                      </a:schemeClr>
                    </a:solidFill>
                    <a:latin typeface="Times New Roman" panose="02020603050405020304" pitchFamily="18" charset="0"/>
                    <a:cs typeface="Times New Roman" panose="02020603050405020304" pitchFamily="18" charset="0"/>
                    <a:sym typeface="Symbol" panose="05050102010706020507" pitchFamily="18" charset="2"/>
                  </a:rPr>
                  <a:t> B</a:t>
                </a:r>
                <a:r>
                  <a:rPr lang="vi-VN" sz="3600" dirty="0">
                    <a:solidFill>
                      <a:schemeClr val="accent1">
                        <a:lumMod val="50000"/>
                      </a:schemeClr>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vi-VN" sz="3600" i="1">
                            <a:solidFill>
                              <a:schemeClr val="accent1">
                                <a:lumMod val="50000"/>
                              </a:schemeClr>
                            </a:solidFill>
                            <a:latin typeface="Cambria Math" panose="02040503050406030204" pitchFamily="18" charset="0"/>
                            <a:cs typeface="Cambria Math" panose="02040503050406030204" pitchFamily="18" charset="0"/>
                          </a:rPr>
                        </m:ctrlPr>
                      </m:fPr>
                      <m:num>
                        <m:r>
                          <m:rPr>
                            <m:sty m:val="p"/>
                          </m:rPr>
                          <a:rPr lang="vi-VN" sz="3600" i="1" smtClean="0">
                            <a:solidFill>
                              <a:schemeClr val="accent1">
                                <a:lumMod val="50000"/>
                              </a:schemeClr>
                            </a:solidFill>
                            <a:latin typeface="Cambria Math" panose="02040503050406030204" pitchFamily="18" charset="0"/>
                            <a:cs typeface="Cambria Math" panose="02040503050406030204" pitchFamily="18" charset="0"/>
                          </a:rPr>
                          <m:t>Support</m:t>
                        </m:r>
                        <m:r>
                          <m:rPr>
                            <m:nor/>
                          </m:rPr>
                          <a:rPr lang="vi-VN" sz="3600" dirty="0">
                            <a:solidFill>
                              <a:schemeClr val="accent1">
                                <a:lumMod val="50000"/>
                              </a:schemeClr>
                            </a:solidFill>
                            <a:latin typeface="Cambria Math" panose="02040503050406030204" pitchFamily="18" charset="0"/>
                            <a:ea typeface="MS Mincho" charset="0"/>
                            <a:cs typeface="Cambria Math" panose="02040503050406030204" pitchFamily="18" charset="0"/>
                          </a:rPr>
                          <m:t>(</m:t>
                        </m:r>
                        <m:r>
                          <m:rPr>
                            <m:nor/>
                          </m:rPr>
                          <a:rPr lang="vi-VN" sz="3600" dirty="0">
                            <a:solidFill>
                              <a:schemeClr val="accent1">
                                <a:lumMod val="50000"/>
                              </a:schemeClr>
                            </a:solidFill>
                            <a:latin typeface="Cambria Math" panose="02040503050406030204" pitchFamily="18" charset="0"/>
                            <a:ea typeface="Cambria Math" panose="02040503050406030204" pitchFamily="18" charset="0"/>
                            <a:cs typeface="Cambria Math" panose="02040503050406030204" pitchFamily="18" charset="0"/>
                          </a:rPr>
                          <m:t>A</m:t>
                        </m:r>
                        <m:r>
                          <m:rPr>
                            <m:nor/>
                          </m:rPr>
                          <a:rPr lang="vi-VN" sz="3600" dirty="0">
                            <a:solidFill>
                              <a:schemeClr val="accent1">
                                <a:lumMod val="50000"/>
                              </a:schemeClr>
                            </a:solidFill>
                            <a:latin typeface="Cambria Math" panose="02040503050406030204" pitchFamily="18" charset="0"/>
                            <a:ea typeface="MS Mincho" charset="0"/>
                            <a:cs typeface="Cambria Math" panose="02040503050406030204" pitchFamily="18" charset="0"/>
                          </a:rPr>
                          <m:t> </m:t>
                        </m:r>
                        <m:r>
                          <m:rPr>
                            <m:nor/>
                          </m:rPr>
                          <a:rPr lang="vi-VN" sz="3600" dirty="0">
                            <a:solidFill>
                              <a:schemeClr val="accent1">
                                <a:lumMod val="50000"/>
                              </a:schemeClr>
                            </a:solidFill>
                            <a:latin typeface="Cambria Math" panose="02040503050406030204" pitchFamily="18" charset="0"/>
                            <a:cs typeface="Cambria Math" panose="02040503050406030204" pitchFamily="18" charset="0"/>
                            <a:sym typeface="Symbol" panose="05050102010706020507" pitchFamily="18" charset="2"/>
                          </a:rPr>
                          <m:t></m:t>
                        </m:r>
                        <m:r>
                          <m:rPr>
                            <m:nor/>
                          </m:rPr>
                          <a:rPr lang="vi-VN" sz="3600" dirty="0">
                            <a:solidFill>
                              <a:schemeClr val="accent1">
                                <a:lumMod val="50000"/>
                              </a:schemeClr>
                            </a:solidFill>
                            <a:latin typeface="Cambria Math" panose="02040503050406030204" pitchFamily="18" charset="0"/>
                            <a:ea typeface="Cambria Math" panose="02040503050406030204" pitchFamily="18" charset="0"/>
                            <a:cs typeface="Cambria Math" panose="02040503050406030204" pitchFamily="18" charset="0"/>
                            <a:sym typeface="Symbol" panose="05050102010706020507" pitchFamily="18" charset="2"/>
                          </a:rPr>
                          <m:t>B</m:t>
                        </m:r>
                        <m:r>
                          <m:rPr>
                            <m:nor/>
                          </m:rPr>
                          <a:rPr lang="vi-VN" sz="3600" dirty="0">
                            <a:solidFill>
                              <a:schemeClr val="accent1">
                                <a:lumMod val="50000"/>
                              </a:schemeClr>
                            </a:solidFill>
                            <a:latin typeface="Cambria Math" panose="02040503050406030204" pitchFamily="18" charset="0"/>
                            <a:ea typeface="MS Mincho" charset="0"/>
                            <a:cs typeface="Cambria Math" panose="02040503050406030204" pitchFamily="18" charset="0"/>
                          </a:rPr>
                          <m:t>)</m:t>
                        </m:r>
                      </m:num>
                      <m:den>
                        <m:r>
                          <m:rPr>
                            <m:sty m:val="p"/>
                          </m:rPr>
                          <a:rPr lang="vi-VN" sz="3600" i="1">
                            <a:solidFill>
                              <a:schemeClr val="accent1">
                                <a:lumMod val="50000"/>
                              </a:schemeClr>
                            </a:solidFill>
                            <a:latin typeface="Cambria Math" panose="02040503050406030204" pitchFamily="18" charset="0"/>
                            <a:cs typeface="Cambria Math" panose="02040503050406030204" pitchFamily="18" charset="0"/>
                          </a:rPr>
                          <m:t>Support</m:t>
                        </m:r>
                        <m:r>
                          <m:rPr>
                            <m:nor/>
                          </m:rPr>
                          <a:rPr lang="vi-VN" sz="3600" dirty="0">
                            <a:solidFill>
                              <a:schemeClr val="accent1">
                                <a:lumMod val="50000"/>
                              </a:schemeClr>
                            </a:solidFill>
                            <a:latin typeface="Cambria Math" panose="02040503050406030204" pitchFamily="18" charset="0"/>
                            <a:ea typeface="MS Mincho" charset="0"/>
                            <a:cs typeface="Cambria Math" panose="02040503050406030204" pitchFamily="18" charset="0"/>
                          </a:rPr>
                          <m:t>(</m:t>
                        </m:r>
                        <m:r>
                          <m:rPr>
                            <m:nor/>
                          </m:rPr>
                          <a:rPr lang="vi-VN" sz="3600" dirty="0">
                            <a:solidFill>
                              <a:schemeClr val="accent1">
                                <a:lumMod val="50000"/>
                              </a:schemeClr>
                            </a:solidFill>
                            <a:latin typeface="Cambria Math" panose="02040503050406030204" pitchFamily="18" charset="0"/>
                            <a:ea typeface="Cambria Math" panose="02040503050406030204" pitchFamily="18" charset="0"/>
                            <a:cs typeface="Cambria Math" panose="02040503050406030204" pitchFamily="18" charset="0"/>
                          </a:rPr>
                          <m:t>A</m:t>
                        </m:r>
                        <m:r>
                          <m:rPr>
                            <m:nor/>
                          </m:rPr>
                          <a:rPr lang="vi-VN" sz="3600" dirty="0">
                            <a:solidFill>
                              <a:schemeClr val="accent1">
                                <a:lumMod val="50000"/>
                              </a:schemeClr>
                            </a:solidFill>
                            <a:latin typeface="Cambria Math" panose="02040503050406030204" pitchFamily="18" charset="0"/>
                            <a:ea typeface="MS Mincho" charset="0"/>
                            <a:cs typeface="Cambria Math" panose="02040503050406030204" pitchFamily="18" charset="0"/>
                          </a:rPr>
                          <m:t> )</m:t>
                        </m:r>
                      </m:den>
                    </m:f>
                  </m:oMath>
                </a14:m>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mc:Choice>
        <mc:Fallback>
          <p:sp>
            <p:nvSpPr>
              <p:cNvPr id="6" name="Flowchart: Alternate Process 5"/>
              <p:cNvSpPr>
                <a:spLocks noRot="1" noChangeAspect="1" noMove="1" noResize="1" noEditPoints="1" noAdjustHandles="1" noChangeArrowheads="1" noChangeShapeType="1" noTextEdit="1"/>
              </p:cNvSpPr>
              <p:nvPr/>
            </p:nvSpPr>
            <p:spPr>
              <a:xfrm>
                <a:off x="1371600" y="2019300"/>
                <a:ext cx="16154400" cy="6490335"/>
              </a:xfrm>
              <a:prstGeom prst="flowChartAlternateProcess">
                <a:avLst/>
              </a:prstGeom>
              <a:blipFill rotWithShape="1">
                <a:blip r:embed="rId2"/>
                <a:stretch>
                  <a:fillRect t="-2025" b="-201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7/32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1"/>
            <a:stretch>
              <a:fillRect l="-71867" t="-3631" r="-74156" b="-2747"/>
            </a:stretch>
          </a:blipFill>
        </p:spPr>
      </p:sp>
      <p:sp>
        <p:nvSpPr>
          <p:cNvPr id="5" name="TextBox 4"/>
          <p:cNvSpPr txBox="1"/>
          <p:nvPr/>
        </p:nvSpPr>
        <p:spPr>
          <a:xfrm>
            <a:off x="762000" y="647700"/>
            <a:ext cx="13373100" cy="615315"/>
          </a:xfrm>
          <a:prstGeom prst="rect">
            <a:avLst/>
          </a:prstGeom>
        </p:spPr>
        <p:txBody>
          <a:bodyPr wrap="square" lIns="0" tIns="0" rIns="0" bIns="0" rtlCol="0" anchor="t">
            <a:spAutoFit/>
          </a:bodyPr>
          <a:lstStyle/>
          <a:p>
            <a:pPr algn="l"/>
            <a:r>
              <a:rPr lang="en-US" alt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2.3. </a:t>
            </a:r>
            <a:r>
              <a:rPr lang="vi-VN"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rPr>
              <a:t>THUẬT TOÁN FP-GROWTH</a:t>
            </a:r>
            <a:endParaRPr lang="en-US" sz="4000" b="1" spc="-135" dirty="0">
              <a:solidFill>
                <a:schemeClr val="accent1">
                  <a:lumMod val="50000"/>
                </a:schemeClr>
              </a:solidFill>
              <a:latin typeface="Times New Roman" panose="02020603050405020304" pitchFamily="18" charset="0"/>
              <a:ea typeface="Grenze Bold" panose="020B0604020202020204"/>
              <a:cs typeface="Times New Roman" panose="02020603050405020304" pitchFamily="18" charset="0"/>
              <a:sym typeface="Grenze Bold" panose="020B0604020202020204"/>
            </a:endParaRPr>
          </a:p>
        </p:txBody>
      </p:sp>
      <p:sp>
        <p:nvSpPr>
          <p:cNvPr id="6" name="Flowchart: Alternate Process 5"/>
          <p:cNvSpPr/>
          <p:nvPr/>
        </p:nvSpPr>
        <p:spPr>
          <a:xfrm>
            <a:off x="1371600" y="1714500"/>
            <a:ext cx="16306800" cy="6161405"/>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3600" b="1" i="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Thuật toán FP-Growth (Frequent Pattern </a:t>
            </a:r>
            <a:r>
              <a:rPr lang="vi-VN" sz="3600" b="1" i="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Growth)</a:t>
            </a:r>
            <a:r>
              <a:rPr lang="en-US"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endParaRPr lang="en-US"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endParaRPr lang="en-US"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gn="just">
              <a:buFont typeface="Courier New" panose="02070309020205020404" pitchFamily="49" charset="0"/>
              <a:buChar char="o"/>
            </a:pPr>
            <a:r>
              <a:rPr lang="en-US"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a:t>
            </a:r>
            <a:r>
              <a:rPr lang="vi-VN"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à </a:t>
            </a:r>
            <a:r>
              <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một thuật toán quan trọng trong khai phá dữ liệu và phân tích dữ liệu. </a:t>
            </a:r>
            <a:endParaRPr lang="en-US"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gn="just">
              <a:buFont typeface="Courier New" panose="02070309020205020404" pitchFamily="49" charset="0"/>
              <a:buChar char="o"/>
            </a:pPr>
            <a:r>
              <a:rPr lang="vi-VN"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Nó </a:t>
            </a:r>
            <a:r>
              <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được sử dụng để tìm kiếm các mẫu (patterns) thường xuyên trong một tập dữ liệu, được phát triển bởi Jiawei Han và các cộng sự vào năm 2000 và đã trở thành một trong những thuật toán phổ biến để khám phá luật kết hợp trong dữ </a:t>
            </a:r>
            <a:r>
              <a:rPr lang="vi-VN"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liệu.</a:t>
            </a:r>
            <a:r>
              <a:rPr lang="en-US"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 </a:t>
            </a:r>
            <a:endParaRPr lang="en-US"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gn="just">
              <a:buFont typeface="Courier New" panose="02070309020205020404" pitchFamily="49" charset="0"/>
              <a:buChar char="o"/>
            </a:pPr>
            <a:r>
              <a:rPr lang="vi-VN"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FP-Growth </a:t>
            </a:r>
            <a:r>
              <a:rPr lang="vi-VN" sz="36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nổi bật nhờ khả năng tối ưu hóa thời gian và tài nguyên, đặc biệt phù hợp với các tập dữ liệu lớn</a:t>
            </a:r>
            <a:r>
              <a:rPr lang="vi-VN" sz="3600"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a:t>
            </a:r>
            <a:endParaRPr lang="vi-V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9"/>
          <p:cNvSpPr txBox="1"/>
          <p:nvPr/>
        </p:nvSpPr>
        <p:spPr>
          <a:xfrm>
            <a:off x="17223105" y="9715500"/>
            <a:ext cx="795655" cy="380365"/>
          </a:xfrm>
          <a:prstGeom prst="rect">
            <a:avLst/>
          </a:prstGeom>
        </p:spPr>
        <p:txBody>
          <a:bodyPr wrap="square" lIns="0" tIns="0" rIns="0" bIns="0" rtlCol="0" anchor="t">
            <a:spAutoFit/>
          </a:bodyPr>
          <a:p>
            <a:pPr algn="l">
              <a:lnSpc>
                <a:spcPts val="2970"/>
              </a:lnSpc>
            </a:pPr>
            <a:r>
              <a:rPr lang="en-US" sz="30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rPr>
              <a:t>8/32</a:t>
            </a:r>
            <a:endParaRPr lang="en-US" sz="3600" dirty="0" err="1">
              <a:solidFill>
                <a:schemeClr val="accent1">
                  <a:lumMod val="50000"/>
                </a:schemeClr>
              </a:solidFill>
              <a:latin typeface="Times New Roman" panose="02020603050405020304" pitchFamily="18" charset="0"/>
              <a:ea typeface="TT Fors" panose="020B0604020202020204"/>
              <a:cs typeface="Times New Roman" panose="02020603050405020304" pitchFamily="18" charset="0"/>
              <a:sym typeface="TT Fors" panose="020B0604020202020204"/>
            </a:endParaRPr>
          </a:p>
        </p:txBody>
      </p:sp>
    </p:spTree>
  </p:cSld>
  <p:clrMapOvr>
    <a:masterClrMapping/>
  </p:clrMapOvr>
  <p:transition spd="slow">
    <p:fade/>
  </p:transition>
</p:sld>
</file>

<file path=ppt/tags/tag1.xml><?xml version="1.0" encoding="utf-8"?>
<p:tagLst xmlns:p="http://schemas.openxmlformats.org/presentationml/2006/main">
  <p:tag name="TABLE_ENDDRAG_ORIGIN_RECT" val="346*420"/>
  <p:tag name="TABLE_ENDDRAG_RECT" val="979*336*346*420"/>
</p:tagLst>
</file>

<file path=ppt/tags/tag2.xml><?xml version="1.0" encoding="utf-8"?>
<p:tagLst xmlns:p="http://schemas.openxmlformats.org/presentationml/2006/main">
  <p:tag name="TABLE_ENDDRAG_ORIGIN_RECT" val="1018*462"/>
  <p:tag name="TABLE_ENDDRAG_RECT" val="246*267*1018*4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15749</Words>
  <Application>WPS Presentation</Application>
  <PresentationFormat>Custom</PresentationFormat>
  <Paragraphs>579</Paragraphs>
  <Slides>34</Slides>
  <Notes>13</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34</vt:i4>
      </vt:variant>
    </vt:vector>
  </HeadingPairs>
  <TitlesOfParts>
    <vt:vector size="58" baseType="lpstr">
      <vt:lpstr>Arial</vt:lpstr>
      <vt:lpstr>SimSun</vt:lpstr>
      <vt:lpstr>Wingdings</vt:lpstr>
      <vt:lpstr>Times New Roman</vt:lpstr>
      <vt:lpstr>Bebas Neue Bold</vt:lpstr>
      <vt:lpstr>TT Fors</vt:lpstr>
      <vt:lpstr>DM Sans Bold</vt:lpstr>
      <vt:lpstr>Calibri</vt:lpstr>
      <vt:lpstr>Grenze</vt:lpstr>
      <vt:lpstr>TT Fors Bold</vt:lpstr>
      <vt:lpstr>Tahoma</vt:lpstr>
      <vt:lpstr>Adobe Gothic Std B</vt:lpstr>
      <vt:lpstr>Yu Gothic UI Semibold</vt:lpstr>
      <vt:lpstr>Grenze Bold</vt:lpstr>
      <vt:lpstr>Courier New</vt:lpstr>
      <vt:lpstr>Cambria Math</vt:lpstr>
      <vt:lpstr>MS Mincho</vt:lpstr>
      <vt:lpstr>Segoe Print</vt:lpstr>
      <vt:lpstr>Symbol</vt:lpstr>
      <vt:lpstr>Microsoft YaHei</vt:lpstr>
      <vt:lpstr>Arial Unicode MS</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WPS_1718029354</cp:lastModifiedBy>
  <cp:revision>23</cp:revision>
  <dcterms:created xsi:type="dcterms:W3CDTF">2006-08-16T00:00:00Z</dcterms:created>
  <dcterms:modified xsi:type="dcterms:W3CDTF">2024-11-05T18:57:31Z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8BE4CF60F38948AAA23E156E58AF3F55_12</vt:lpwstr>
  </property>
  <property fmtid="{D5CDD505-2E9C-101B-9397-08002B2CF9AE}" pid="3" name="KSOProductBuildVer">
    <vt:lpwstr>1033-12.2.0.18607</vt:lpwstr>
  </property>
</Properties>
</file>