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D589-1FC0-42CC-989B-7800AC084E4D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F38E8-8E44-4727-8DFA-584BFC78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38E8-8E44-4727-8DFA-584BFC78F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4DAE-6D88-4725-9246-83F39B8E8F3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B96A-B6E5-4905-8D2B-1287C384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7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740" y="136477"/>
            <a:ext cx="11081982" cy="27047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Quantifying the Performance of Garbage Collection VS Explicit Memory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Author</a:t>
            </a:r>
            <a:r>
              <a:rPr lang="en-US" dirty="0" smtClean="0"/>
              <a:t>: Mathew Hertz and Emery D. </a:t>
            </a:r>
            <a:r>
              <a:rPr lang="en-US" dirty="0" smtClean="0"/>
              <a:t>Berger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Presenter</a:t>
            </a:r>
            <a:r>
              <a:rPr lang="en-US" dirty="0" smtClean="0"/>
              <a:t> : Bharath Chandra </a:t>
            </a:r>
            <a:r>
              <a:rPr lang="en-US" dirty="0" err="1" smtClean="0"/>
              <a:t>Elluru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Oracle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Oracles are generated by profile information gathered in previous run</a:t>
            </a:r>
          </a:p>
          <a:p>
            <a:r>
              <a:rPr lang="en-US" dirty="0" smtClean="0"/>
              <a:t>Liveness based oracle – aggressive approach</a:t>
            </a:r>
          </a:p>
          <a:p>
            <a:r>
              <a:rPr lang="en-US" dirty="0" smtClean="0"/>
              <a:t>Reachability based oracle – conservative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37" y="3871755"/>
            <a:ext cx="6687403" cy="19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Oracular Memory Manager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enable the comparison which relies on the generated oracle</a:t>
            </a:r>
          </a:p>
          <a:p>
            <a:r>
              <a:rPr lang="en-US" dirty="0" smtClean="0"/>
              <a:t>Simulator </a:t>
            </a:r>
            <a:r>
              <a:rPr lang="en-US" dirty="0"/>
              <a:t>Inserts free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98211" y="3111690"/>
            <a:ext cx="7823200" cy="1742625"/>
            <a:chOff x="935" y="1002"/>
            <a:chExt cx="4928" cy="158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294" y="1002"/>
              <a:ext cx="1694" cy="719"/>
              <a:chOff x="1294" y="1002"/>
              <a:chExt cx="1694" cy="719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1294" y="1002"/>
                <a:ext cx="1695" cy="720"/>
              </a:xfrm>
              <a:prstGeom prst="roundRect">
                <a:avLst>
                  <a:gd name="adj" fmla="val 139"/>
                </a:avLst>
              </a:prstGeom>
              <a:solidFill>
                <a:srgbClr val="00E4A8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>
                <a:off x="1294" y="1002"/>
                <a:ext cx="1695" cy="720"/>
              </a:xfrm>
              <a:prstGeom prst="roundRect">
                <a:avLst>
                  <a:gd name="adj" fmla="val 13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9982" tIns="46790" rIns="89982" bIns="46790" anchor="ctr"/>
              <a:lstStyle>
                <a:lvl1pPr algn="l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862013" indent="-214313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indent="-217488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15367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19939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24511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29083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hangingPunct="1">
                  <a:lnSpc>
                    <a:spcPct val="98000"/>
                  </a:lnSpc>
                </a:pPr>
                <a:r>
                  <a:rPr lang="en-GB" altLang="en-US" sz="1800" b="1">
                    <a:latin typeface="Frutiger Linotype" pitchFamily="34" charset="0"/>
                  </a:rPr>
                  <a:t>Java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294" y="1722"/>
              <a:ext cx="2926" cy="863"/>
              <a:chOff x="1294" y="1722"/>
              <a:chExt cx="2926" cy="863"/>
            </a:xfrm>
          </p:grpSpPr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1294" y="1722"/>
                <a:ext cx="2927" cy="864"/>
              </a:xfrm>
              <a:prstGeom prst="roundRect">
                <a:avLst>
                  <a:gd name="adj" fmla="val 116"/>
                </a:avLst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9"/>
              <p:cNvSpPr>
                <a:spLocks noChangeArrowheads="1"/>
              </p:cNvSpPr>
              <p:nvPr/>
            </p:nvSpPr>
            <p:spPr bwMode="auto">
              <a:xfrm>
                <a:off x="1294" y="1722"/>
                <a:ext cx="2927" cy="864"/>
              </a:xfrm>
              <a:prstGeom prst="roundRect">
                <a:avLst>
                  <a:gd name="adj" fmla="val 11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9982" tIns="46790" rIns="89982" bIns="46790" anchor="ctr"/>
              <a:lstStyle>
                <a:lvl1pPr algn="l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862013" indent="-214313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indent="-217488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15367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19939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24511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29083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hangingPunct="1">
                  <a:lnSpc>
                    <a:spcPct val="98000"/>
                  </a:lnSpc>
                </a:pPr>
                <a:r>
                  <a:rPr lang="en-GB" altLang="en-US" sz="1800" b="1">
                    <a:latin typeface="Frutiger Linotype" pitchFamily="34" charset="0"/>
                  </a:rPr>
                  <a:t>Simulator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988" y="1002"/>
              <a:ext cx="1231" cy="719"/>
              <a:chOff x="2988" y="1002"/>
              <a:chExt cx="1231" cy="719"/>
            </a:xfrm>
          </p:grpSpPr>
          <p:sp>
            <p:nvSpPr>
              <p:cNvPr id="11" name="AutoShape 11"/>
              <p:cNvSpPr>
                <a:spLocks noChangeArrowheads="1"/>
              </p:cNvSpPr>
              <p:nvPr/>
            </p:nvSpPr>
            <p:spPr bwMode="auto">
              <a:xfrm>
                <a:off x="2988" y="1002"/>
                <a:ext cx="1232" cy="720"/>
              </a:xfrm>
              <a:prstGeom prst="roundRect">
                <a:avLst>
                  <a:gd name="adj" fmla="val 139"/>
                </a:avLst>
              </a:prstGeom>
              <a:solidFill>
                <a:srgbClr val="66C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12"/>
              <p:cNvSpPr>
                <a:spLocks noChangeArrowheads="1"/>
              </p:cNvSpPr>
              <p:nvPr/>
            </p:nvSpPr>
            <p:spPr bwMode="auto">
              <a:xfrm>
                <a:off x="2988" y="1002"/>
                <a:ext cx="1232" cy="720"/>
              </a:xfrm>
              <a:prstGeom prst="roundRect">
                <a:avLst>
                  <a:gd name="adj" fmla="val 13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9982" tIns="46790" rIns="89982" bIns="46790" anchor="ctr"/>
              <a:lstStyle>
                <a:lvl1pPr algn="l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862013" indent="-214313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indent="-217488" algn="l" hangingPunct="0"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15367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19939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24511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2908300" indent="-217488"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StarSymbol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hangingPunct="1">
                  <a:lnSpc>
                    <a:spcPct val="98000"/>
                  </a:lnSpc>
                </a:pPr>
                <a:r>
                  <a:rPr lang="en-GB" altLang="en-US" sz="1800" b="1">
                    <a:latin typeface="Frutiger Linotype" pitchFamily="34" charset="0"/>
                  </a:rPr>
                  <a:t>C malloc/free</a:t>
                </a:r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935" y="1722"/>
              <a:ext cx="4929" cy="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4408" y="1798"/>
              <a:ext cx="1336" cy="212"/>
            </a:xfrm>
            <a:prstGeom prst="roundRect">
              <a:avLst>
                <a:gd name="adj" fmla="val 46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82" tIns="46790" rIns="89982" bIns="46790"/>
            <a:lstStyle>
              <a:lvl1pPr algn="l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862013" indent="-214313"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indent="-217488"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15367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19939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24511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29083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hangingPunct="1">
                <a:lnSpc>
                  <a:spcPct val="94000"/>
                </a:lnSpc>
              </a:pPr>
              <a:r>
                <a:rPr lang="en-GB" altLang="en-US" sz="1700" i="1">
                  <a:latin typeface="Lucida Bright" panose="02040602050505020304" pitchFamily="18" charset="0"/>
                </a:rPr>
                <a:t>perform actions at</a:t>
              </a:r>
            </a:p>
            <a:p>
              <a:pPr algn="ctr" hangingPunct="1">
                <a:lnSpc>
                  <a:spcPct val="99000"/>
                </a:lnSpc>
              </a:pPr>
              <a:r>
                <a:rPr lang="en-GB" altLang="en-US" sz="1700" i="1">
                  <a:latin typeface="Lucida Bright" panose="02040602050505020304" pitchFamily="18" charset="0"/>
                </a:rPr>
                <a:t>no cost below here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4296" y="1414"/>
              <a:ext cx="1567" cy="212"/>
            </a:xfrm>
            <a:prstGeom prst="roundRect">
              <a:avLst>
                <a:gd name="adj" fmla="val 46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9982" tIns="46790" rIns="89982" bIns="46790"/>
            <a:lstStyle>
              <a:lvl1pPr algn="l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862013" indent="-214313"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indent="-217488" algn="l" hangingPunct="0"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15367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19939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24511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2908300" indent="-217488"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hangingPunct="1">
                <a:lnSpc>
                  <a:spcPct val="94000"/>
                </a:lnSpc>
              </a:pPr>
              <a:r>
                <a:rPr lang="en-GB" altLang="en-US" sz="1700" i="1">
                  <a:latin typeface="Lucida Bright" panose="02040602050505020304" pitchFamily="18" charset="0"/>
                </a:rPr>
                <a:t>execute program here</a:t>
              </a:r>
            </a:p>
          </p:txBody>
        </p:sp>
      </p:grpSp>
      <p:sp>
        <p:nvSpPr>
          <p:cNvPr id="17" name="Freeform 18"/>
          <p:cNvSpPr>
            <a:spLocks noChangeArrowheads="1"/>
          </p:cNvSpPr>
          <p:nvPr/>
        </p:nvSpPr>
        <p:spPr bwMode="auto">
          <a:xfrm>
            <a:off x="5710605" y="5025896"/>
            <a:ext cx="952501" cy="981074"/>
          </a:xfrm>
          <a:custGeom>
            <a:avLst/>
            <a:gdLst>
              <a:gd name="T0" fmla="*/ 0 w 2647"/>
              <a:gd name="T1" fmla="*/ 430 h 2725"/>
              <a:gd name="T2" fmla="*/ 1322 w 2647"/>
              <a:gd name="T3" fmla="*/ 0 h 2725"/>
              <a:gd name="T4" fmla="*/ 2646 w 2647"/>
              <a:gd name="T5" fmla="*/ 430 h 2725"/>
              <a:gd name="T6" fmla="*/ 2646 w 2647"/>
              <a:gd name="T7" fmla="*/ 2294 h 2725"/>
              <a:gd name="T8" fmla="*/ 1322 w 2647"/>
              <a:gd name="T9" fmla="*/ 2724 h 2725"/>
              <a:gd name="T10" fmla="*/ 0 w 2647"/>
              <a:gd name="T11" fmla="*/ 2294 h 2725"/>
              <a:gd name="T12" fmla="*/ 0 w 2647"/>
              <a:gd name="T13" fmla="*/ 430 h 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7" h="2725">
                <a:moveTo>
                  <a:pt x="0" y="430"/>
                </a:moveTo>
                <a:cubicBezTo>
                  <a:pt x="0" y="215"/>
                  <a:pt x="662" y="0"/>
                  <a:pt x="1322" y="0"/>
                </a:cubicBezTo>
                <a:cubicBezTo>
                  <a:pt x="1982" y="0"/>
                  <a:pt x="2646" y="215"/>
                  <a:pt x="2646" y="430"/>
                </a:cubicBezTo>
                <a:lnTo>
                  <a:pt x="2646" y="2294"/>
                </a:lnTo>
                <a:cubicBezTo>
                  <a:pt x="2646" y="2511"/>
                  <a:pt x="1982" y="2724"/>
                  <a:pt x="1322" y="2724"/>
                </a:cubicBezTo>
                <a:cubicBezTo>
                  <a:pt x="662" y="2724"/>
                  <a:pt x="0" y="2511"/>
                  <a:pt x="0" y="2294"/>
                </a:cubicBezTo>
                <a:lnTo>
                  <a:pt x="0" y="430"/>
                </a:lnTo>
              </a:path>
            </a:pathLst>
          </a:custGeom>
          <a:solidFill>
            <a:srgbClr val="B2B2B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Frutiger Linotype" pitchFamily="34" charset="0"/>
              </a:rPr>
              <a:t>Oracle</a:t>
            </a:r>
            <a:endParaRPr lang="en-US" altLang="en-US" dirty="0">
              <a:latin typeface="Frutiger Linotype" pitchFamily="34" charset="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6186856" y="4389926"/>
            <a:ext cx="1586" cy="635969"/>
          </a:xfrm>
          <a:prstGeom prst="line">
            <a:avLst/>
          </a:prstGeom>
          <a:noFill/>
          <a:ln w="38227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493117" y="4130976"/>
            <a:ext cx="1387476" cy="36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2" tIns="46790" rIns="89982" bIns="46790" anchor="ctr">
            <a:spAutoFit/>
          </a:bodyPr>
          <a:lstStyle>
            <a:lvl1pPr algn="l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862013" indent="-214313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indent="-217488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15367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19939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24511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29083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hangingPunct="1">
              <a:lnSpc>
                <a:spcPct val="98000"/>
              </a:lnSpc>
            </a:pPr>
            <a:r>
              <a:rPr lang="en-GB" altLang="en-US" sz="1800" i="1" dirty="0">
                <a:latin typeface="Frutiger Linotype" pitchFamily="34" charset="0"/>
              </a:rPr>
              <a:t>allocation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186855" y="3829918"/>
            <a:ext cx="0" cy="422149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Liveness based oracle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Simulator calculates object lifetimes and generates program heap trace</a:t>
            </a:r>
          </a:p>
          <a:p>
            <a:r>
              <a:rPr lang="en-US" dirty="0" smtClean="0"/>
              <a:t>What is a heap trace?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chronological record of every object allocation, heap pointer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update and object death</a:t>
            </a:r>
            <a:endParaRPr lang="en-US" dirty="0"/>
          </a:p>
          <a:p>
            <a:r>
              <a:rPr lang="en-US" dirty="0" smtClean="0"/>
              <a:t>At each memory access, simulator looks up the object being used and updates lifetime information</a:t>
            </a:r>
            <a:endParaRPr lang="en-US" dirty="0"/>
          </a:p>
          <a:p>
            <a:r>
              <a:rPr lang="en-US" dirty="0" smtClean="0"/>
              <a:t>Does this work always?</a:t>
            </a:r>
          </a:p>
        </p:txBody>
      </p:sp>
    </p:spTree>
    <p:extLst>
      <p:ext uri="{BB962C8B-B14F-4D97-AF65-F5344CB8AC3E}">
        <p14:creationId xmlns:p14="http://schemas.microsoft.com/office/powerpoint/2010/main" val="19431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Liveness based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oracle(2)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use objects without actually accessing them</a:t>
            </a:r>
          </a:p>
          <a:p>
            <a:r>
              <a:rPr lang="en-US" dirty="0" smtClean="0"/>
              <a:t>Java’s equality operation compares addresses and not memory location, so the latest time is not updated with the object</a:t>
            </a:r>
          </a:p>
          <a:p>
            <a:r>
              <a:rPr lang="en-US" dirty="0" smtClean="0"/>
              <a:t>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Liveness based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oracle(3)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capture objects mentioned in previous slide, we mark the objects referenced by root as being in use and update timestamp</a:t>
            </a:r>
          </a:p>
          <a:p>
            <a:r>
              <a:rPr lang="en-US" dirty="0" smtClean="0"/>
              <a:t>This may overestimate some of the objects lifetimes but it is better than freeing objects too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Reachability based oracle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304" y="2257721"/>
            <a:ext cx="6200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Reachability based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oracle(2)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Merlin algorithm updates the objects with timestamp whenever it might become unreachable</a:t>
            </a:r>
          </a:p>
          <a:p>
            <a:r>
              <a:rPr lang="en-US" dirty="0" smtClean="0"/>
              <a:t>When a heap pointer update happens</a:t>
            </a:r>
          </a:p>
          <a:p>
            <a:r>
              <a:rPr lang="en-US" dirty="0" smtClean="0"/>
              <a:t>Death record is generated that indicates which objects become unreachable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Simulating Explicit memory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Simulator consults oracle before each allocation to see if memory can be freed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98816" y="3503221"/>
            <a:ext cx="1828800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malloc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3294" y="3966358"/>
            <a:ext cx="1638794" cy="80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227616" y="3871356"/>
            <a:ext cx="1935678" cy="49876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4" idx="2"/>
          </p:cNvCxnSpPr>
          <p:nvPr/>
        </p:nvCxnSpPr>
        <p:spPr>
          <a:xfrm flipH="1" flipV="1">
            <a:off x="3313216" y="4239491"/>
            <a:ext cx="3669475" cy="5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4061361" y="4408472"/>
            <a:ext cx="1134094" cy="9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2" tIns="46790" rIns="89982" bIns="46790" rtlCol="0" anchor="ctr">
            <a:spAutoFit/>
          </a:bodyPr>
          <a:lstStyle/>
          <a:p>
            <a:pPr algn="ctr" hangingPunct="1">
              <a:lnSpc>
                <a:spcPct val="98000"/>
              </a:lnSpc>
            </a:pPr>
            <a:r>
              <a:rPr lang="en-US" sz="1800" i="1" dirty="0" smtClean="0">
                <a:latin typeface="Frutiger Linotype" pitchFamily="34" charset="0"/>
              </a:rPr>
              <a:t>Returns back to malloc</a:t>
            </a:r>
            <a:endParaRPr lang="en-US" sz="1800" i="1" dirty="0">
              <a:latin typeface="Frutiger Linotype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81048" y="3007862"/>
            <a:ext cx="3221016" cy="63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82" tIns="46790" rIns="89982" bIns="46790" rtlCol="0" anchor="ctr">
            <a:spAutoFit/>
          </a:bodyPr>
          <a:lstStyle/>
          <a:p>
            <a:pPr algn="ctr">
              <a:lnSpc>
                <a:spcPct val="98000"/>
              </a:lnSpc>
            </a:pPr>
            <a:r>
              <a:rPr lang="en-US" i="1" dirty="0">
                <a:latin typeface="Frutiger Linotype" pitchFamily="34" charset="0"/>
              </a:rPr>
              <a:t>Stores size request for malloc</a:t>
            </a:r>
          </a:p>
          <a:p>
            <a:pPr algn="ctr">
              <a:lnSpc>
                <a:spcPct val="98000"/>
              </a:lnSpc>
            </a:pPr>
            <a:r>
              <a:rPr lang="en-US" i="1" dirty="0">
                <a:latin typeface="Frutiger Linotype" pitchFamily="34" charset="0"/>
              </a:rPr>
              <a:t>And jumps to free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97579" y="4239491"/>
            <a:ext cx="11876" cy="128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2244436" y="5482365"/>
            <a:ext cx="1306286" cy="63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2" tIns="46790" rIns="89982" bIns="46790" rtlCol="0" anchor="ctr">
            <a:spAutoFit/>
          </a:bodyPr>
          <a:lstStyle/>
          <a:p>
            <a:pPr algn="ctr" hangingPunct="1">
              <a:lnSpc>
                <a:spcPct val="98000"/>
              </a:lnSpc>
            </a:pPr>
            <a:r>
              <a:rPr lang="en-US" sz="1800" i="1" dirty="0" smtClean="0">
                <a:latin typeface="Frutiger Linotype" pitchFamily="34" charset="0"/>
              </a:rPr>
              <a:t>Next instruction</a:t>
            </a:r>
            <a:endParaRPr lang="en-US" sz="1800" i="1" dirty="0">
              <a:latin typeface="Frutiger Linotyp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98764" y="4562026"/>
            <a:ext cx="2458192" cy="63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2" tIns="46790" rIns="89982" bIns="46790" rtlCol="0" anchor="ctr">
            <a:spAutoFit/>
          </a:bodyPr>
          <a:lstStyle/>
          <a:p>
            <a:pPr algn="ctr" hangingPunct="1">
              <a:lnSpc>
                <a:spcPct val="98000"/>
              </a:lnSpc>
            </a:pPr>
            <a:r>
              <a:rPr lang="en-US" sz="1800" i="1" dirty="0" smtClean="0">
                <a:latin typeface="Frutiger Linotype" pitchFamily="34" charset="0"/>
              </a:rPr>
              <a:t>Once all free objects are reclaimed</a:t>
            </a:r>
            <a:endParaRPr lang="en-US" sz="1800" i="1" dirty="0">
              <a:latin typeface="Frutiger Linotyp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Reachability VS Liveliness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Liveliness frees 0.8% more calls compared to reachability oracle</a:t>
            </a:r>
          </a:p>
          <a:p>
            <a:r>
              <a:rPr lang="en-US" dirty="0" smtClean="0"/>
              <a:t>Some objects may not become unreachable but could be freed by knowledgeable programmer which will be done by liveliness based oracle</a:t>
            </a:r>
          </a:p>
          <a:p>
            <a:r>
              <a:rPr lang="en-US" dirty="0" smtClean="0"/>
              <a:t>These two oracles bracket the range of explicit memory management</a:t>
            </a:r>
          </a:p>
          <a:p>
            <a:r>
              <a:rPr lang="en-US" dirty="0" smtClean="0"/>
              <a:t>Real program behavior falls between these two extremes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Experimental Methodology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performance of 8 benchmarks across various garbage collectors on varying heap size</a:t>
            </a:r>
          </a:p>
          <a:p>
            <a:r>
              <a:rPr lang="en-US" dirty="0" smtClean="0"/>
              <a:t>For simulated runs, we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processor </a:t>
            </a:r>
            <a:r>
              <a:rPr lang="en-US" dirty="0" err="1" smtClean="0"/>
              <a:t>config</a:t>
            </a:r>
            <a:r>
              <a:rPr lang="en-US" dirty="0" smtClean="0"/>
              <a:t> – power pc g5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2GHz clock and 4k page size</a:t>
            </a:r>
          </a:p>
          <a:p>
            <a:r>
              <a:rPr lang="en-US" dirty="0" smtClean="0"/>
              <a:t>For oracular memory management experiments, we are using Lea memory allocator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7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Oracular memory management</a:t>
            </a:r>
          </a:p>
          <a:p>
            <a:r>
              <a:rPr lang="en-US" dirty="0" smtClean="0"/>
              <a:t>Experimental methodology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79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Experimental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Methodology: Benchmarks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3697"/>
            <a:ext cx="517207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3" y="2805621"/>
            <a:ext cx="5343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Experimental Results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Comparing garbage collectors and explicit memory management using lea allocator</a:t>
            </a:r>
          </a:p>
          <a:p>
            <a:r>
              <a:rPr lang="en-US" dirty="0" smtClean="0"/>
              <a:t>Small heaps – cost of frequent garbage collection dominates runtime</a:t>
            </a:r>
          </a:p>
          <a:p>
            <a:r>
              <a:rPr lang="en-US" dirty="0" smtClean="0"/>
              <a:t>Large heaps – for some garbage collectors, value is lower than cost of explicit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Experimental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0" y="2122037"/>
            <a:ext cx="8297839" cy="41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has 5 times as much memory as required, its runtime performance matches or slightly exceeds</a:t>
            </a:r>
          </a:p>
          <a:p>
            <a:r>
              <a:rPr lang="en-US" dirty="0" smtClean="0"/>
              <a:t>3 times as much memory as required – 17% slower</a:t>
            </a:r>
          </a:p>
          <a:p>
            <a:r>
              <a:rPr lang="en-US" dirty="0" smtClean="0"/>
              <a:t>2 times as much memory as required – 70% slower</a:t>
            </a:r>
          </a:p>
          <a:p>
            <a:r>
              <a:rPr lang="en-US" dirty="0" smtClean="0"/>
              <a:t>Practitioners could use these results to choose between explicitly managed languages or garbage collected languages</a:t>
            </a:r>
          </a:p>
          <a:p>
            <a:r>
              <a:rPr lang="en-US" dirty="0" smtClean="0"/>
              <a:t>The systems in which they deploy their applications should have at least 3 times as much RAM as required for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96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Explicit Memory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malloc/new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allocates space for an object</a:t>
            </a:r>
          </a:p>
          <a:p>
            <a:r>
              <a:rPr lang="en-US" dirty="0" smtClean="0"/>
              <a:t>free/delete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reclaims the free space to main memory</a:t>
            </a:r>
          </a:p>
          <a:p>
            <a:r>
              <a:rPr lang="en-US" dirty="0" smtClean="0"/>
              <a:t>Problem with explicit memory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dangling pointers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Garbage Collection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for explicit memory management</a:t>
            </a:r>
          </a:p>
          <a:p>
            <a:r>
              <a:rPr lang="en-US" dirty="0" smtClean="0"/>
              <a:t>Improves programmer productivity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Automatic memory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Increases programmer productivity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3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Problem: Garbage Collection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increases the application execution time</a:t>
            </a:r>
          </a:p>
          <a:p>
            <a:r>
              <a:rPr lang="en-US" dirty="0" smtClean="0"/>
              <a:t>Are pauses in application acceptable?</a:t>
            </a:r>
          </a:p>
          <a:p>
            <a:r>
              <a:rPr lang="en-US" dirty="0" smtClean="0"/>
              <a:t>Time and space performance between both methods remain unknown in languages designed for garbage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Motivation(1)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GC in c/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41757" y="2519363"/>
            <a:ext cx="8509000" cy="3657600"/>
          </a:xfrm>
          <a:prstGeom prst="roundRect">
            <a:avLst>
              <a:gd name="adj" fmla="val 4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49" tIns="0" rIns="0" bIns="0"/>
          <a:lstStyle>
            <a:lvl1pPr algn="l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862013" indent="-214313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indent="-217488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15367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19939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24511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29083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Node v = malloc(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latin typeface="Courier New" panose="02070309020205020404" pitchFamily="49" charset="0"/>
              </a:rPr>
              <a:t>(Node));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v-&gt;data= malloc(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latin typeface="Courier New" panose="02070309020205020404" pitchFamily="49" charset="0"/>
              </a:rPr>
              <a:t>(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NodeData</a:t>
            </a:r>
            <a:r>
              <a:rPr lang="en-GB" altLang="en-US" sz="2600" b="1" dirty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 err="1">
                <a:latin typeface="Courier New" panose="02070309020205020404" pitchFamily="49" charset="0"/>
              </a:rPr>
              <a:t>memcpy</a:t>
            </a:r>
            <a:r>
              <a:rPr lang="en-GB" altLang="en-US" sz="2600" b="1" dirty="0">
                <a:latin typeface="Courier New" panose="02070309020205020404" pitchFamily="49" charset="0"/>
              </a:rPr>
              <a:t>(v-&gt;data, old-&gt;data, </a:t>
            </a:r>
            <a:br>
              <a:rPr lang="en-GB" altLang="en-US" sz="2600" b="1" dirty="0">
                <a:latin typeface="Courier New" panose="02070309020205020404" pitchFamily="49" charset="0"/>
              </a:rPr>
            </a:br>
            <a:r>
              <a:rPr lang="en-GB" altLang="en-US" sz="2600" b="1" dirty="0">
                <a:latin typeface="Courier New" panose="02070309020205020404" pitchFamily="49" charset="0"/>
              </a:rPr>
              <a:t>			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latin typeface="Courier New" panose="02070309020205020404" pitchFamily="49" charset="0"/>
              </a:rPr>
              <a:t>(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NodeData</a:t>
            </a:r>
            <a:r>
              <a:rPr lang="en-GB" altLang="en-US" sz="2600" b="1" dirty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free(old-&gt;data);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v-&gt;next = old-&gt;next;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v-&gt;next-&gt;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latin typeface="Courier New" panose="02070309020205020404" pitchFamily="49" charset="0"/>
              </a:rPr>
              <a:t> = v;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v-&gt;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latin typeface="Courier New" panose="02070309020205020404" pitchFamily="49" charset="0"/>
              </a:rPr>
              <a:t> = old-&gt;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v-&gt;</a:t>
            </a:r>
            <a:r>
              <a:rPr lang="en-GB" altLang="en-US" sz="2600" b="1" dirty="0" err="1"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latin typeface="Courier New" panose="02070309020205020404" pitchFamily="49" charset="0"/>
              </a:rPr>
              <a:t>-&gt;next = v;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latin typeface="Courier New" panose="02070309020205020404" pitchFamily="49" charset="0"/>
              </a:rPr>
              <a:t>free(old);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065068" y="2519363"/>
            <a:ext cx="1905000" cy="3657600"/>
          </a:xfrm>
          <a:prstGeom prst="roundRect">
            <a:avLst>
              <a:gd name="adj" fmla="val 8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algn="l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862013" indent="-214313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indent="-217488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15367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19939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24511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29083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en-US" sz="2800" dirty="0">
                <a:latin typeface="Frutiger Linotype" pitchFamily="34" charset="0"/>
              </a:rPr>
              <a:t>BDW</a:t>
            </a:r>
          </a:p>
          <a:p>
            <a:pPr algn="ctr">
              <a:lnSpc>
                <a:spcPct val="98000"/>
              </a:lnSpc>
            </a:pPr>
            <a:r>
              <a:rPr lang="en-GB" altLang="en-US" sz="2800" dirty="0">
                <a:latin typeface="Frutiger Linotype" pitchFamily="34" charset="0"/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22315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Motivation(2)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GC to recycle free objects instead of using free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14461" y="2519363"/>
            <a:ext cx="8509000" cy="3657600"/>
          </a:xfrm>
          <a:prstGeom prst="roundRect">
            <a:avLst>
              <a:gd name="adj" fmla="val 4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49" tIns="0" rIns="0" bIns="0"/>
          <a:lstStyle>
            <a:lvl1pPr algn="l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862013" indent="-214313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indent="-217488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15367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19939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24511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29083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Node v = malloc(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(Node));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v-&gt;data= malloc(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NodeData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memcpy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(v-&gt;data, old-&gt;data, </a:t>
            </a:r>
            <a:b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			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sizeof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NodeData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free(old-&gt;data);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v-&gt;next = old-&gt;next;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v-&gt;next-&gt;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v;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v-&gt;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old-&gt;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v-&gt;</a:t>
            </a:r>
            <a:r>
              <a:rPr lang="en-GB" altLang="en-US" sz="2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prev</a:t>
            </a: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-&gt;next = v;</a:t>
            </a:r>
          </a:p>
          <a:p>
            <a:pPr>
              <a:lnSpc>
                <a:spcPct val="89000"/>
              </a:lnSpc>
            </a:pPr>
            <a:r>
              <a:rPr lang="en-GB" altLang="en-US" sz="2600" b="1" dirty="0">
                <a:solidFill>
                  <a:schemeClr val="tx1"/>
                </a:solidFill>
                <a:latin typeface="Courier New" panose="02070309020205020404" pitchFamily="49" charset="0"/>
              </a:rPr>
              <a:t>free(old);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194722" y="2519363"/>
            <a:ext cx="1905000" cy="3657600"/>
          </a:xfrm>
          <a:prstGeom prst="roundRect">
            <a:avLst>
              <a:gd name="adj" fmla="val 83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algn="l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862013" indent="-214313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indent="-217488" algn="l" hangingPunct="0"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15367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19939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24511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2908300" indent="-217488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en-US" sz="2800">
                <a:latin typeface="Frutiger Linotype" pitchFamily="34" charset="0"/>
              </a:rPr>
              <a:t>BDW</a:t>
            </a:r>
          </a:p>
          <a:p>
            <a:pPr algn="ctr">
              <a:lnSpc>
                <a:spcPct val="98000"/>
              </a:lnSpc>
            </a:pPr>
            <a:r>
              <a:rPr lang="en-GB" altLang="en-US" sz="2800">
                <a:latin typeface="Frutiger Linotype" pitchFamily="34" charset="0"/>
              </a:rPr>
              <a:t>Collector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214461" y="3982410"/>
            <a:ext cx="3132138" cy="1651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214461" y="5775657"/>
            <a:ext cx="3132138" cy="1651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Motivation(3): JAVA?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measuring performance tradeoff in languages designed for garbage collection straightforward?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</a:t>
            </a:r>
          </a:p>
          <a:p>
            <a:r>
              <a:rPr lang="en-US" dirty="0" smtClean="0"/>
              <a:t>Why?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cannot explicitly find out where to insert calls to free in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code. We cannot simply replace garbage collection with explicit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New methodology is used to insert calls to free in program relying on oracles</a:t>
            </a:r>
          </a:p>
          <a:p>
            <a:r>
              <a:rPr lang="en-US" dirty="0" smtClean="0"/>
              <a:t>What is an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lIns="89982" tIns="46790" rIns="89982" bIns="46790" anchor="ctr">
        <a:spAutoFit/>
      </a:bodyPr>
      <a:lstStyle>
        <a:defPPr algn="ctr" hangingPunct="1">
          <a:lnSpc>
            <a:spcPct val="98000"/>
          </a:lnSpc>
          <a:defRPr sz="1800" i="1" dirty="0">
            <a:latin typeface="Frutiger Linotype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602</Words>
  <Application>Microsoft Office PowerPoint</Application>
  <PresentationFormat>Widescreen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Frutiger Linotype</vt:lpstr>
      <vt:lpstr>Lucida Bright</vt:lpstr>
      <vt:lpstr>Lucida Sans Unicode</vt:lpstr>
      <vt:lpstr>StarSymbol</vt:lpstr>
      <vt:lpstr>Office Theme</vt:lpstr>
      <vt:lpstr>Quantifying the Performance of Garbage Collection VS Explicit Memory Management</vt:lpstr>
      <vt:lpstr>PowerPoint Presentation</vt:lpstr>
      <vt:lpstr>Explicit Memory Management</vt:lpstr>
      <vt:lpstr>Garbage Collection</vt:lpstr>
      <vt:lpstr>Problem: Garbage Collection</vt:lpstr>
      <vt:lpstr>Motivation(1)</vt:lpstr>
      <vt:lpstr>Motivation(2)</vt:lpstr>
      <vt:lpstr>Motivation(3): JAVA?</vt:lpstr>
      <vt:lpstr>Solution</vt:lpstr>
      <vt:lpstr>Oracle</vt:lpstr>
      <vt:lpstr>Oracular Memory Manager</vt:lpstr>
      <vt:lpstr>Liveness based oracle</vt:lpstr>
      <vt:lpstr>Liveness based oracle(2)</vt:lpstr>
      <vt:lpstr>Liveness based oracle(3)</vt:lpstr>
      <vt:lpstr>Reachability based oracle</vt:lpstr>
      <vt:lpstr>Reachability based oracle(2)</vt:lpstr>
      <vt:lpstr>Simulating Explicit memory management</vt:lpstr>
      <vt:lpstr>Reachability VS Liveliness</vt:lpstr>
      <vt:lpstr>Experimental Methodology</vt:lpstr>
      <vt:lpstr>Experimental Methodology: Benchmarks</vt:lpstr>
      <vt:lpstr>Experimental Results</vt:lpstr>
      <vt:lpstr>Experimental Results(2)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the Performance of Garbage Collection VS Explicit Memory Management</dc:title>
  <dc:creator>bharath chandra</dc:creator>
  <cp:lastModifiedBy>bharath chandra</cp:lastModifiedBy>
  <cp:revision>85</cp:revision>
  <dcterms:created xsi:type="dcterms:W3CDTF">2015-04-07T20:12:32Z</dcterms:created>
  <dcterms:modified xsi:type="dcterms:W3CDTF">2015-04-09T02:21:07Z</dcterms:modified>
</cp:coreProperties>
</file>