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61" r:id="rId9"/>
    <p:sldId id="258" r:id="rId10"/>
    <p:sldId id="263" r:id="rId11"/>
    <p:sldId id="259" r:id="rId12"/>
    <p:sldId id="260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FEDCA1-7AD1-4BCF-9C60-25738AE9330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4289B1-FF29-416F-BB65-D3BE5AE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ca.nat.gov.tw/Intro.aspx" TargetMode="External"/><Relationship Id="rId2" Type="http://schemas.openxmlformats.org/officeDocument/2006/relationships/hyperlink" Target="http://wwwu.tsgh.ndmctsgh.edu.tw/proj/page1/page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Secure EMR System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760261"/>
            <a:ext cx="3219348" cy="130117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+mn-ea"/>
              </a:rPr>
              <a:t>陳玉菡 </a:t>
            </a:r>
            <a:r>
              <a:rPr lang="en-US" altLang="zh-TW" sz="2800" dirty="0">
                <a:latin typeface="+mn-ea"/>
              </a:rPr>
              <a:t>B0322020</a:t>
            </a:r>
          </a:p>
          <a:p>
            <a:r>
              <a:rPr lang="zh-TW" altLang="en-US" sz="2800" dirty="0">
                <a:latin typeface="+mn-ea"/>
              </a:rPr>
              <a:t>侯宜均 </a:t>
            </a:r>
            <a:r>
              <a:rPr lang="en-US" altLang="zh-TW" sz="2800" dirty="0">
                <a:latin typeface="+mn-ea"/>
              </a:rPr>
              <a:t>B0344105</a:t>
            </a:r>
          </a:p>
          <a:p>
            <a:r>
              <a:rPr lang="zh-TW" altLang="en-US" sz="2800" dirty="0">
                <a:latin typeface="+mn-ea"/>
              </a:rPr>
              <a:t>簡名浩 </a:t>
            </a:r>
            <a:r>
              <a:rPr lang="en-US" altLang="zh-TW" sz="2800" dirty="0">
                <a:latin typeface="+mn-ea"/>
              </a:rPr>
              <a:t>B0344235</a:t>
            </a:r>
          </a:p>
        </p:txBody>
      </p:sp>
    </p:spTree>
    <p:extLst>
      <p:ext uri="{BB962C8B-B14F-4D97-AF65-F5344CB8AC3E}">
        <p14:creationId xmlns:p14="http://schemas.microsoft.com/office/powerpoint/2010/main" val="23974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Diffie-HellMan</a:t>
            </a:r>
            <a:r>
              <a:rPr lang="en-US" dirty="0"/>
              <a:t>----Man IN The middle</a:t>
            </a:r>
          </a:p>
        </p:txBody>
      </p:sp>
      <p:pic>
        <p:nvPicPr>
          <p:cNvPr id="2050" name="Picture 2" descr="http://blog.trendmicro.com/trendlabs-security-intelligence/files/2015/09/anglerek_dh_02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3" b="5753"/>
          <a:stretch/>
        </p:blipFill>
        <p:spPr bwMode="auto">
          <a:xfrm>
            <a:off x="1942477" y="1847655"/>
            <a:ext cx="8313142" cy="472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5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6463" y="249299"/>
            <a:ext cx="7800775" cy="16093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Key Exchange----Generate Session Key</a:t>
            </a:r>
          </a:p>
        </p:txBody>
      </p:sp>
      <p:pic>
        <p:nvPicPr>
          <p:cNvPr id="1026" name="Picture 2" descr="Image result for computer us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3" y="1761012"/>
            <a:ext cx="2194891" cy="23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988297" y="2668533"/>
            <a:ext cx="54204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</p:cNvCxnSpPr>
          <p:nvPr/>
        </p:nvCxnSpPr>
        <p:spPr>
          <a:xfrm flipH="1">
            <a:off x="3074709" y="3490237"/>
            <a:ext cx="54204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478490" y="2108439"/>
            <a:ext cx="463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p, q, A=</a:t>
            </a:r>
            <a:r>
              <a:rPr lang="en-US" sz="2800" dirty="0" err="1"/>
              <a:t>g</a:t>
            </a:r>
            <a:r>
              <a:rPr lang="en-US" sz="2800" baseline="30000" dirty="0" err="1"/>
              <a:t>a</a:t>
            </a:r>
            <a:r>
              <a:rPr lang="en-US" sz="2800" dirty="0" err="1"/>
              <a:t>mod</a:t>
            </a:r>
            <a:r>
              <a:rPr lang="en-US" sz="2800" dirty="0"/>
              <a:t>(p), Sign(A)</a:t>
            </a:r>
            <a:endParaRPr lang="en-US" sz="2800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48690" y="2918329"/>
            <a:ext cx="397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B=</a:t>
            </a:r>
            <a:r>
              <a:rPr lang="en-US" sz="2800" dirty="0" err="1"/>
              <a:t>g</a:t>
            </a:r>
            <a:r>
              <a:rPr lang="en-US" sz="2800" baseline="30000" dirty="0" err="1"/>
              <a:t>b</a:t>
            </a:r>
            <a:r>
              <a:rPr lang="en-US" sz="2800" dirty="0" err="1"/>
              <a:t>mod</a:t>
            </a:r>
            <a:r>
              <a:rPr lang="en-US" sz="2800" dirty="0"/>
              <a:t>(p), Sign(B)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0829" y="4507741"/>
            <a:ext cx="382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Sign(A)=RSA</a:t>
            </a:r>
            <a:r>
              <a:rPr lang="en-US" sz="2400" baseline="-25000" dirty="0"/>
              <a:t>k1pr</a:t>
            </a:r>
            <a:r>
              <a:rPr lang="en-US" sz="2400" dirty="0"/>
              <a:t>(hash(A))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285001" y="5376949"/>
            <a:ext cx="374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Sign(B)=RSA</a:t>
            </a:r>
            <a:r>
              <a:rPr lang="en-US" sz="2400" baseline="-25000" dirty="0"/>
              <a:t>k2pr</a:t>
            </a:r>
            <a:r>
              <a:rPr lang="en-US" sz="2400" dirty="0"/>
              <a:t>(hash(B))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310" y="4408502"/>
            <a:ext cx="4111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hash(A)’=RSA</a:t>
            </a:r>
            <a:r>
              <a:rPr lang="en-US" sz="2400" baseline="-25000" dirty="0"/>
              <a:t>k1pb</a:t>
            </a:r>
            <a:r>
              <a:rPr lang="en-US" sz="2400" dirty="0"/>
              <a:t>(Sign(A))</a:t>
            </a:r>
          </a:p>
          <a:p>
            <a:r>
              <a:rPr lang="en-US" sz="2400" dirty="0"/>
              <a:t>hash(A) =? hash(A)’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14" y="1945212"/>
            <a:ext cx="2036742" cy="203674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46981" y="5099033"/>
            <a:ext cx="391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hash(B)’=RSA</a:t>
            </a:r>
            <a:r>
              <a:rPr lang="en-US" sz="2400" baseline="-25000" dirty="0"/>
              <a:t>k2pb</a:t>
            </a:r>
            <a:r>
              <a:rPr lang="en-US" sz="2400" dirty="0"/>
              <a:t>(Sign(B))</a:t>
            </a:r>
          </a:p>
          <a:p>
            <a:r>
              <a:rPr lang="en-US" sz="2400" dirty="0"/>
              <a:t>hash(B) =? hash(B)’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65758" y="3782625"/>
            <a:ext cx="36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Session Key=</a:t>
            </a:r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baseline="30000" dirty="0" err="1">
                <a:solidFill>
                  <a:srgbClr val="FF0000"/>
                </a:solidFill>
              </a:rPr>
              <a:t>ab</a:t>
            </a:r>
            <a:r>
              <a:rPr lang="en-US" sz="2400" dirty="0" err="1">
                <a:solidFill>
                  <a:srgbClr val="FF0000"/>
                </a:solidFill>
              </a:rPr>
              <a:t>mod</a:t>
            </a:r>
            <a:r>
              <a:rPr lang="en-US" sz="2400" dirty="0">
                <a:solidFill>
                  <a:srgbClr val="FF0000"/>
                </a:solidFill>
              </a:rPr>
              <a:t>(p)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46981" y="6042862"/>
            <a:ext cx="357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Session Key=</a:t>
            </a:r>
            <a:r>
              <a:rPr lang="en-US" sz="2400" dirty="0" err="1"/>
              <a:t>B</a:t>
            </a:r>
            <a:r>
              <a:rPr lang="en-US" sz="2400" baseline="30000" dirty="0" err="1"/>
              <a:t>a</a:t>
            </a:r>
            <a:r>
              <a:rPr lang="en-US" sz="2400" dirty="0" err="1"/>
              <a:t>mod</a:t>
            </a:r>
            <a:r>
              <a:rPr lang="en-US" sz="2400" dirty="0"/>
              <a:t>(p)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285001" y="5926930"/>
            <a:ext cx="351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Session Key=</a:t>
            </a:r>
            <a:r>
              <a:rPr lang="en-US" sz="2400" dirty="0" err="1"/>
              <a:t>A</a:t>
            </a:r>
            <a:r>
              <a:rPr lang="en-US" sz="2400" baseline="30000" dirty="0" err="1"/>
              <a:t>b</a:t>
            </a:r>
            <a:r>
              <a:rPr lang="en-US" sz="2400" dirty="0" err="1"/>
              <a:t>mod</a:t>
            </a:r>
            <a:r>
              <a:rPr lang="en-US" sz="2400" dirty="0"/>
              <a:t>(p)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4140723" y="5005884"/>
            <a:ext cx="3683721" cy="1293357"/>
            <a:chOff x="4215941" y="5192284"/>
            <a:chExt cx="3683721" cy="1293357"/>
          </a:xfrm>
        </p:grpSpPr>
        <p:sp>
          <p:nvSpPr>
            <p:cNvPr id="16" name="矩形 15"/>
            <p:cNvSpPr/>
            <p:nvPr/>
          </p:nvSpPr>
          <p:spPr>
            <a:xfrm>
              <a:off x="4215941" y="5192284"/>
              <a:ext cx="3683721" cy="12933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366122" y="5238797"/>
              <a:ext cx="3383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F0"/>
                  </a:solidFill>
                </a:rPr>
                <a:t>Using </a:t>
              </a:r>
              <a:r>
                <a:rPr lang="en-US" altLang="zh-TW" sz="2400" dirty="0" err="1">
                  <a:solidFill>
                    <a:srgbClr val="00B0F0"/>
                  </a:solidFill>
                </a:rPr>
                <a:t>Diffie</a:t>
              </a:r>
              <a:r>
                <a:rPr lang="en-US" altLang="zh-TW" sz="2400" dirty="0">
                  <a:solidFill>
                    <a:srgbClr val="00B0F0"/>
                  </a:solidFill>
                </a:rPr>
                <a:t>-Hellman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</a:rPr>
                <a:t>+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</a:rPr>
                <a:t>Electronic Signature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291806" y="3886322"/>
            <a:ext cx="1264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9710" y="3781339"/>
            <a:ext cx="1383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4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11" grpId="0"/>
      <p:bldP spid="10" grpId="0"/>
      <p:bldP spid="14" grpId="0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EMR from Server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395563" y="1989904"/>
            <a:ext cx="9077616" cy="3096636"/>
            <a:chOff x="2439447" y="3772147"/>
            <a:chExt cx="7248341" cy="2187954"/>
          </a:xfrm>
        </p:grpSpPr>
        <p:cxnSp>
          <p:nvCxnSpPr>
            <p:cNvPr id="5" name="直線箭頭接點 25"/>
            <p:cNvCxnSpPr>
              <a:cxnSpLocks/>
            </p:cNvCxnSpPr>
            <p:nvPr/>
          </p:nvCxnSpPr>
          <p:spPr>
            <a:xfrm flipH="1">
              <a:off x="4209659" y="4750481"/>
              <a:ext cx="3706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191365" y="4292957"/>
              <a:ext cx="1810907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 err="1"/>
                <a:t>AES</a:t>
              </a:r>
              <a:r>
                <a:rPr kumimoji="1" lang="en-US" altLang="zh-TW" sz="2800" baseline="-25000" dirty="0" err="1"/>
                <a:t>key</a:t>
              </a:r>
              <a:r>
                <a:rPr kumimoji="1" lang="en-US" altLang="zh-TW" sz="2800" dirty="0"/>
                <a:t>(EMR)</a:t>
              </a:r>
              <a:endParaRPr kumimoji="1" lang="zh-TW" altLang="en-US" sz="2800" dirty="0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482" y="3772147"/>
              <a:ext cx="1521306" cy="152130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447" y="3772147"/>
              <a:ext cx="1577005" cy="1646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716432" y="5436881"/>
              <a:ext cx="1023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Client</a:t>
              </a:r>
              <a:endParaRPr kumimoji="1" lang="zh-TW" altLang="en-US" sz="2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368328" y="5436881"/>
              <a:ext cx="1117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Server</a:t>
              </a: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399478" y="3652434"/>
            <a:ext cx="3094831" cy="46166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Using Session Key</a:t>
            </a:r>
          </a:p>
        </p:txBody>
      </p:sp>
    </p:spTree>
    <p:extLst>
      <p:ext uri="{BB962C8B-B14F-4D97-AF65-F5344CB8AC3E}">
        <p14:creationId xmlns:p14="http://schemas.microsoft.com/office/powerpoint/2010/main" val="362774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891" y="1762812"/>
            <a:ext cx="10520314" cy="48170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Confidentiality: </a:t>
            </a:r>
          </a:p>
          <a:p>
            <a:pPr marL="274320" lvl="1" indent="0">
              <a:lnSpc>
                <a:spcPct val="160000"/>
              </a:lnSpc>
              <a:buNone/>
            </a:pPr>
            <a:r>
              <a:rPr lang="en-US" sz="2800" dirty="0"/>
              <a:t>1. </a:t>
            </a:r>
            <a:r>
              <a:rPr lang="zh-TW" altLang="en-US" sz="2800" dirty="0"/>
              <a:t>使用者存取病歷檔案前，必須有使用憑證進行身分驗證</a:t>
            </a:r>
            <a:endParaRPr lang="en-US" altLang="zh-TW" sz="2800" dirty="0"/>
          </a:p>
          <a:p>
            <a:pPr marL="274320" lvl="1" indent="0">
              <a:lnSpc>
                <a:spcPct val="160000"/>
              </a:lnSpc>
              <a:buNone/>
            </a:pPr>
            <a:r>
              <a:rPr lang="en-US" sz="2800" dirty="0"/>
              <a:t>2. </a:t>
            </a:r>
            <a:r>
              <a:rPr lang="zh-TW" altLang="en-US" sz="2800" dirty="0"/>
              <a:t>使用客戶及伺服端金鑰交換產生的</a:t>
            </a:r>
            <a:r>
              <a:rPr lang="en-US" altLang="zh-TW" sz="2800" dirty="0"/>
              <a:t>Session Key</a:t>
            </a:r>
            <a:r>
              <a:rPr lang="zh-TW" altLang="en-US" sz="2800" dirty="0"/>
              <a:t>，只有合法使用者能夠使用這把金鑰去查詢、觀看系統資料</a:t>
            </a:r>
            <a:endParaRPr lang="en-US" altLang="zh-TW" sz="2800" dirty="0"/>
          </a:p>
          <a:p>
            <a:pPr>
              <a:lnSpc>
                <a:spcPct val="160000"/>
              </a:lnSpc>
            </a:pPr>
            <a:r>
              <a:rPr lang="en-US" sz="2800" dirty="0"/>
              <a:t>Integrity:</a:t>
            </a:r>
            <a:r>
              <a:rPr lang="zh-TW" altLang="en-US" sz="2800" dirty="0"/>
              <a:t> 病歷資料是經過加密後才進行傳送，因此未經授權的使用者無法竄改原始病歷資料，只能夠竄改加密後的資料，進而確保資料傳送的完整性。</a:t>
            </a:r>
            <a:endParaRPr lang="en-US" sz="2800" dirty="0"/>
          </a:p>
          <a:p>
            <a:pPr>
              <a:lnSpc>
                <a:spcPct val="160000"/>
              </a:lnSpc>
            </a:pPr>
            <a:r>
              <a:rPr lang="en-US" sz="2800" dirty="0"/>
              <a:t>Authentication:</a:t>
            </a:r>
            <a:r>
              <a:rPr lang="zh-TW" altLang="en-US" sz="2800" dirty="0"/>
              <a:t>  使用者及伺服器端皆是透過憑證管理中心所發放的憑證，來做身分認證。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90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翁慶豪  可攜式裝置之電子病歷認證安全機制 </a:t>
            </a:r>
            <a:r>
              <a:rPr lang="en-US" altLang="zh-TW" sz="2400" dirty="0"/>
              <a:t>(103/07/25)</a:t>
            </a:r>
          </a:p>
          <a:p>
            <a:r>
              <a:rPr lang="zh-TW" altLang="en-US" sz="2400" dirty="0">
                <a:latin typeface="+mn-ea"/>
              </a:rPr>
              <a:t>衛生福利部門診病歷交換欄位與格式之標準規範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草案</a:t>
            </a:r>
            <a:r>
              <a:rPr lang="en-US" altLang="zh-TW" sz="2400" dirty="0">
                <a:latin typeface="+mn-ea"/>
              </a:rPr>
              <a:t>)</a:t>
            </a:r>
            <a:endParaRPr lang="en-US" altLang="zh-TW" sz="2400" dirty="0"/>
          </a:p>
          <a:p>
            <a:r>
              <a:rPr lang="zh-TW" altLang="en-US" sz="2400" dirty="0"/>
              <a:t>三軍總醫院電子病歷專區</a:t>
            </a:r>
            <a:r>
              <a:rPr lang="en-US" altLang="zh-TW" sz="2400" dirty="0">
                <a:hlinkClick r:id="rId2"/>
              </a:rPr>
              <a:t>http://wwwu.tsgh.ndmctsgh.edu.tw/proj/page1/page1.html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醫事憑證管理中心</a:t>
            </a:r>
            <a:br>
              <a:rPr lang="en-US" altLang="zh-TW" sz="2400" dirty="0"/>
            </a:br>
            <a:r>
              <a:rPr lang="en-US" altLang="zh-TW" sz="2400" dirty="0">
                <a:hlinkClick r:id="rId3"/>
              </a:rPr>
              <a:t>http://hca.nat.gov.tw/Intro.aspx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0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現狀病歷管理問題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+mn-ea"/>
                <a:cs typeface="Kaiti TC" charset="-120"/>
              </a:rPr>
              <a:t>存放空間不足</a:t>
            </a:r>
            <a:endParaRPr kumimoji="1" lang="en-US" altLang="zh-TW" sz="3200" dirty="0">
              <a:latin typeface="+mn-ea"/>
              <a:cs typeface="Kaiti TC" charset="-120"/>
            </a:endParaRPr>
          </a:p>
          <a:p>
            <a:r>
              <a:rPr kumimoji="1" lang="zh-TW" altLang="en-US" sz="3200" dirty="0">
                <a:latin typeface="+mn-ea"/>
                <a:cs typeface="Kaiti TC" charset="-120"/>
              </a:rPr>
              <a:t>調送、歸檔之人力負荷</a:t>
            </a:r>
            <a:endParaRPr kumimoji="1" lang="en-US" altLang="zh-TW" sz="3200" dirty="0">
              <a:latin typeface="+mn-ea"/>
              <a:cs typeface="Kaiti TC" charset="-120"/>
            </a:endParaRPr>
          </a:p>
          <a:p>
            <a:r>
              <a:rPr kumimoji="1" lang="zh-TW" altLang="en-US" sz="3200" dirty="0">
                <a:latin typeface="+mn-ea"/>
                <a:cs typeface="Kaiti TC" charset="-120"/>
              </a:rPr>
              <a:t>當日門診之時效需求，無法共享</a:t>
            </a:r>
            <a:endParaRPr kumimoji="1" lang="en-US" altLang="zh-TW" sz="3200" dirty="0">
              <a:latin typeface="+mn-ea"/>
              <a:cs typeface="Kaiti TC" charset="-120"/>
            </a:endParaRPr>
          </a:p>
          <a:p>
            <a:r>
              <a:rPr kumimoji="1" lang="zh-TW" altLang="en-US" sz="3200" dirty="0">
                <a:latin typeface="+mn-ea"/>
                <a:cs typeface="Kaiti TC" charset="-120"/>
              </a:rPr>
              <a:t>表單及報告的黏貼問題，或是無備份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48" y="4355618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電子病歷優點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+mn-ea"/>
              </a:rPr>
              <a:t>促進院際交換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高效率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正確性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法律文件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永久保存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環保</a:t>
            </a:r>
          </a:p>
        </p:txBody>
      </p:sp>
    </p:spTree>
    <p:extLst>
      <p:ext uri="{BB962C8B-B14F-4D97-AF65-F5344CB8AC3E}">
        <p14:creationId xmlns:p14="http://schemas.microsoft.com/office/powerpoint/2010/main" val="171603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電子病歷缺點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solidFill>
                  <a:srgbClr val="FF0000"/>
                </a:solidFill>
                <a:latin typeface="+mn-ea"/>
              </a:rPr>
              <a:t>安全性問題</a:t>
            </a:r>
            <a:endParaRPr kumimoji="1" lang="en-US" altLang="zh-TW" sz="3200" dirty="0">
              <a:solidFill>
                <a:srgbClr val="FF0000"/>
              </a:solidFill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投資費用高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使用者的習慣問題</a:t>
            </a:r>
          </a:p>
        </p:txBody>
      </p:sp>
    </p:spTree>
    <p:extLst>
      <p:ext uri="{BB962C8B-B14F-4D97-AF65-F5344CB8AC3E}">
        <p14:creationId xmlns:p14="http://schemas.microsoft.com/office/powerpoint/2010/main" val="13466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電子病歷主要應用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59351"/>
            <a:ext cx="10058400" cy="5225970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200" dirty="0">
                <a:latin typeface="+mn-ea"/>
              </a:rPr>
              <a:t>提供照護病人的重要資訊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衛生主管機關做為疾病防治及公共衛生決策的重要參考資料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保險機構核付醫療費用的主要醫據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醫療品質審查的重要工具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醫護人員教育的重要教材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司法裁判及醫事鑑定的主要證據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醫院管理的重要參考資料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醫藥科學研究的主要資料</a:t>
            </a:r>
          </a:p>
          <a:p>
            <a:endParaRPr kumimoji="1"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17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39560" cy="1609344"/>
          </a:xfrm>
        </p:spPr>
        <p:txBody>
          <a:bodyPr/>
          <a:lstStyle/>
          <a:p>
            <a:r>
              <a:rPr kumimoji="1" lang="zh-TW" altLang="en-US" dirty="0"/>
              <a:t>電子病歷取代實體病歷的</a:t>
            </a:r>
            <a:r>
              <a:rPr kumimoji="1" lang="zh-TW" altLang="en-US" dirty="0">
                <a:solidFill>
                  <a:srgbClr val="FF0000"/>
                </a:solidFill>
              </a:rPr>
              <a:t>配合措施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FF0000"/>
                </a:solidFill>
                <a:latin typeface="+mn-ea"/>
              </a:rPr>
              <a:t>電子簽章法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+mn-ea"/>
              </a:rPr>
              <a:t>醫療憑證中心（</a:t>
            </a:r>
            <a:r>
              <a:rPr lang="en-US" altLang="zh-TW" sz="3200" dirty="0">
                <a:solidFill>
                  <a:srgbClr val="FF0000"/>
                </a:solidFill>
                <a:latin typeface="+mn-ea"/>
              </a:rPr>
              <a:t>CA</a:t>
            </a:r>
            <a:r>
              <a:rPr lang="zh-TW" altLang="en-US" sz="3200" dirty="0">
                <a:solidFill>
                  <a:srgbClr val="FF0000"/>
                </a:solidFill>
                <a:latin typeface="+mn-ea"/>
              </a:rPr>
              <a:t>＆</a:t>
            </a:r>
            <a:r>
              <a:rPr lang="en-US" altLang="zh-TW" sz="3200" dirty="0">
                <a:solidFill>
                  <a:srgbClr val="FF0000"/>
                </a:solidFill>
                <a:latin typeface="+mn-ea"/>
              </a:rPr>
              <a:t>RA</a:t>
            </a:r>
            <a:r>
              <a:rPr lang="zh-TW" altLang="en-US" sz="3200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r>
              <a:rPr lang="zh-TW" altLang="en-US" sz="3200" dirty="0">
                <a:latin typeface="+mn-ea"/>
              </a:rPr>
              <a:t>醫療機構電子病歷實施作業要點</a:t>
            </a:r>
          </a:p>
          <a:p>
            <a:r>
              <a:rPr lang="zh-TW" altLang="en-US" sz="3200" dirty="0">
                <a:latin typeface="+mn-ea"/>
              </a:rPr>
              <a:t>醫療資訊標準化</a:t>
            </a:r>
          </a:p>
          <a:p>
            <a:r>
              <a:rPr lang="zh-TW" altLang="en-US" sz="3200" dirty="0">
                <a:latin typeface="+mn-ea"/>
              </a:rPr>
              <a:t>醫療資訊交換中心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3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醫療憑證中心 </a:t>
            </a:r>
            <a:r>
              <a:rPr kumimoji="1" lang="en-US" altLang="zh-TW" dirty="0"/>
              <a:t>(CA)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>
                <a:latin typeface="+mn-ea"/>
              </a:rPr>
              <a:t>以公開金鑰系統為基礎之醫療資訊電子認證機制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應用於具風險之醫療專屬通訊網路或網際網路上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醫事人員身份鑑別</a:t>
            </a:r>
            <a:endParaRPr kumimoji="1" lang="en-US" altLang="zh-TW" sz="3200" dirty="0">
              <a:latin typeface="+mn-ea"/>
            </a:endParaRPr>
          </a:p>
          <a:p>
            <a:r>
              <a:rPr kumimoji="1" lang="zh-TW" altLang="en-US" sz="3200" dirty="0">
                <a:latin typeface="+mn-ea"/>
              </a:rPr>
              <a:t>金鑰交換、資料加解密</a:t>
            </a:r>
            <a:endParaRPr kumimoji="1"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14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Introduction</a:t>
            </a:r>
            <a:endParaRPr kumimoji="1"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28890" y="3735590"/>
            <a:ext cx="1264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09018" y="3619790"/>
            <a:ext cx="1383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7084" y="6254988"/>
            <a:ext cx="39969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/>
              <a:t>Certificate Authority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2904196" y="2043207"/>
            <a:ext cx="6093500" cy="5672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32645" y="1515613"/>
            <a:ext cx="5445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Authentication / Log in</a:t>
            </a:r>
          </a:p>
        </p:txBody>
      </p:sp>
      <p:cxnSp>
        <p:nvCxnSpPr>
          <p:cNvPr id="18" name="直線箭頭接點 17"/>
          <p:cNvCxnSpPr/>
          <p:nvPr/>
        </p:nvCxnSpPr>
        <p:spPr>
          <a:xfrm>
            <a:off x="2918508" y="2829784"/>
            <a:ext cx="6093500" cy="44546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 flipH="1" flipV="1">
            <a:off x="2904196" y="3521790"/>
            <a:ext cx="6093500" cy="582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2776778" y="3735590"/>
            <a:ext cx="2351450" cy="212456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 flipH="1">
            <a:off x="6767219" y="3777277"/>
            <a:ext cx="2386520" cy="211639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760396" y="2148402"/>
            <a:ext cx="24336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 Exchange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82653" y="5111628"/>
            <a:ext cx="1844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ublic key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0907" y="4956984"/>
            <a:ext cx="1844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ublic key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5768" y="2995236"/>
            <a:ext cx="2159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EMR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30" y="1901543"/>
            <a:ext cx="1885029" cy="1885029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58" y="4903122"/>
            <a:ext cx="1497775" cy="149777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9" y="1748454"/>
            <a:ext cx="1949449" cy="20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 In to Server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412806" y="2186986"/>
            <a:ext cx="9372483" cy="3346547"/>
            <a:chOff x="1691959" y="681284"/>
            <a:chExt cx="8680506" cy="2785378"/>
          </a:xfrm>
        </p:grpSpPr>
        <p:cxnSp>
          <p:nvCxnSpPr>
            <p:cNvPr id="18" name="直線箭頭接點 6"/>
            <p:cNvCxnSpPr/>
            <p:nvPr/>
          </p:nvCxnSpPr>
          <p:spPr>
            <a:xfrm>
              <a:off x="4163253" y="1128630"/>
              <a:ext cx="3706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0"/>
            <p:cNvCxnSpPr/>
            <p:nvPr/>
          </p:nvCxnSpPr>
          <p:spPr>
            <a:xfrm>
              <a:off x="4163253" y="2432498"/>
              <a:ext cx="3706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1"/>
            <p:cNvCxnSpPr/>
            <p:nvPr/>
          </p:nvCxnSpPr>
          <p:spPr>
            <a:xfrm>
              <a:off x="4163253" y="1755164"/>
              <a:ext cx="3706200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箭頭接點 12"/>
            <p:cNvCxnSpPr/>
            <p:nvPr/>
          </p:nvCxnSpPr>
          <p:spPr>
            <a:xfrm>
              <a:off x="4163253" y="3059031"/>
              <a:ext cx="3706200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658820" y="681284"/>
              <a:ext cx="2778260" cy="384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Connect Server / ID</a:t>
              </a:r>
              <a:endParaRPr kumimoji="1"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13879" y="1957135"/>
              <a:ext cx="4388632" cy="384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Response: AES </a:t>
              </a:r>
              <a:r>
                <a:rPr kumimoji="1" lang="en-US" altLang="zh-TW" sz="2400" dirty="0" err="1"/>
                <a:t>pwd</a:t>
              </a:r>
              <a:r>
                <a:rPr kumimoji="1" lang="en-US" altLang="zh-TW" sz="2400" dirty="0"/>
                <a:t> (Challenge)</a:t>
              </a:r>
              <a:endParaRPr kumimoji="1"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11287" y="1308156"/>
              <a:ext cx="14101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Challenge</a:t>
              </a:r>
              <a:endParaRPr kumimoji="1"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277849" y="2597367"/>
              <a:ext cx="147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”Connect”</a:t>
              </a:r>
              <a:endParaRPr kumimoji="1" lang="zh-TW" altLang="en-US" sz="2400" dirty="0"/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783" y="904238"/>
              <a:ext cx="1975682" cy="1975682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9" y="841828"/>
              <a:ext cx="2007159" cy="2095611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2121967" y="2879920"/>
              <a:ext cx="1147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/>
                <a:t>Client</a:t>
              </a:r>
              <a:endParaRPr kumimoji="1" lang="zh-TW" altLang="en-US" sz="32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758491" y="2881887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200" dirty="0"/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52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160</TotalTime>
  <Words>557</Words>
  <Application>Microsoft Office PowerPoint</Application>
  <PresentationFormat>寬螢幕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Kaiti TC</vt:lpstr>
      <vt:lpstr>微軟正黑體</vt:lpstr>
      <vt:lpstr>標楷體</vt:lpstr>
      <vt:lpstr>Rockwell</vt:lpstr>
      <vt:lpstr>Rockwell Condensed</vt:lpstr>
      <vt:lpstr>Wingdings</vt:lpstr>
      <vt:lpstr>木刻字型</vt:lpstr>
      <vt:lpstr>A Secure EMR System</vt:lpstr>
      <vt:lpstr>現狀病歷管理問題</vt:lpstr>
      <vt:lpstr>電子病歷優點</vt:lpstr>
      <vt:lpstr>電子病歷缺點</vt:lpstr>
      <vt:lpstr>電子病歷主要應用</vt:lpstr>
      <vt:lpstr>電子病歷取代實體病歷的配合措施</vt:lpstr>
      <vt:lpstr>醫療憑證中心 (CA)</vt:lpstr>
      <vt:lpstr>Introduction</vt:lpstr>
      <vt:lpstr>User Log In to Server</vt:lpstr>
      <vt:lpstr>Diffie-HellMan----Man IN The middle</vt:lpstr>
      <vt:lpstr>Key Exchange----Generate Session Key</vt:lpstr>
      <vt:lpstr>Access EMR from Server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Hannah Chen</dc:creator>
  <cp:lastModifiedBy>Hannah Chen</cp:lastModifiedBy>
  <cp:revision>30</cp:revision>
  <dcterms:created xsi:type="dcterms:W3CDTF">2016-12-29T12:12:29Z</dcterms:created>
  <dcterms:modified xsi:type="dcterms:W3CDTF">2017-01-05T13:12:55Z</dcterms:modified>
</cp:coreProperties>
</file>